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44"/>
    <p:restoredTop sz="94624"/>
  </p:normalViewPr>
  <p:slideViewPr>
    <p:cSldViewPr snapToGrid="0">
      <p:cViewPr varScale="1">
        <p:scale>
          <a:sx n="106" d="100"/>
          <a:sy n="106" d="100"/>
        </p:scale>
        <p:origin x="10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lemento original">
            <a:extLst>
              <a:ext uri="{FF2B5EF4-FFF2-40B4-BE49-F238E27FC236}">
                <a16:creationId xmlns:a16="http://schemas.microsoft.com/office/drawing/2014/main" id="{7D33F027-918D-4039-9671-6E773A14042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2"/>
          </a:xfrm>
          <a:custGeom>
            <a:avLst/>
            <a:gdLst/>
            <a:ahLst/>
            <a:cxnLst/>
            <a:rect l="0" t="0" r="0" b="0"/>
            <a:pathLst>
              <a:path w="12192000" h="6858002">
                <a:moveTo>
                  <a:pt x="0" y="6858002"/>
                </a:moveTo>
                <a:lnTo>
                  <a:pt x="12192000" y="6858002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2" name="Elemento original">
            <a:extLst>
              <a:ext uri="{FF2B5EF4-FFF2-40B4-BE49-F238E27FC236}">
                <a16:creationId xmlns:a16="http://schemas.microsoft.com/office/drawing/2014/main" id="{1C96972B-69E3-473D-817A-D95D0EAD7C03}"/>
              </a:ext>
            </a:extLst>
          </p:cNvPr>
          <p:cNvSpPr>
            <a:spLocks noGrp="1"/>
          </p:cNvSpPr>
          <p:nvPr/>
        </p:nvSpPr>
        <p:spPr>
          <a:xfrm>
            <a:off x="293252" y="1502893"/>
            <a:ext cx="11820702" cy="1431809"/>
          </a:xfrm>
          <a:custGeom>
            <a:avLst/>
            <a:gdLst/>
            <a:ahLst/>
            <a:cxnLst/>
            <a:rect l="0" t="0" r="0" b="0"/>
            <a:pathLst>
              <a:path w="11820702" h="1431809">
                <a:moveTo>
                  <a:pt x="0" y="1431809"/>
                </a:moveTo>
                <a:lnTo>
                  <a:pt x="11820702" y="1431809"/>
                </a:lnTo>
                <a:lnTo>
                  <a:pt x="11820702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C0C0C0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3" name="Elemento original">
            <a:extLst>
              <a:ext uri="{FF2B5EF4-FFF2-40B4-BE49-F238E27FC236}">
                <a16:creationId xmlns:a16="http://schemas.microsoft.com/office/drawing/2014/main" id="{C83CE376-64B3-49CB-BB7F-1AC253A02965}"/>
              </a:ext>
            </a:extLst>
          </p:cNvPr>
          <p:cNvSpPr>
            <a:spLocks noGrp="1"/>
          </p:cNvSpPr>
          <p:nvPr/>
        </p:nvSpPr>
        <p:spPr>
          <a:xfrm>
            <a:off x="0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4" name="Elemento original">
            <a:extLst>
              <a:ext uri="{FF2B5EF4-FFF2-40B4-BE49-F238E27FC236}">
                <a16:creationId xmlns:a16="http://schemas.microsoft.com/office/drawing/2014/main" id="{67B9F13B-C891-487D-A3C0-AF631ED4BC8E}"/>
              </a:ext>
            </a:extLst>
          </p:cNvPr>
          <p:cNvSpPr>
            <a:spLocks noGrp="1"/>
          </p:cNvSpPr>
          <p:nvPr/>
        </p:nvSpPr>
        <p:spPr>
          <a:xfrm>
            <a:off x="4063946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314C6E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5" name="Elemento original">
            <a:extLst>
              <a:ext uri="{FF2B5EF4-FFF2-40B4-BE49-F238E27FC236}">
                <a16:creationId xmlns:a16="http://schemas.microsoft.com/office/drawing/2014/main" id="{4A58DC51-44D3-4D03-A38A-94A2365F6468}"/>
              </a:ext>
            </a:extLst>
          </p:cNvPr>
          <p:cNvSpPr>
            <a:spLocks noGrp="1"/>
          </p:cNvSpPr>
          <p:nvPr/>
        </p:nvSpPr>
        <p:spPr>
          <a:xfrm>
            <a:off x="8127892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6" name="Elemento original">
            <a:extLst>
              <a:ext uri="{FF2B5EF4-FFF2-40B4-BE49-F238E27FC236}">
                <a16:creationId xmlns:a16="http://schemas.microsoft.com/office/drawing/2014/main" id="{F69414DD-4D68-4768-8D4A-3229617356F0}"/>
              </a:ext>
            </a:extLst>
          </p:cNvPr>
          <p:cNvSpPr>
            <a:spLocks noGrp="1"/>
          </p:cNvSpPr>
          <p:nvPr/>
        </p:nvSpPr>
        <p:spPr>
          <a:xfrm>
            <a:off x="185724" y="1369003"/>
            <a:ext cx="11820703" cy="174381"/>
          </a:xfrm>
          <a:custGeom>
            <a:avLst/>
            <a:gdLst/>
            <a:ahLst/>
            <a:cxnLst/>
            <a:rect l="0" t="0" r="0" b="0"/>
            <a:pathLst>
              <a:path w="11820703" h="174381">
                <a:moveTo>
                  <a:pt x="0" y="107528"/>
                </a:moveTo>
                <a:lnTo>
                  <a:pt x="558" y="96574"/>
                </a:lnTo>
                <a:lnTo>
                  <a:pt x="2195" y="85928"/>
                </a:lnTo>
                <a:lnTo>
                  <a:pt x="4855" y="75644"/>
                </a:lnTo>
                <a:lnTo>
                  <a:pt x="8485" y="65777"/>
                </a:lnTo>
                <a:lnTo>
                  <a:pt x="13028" y="56383"/>
                </a:lnTo>
                <a:lnTo>
                  <a:pt x="18429" y="47516"/>
                </a:lnTo>
                <a:lnTo>
                  <a:pt x="24634" y="39232"/>
                </a:lnTo>
                <a:lnTo>
                  <a:pt x="31587" y="31586"/>
                </a:lnTo>
                <a:lnTo>
                  <a:pt x="39232" y="24634"/>
                </a:lnTo>
                <a:lnTo>
                  <a:pt x="47516" y="18429"/>
                </a:lnTo>
                <a:lnTo>
                  <a:pt x="56383" y="13028"/>
                </a:lnTo>
                <a:lnTo>
                  <a:pt x="65777" y="8485"/>
                </a:lnTo>
                <a:lnTo>
                  <a:pt x="75644" y="4855"/>
                </a:lnTo>
                <a:lnTo>
                  <a:pt x="85928" y="2195"/>
                </a:lnTo>
                <a:lnTo>
                  <a:pt x="96575" y="558"/>
                </a:lnTo>
                <a:lnTo>
                  <a:pt x="107528" y="0"/>
                </a:lnTo>
                <a:lnTo>
                  <a:pt x="11713175" y="0"/>
                </a:lnTo>
                <a:lnTo>
                  <a:pt x="11724128" y="558"/>
                </a:lnTo>
                <a:lnTo>
                  <a:pt x="11734775" y="2195"/>
                </a:lnTo>
                <a:lnTo>
                  <a:pt x="11745059" y="4855"/>
                </a:lnTo>
                <a:lnTo>
                  <a:pt x="11754925" y="8485"/>
                </a:lnTo>
                <a:lnTo>
                  <a:pt x="11764320" y="13028"/>
                </a:lnTo>
                <a:lnTo>
                  <a:pt x="11773186" y="18429"/>
                </a:lnTo>
                <a:lnTo>
                  <a:pt x="11781470" y="24634"/>
                </a:lnTo>
                <a:lnTo>
                  <a:pt x="11789116" y="31586"/>
                </a:lnTo>
                <a:lnTo>
                  <a:pt x="11796069" y="39232"/>
                </a:lnTo>
                <a:lnTo>
                  <a:pt x="11802274" y="47516"/>
                </a:lnTo>
                <a:lnTo>
                  <a:pt x="11807675" y="56383"/>
                </a:lnTo>
                <a:lnTo>
                  <a:pt x="11812218" y="65777"/>
                </a:lnTo>
                <a:lnTo>
                  <a:pt x="11815847" y="75644"/>
                </a:lnTo>
                <a:lnTo>
                  <a:pt x="11818508" y="85928"/>
                </a:lnTo>
                <a:lnTo>
                  <a:pt x="11820145" y="96574"/>
                </a:lnTo>
                <a:lnTo>
                  <a:pt x="11820703" y="107528"/>
                </a:lnTo>
                <a:lnTo>
                  <a:pt x="11820703" y="174381"/>
                </a:lnTo>
                <a:lnTo>
                  <a:pt x="0" y="174381"/>
                </a:lnTo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7" name="Elemento original">
            <a:extLst>
              <a:ext uri="{FF2B5EF4-FFF2-40B4-BE49-F238E27FC236}">
                <a16:creationId xmlns:a16="http://schemas.microsoft.com/office/drawing/2014/main" id="{D25AC16B-9A26-4635-A880-260C9CC605CE}"/>
              </a:ext>
            </a:extLst>
          </p:cNvPr>
          <p:cNvSpPr>
            <a:spLocks noGrp="1"/>
          </p:cNvSpPr>
          <p:nvPr/>
        </p:nvSpPr>
        <p:spPr>
          <a:xfrm>
            <a:off x="185724" y="1463023"/>
            <a:ext cx="11820703" cy="1364152"/>
          </a:xfrm>
          <a:custGeom>
            <a:avLst/>
            <a:gdLst/>
            <a:ahLst/>
            <a:cxnLst/>
            <a:rect l="0" t="0" r="0" b="0"/>
            <a:pathLst>
              <a:path w="11820703" h="1364152">
                <a:moveTo>
                  <a:pt x="0" y="1256624"/>
                </a:moveTo>
                <a:lnTo>
                  <a:pt x="558" y="1267578"/>
                </a:lnTo>
                <a:lnTo>
                  <a:pt x="2195" y="1278224"/>
                </a:lnTo>
                <a:lnTo>
                  <a:pt x="4855" y="1288508"/>
                </a:lnTo>
                <a:lnTo>
                  <a:pt x="8485" y="1298375"/>
                </a:lnTo>
                <a:lnTo>
                  <a:pt x="13028" y="1307769"/>
                </a:lnTo>
                <a:lnTo>
                  <a:pt x="18429" y="1316636"/>
                </a:lnTo>
                <a:lnTo>
                  <a:pt x="24634" y="1324920"/>
                </a:lnTo>
                <a:lnTo>
                  <a:pt x="31587" y="1332566"/>
                </a:lnTo>
                <a:lnTo>
                  <a:pt x="39232" y="1339518"/>
                </a:lnTo>
                <a:lnTo>
                  <a:pt x="47516" y="1345723"/>
                </a:lnTo>
                <a:lnTo>
                  <a:pt x="56383" y="1351124"/>
                </a:lnTo>
                <a:lnTo>
                  <a:pt x="65777" y="1355667"/>
                </a:lnTo>
                <a:lnTo>
                  <a:pt x="75644" y="1359297"/>
                </a:lnTo>
                <a:lnTo>
                  <a:pt x="85928" y="1361957"/>
                </a:lnTo>
                <a:lnTo>
                  <a:pt x="96575" y="1363594"/>
                </a:lnTo>
                <a:lnTo>
                  <a:pt x="107528" y="1364152"/>
                </a:lnTo>
                <a:lnTo>
                  <a:pt x="11713175" y="1364152"/>
                </a:lnTo>
                <a:lnTo>
                  <a:pt x="11724128" y="1363594"/>
                </a:lnTo>
                <a:lnTo>
                  <a:pt x="11734775" y="1361957"/>
                </a:lnTo>
                <a:lnTo>
                  <a:pt x="11745059" y="1359297"/>
                </a:lnTo>
                <a:lnTo>
                  <a:pt x="11754925" y="1355667"/>
                </a:lnTo>
                <a:lnTo>
                  <a:pt x="11764320" y="1351124"/>
                </a:lnTo>
                <a:lnTo>
                  <a:pt x="11773186" y="1345723"/>
                </a:lnTo>
                <a:lnTo>
                  <a:pt x="11781470" y="1339518"/>
                </a:lnTo>
                <a:lnTo>
                  <a:pt x="11789116" y="1332566"/>
                </a:lnTo>
                <a:lnTo>
                  <a:pt x="11796069" y="1324920"/>
                </a:lnTo>
                <a:lnTo>
                  <a:pt x="11802274" y="1316636"/>
                </a:lnTo>
                <a:lnTo>
                  <a:pt x="11807675" y="1307769"/>
                </a:lnTo>
                <a:lnTo>
                  <a:pt x="11812218" y="1298375"/>
                </a:lnTo>
                <a:lnTo>
                  <a:pt x="11815847" y="1288508"/>
                </a:lnTo>
                <a:lnTo>
                  <a:pt x="11818508" y="1278224"/>
                </a:lnTo>
                <a:lnTo>
                  <a:pt x="11820145" y="1267578"/>
                </a:lnTo>
                <a:lnTo>
                  <a:pt x="11820703" y="1256624"/>
                </a:lnTo>
                <a:lnTo>
                  <a:pt x="11820703" y="0"/>
                </a:lnTo>
                <a:lnTo>
                  <a:pt x="0" y="0"/>
                </a:lnTo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8" name="Alquiler de corto plazo y arriendos de largo plazo en Medellín">
            <a:extLst>
              <a:ext uri="{FF2B5EF4-FFF2-40B4-BE49-F238E27FC236}">
                <a16:creationId xmlns:a16="http://schemas.microsoft.com/office/drawing/2014/main" id="{B2D71BC7-8548-48E3-9546-0D0812CC37E5}"/>
              </a:ext>
            </a:extLst>
          </p:cNvPr>
          <p:cNvSpPr>
            <a:spLocks noGrp="1"/>
          </p:cNvSpPr>
          <p:nvPr/>
        </p:nvSpPr>
        <p:spPr>
          <a:xfrm>
            <a:off x="1390321" y="1681507"/>
            <a:ext cx="9449465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65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65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Alquiler de corto plazo y arriendos de largo plazo en Medellín</a:t>
            </a:r>
          </a:p>
        </p:txBody>
      </p:sp>
      <p:sp>
        <p:nvSpPr>
          <p:cNvPr id="9" name="¿Qué dice la evidencia causal?">
            <a:extLst>
              <a:ext uri="{FF2B5EF4-FFF2-40B4-BE49-F238E27FC236}">
                <a16:creationId xmlns:a16="http://schemas.microsoft.com/office/drawing/2014/main" id="{3A2457E5-9E21-421A-A85A-27363448F39A}"/>
              </a:ext>
            </a:extLst>
          </p:cNvPr>
          <p:cNvSpPr>
            <a:spLocks noGrp="1"/>
          </p:cNvSpPr>
          <p:nvPr/>
        </p:nvSpPr>
        <p:spPr>
          <a:xfrm>
            <a:off x="4255129" y="2215234"/>
            <a:ext cx="3719916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24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024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¿Qué dice la evidencia causal?</a:t>
            </a:r>
          </a:p>
        </p:txBody>
      </p:sp>
      <p:sp>
        <p:nvSpPr>
          <p:cNvPr id="10" name="Ángela Fonseca Galvis">
            <a:extLst>
              <a:ext uri="{FF2B5EF4-FFF2-40B4-BE49-F238E27FC236}">
                <a16:creationId xmlns:a16="http://schemas.microsoft.com/office/drawing/2014/main" id="{9F0C9219-A309-4A9C-BCEA-E581D247B519}"/>
              </a:ext>
            </a:extLst>
          </p:cNvPr>
          <p:cNvSpPr>
            <a:spLocks noGrp="1"/>
          </p:cNvSpPr>
          <p:nvPr/>
        </p:nvSpPr>
        <p:spPr>
          <a:xfrm>
            <a:off x="3653060" y="3389164"/>
            <a:ext cx="2739360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07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7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Ángela Fonseca Galvis</a:t>
            </a:r>
          </a:p>
        </p:txBody>
      </p:sp>
      <p:sp>
        <p:nvSpPr>
          <p:cNvPr id="11" name="Andrés Giraldo">
            <a:extLst>
              <a:ext uri="{FF2B5EF4-FFF2-40B4-BE49-F238E27FC236}">
                <a16:creationId xmlns:a16="http://schemas.microsoft.com/office/drawing/2014/main" id="{96544337-3926-4988-B81B-CBE9E21C1B5C}"/>
              </a:ext>
            </a:extLst>
          </p:cNvPr>
          <p:cNvSpPr>
            <a:spLocks noGrp="1"/>
          </p:cNvSpPr>
          <p:nvPr/>
        </p:nvSpPr>
        <p:spPr>
          <a:xfrm>
            <a:off x="6742882" y="3388908"/>
            <a:ext cx="1834228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57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57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Andrés Giraldo</a:t>
            </a:r>
          </a:p>
        </p:txBody>
      </p:sp>
      <p:sp>
        <p:nvSpPr>
          <p:cNvPr id="12" name="Pontificia Universidad Javeriana">
            <a:extLst>
              <a:ext uri="{FF2B5EF4-FFF2-40B4-BE49-F238E27FC236}">
                <a16:creationId xmlns:a16="http://schemas.microsoft.com/office/drawing/2014/main" id="{418D0A7E-682D-48CA-A4F1-36A57C971EF7}"/>
              </a:ext>
            </a:extLst>
          </p:cNvPr>
          <p:cNvSpPr>
            <a:spLocks noGrp="1"/>
          </p:cNvSpPr>
          <p:nvPr/>
        </p:nvSpPr>
        <p:spPr>
          <a:xfrm>
            <a:off x="4579026" y="4119519"/>
            <a:ext cx="3071962" cy="257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29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29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Pontificia Universidad Javeriana</a:t>
            </a:r>
          </a:p>
        </p:txBody>
      </p:sp>
      <p:sp>
        <p:nvSpPr>
          <p:cNvPr id="13" name="Foro “El futuro de la vivienda en Medellín”">
            <a:extLst>
              <a:ext uri="{FF2B5EF4-FFF2-40B4-BE49-F238E27FC236}">
                <a16:creationId xmlns:a16="http://schemas.microsoft.com/office/drawing/2014/main" id="{CCC47E13-78D5-497D-9E16-9D43B61A2E9C}"/>
              </a:ext>
            </a:extLst>
          </p:cNvPr>
          <p:cNvSpPr>
            <a:spLocks noGrp="1"/>
          </p:cNvSpPr>
          <p:nvPr/>
        </p:nvSpPr>
        <p:spPr>
          <a:xfrm>
            <a:off x="3506716" y="4722642"/>
            <a:ext cx="5192320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12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2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Foro “El futuro de la vivienda en Medellín”</a:t>
            </a:r>
          </a:p>
        </p:txBody>
      </p:sp>
      <p:sp>
        <p:nvSpPr>
          <p:cNvPr id="14" name="Fonseca Galvis &amp; Giraldo (PUJ)">
            <a:extLst>
              <a:ext uri="{FF2B5EF4-FFF2-40B4-BE49-F238E27FC236}">
                <a16:creationId xmlns:a16="http://schemas.microsoft.com/office/drawing/2014/main" id="{88D4CBF6-6B76-4C09-86C1-9B141C415908}"/>
              </a:ext>
            </a:extLst>
          </p:cNvPr>
          <p:cNvSpPr>
            <a:spLocks noGrp="1"/>
          </p:cNvSpPr>
          <p:nvPr/>
        </p:nvSpPr>
        <p:spPr>
          <a:xfrm>
            <a:off x="733816" y="6650801"/>
            <a:ext cx="263436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Fonseca Galvis &amp; Giraldo (PUJ)</a:t>
            </a:r>
          </a:p>
        </p:txBody>
      </p:sp>
      <p:sp>
        <p:nvSpPr>
          <p:cNvPr id="15" name="STR y arriendos en Medellín">
            <a:extLst>
              <a:ext uri="{FF2B5EF4-FFF2-40B4-BE49-F238E27FC236}">
                <a16:creationId xmlns:a16="http://schemas.microsoft.com/office/drawing/2014/main" id="{254F7DC9-DFA1-4CD3-AB13-226E7608D3E8}"/>
              </a:ext>
            </a:extLst>
          </p:cNvPr>
          <p:cNvSpPr>
            <a:spLocks noGrp="1"/>
          </p:cNvSpPr>
          <p:nvPr/>
        </p:nvSpPr>
        <p:spPr>
          <a:xfrm>
            <a:off x="4974456" y="6650801"/>
            <a:ext cx="228104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STR y arriendos en Medellín</a:t>
            </a:r>
          </a:p>
        </p:txBody>
      </p:sp>
      <p:sp>
        <p:nvSpPr>
          <p:cNvPr id="16" name="1 / 19">
            <a:extLst>
              <a:ext uri="{FF2B5EF4-FFF2-40B4-BE49-F238E27FC236}">
                <a16:creationId xmlns:a16="http://schemas.microsoft.com/office/drawing/2014/main" id="{5C562C03-3ABB-42FB-9593-7168FE4D0E71}"/>
              </a:ext>
            </a:extLst>
          </p:cNvPr>
          <p:cNvSpPr>
            <a:spLocks noGrp="1"/>
          </p:cNvSpPr>
          <p:nvPr/>
        </p:nvSpPr>
        <p:spPr>
          <a:xfrm>
            <a:off x="8365123" y="6650801"/>
            <a:ext cx="478385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 / 19</a:t>
            </a:r>
          </a:p>
        </p:txBody>
      </p:sp>
    </p:spTree>
    <p:extLst>
      <p:ext uri="{BB962C8B-B14F-4D97-AF65-F5344CB8AC3E}">
        <p14:creationId xmlns:p14="http://schemas.microsoft.com/office/powerpoint/2010/main" val="948568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lemento original">
            <a:extLst>
              <a:ext uri="{FF2B5EF4-FFF2-40B4-BE49-F238E27FC236}">
                <a16:creationId xmlns:a16="http://schemas.microsoft.com/office/drawing/2014/main" id="{D77BCC23-F464-413B-A896-4F74DB59767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2"/>
          </a:xfrm>
          <a:custGeom>
            <a:avLst/>
            <a:gdLst/>
            <a:ahLst/>
            <a:cxnLst/>
            <a:rect l="0" t="0" r="0" b="0"/>
            <a:pathLst>
              <a:path w="12192000" h="6858002">
                <a:moveTo>
                  <a:pt x="0" y="6858002"/>
                </a:moveTo>
                <a:lnTo>
                  <a:pt x="12192000" y="6858002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2" name="Elemento original">
            <a:extLst>
              <a:ext uri="{FF2B5EF4-FFF2-40B4-BE49-F238E27FC236}">
                <a16:creationId xmlns:a16="http://schemas.microsoft.com/office/drawing/2014/main" id="{81DD05B9-52A7-432E-B980-2255CA1DA77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49623"/>
          </a:xfrm>
          <a:custGeom>
            <a:avLst/>
            <a:gdLst/>
            <a:ahLst/>
            <a:cxnLst/>
            <a:rect l="0" t="0" r="0" b="0"/>
            <a:pathLst>
              <a:path w="12192000" h="749623">
                <a:moveTo>
                  <a:pt x="0" y="749623"/>
                </a:moveTo>
                <a:lnTo>
                  <a:pt x="12192000" y="749623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3" name="Elemento original">
            <a:extLst>
              <a:ext uri="{FF2B5EF4-FFF2-40B4-BE49-F238E27FC236}">
                <a16:creationId xmlns:a16="http://schemas.microsoft.com/office/drawing/2014/main" id="{B5118D07-979B-4079-BD0D-C91A5F153826}"/>
              </a:ext>
            </a:extLst>
          </p:cNvPr>
          <p:cNvSpPr>
            <a:spLocks noGrp="1"/>
          </p:cNvSpPr>
          <p:nvPr/>
        </p:nvSpPr>
        <p:spPr>
          <a:xfrm>
            <a:off x="0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4" name="Elemento original">
            <a:extLst>
              <a:ext uri="{FF2B5EF4-FFF2-40B4-BE49-F238E27FC236}">
                <a16:creationId xmlns:a16="http://schemas.microsoft.com/office/drawing/2014/main" id="{DF0CA98C-ACBC-4C6B-AD2F-099028FC2F20}"/>
              </a:ext>
            </a:extLst>
          </p:cNvPr>
          <p:cNvSpPr>
            <a:spLocks noGrp="1"/>
          </p:cNvSpPr>
          <p:nvPr/>
        </p:nvSpPr>
        <p:spPr>
          <a:xfrm>
            <a:off x="4063946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314C6E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5" name="Elemento original">
            <a:extLst>
              <a:ext uri="{FF2B5EF4-FFF2-40B4-BE49-F238E27FC236}">
                <a16:creationId xmlns:a16="http://schemas.microsoft.com/office/drawing/2014/main" id="{7B17B2F7-E428-4369-8351-4F25F9E9E9CA}"/>
              </a:ext>
            </a:extLst>
          </p:cNvPr>
          <p:cNvSpPr>
            <a:spLocks noGrp="1"/>
          </p:cNvSpPr>
          <p:nvPr/>
        </p:nvSpPr>
        <p:spPr>
          <a:xfrm>
            <a:off x="8127892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6" name="Arriendos: el resultado causal">
            <a:extLst>
              <a:ext uri="{FF2B5EF4-FFF2-40B4-BE49-F238E27FC236}">
                <a16:creationId xmlns:a16="http://schemas.microsoft.com/office/drawing/2014/main" id="{32A02C8B-DB10-4CBA-B8B7-53DA2FB19FBA}"/>
              </a:ext>
            </a:extLst>
          </p:cNvPr>
          <p:cNvSpPr>
            <a:spLocks noGrp="1"/>
          </p:cNvSpPr>
          <p:nvPr/>
        </p:nvSpPr>
        <p:spPr>
          <a:xfrm>
            <a:off x="228602" y="219446"/>
            <a:ext cx="4533005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606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800" b="1" i="0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Arriendos</a:t>
            </a:r>
            <a:r>
              <a:rPr sz="2800" b="1" i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: el </a:t>
            </a:r>
            <a:r>
              <a:rPr sz="2800" b="1" i="0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resultado</a:t>
            </a:r>
            <a:r>
              <a:rPr sz="2800" b="1" i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causal</a:t>
            </a:r>
          </a:p>
        </p:txBody>
      </p:sp>
      <p:sp>
        <p:nvSpPr>
          <p:cNvPr id="7" name="El aumento de los arriendos en Medellín no se">
            <a:extLst>
              <a:ext uri="{FF2B5EF4-FFF2-40B4-BE49-F238E27FC236}">
                <a16:creationId xmlns:a16="http://schemas.microsoft.com/office/drawing/2014/main" id="{FB69BDD8-F5B1-4583-9437-9C401EBF8307}"/>
              </a:ext>
            </a:extLst>
          </p:cNvPr>
          <p:cNvSpPr>
            <a:spLocks noGrp="1"/>
          </p:cNvSpPr>
          <p:nvPr/>
        </p:nvSpPr>
        <p:spPr>
          <a:xfrm>
            <a:off x="2559916" y="1934297"/>
            <a:ext cx="7110382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619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619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El aumento de los arriendos en Medellín no se</a:t>
            </a:r>
          </a:p>
        </p:txBody>
      </p:sp>
      <p:sp>
        <p:nvSpPr>
          <p:cNvPr id="8" name="explica, con esta evidencia, por la renta corta.">
            <a:extLst>
              <a:ext uri="{FF2B5EF4-FFF2-40B4-BE49-F238E27FC236}">
                <a16:creationId xmlns:a16="http://schemas.microsoft.com/office/drawing/2014/main" id="{E91D06F0-7D91-4159-B21B-DC13777DEFFA}"/>
              </a:ext>
            </a:extLst>
          </p:cNvPr>
          <p:cNvSpPr>
            <a:spLocks noGrp="1"/>
          </p:cNvSpPr>
          <p:nvPr/>
        </p:nvSpPr>
        <p:spPr>
          <a:xfrm>
            <a:off x="2564271" y="2416174"/>
            <a:ext cx="7101550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652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652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explica, con esta evidencia, por la renta corta.</a:t>
            </a:r>
          </a:p>
        </p:txBody>
      </p:sp>
      <p:sp>
        <p:nvSpPr>
          <p:cNvPr id="9" name="•">
            <a:extLst>
              <a:ext uri="{FF2B5EF4-FFF2-40B4-BE49-F238E27FC236}">
                <a16:creationId xmlns:a16="http://schemas.microsoft.com/office/drawing/2014/main" id="{E85ED3BB-4118-4F6E-AD53-D703F5F70F5F}"/>
              </a:ext>
            </a:extLst>
          </p:cNvPr>
          <p:cNvSpPr>
            <a:spLocks noGrp="1"/>
          </p:cNvSpPr>
          <p:nvPr/>
        </p:nvSpPr>
        <p:spPr>
          <a:xfrm>
            <a:off x="586505" y="3857737"/>
            <a:ext cx="1847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240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Incluso con el método estadístico más exigente — el que no asume nada sobre la fuerza del">
            <a:extLst>
              <a:ext uri="{FF2B5EF4-FFF2-40B4-BE49-F238E27FC236}">
                <a16:creationId xmlns:a16="http://schemas.microsoft.com/office/drawing/2014/main" id="{482024BB-9E5B-4323-BB19-DA5D64752846}"/>
              </a:ext>
            </a:extLst>
          </p:cNvPr>
          <p:cNvSpPr>
            <a:spLocks noGrp="1"/>
          </p:cNvSpPr>
          <p:nvPr/>
        </p:nvSpPr>
        <p:spPr>
          <a:xfrm>
            <a:off x="879757" y="3892146"/>
            <a:ext cx="11057098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54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Incluso con el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método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estadístico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más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exigente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– 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el</a:t>
            </a:r>
            <a:r>
              <a:rPr lang="en-US"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que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no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asume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nada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sobre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la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fuerza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del</a:t>
            </a:r>
          </a:p>
        </p:txBody>
      </p:sp>
      <p:sp>
        <p:nvSpPr>
          <p:cNvPr id="11" name="instrumento — no encontramos evidencia de un efecto positivo económicamente relevante.">
            <a:extLst>
              <a:ext uri="{FF2B5EF4-FFF2-40B4-BE49-F238E27FC236}">
                <a16:creationId xmlns:a16="http://schemas.microsoft.com/office/drawing/2014/main" id="{770B9A13-FAD6-4DEB-9F4C-F13B48555E9B}"/>
              </a:ext>
            </a:extLst>
          </p:cNvPr>
          <p:cNvSpPr>
            <a:spLocks noGrp="1"/>
          </p:cNvSpPr>
          <p:nvPr/>
        </p:nvSpPr>
        <p:spPr>
          <a:xfrm>
            <a:off x="879757" y="4256263"/>
            <a:ext cx="11057156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80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instrumento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–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no</a:t>
            </a:r>
            <a:r>
              <a:rPr lang="en-US"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encontramos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evidencia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de un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efecto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positivo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económicamente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relevante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12" name="•">
            <a:extLst>
              <a:ext uri="{FF2B5EF4-FFF2-40B4-BE49-F238E27FC236}">
                <a16:creationId xmlns:a16="http://schemas.microsoft.com/office/drawing/2014/main" id="{FC9222DF-61FC-40BB-8C03-B4399349BA31}"/>
              </a:ext>
            </a:extLst>
          </p:cNvPr>
          <p:cNvSpPr>
            <a:spLocks noGrp="1"/>
          </p:cNvSpPr>
          <p:nvPr/>
        </p:nvSpPr>
        <p:spPr>
          <a:xfrm>
            <a:off x="586505" y="4666526"/>
            <a:ext cx="1847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240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3" name="El resultado se sostiene en las dos fuentes de datos, con las tres medidas de demanda">
            <a:extLst>
              <a:ext uri="{FF2B5EF4-FFF2-40B4-BE49-F238E27FC236}">
                <a16:creationId xmlns:a16="http://schemas.microsoft.com/office/drawing/2014/main" id="{0238EAC7-8A99-492F-84B1-4230314715DA}"/>
              </a:ext>
            </a:extLst>
          </p:cNvPr>
          <p:cNvSpPr>
            <a:spLocks noGrp="1"/>
          </p:cNvSpPr>
          <p:nvPr/>
        </p:nvSpPr>
        <p:spPr>
          <a:xfrm>
            <a:off x="879757" y="4700955"/>
            <a:ext cx="10451409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5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El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resultado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se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sostiene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en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las dos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fuentes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de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datos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, con las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tres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medidas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de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demanda</a:t>
            </a:r>
            <a:endParaRPr sz="2000" b="0" i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turística, y tanto si miramos el arriendo por metro cuadrado como el arriendo total.">
            <a:extLst>
              <a:ext uri="{FF2B5EF4-FFF2-40B4-BE49-F238E27FC236}">
                <a16:creationId xmlns:a16="http://schemas.microsoft.com/office/drawing/2014/main" id="{3628B0F6-7195-47C7-A52F-92C4DB622717}"/>
              </a:ext>
            </a:extLst>
          </p:cNvPr>
          <p:cNvSpPr>
            <a:spLocks noGrp="1"/>
          </p:cNvSpPr>
          <p:nvPr/>
        </p:nvSpPr>
        <p:spPr>
          <a:xfrm>
            <a:off x="879757" y="5064779"/>
            <a:ext cx="10192934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134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turística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, y tanto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si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miramos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el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arriendo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por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metro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cuadrado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como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el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arriendo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total.</a:t>
            </a:r>
          </a:p>
        </p:txBody>
      </p:sp>
      <p:sp>
        <p:nvSpPr>
          <p:cNvPr id="15" name="Fonseca Galvis &amp; Giraldo (PUJ)">
            <a:extLst>
              <a:ext uri="{FF2B5EF4-FFF2-40B4-BE49-F238E27FC236}">
                <a16:creationId xmlns:a16="http://schemas.microsoft.com/office/drawing/2014/main" id="{0B9E1EA2-0211-48E4-8749-DEFE3E7C6E9B}"/>
              </a:ext>
            </a:extLst>
          </p:cNvPr>
          <p:cNvSpPr>
            <a:spLocks noGrp="1"/>
          </p:cNvSpPr>
          <p:nvPr/>
        </p:nvSpPr>
        <p:spPr>
          <a:xfrm>
            <a:off x="733816" y="6650801"/>
            <a:ext cx="263436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Fonseca Galvis &amp; Giraldo (PUJ)</a:t>
            </a:r>
          </a:p>
        </p:txBody>
      </p:sp>
      <p:sp>
        <p:nvSpPr>
          <p:cNvPr id="16" name="STR y arriendos en Medellín">
            <a:extLst>
              <a:ext uri="{FF2B5EF4-FFF2-40B4-BE49-F238E27FC236}">
                <a16:creationId xmlns:a16="http://schemas.microsoft.com/office/drawing/2014/main" id="{882BE6FF-D8E8-4C11-8996-95EFE13E2C99}"/>
              </a:ext>
            </a:extLst>
          </p:cNvPr>
          <p:cNvSpPr>
            <a:spLocks noGrp="1"/>
          </p:cNvSpPr>
          <p:nvPr/>
        </p:nvSpPr>
        <p:spPr>
          <a:xfrm>
            <a:off x="4974456" y="6650801"/>
            <a:ext cx="228104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STR y arriendos en Medellín</a:t>
            </a:r>
          </a:p>
        </p:txBody>
      </p:sp>
      <p:sp>
        <p:nvSpPr>
          <p:cNvPr id="17" name="10 / 19">
            <a:extLst>
              <a:ext uri="{FF2B5EF4-FFF2-40B4-BE49-F238E27FC236}">
                <a16:creationId xmlns:a16="http://schemas.microsoft.com/office/drawing/2014/main" id="{D395E4D4-FD27-4736-B372-52BEB465E8F3}"/>
              </a:ext>
            </a:extLst>
          </p:cNvPr>
          <p:cNvSpPr>
            <a:spLocks noGrp="1"/>
          </p:cNvSpPr>
          <p:nvPr/>
        </p:nvSpPr>
        <p:spPr>
          <a:xfrm>
            <a:off x="8270796" y="6650801"/>
            <a:ext cx="572709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10 / 19</a:t>
            </a:r>
          </a:p>
        </p:txBody>
      </p:sp>
    </p:spTree>
    <p:extLst>
      <p:ext uri="{BB962C8B-B14F-4D97-AF65-F5344CB8AC3E}">
        <p14:creationId xmlns:p14="http://schemas.microsoft.com/office/powerpoint/2010/main" val="1796270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lemento original">
            <a:extLst>
              <a:ext uri="{FF2B5EF4-FFF2-40B4-BE49-F238E27FC236}">
                <a16:creationId xmlns:a16="http://schemas.microsoft.com/office/drawing/2014/main" id="{0C83F4B1-967B-4EB4-83AB-60C6D652135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2"/>
          </a:xfrm>
          <a:custGeom>
            <a:avLst/>
            <a:gdLst/>
            <a:ahLst/>
            <a:cxnLst/>
            <a:rect l="0" t="0" r="0" b="0"/>
            <a:pathLst>
              <a:path w="12192000" h="6858002">
                <a:moveTo>
                  <a:pt x="0" y="6858002"/>
                </a:moveTo>
                <a:lnTo>
                  <a:pt x="12192000" y="6858002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2" name="Elemento original">
            <a:extLst>
              <a:ext uri="{FF2B5EF4-FFF2-40B4-BE49-F238E27FC236}">
                <a16:creationId xmlns:a16="http://schemas.microsoft.com/office/drawing/2014/main" id="{0C1666B1-F465-4B42-8F51-5C4A259B2FF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49623"/>
          </a:xfrm>
          <a:custGeom>
            <a:avLst/>
            <a:gdLst/>
            <a:ahLst/>
            <a:cxnLst/>
            <a:rect l="0" t="0" r="0" b="0"/>
            <a:pathLst>
              <a:path w="12192000" h="749623">
                <a:moveTo>
                  <a:pt x="0" y="749623"/>
                </a:moveTo>
                <a:lnTo>
                  <a:pt x="12192000" y="749623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3" name="Elemento original">
            <a:extLst>
              <a:ext uri="{FF2B5EF4-FFF2-40B4-BE49-F238E27FC236}">
                <a16:creationId xmlns:a16="http://schemas.microsoft.com/office/drawing/2014/main" id="{AA41F5BB-59A6-48C9-B48D-F0561113C013}"/>
              </a:ext>
            </a:extLst>
          </p:cNvPr>
          <p:cNvSpPr>
            <a:spLocks noGrp="1"/>
          </p:cNvSpPr>
          <p:nvPr/>
        </p:nvSpPr>
        <p:spPr>
          <a:xfrm>
            <a:off x="293252" y="4196739"/>
            <a:ext cx="11820702" cy="1632019"/>
          </a:xfrm>
          <a:custGeom>
            <a:avLst/>
            <a:gdLst/>
            <a:ahLst/>
            <a:cxnLst/>
            <a:rect l="0" t="0" r="0" b="0"/>
            <a:pathLst>
              <a:path w="11820702" h="1632019">
                <a:moveTo>
                  <a:pt x="0" y="1632019"/>
                </a:moveTo>
                <a:lnTo>
                  <a:pt x="11820702" y="1632019"/>
                </a:lnTo>
                <a:lnTo>
                  <a:pt x="11820702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C0C0C0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4" name="Elemento original">
            <a:extLst>
              <a:ext uri="{FF2B5EF4-FFF2-40B4-BE49-F238E27FC236}">
                <a16:creationId xmlns:a16="http://schemas.microsoft.com/office/drawing/2014/main" id="{42E867B3-002A-42F6-959D-2B9F9ED4F56E}"/>
              </a:ext>
            </a:extLst>
          </p:cNvPr>
          <p:cNvSpPr>
            <a:spLocks noGrp="1"/>
          </p:cNvSpPr>
          <p:nvPr/>
        </p:nvSpPr>
        <p:spPr>
          <a:xfrm>
            <a:off x="0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5" name="Elemento original">
            <a:extLst>
              <a:ext uri="{FF2B5EF4-FFF2-40B4-BE49-F238E27FC236}">
                <a16:creationId xmlns:a16="http://schemas.microsoft.com/office/drawing/2014/main" id="{9A6A3F3D-1CA2-495F-BC8D-976B0C8F1FF7}"/>
              </a:ext>
            </a:extLst>
          </p:cNvPr>
          <p:cNvSpPr>
            <a:spLocks noGrp="1"/>
          </p:cNvSpPr>
          <p:nvPr/>
        </p:nvSpPr>
        <p:spPr>
          <a:xfrm>
            <a:off x="4063946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314C6E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6" name="Elemento original">
            <a:extLst>
              <a:ext uri="{FF2B5EF4-FFF2-40B4-BE49-F238E27FC236}">
                <a16:creationId xmlns:a16="http://schemas.microsoft.com/office/drawing/2014/main" id="{2D3E4EDF-C20C-48CE-A354-83370F88677F}"/>
              </a:ext>
            </a:extLst>
          </p:cNvPr>
          <p:cNvSpPr>
            <a:spLocks noGrp="1"/>
          </p:cNvSpPr>
          <p:nvPr/>
        </p:nvSpPr>
        <p:spPr>
          <a:xfrm>
            <a:off x="8127892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7" name="Elemento original">
            <a:extLst>
              <a:ext uri="{FF2B5EF4-FFF2-40B4-BE49-F238E27FC236}">
                <a16:creationId xmlns:a16="http://schemas.microsoft.com/office/drawing/2014/main" id="{79B5974C-E3E7-4515-86F1-59250BF1D53B}"/>
              </a:ext>
            </a:extLst>
          </p:cNvPr>
          <p:cNvSpPr>
            <a:spLocks noGrp="1"/>
          </p:cNvSpPr>
          <p:nvPr/>
        </p:nvSpPr>
        <p:spPr>
          <a:xfrm>
            <a:off x="185724" y="4076230"/>
            <a:ext cx="11820703" cy="430966"/>
          </a:xfrm>
          <a:custGeom>
            <a:avLst/>
            <a:gdLst/>
            <a:ahLst/>
            <a:cxnLst/>
            <a:rect l="0" t="0" r="0" b="0"/>
            <a:pathLst>
              <a:path w="11820703" h="430966">
                <a:moveTo>
                  <a:pt x="0" y="107528"/>
                </a:moveTo>
                <a:lnTo>
                  <a:pt x="558" y="96574"/>
                </a:lnTo>
                <a:lnTo>
                  <a:pt x="2195" y="85928"/>
                </a:lnTo>
                <a:lnTo>
                  <a:pt x="4855" y="75644"/>
                </a:lnTo>
                <a:lnTo>
                  <a:pt x="8485" y="65777"/>
                </a:lnTo>
                <a:lnTo>
                  <a:pt x="13028" y="56383"/>
                </a:lnTo>
                <a:lnTo>
                  <a:pt x="18429" y="47516"/>
                </a:lnTo>
                <a:lnTo>
                  <a:pt x="24634" y="39232"/>
                </a:lnTo>
                <a:lnTo>
                  <a:pt x="31587" y="31586"/>
                </a:lnTo>
                <a:lnTo>
                  <a:pt x="39232" y="24634"/>
                </a:lnTo>
                <a:lnTo>
                  <a:pt x="47516" y="18429"/>
                </a:lnTo>
                <a:lnTo>
                  <a:pt x="56383" y="13028"/>
                </a:lnTo>
                <a:lnTo>
                  <a:pt x="65777" y="8485"/>
                </a:lnTo>
                <a:lnTo>
                  <a:pt x="75644" y="4855"/>
                </a:lnTo>
                <a:lnTo>
                  <a:pt x="85928" y="2195"/>
                </a:lnTo>
                <a:lnTo>
                  <a:pt x="96575" y="558"/>
                </a:lnTo>
                <a:lnTo>
                  <a:pt x="107528" y="0"/>
                </a:lnTo>
                <a:lnTo>
                  <a:pt x="11713175" y="0"/>
                </a:lnTo>
                <a:lnTo>
                  <a:pt x="11724128" y="558"/>
                </a:lnTo>
                <a:lnTo>
                  <a:pt x="11734775" y="2195"/>
                </a:lnTo>
                <a:lnTo>
                  <a:pt x="11745059" y="4855"/>
                </a:lnTo>
                <a:lnTo>
                  <a:pt x="11754925" y="8485"/>
                </a:lnTo>
                <a:lnTo>
                  <a:pt x="11764320" y="13028"/>
                </a:lnTo>
                <a:lnTo>
                  <a:pt x="11773186" y="18429"/>
                </a:lnTo>
                <a:lnTo>
                  <a:pt x="11781470" y="24634"/>
                </a:lnTo>
                <a:lnTo>
                  <a:pt x="11789116" y="31586"/>
                </a:lnTo>
                <a:lnTo>
                  <a:pt x="11796069" y="39232"/>
                </a:lnTo>
                <a:lnTo>
                  <a:pt x="11802274" y="47516"/>
                </a:lnTo>
                <a:lnTo>
                  <a:pt x="11807675" y="56383"/>
                </a:lnTo>
                <a:lnTo>
                  <a:pt x="11812218" y="65777"/>
                </a:lnTo>
                <a:lnTo>
                  <a:pt x="11815847" y="75644"/>
                </a:lnTo>
                <a:lnTo>
                  <a:pt x="11818508" y="85928"/>
                </a:lnTo>
                <a:lnTo>
                  <a:pt x="11820145" y="96574"/>
                </a:lnTo>
                <a:lnTo>
                  <a:pt x="11820703" y="107528"/>
                </a:lnTo>
                <a:lnTo>
                  <a:pt x="11820703" y="430966"/>
                </a:lnTo>
                <a:lnTo>
                  <a:pt x="0" y="430966"/>
                </a:lnTo>
                <a:close/>
              </a:path>
            </a:pathLst>
          </a:custGeom>
          <a:solidFill>
            <a:srgbClr val="8C141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8" name="Elemento original">
            <a:extLst>
              <a:ext uri="{FF2B5EF4-FFF2-40B4-BE49-F238E27FC236}">
                <a16:creationId xmlns:a16="http://schemas.microsoft.com/office/drawing/2014/main" id="{84987F39-CB2A-4F78-B67F-85CC79669472}"/>
              </a:ext>
            </a:extLst>
          </p:cNvPr>
          <p:cNvSpPr>
            <a:spLocks noGrp="1"/>
          </p:cNvSpPr>
          <p:nvPr/>
        </p:nvSpPr>
        <p:spPr>
          <a:xfrm>
            <a:off x="185724" y="4574143"/>
            <a:ext cx="11820703" cy="1147087"/>
          </a:xfrm>
          <a:custGeom>
            <a:avLst/>
            <a:gdLst/>
            <a:ahLst/>
            <a:cxnLst/>
            <a:rect l="0" t="0" r="0" b="0"/>
            <a:pathLst>
              <a:path w="11820703" h="1147087">
                <a:moveTo>
                  <a:pt x="0" y="1039559"/>
                </a:moveTo>
                <a:lnTo>
                  <a:pt x="558" y="1050513"/>
                </a:lnTo>
                <a:lnTo>
                  <a:pt x="2195" y="1061159"/>
                </a:lnTo>
                <a:lnTo>
                  <a:pt x="4855" y="1071443"/>
                </a:lnTo>
                <a:lnTo>
                  <a:pt x="8485" y="1081310"/>
                </a:lnTo>
                <a:lnTo>
                  <a:pt x="13028" y="1090704"/>
                </a:lnTo>
                <a:lnTo>
                  <a:pt x="18429" y="1099571"/>
                </a:lnTo>
                <a:lnTo>
                  <a:pt x="24634" y="1107855"/>
                </a:lnTo>
                <a:lnTo>
                  <a:pt x="31587" y="1115501"/>
                </a:lnTo>
                <a:lnTo>
                  <a:pt x="39232" y="1122453"/>
                </a:lnTo>
                <a:lnTo>
                  <a:pt x="47516" y="1128658"/>
                </a:lnTo>
                <a:lnTo>
                  <a:pt x="56383" y="1134059"/>
                </a:lnTo>
                <a:lnTo>
                  <a:pt x="65777" y="1138602"/>
                </a:lnTo>
                <a:lnTo>
                  <a:pt x="75644" y="1142232"/>
                </a:lnTo>
                <a:lnTo>
                  <a:pt x="85928" y="1144892"/>
                </a:lnTo>
                <a:lnTo>
                  <a:pt x="96575" y="1146529"/>
                </a:lnTo>
                <a:lnTo>
                  <a:pt x="107528" y="1147087"/>
                </a:lnTo>
                <a:lnTo>
                  <a:pt x="11713175" y="1147087"/>
                </a:lnTo>
                <a:lnTo>
                  <a:pt x="11724128" y="1146529"/>
                </a:lnTo>
                <a:lnTo>
                  <a:pt x="11734775" y="1144892"/>
                </a:lnTo>
                <a:lnTo>
                  <a:pt x="11745059" y="1142232"/>
                </a:lnTo>
                <a:lnTo>
                  <a:pt x="11754925" y="1138602"/>
                </a:lnTo>
                <a:lnTo>
                  <a:pt x="11764320" y="1134059"/>
                </a:lnTo>
                <a:lnTo>
                  <a:pt x="11773186" y="1128658"/>
                </a:lnTo>
                <a:lnTo>
                  <a:pt x="11781470" y="1122453"/>
                </a:lnTo>
                <a:lnTo>
                  <a:pt x="11789116" y="1115501"/>
                </a:lnTo>
                <a:lnTo>
                  <a:pt x="11796069" y="1107855"/>
                </a:lnTo>
                <a:lnTo>
                  <a:pt x="11802274" y="1099571"/>
                </a:lnTo>
                <a:lnTo>
                  <a:pt x="11807675" y="1090704"/>
                </a:lnTo>
                <a:lnTo>
                  <a:pt x="11812218" y="1081310"/>
                </a:lnTo>
                <a:lnTo>
                  <a:pt x="11815847" y="1071443"/>
                </a:lnTo>
                <a:lnTo>
                  <a:pt x="11818508" y="1061159"/>
                </a:lnTo>
                <a:lnTo>
                  <a:pt x="11820145" y="1050513"/>
                </a:lnTo>
                <a:lnTo>
                  <a:pt x="11820703" y="1039559"/>
                </a:lnTo>
                <a:lnTo>
                  <a:pt x="11820703" y="0"/>
                </a:lnTo>
                <a:lnTo>
                  <a:pt x="0" y="0"/>
                </a:lnTo>
                <a:close/>
              </a:path>
            </a:pathLst>
          </a:custGeom>
          <a:solidFill>
            <a:srgbClr val="F4E7E7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9" name="¿Y la oferta?">
            <a:extLst>
              <a:ext uri="{FF2B5EF4-FFF2-40B4-BE49-F238E27FC236}">
                <a16:creationId xmlns:a16="http://schemas.microsoft.com/office/drawing/2014/main" id="{08F79394-8B00-4BA3-8291-E48C9FC88CAB}"/>
              </a:ext>
            </a:extLst>
          </p:cNvPr>
          <p:cNvSpPr>
            <a:spLocks noGrp="1"/>
          </p:cNvSpPr>
          <p:nvPr/>
        </p:nvSpPr>
        <p:spPr>
          <a:xfrm>
            <a:off x="228602" y="219167"/>
            <a:ext cx="2032913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661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800" b="1" i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¿Y la </a:t>
            </a:r>
            <a:r>
              <a:rPr sz="2800" b="1" i="0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oferta</a:t>
            </a:r>
            <a:r>
              <a:rPr sz="2800" b="1" i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?</a:t>
            </a:r>
          </a:p>
        </p:txBody>
      </p:sp>
      <p:sp>
        <p:nvSpPr>
          <p:cNvPr id="10" name="•">
            <a:extLst>
              <a:ext uri="{FF2B5EF4-FFF2-40B4-BE49-F238E27FC236}">
                <a16:creationId xmlns:a16="http://schemas.microsoft.com/office/drawing/2014/main" id="{7A998355-FE5D-4696-A614-FCDDC5D77937}"/>
              </a:ext>
            </a:extLst>
          </p:cNvPr>
          <p:cNvSpPr>
            <a:spLocks noGrp="1"/>
          </p:cNvSpPr>
          <p:nvPr/>
        </p:nvSpPr>
        <p:spPr>
          <a:xfrm>
            <a:off x="586505" y="1445939"/>
            <a:ext cx="1847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240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1" name="En la base de">
            <a:extLst>
              <a:ext uri="{FF2B5EF4-FFF2-40B4-BE49-F238E27FC236}">
                <a16:creationId xmlns:a16="http://schemas.microsoft.com/office/drawing/2014/main" id="{79D539B6-7FE9-4816-9083-04E133083A00}"/>
              </a:ext>
            </a:extLst>
          </p:cNvPr>
          <p:cNvSpPr>
            <a:spLocks noGrp="1"/>
          </p:cNvSpPr>
          <p:nvPr/>
        </p:nvSpPr>
        <p:spPr>
          <a:xfrm>
            <a:off x="879757" y="1480420"/>
            <a:ext cx="167167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40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En la base de</a:t>
            </a:r>
            <a:r>
              <a:rPr lang="en-US"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estratos</a:t>
            </a:r>
            <a:r>
              <a:rPr lang="en-US" sz="20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altos 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verificación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terreno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)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aparece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una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contracción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acotada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de</a:t>
            </a:r>
          </a:p>
          <a:p>
            <a:pPr>
              <a:defRPr sz="2040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 sz="2000" b="1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defRPr sz="2040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sz="2000" b="0" i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la oferta de arriendo de largo plazo, del orden del 20 %, que se sostiene en pruebas de">
            <a:extLst>
              <a:ext uri="{FF2B5EF4-FFF2-40B4-BE49-F238E27FC236}">
                <a16:creationId xmlns:a16="http://schemas.microsoft.com/office/drawing/2014/main" id="{0A932CC7-7D80-4872-AE9E-25946FC52933}"/>
              </a:ext>
            </a:extLst>
          </p:cNvPr>
          <p:cNvSpPr>
            <a:spLocks noGrp="1"/>
          </p:cNvSpPr>
          <p:nvPr/>
        </p:nvSpPr>
        <p:spPr>
          <a:xfrm>
            <a:off x="879757" y="1844555"/>
            <a:ext cx="10469854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62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la oferta de arriendo de largo plazo, del orden del 20 %, que se sostiene en pruebas de</a:t>
            </a:r>
          </a:p>
        </p:txBody>
      </p:sp>
      <p:sp>
        <p:nvSpPr>
          <p:cNvPr id="15" name="robustez.">
            <a:extLst>
              <a:ext uri="{FF2B5EF4-FFF2-40B4-BE49-F238E27FC236}">
                <a16:creationId xmlns:a16="http://schemas.microsoft.com/office/drawing/2014/main" id="{C33CE658-C2E4-4F70-BD9D-A6AFD2D21673}"/>
              </a:ext>
            </a:extLst>
          </p:cNvPr>
          <p:cNvSpPr>
            <a:spLocks noGrp="1"/>
          </p:cNvSpPr>
          <p:nvPr/>
        </p:nvSpPr>
        <p:spPr>
          <a:xfrm>
            <a:off x="879757" y="2208892"/>
            <a:ext cx="1136252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39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robustez.</a:t>
            </a:r>
          </a:p>
        </p:txBody>
      </p:sp>
      <p:sp>
        <p:nvSpPr>
          <p:cNvPr id="16" name="•">
            <a:extLst>
              <a:ext uri="{FF2B5EF4-FFF2-40B4-BE49-F238E27FC236}">
                <a16:creationId xmlns:a16="http://schemas.microsoft.com/office/drawing/2014/main" id="{FFEE19DA-1F73-41B4-BDD0-7BFAE479CC8A}"/>
              </a:ext>
            </a:extLst>
          </p:cNvPr>
          <p:cNvSpPr>
            <a:spLocks noGrp="1"/>
          </p:cNvSpPr>
          <p:nvPr/>
        </p:nvSpPr>
        <p:spPr>
          <a:xfrm>
            <a:off x="586505" y="2618948"/>
            <a:ext cx="1847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240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7" name="En la base de">
            <a:extLst>
              <a:ext uri="{FF2B5EF4-FFF2-40B4-BE49-F238E27FC236}">
                <a16:creationId xmlns:a16="http://schemas.microsoft.com/office/drawing/2014/main" id="{D15223F1-FFB0-440B-A3E7-D4B3092F95C7}"/>
              </a:ext>
            </a:extLst>
          </p:cNvPr>
          <p:cNvSpPr>
            <a:spLocks noGrp="1"/>
          </p:cNvSpPr>
          <p:nvPr/>
        </p:nvSpPr>
        <p:spPr>
          <a:xfrm>
            <a:off x="879757" y="2653627"/>
            <a:ext cx="164469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07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En la base de</a:t>
            </a:r>
            <a:r>
              <a:rPr lang="en-US"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todos</a:t>
            </a:r>
            <a:r>
              <a:rPr lang="en-US" sz="20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los</a:t>
            </a:r>
            <a:r>
              <a:rPr lang="en-US" sz="20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estratos</a:t>
            </a:r>
            <a:r>
              <a:rPr lang="en-US" sz="20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portales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) el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patrón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es el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contrario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, y la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prueba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validez</a:t>
            </a:r>
            <a:endParaRPr lang="en-US" sz="200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defRPr sz="2007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 sz="2000" b="1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defRPr sz="2007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sz="2000" b="0" i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que debería confirmar ese resultado">
            <a:extLst>
              <a:ext uri="{FF2B5EF4-FFF2-40B4-BE49-F238E27FC236}">
                <a16:creationId xmlns:a16="http://schemas.microsoft.com/office/drawing/2014/main" id="{D652E0CA-02CD-4883-914D-5C027ADF69F5}"/>
              </a:ext>
            </a:extLst>
          </p:cNvPr>
          <p:cNvSpPr>
            <a:spLocks noGrp="1"/>
          </p:cNvSpPr>
          <p:nvPr/>
        </p:nvSpPr>
        <p:spPr>
          <a:xfrm>
            <a:off x="879757" y="3017648"/>
            <a:ext cx="4340854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4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que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debería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confirmar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ese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resultado</a:t>
            </a:r>
            <a:r>
              <a:rPr lang="en-US"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no </a:t>
            </a:r>
            <a:r>
              <a:rPr lang="en-US" sz="2000" b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pasa</a:t>
            </a:r>
            <a:r>
              <a:rPr lang="en-US" sz="20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—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por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lo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que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esa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cifra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no es interpretable.</a:t>
            </a:r>
          </a:p>
          <a:p>
            <a:pPr>
              <a:defRPr sz="204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 sz="2000" b="1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defRPr sz="204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sz="2000" b="0" i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Por qué no cerramos la conclusión aquí">
            <a:extLst>
              <a:ext uri="{FF2B5EF4-FFF2-40B4-BE49-F238E27FC236}">
                <a16:creationId xmlns:a16="http://schemas.microsoft.com/office/drawing/2014/main" id="{A70F6B12-66CF-4AE2-A3C9-02A57EDDF0F2}"/>
              </a:ext>
            </a:extLst>
          </p:cNvPr>
          <p:cNvSpPr>
            <a:spLocks noGrp="1"/>
          </p:cNvSpPr>
          <p:nvPr/>
        </p:nvSpPr>
        <p:spPr>
          <a:xfrm>
            <a:off x="293252" y="4120786"/>
            <a:ext cx="5185225" cy="385651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31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31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Por qué no cerramos la conclusión aquí</a:t>
            </a:r>
          </a:p>
        </p:txBody>
      </p:sp>
      <p:sp>
        <p:nvSpPr>
          <p:cNvPr id="24" name="Lo que medimos son">
            <a:extLst>
              <a:ext uri="{FF2B5EF4-FFF2-40B4-BE49-F238E27FC236}">
                <a16:creationId xmlns:a16="http://schemas.microsoft.com/office/drawing/2014/main" id="{43D18F2E-75A4-4F91-9ADC-2FA099B38207}"/>
              </a:ext>
            </a:extLst>
          </p:cNvPr>
          <p:cNvSpPr>
            <a:spLocks noGrp="1"/>
          </p:cNvSpPr>
          <p:nvPr/>
        </p:nvSpPr>
        <p:spPr>
          <a:xfrm>
            <a:off x="293252" y="4594909"/>
            <a:ext cx="2536105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5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Lo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que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medimos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son</a:t>
            </a:r>
            <a:r>
              <a:rPr lang="en-US"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listados</a:t>
            </a:r>
            <a:r>
              <a:rPr lang="en-US" sz="20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publicados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, no la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disponibilidad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real de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vivienda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para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arriendo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>
              <a:defRPr sz="205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 sz="2000" b="1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defRPr sz="205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sz="2000" b="0" i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Un listado que desaparece puede significar conversión a renta corta — o simplemente que la">
            <a:extLst>
              <a:ext uri="{FF2B5EF4-FFF2-40B4-BE49-F238E27FC236}">
                <a16:creationId xmlns:a16="http://schemas.microsoft.com/office/drawing/2014/main" id="{38579EBC-5F13-4BC7-851E-04AFE353DB8D}"/>
              </a:ext>
            </a:extLst>
          </p:cNvPr>
          <p:cNvSpPr>
            <a:spLocks noGrp="1"/>
          </p:cNvSpPr>
          <p:nvPr/>
        </p:nvSpPr>
        <p:spPr>
          <a:xfrm>
            <a:off x="293252" y="4959050"/>
            <a:ext cx="11248740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7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Un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listado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que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desaparece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puede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significar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conversión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a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renta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corta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–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o</a:t>
            </a:r>
            <a:r>
              <a:rPr lang="en-US"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simplemente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que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la</a:t>
            </a:r>
          </a:p>
        </p:txBody>
      </p:sp>
      <p:sp>
        <p:nvSpPr>
          <p:cNvPr id="28" name="vivienda se arrendó rápido, o que cambió la cobertura del registro.">
            <a:extLst>
              <a:ext uri="{FF2B5EF4-FFF2-40B4-BE49-F238E27FC236}">
                <a16:creationId xmlns:a16="http://schemas.microsoft.com/office/drawing/2014/main" id="{95FA3619-0A88-421F-93E8-577606CD0CDC}"/>
              </a:ext>
            </a:extLst>
          </p:cNvPr>
          <p:cNvSpPr>
            <a:spLocks noGrp="1"/>
          </p:cNvSpPr>
          <p:nvPr/>
        </p:nvSpPr>
        <p:spPr>
          <a:xfrm>
            <a:off x="293252" y="5323181"/>
            <a:ext cx="8098360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94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vivienda se arrendó rápido, o que cambió la cobertura del registro.</a:t>
            </a:r>
          </a:p>
        </p:txBody>
      </p:sp>
      <p:sp>
        <p:nvSpPr>
          <p:cNvPr id="29" name="Fonseca Galvis &amp; Giraldo (PUJ)">
            <a:extLst>
              <a:ext uri="{FF2B5EF4-FFF2-40B4-BE49-F238E27FC236}">
                <a16:creationId xmlns:a16="http://schemas.microsoft.com/office/drawing/2014/main" id="{C62BACE6-205F-4902-B463-5D8691991F96}"/>
              </a:ext>
            </a:extLst>
          </p:cNvPr>
          <p:cNvSpPr>
            <a:spLocks noGrp="1"/>
          </p:cNvSpPr>
          <p:nvPr/>
        </p:nvSpPr>
        <p:spPr>
          <a:xfrm>
            <a:off x="733816" y="6650801"/>
            <a:ext cx="263436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Fonseca Galvis &amp; Giraldo (PUJ)</a:t>
            </a:r>
          </a:p>
        </p:txBody>
      </p:sp>
      <p:sp>
        <p:nvSpPr>
          <p:cNvPr id="30" name="STR y arriendos en Medellín">
            <a:extLst>
              <a:ext uri="{FF2B5EF4-FFF2-40B4-BE49-F238E27FC236}">
                <a16:creationId xmlns:a16="http://schemas.microsoft.com/office/drawing/2014/main" id="{A61102CE-A0A7-4033-8756-8C2B2EDDF774}"/>
              </a:ext>
            </a:extLst>
          </p:cNvPr>
          <p:cNvSpPr>
            <a:spLocks noGrp="1"/>
          </p:cNvSpPr>
          <p:nvPr/>
        </p:nvSpPr>
        <p:spPr>
          <a:xfrm>
            <a:off x="4974456" y="6650801"/>
            <a:ext cx="228104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STR y arriendos en Medellín</a:t>
            </a:r>
          </a:p>
        </p:txBody>
      </p:sp>
      <p:sp>
        <p:nvSpPr>
          <p:cNvPr id="31" name="11 / 19">
            <a:extLst>
              <a:ext uri="{FF2B5EF4-FFF2-40B4-BE49-F238E27FC236}">
                <a16:creationId xmlns:a16="http://schemas.microsoft.com/office/drawing/2014/main" id="{E756E4C2-3C93-4046-B6EA-90B4F26D0E5B}"/>
              </a:ext>
            </a:extLst>
          </p:cNvPr>
          <p:cNvSpPr>
            <a:spLocks noGrp="1"/>
          </p:cNvSpPr>
          <p:nvPr/>
        </p:nvSpPr>
        <p:spPr>
          <a:xfrm>
            <a:off x="8270796" y="6650801"/>
            <a:ext cx="572709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11 / 19</a:t>
            </a:r>
          </a:p>
        </p:txBody>
      </p:sp>
    </p:spTree>
    <p:extLst>
      <p:ext uri="{BB962C8B-B14F-4D97-AF65-F5344CB8AC3E}">
        <p14:creationId xmlns:p14="http://schemas.microsoft.com/office/powerpoint/2010/main" val="947935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lemento original">
            <a:extLst>
              <a:ext uri="{FF2B5EF4-FFF2-40B4-BE49-F238E27FC236}">
                <a16:creationId xmlns:a16="http://schemas.microsoft.com/office/drawing/2014/main" id="{F6CAA0B5-1F4B-4BA3-8C2E-98A0ABE5938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2"/>
          </a:xfrm>
          <a:custGeom>
            <a:avLst/>
            <a:gdLst/>
            <a:ahLst/>
            <a:cxnLst/>
            <a:rect l="0" t="0" r="0" b="0"/>
            <a:pathLst>
              <a:path w="12192000" h="6858002">
                <a:moveTo>
                  <a:pt x="0" y="6858002"/>
                </a:moveTo>
                <a:lnTo>
                  <a:pt x="12192000" y="6858002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2" name="Elemento original">
            <a:extLst>
              <a:ext uri="{FF2B5EF4-FFF2-40B4-BE49-F238E27FC236}">
                <a16:creationId xmlns:a16="http://schemas.microsoft.com/office/drawing/2014/main" id="{2696A429-EBEC-4DD7-A140-A8A7BE2DA38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49623"/>
          </a:xfrm>
          <a:custGeom>
            <a:avLst/>
            <a:gdLst/>
            <a:ahLst/>
            <a:cxnLst/>
            <a:rect l="0" t="0" r="0" b="0"/>
            <a:pathLst>
              <a:path w="12192000" h="749623">
                <a:moveTo>
                  <a:pt x="0" y="749623"/>
                </a:moveTo>
                <a:lnTo>
                  <a:pt x="12192000" y="749623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3" name="Elemento original">
            <a:extLst>
              <a:ext uri="{FF2B5EF4-FFF2-40B4-BE49-F238E27FC236}">
                <a16:creationId xmlns:a16="http://schemas.microsoft.com/office/drawing/2014/main" id="{FD1BD183-A71E-494A-9556-48F01D7E91DF}"/>
              </a:ext>
            </a:extLst>
          </p:cNvPr>
          <p:cNvSpPr>
            <a:spLocks noGrp="1"/>
          </p:cNvSpPr>
          <p:nvPr/>
        </p:nvSpPr>
        <p:spPr>
          <a:xfrm>
            <a:off x="293252" y="4261499"/>
            <a:ext cx="11820702" cy="1245485"/>
          </a:xfrm>
          <a:custGeom>
            <a:avLst/>
            <a:gdLst/>
            <a:ahLst/>
            <a:cxnLst/>
            <a:rect l="0" t="0" r="0" b="0"/>
            <a:pathLst>
              <a:path w="11820702" h="1245485">
                <a:moveTo>
                  <a:pt x="0" y="1245485"/>
                </a:moveTo>
                <a:lnTo>
                  <a:pt x="11820702" y="1245485"/>
                </a:lnTo>
                <a:lnTo>
                  <a:pt x="11820702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C0C0C0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4" name="Elemento original">
            <a:extLst>
              <a:ext uri="{FF2B5EF4-FFF2-40B4-BE49-F238E27FC236}">
                <a16:creationId xmlns:a16="http://schemas.microsoft.com/office/drawing/2014/main" id="{068EE383-6479-46B5-81E1-1F0068D105CB}"/>
              </a:ext>
            </a:extLst>
          </p:cNvPr>
          <p:cNvSpPr>
            <a:spLocks noGrp="1"/>
          </p:cNvSpPr>
          <p:nvPr/>
        </p:nvSpPr>
        <p:spPr>
          <a:xfrm>
            <a:off x="0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5" name="Elemento original">
            <a:extLst>
              <a:ext uri="{FF2B5EF4-FFF2-40B4-BE49-F238E27FC236}">
                <a16:creationId xmlns:a16="http://schemas.microsoft.com/office/drawing/2014/main" id="{8E1E1179-3B3A-4564-B6C6-82DF1CAF4271}"/>
              </a:ext>
            </a:extLst>
          </p:cNvPr>
          <p:cNvSpPr>
            <a:spLocks noGrp="1"/>
          </p:cNvSpPr>
          <p:nvPr/>
        </p:nvSpPr>
        <p:spPr>
          <a:xfrm>
            <a:off x="4063946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314C6E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6" name="Elemento original">
            <a:extLst>
              <a:ext uri="{FF2B5EF4-FFF2-40B4-BE49-F238E27FC236}">
                <a16:creationId xmlns:a16="http://schemas.microsoft.com/office/drawing/2014/main" id="{836D8BA7-5D95-4CCB-974F-E2B8318A4DCB}"/>
              </a:ext>
            </a:extLst>
          </p:cNvPr>
          <p:cNvSpPr>
            <a:spLocks noGrp="1"/>
          </p:cNvSpPr>
          <p:nvPr/>
        </p:nvSpPr>
        <p:spPr>
          <a:xfrm>
            <a:off x="8127892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7" name="Elemento original">
            <a:extLst>
              <a:ext uri="{FF2B5EF4-FFF2-40B4-BE49-F238E27FC236}">
                <a16:creationId xmlns:a16="http://schemas.microsoft.com/office/drawing/2014/main" id="{34312D4D-6B6D-4B96-8151-89741138CF7B}"/>
              </a:ext>
            </a:extLst>
          </p:cNvPr>
          <p:cNvSpPr>
            <a:spLocks noGrp="1"/>
          </p:cNvSpPr>
          <p:nvPr/>
        </p:nvSpPr>
        <p:spPr>
          <a:xfrm>
            <a:off x="185724" y="4141015"/>
            <a:ext cx="11820703" cy="408663"/>
          </a:xfrm>
          <a:custGeom>
            <a:avLst/>
            <a:gdLst/>
            <a:ahLst/>
            <a:cxnLst/>
            <a:rect l="0" t="0" r="0" b="0"/>
            <a:pathLst>
              <a:path w="11820703" h="408663">
                <a:moveTo>
                  <a:pt x="0" y="107528"/>
                </a:moveTo>
                <a:lnTo>
                  <a:pt x="558" y="96574"/>
                </a:lnTo>
                <a:lnTo>
                  <a:pt x="2195" y="85928"/>
                </a:lnTo>
                <a:lnTo>
                  <a:pt x="4855" y="75644"/>
                </a:lnTo>
                <a:lnTo>
                  <a:pt x="8485" y="65777"/>
                </a:lnTo>
                <a:lnTo>
                  <a:pt x="13028" y="56383"/>
                </a:lnTo>
                <a:lnTo>
                  <a:pt x="18429" y="47516"/>
                </a:lnTo>
                <a:lnTo>
                  <a:pt x="24634" y="39232"/>
                </a:lnTo>
                <a:lnTo>
                  <a:pt x="31587" y="31586"/>
                </a:lnTo>
                <a:lnTo>
                  <a:pt x="39232" y="24634"/>
                </a:lnTo>
                <a:lnTo>
                  <a:pt x="47516" y="18429"/>
                </a:lnTo>
                <a:lnTo>
                  <a:pt x="56383" y="13028"/>
                </a:lnTo>
                <a:lnTo>
                  <a:pt x="65777" y="8485"/>
                </a:lnTo>
                <a:lnTo>
                  <a:pt x="75644" y="4855"/>
                </a:lnTo>
                <a:lnTo>
                  <a:pt x="85928" y="2195"/>
                </a:lnTo>
                <a:lnTo>
                  <a:pt x="96575" y="558"/>
                </a:lnTo>
                <a:lnTo>
                  <a:pt x="107528" y="0"/>
                </a:lnTo>
                <a:lnTo>
                  <a:pt x="11713175" y="0"/>
                </a:lnTo>
                <a:lnTo>
                  <a:pt x="11724128" y="558"/>
                </a:lnTo>
                <a:lnTo>
                  <a:pt x="11734775" y="2195"/>
                </a:lnTo>
                <a:lnTo>
                  <a:pt x="11745059" y="4855"/>
                </a:lnTo>
                <a:lnTo>
                  <a:pt x="11754925" y="8485"/>
                </a:lnTo>
                <a:lnTo>
                  <a:pt x="11764320" y="13028"/>
                </a:lnTo>
                <a:lnTo>
                  <a:pt x="11773186" y="18429"/>
                </a:lnTo>
                <a:lnTo>
                  <a:pt x="11781470" y="24634"/>
                </a:lnTo>
                <a:lnTo>
                  <a:pt x="11789116" y="31586"/>
                </a:lnTo>
                <a:lnTo>
                  <a:pt x="11796069" y="39232"/>
                </a:lnTo>
                <a:lnTo>
                  <a:pt x="11802274" y="47516"/>
                </a:lnTo>
                <a:lnTo>
                  <a:pt x="11807675" y="56383"/>
                </a:lnTo>
                <a:lnTo>
                  <a:pt x="11812218" y="65777"/>
                </a:lnTo>
                <a:lnTo>
                  <a:pt x="11815847" y="75644"/>
                </a:lnTo>
                <a:lnTo>
                  <a:pt x="11818508" y="85928"/>
                </a:lnTo>
                <a:lnTo>
                  <a:pt x="11820145" y="96574"/>
                </a:lnTo>
                <a:lnTo>
                  <a:pt x="11820703" y="107528"/>
                </a:lnTo>
                <a:lnTo>
                  <a:pt x="11820703" y="408663"/>
                </a:lnTo>
                <a:lnTo>
                  <a:pt x="0" y="408663"/>
                </a:lnTo>
                <a:close/>
              </a:path>
            </a:pathLst>
          </a:custGeom>
          <a:solidFill>
            <a:srgbClr val="8C141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8" name="Elemento original">
            <a:extLst>
              <a:ext uri="{FF2B5EF4-FFF2-40B4-BE49-F238E27FC236}">
                <a16:creationId xmlns:a16="http://schemas.microsoft.com/office/drawing/2014/main" id="{9792DF43-2D3A-4E9F-B31A-D7F40CDBA439}"/>
              </a:ext>
            </a:extLst>
          </p:cNvPr>
          <p:cNvSpPr>
            <a:spLocks noGrp="1"/>
          </p:cNvSpPr>
          <p:nvPr/>
        </p:nvSpPr>
        <p:spPr>
          <a:xfrm>
            <a:off x="185724" y="4616599"/>
            <a:ext cx="11820703" cy="782857"/>
          </a:xfrm>
          <a:custGeom>
            <a:avLst/>
            <a:gdLst/>
            <a:ahLst/>
            <a:cxnLst/>
            <a:rect l="0" t="0" r="0" b="0"/>
            <a:pathLst>
              <a:path w="11820703" h="782857">
                <a:moveTo>
                  <a:pt x="0" y="675330"/>
                </a:moveTo>
                <a:lnTo>
                  <a:pt x="558" y="686283"/>
                </a:lnTo>
                <a:lnTo>
                  <a:pt x="2195" y="696930"/>
                </a:lnTo>
                <a:lnTo>
                  <a:pt x="4855" y="707214"/>
                </a:lnTo>
                <a:lnTo>
                  <a:pt x="8485" y="717080"/>
                </a:lnTo>
                <a:lnTo>
                  <a:pt x="13028" y="726475"/>
                </a:lnTo>
                <a:lnTo>
                  <a:pt x="18429" y="735341"/>
                </a:lnTo>
                <a:lnTo>
                  <a:pt x="24634" y="743625"/>
                </a:lnTo>
                <a:lnTo>
                  <a:pt x="31587" y="751271"/>
                </a:lnTo>
                <a:lnTo>
                  <a:pt x="39232" y="758224"/>
                </a:lnTo>
                <a:lnTo>
                  <a:pt x="47516" y="764428"/>
                </a:lnTo>
                <a:lnTo>
                  <a:pt x="56383" y="769830"/>
                </a:lnTo>
                <a:lnTo>
                  <a:pt x="65777" y="774373"/>
                </a:lnTo>
                <a:lnTo>
                  <a:pt x="75644" y="778002"/>
                </a:lnTo>
                <a:lnTo>
                  <a:pt x="85928" y="780663"/>
                </a:lnTo>
                <a:lnTo>
                  <a:pt x="96575" y="782299"/>
                </a:lnTo>
                <a:lnTo>
                  <a:pt x="107528" y="782857"/>
                </a:lnTo>
                <a:lnTo>
                  <a:pt x="11713175" y="782857"/>
                </a:lnTo>
                <a:lnTo>
                  <a:pt x="11724128" y="782299"/>
                </a:lnTo>
                <a:lnTo>
                  <a:pt x="11734775" y="780663"/>
                </a:lnTo>
                <a:lnTo>
                  <a:pt x="11745059" y="778002"/>
                </a:lnTo>
                <a:lnTo>
                  <a:pt x="11754925" y="774373"/>
                </a:lnTo>
                <a:lnTo>
                  <a:pt x="11764320" y="769830"/>
                </a:lnTo>
                <a:lnTo>
                  <a:pt x="11773186" y="764428"/>
                </a:lnTo>
                <a:lnTo>
                  <a:pt x="11781470" y="758224"/>
                </a:lnTo>
                <a:lnTo>
                  <a:pt x="11789116" y="751271"/>
                </a:lnTo>
                <a:lnTo>
                  <a:pt x="11796069" y="743625"/>
                </a:lnTo>
                <a:lnTo>
                  <a:pt x="11802274" y="735341"/>
                </a:lnTo>
                <a:lnTo>
                  <a:pt x="11807675" y="726475"/>
                </a:lnTo>
                <a:lnTo>
                  <a:pt x="11812218" y="717080"/>
                </a:lnTo>
                <a:lnTo>
                  <a:pt x="11815847" y="707214"/>
                </a:lnTo>
                <a:lnTo>
                  <a:pt x="11818508" y="696930"/>
                </a:lnTo>
                <a:lnTo>
                  <a:pt x="11820145" y="686283"/>
                </a:lnTo>
                <a:lnTo>
                  <a:pt x="11820703" y="675330"/>
                </a:lnTo>
                <a:lnTo>
                  <a:pt x="11820703" y="0"/>
                </a:lnTo>
                <a:lnTo>
                  <a:pt x="0" y="0"/>
                </a:lnTo>
                <a:close/>
              </a:path>
            </a:pathLst>
          </a:custGeom>
          <a:solidFill>
            <a:srgbClr val="F6ECEC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9" name="Vigilar, no alarmar">
            <a:extLst>
              <a:ext uri="{FF2B5EF4-FFF2-40B4-BE49-F238E27FC236}">
                <a16:creationId xmlns:a16="http://schemas.microsoft.com/office/drawing/2014/main" id="{7D8455EA-8A50-470A-9430-DB7BE62770E4}"/>
              </a:ext>
            </a:extLst>
          </p:cNvPr>
          <p:cNvSpPr>
            <a:spLocks noGrp="1"/>
          </p:cNvSpPr>
          <p:nvPr/>
        </p:nvSpPr>
        <p:spPr>
          <a:xfrm>
            <a:off x="228602" y="219088"/>
            <a:ext cx="2881112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67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800" b="1" i="0">
                <a:solidFill>
                  <a:srgbClr val="002060"/>
                </a:solidFill>
                <a:latin typeface="Arial"/>
                <a:ea typeface="Arial"/>
                <a:cs typeface="Arial"/>
              </a:rPr>
              <a:t>Vigilar, no alarmar</a:t>
            </a:r>
          </a:p>
        </p:txBody>
      </p:sp>
      <p:sp>
        <p:nvSpPr>
          <p:cNvPr id="10" name="•">
            <a:extLst>
              <a:ext uri="{FF2B5EF4-FFF2-40B4-BE49-F238E27FC236}">
                <a16:creationId xmlns:a16="http://schemas.microsoft.com/office/drawing/2014/main" id="{BE5C963D-3FD7-4C5E-A614-C6024255946E}"/>
              </a:ext>
            </a:extLst>
          </p:cNvPr>
          <p:cNvSpPr>
            <a:spLocks noGrp="1"/>
          </p:cNvSpPr>
          <p:nvPr/>
        </p:nvSpPr>
        <p:spPr>
          <a:xfrm>
            <a:off x="586505" y="1660455"/>
            <a:ext cx="1847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240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1" name="La señal de contracción es estadísticamente sólida, pero está confinada a los estratos altos">
            <a:extLst>
              <a:ext uri="{FF2B5EF4-FFF2-40B4-BE49-F238E27FC236}">
                <a16:creationId xmlns:a16="http://schemas.microsoft.com/office/drawing/2014/main" id="{5964FD7E-09C9-4D18-93D6-C9A0749E340C}"/>
              </a:ext>
            </a:extLst>
          </p:cNvPr>
          <p:cNvSpPr>
            <a:spLocks noGrp="1"/>
          </p:cNvSpPr>
          <p:nvPr/>
        </p:nvSpPr>
        <p:spPr>
          <a:xfrm>
            <a:off x="879757" y="1694779"/>
            <a:ext cx="11041790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7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7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La señal de contracción es estadísticamente sólida, pero está confinada a los estratos altos</a:t>
            </a:r>
          </a:p>
        </p:txBody>
      </p:sp>
      <p:sp>
        <p:nvSpPr>
          <p:cNvPr id="12" name="y no es la lectura dominante del mercado en su conjunto.">
            <a:extLst>
              <a:ext uri="{FF2B5EF4-FFF2-40B4-BE49-F238E27FC236}">
                <a16:creationId xmlns:a16="http://schemas.microsoft.com/office/drawing/2014/main" id="{3E2AD307-80ED-4573-877A-9F78851056CB}"/>
              </a:ext>
            </a:extLst>
          </p:cNvPr>
          <p:cNvSpPr>
            <a:spLocks noGrp="1"/>
          </p:cNvSpPr>
          <p:nvPr/>
        </p:nvSpPr>
        <p:spPr>
          <a:xfrm>
            <a:off x="879757" y="2058827"/>
            <a:ext cx="7023903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105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5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y no es la lectura dominante del mercado en su conjunto.</a:t>
            </a:r>
          </a:p>
        </p:txBody>
      </p:sp>
      <p:sp>
        <p:nvSpPr>
          <p:cNvPr id="13" name="•">
            <a:extLst>
              <a:ext uri="{FF2B5EF4-FFF2-40B4-BE49-F238E27FC236}">
                <a16:creationId xmlns:a16="http://schemas.microsoft.com/office/drawing/2014/main" id="{F5B2AF66-78F9-44FC-B19E-16767FC90E3F}"/>
              </a:ext>
            </a:extLst>
          </p:cNvPr>
          <p:cNvSpPr>
            <a:spLocks noGrp="1"/>
          </p:cNvSpPr>
          <p:nvPr/>
        </p:nvSpPr>
        <p:spPr>
          <a:xfrm>
            <a:off x="586505" y="2469244"/>
            <a:ext cx="1847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240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Lo que impide tratarla como concluyente no es debilidad estadística, sino la brecha entre">
            <a:extLst>
              <a:ext uri="{FF2B5EF4-FFF2-40B4-BE49-F238E27FC236}">
                <a16:creationId xmlns:a16="http://schemas.microsoft.com/office/drawing/2014/main" id="{D9C1D1FA-0AF5-48DC-9D28-608641CFBA7A}"/>
              </a:ext>
            </a:extLst>
          </p:cNvPr>
          <p:cNvSpPr>
            <a:spLocks noGrp="1"/>
          </p:cNvSpPr>
          <p:nvPr/>
        </p:nvSpPr>
        <p:spPr>
          <a:xfrm>
            <a:off x="879757" y="2503473"/>
            <a:ext cx="10820910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90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9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Lo que impide tratarla como concluyente no es debilidad estadística, sino la brecha entre</a:t>
            </a:r>
          </a:p>
        </p:txBody>
      </p:sp>
      <p:sp>
        <p:nvSpPr>
          <p:cNvPr id="15" name="listados publicados y vivienda efectivamente disponible.">
            <a:extLst>
              <a:ext uri="{FF2B5EF4-FFF2-40B4-BE49-F238E27FC236}">
                <a16:creationId xmlns:a16="http://schemas.microsoft.com/office/drawing/2014/main" id="{5D82CD3C-72D3-49E2-8FB0-D1CCE19BA333}"/>
              </a:ext>
            </a:extLst>
          </p:cNvPr>
          <p:cNvSpPr>
            <a:spLocks noGrp="1"/>
          </p:cNvSpPr>
          <p:nvPr/>
        </p:nvSpPr>
        <p:spPr>
          <a:xfrm>
            <a:off x="879757" y="2867787"/>
            <a:ext cx="6745604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7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7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listados publicados y vivienda efectivamente disponible.</a:t>
            </a:r>
          </a:p>
        </p:txBody>
      </p:sp>
      <p:sp>
        <p:nvSpPr>
          <p:cNvPr id="16" name="La recomendación">
            <a:extLst>
              <a:ext uri="{FF2B5EF4-FFF2-40B4-BE49-F238E27FC236}">
                <a16:creationId xmlns:a16="http://schemas.microsoft.com/office/drawing/2014/main" id="{A7AD8ACB-F3AA-4609-9978-207E45B179E3}"/>
              </a:ext>
            </a:extLst>
          </p:cNvPr>
          <p:cNvSpPr>
            <a:spLocks noGrp="1"/>
          </p:cNvSpPr>
          <p:nvPr/>
        </p:nvSpPr>
        <p:spPr>
          <a:xfrm>
            <a:off x="293252" y="4185757"/>
            <a:ext cx="2401852" cy="385651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195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95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La recomendación</a:t>
            </a:r>
          </a:p>
        </p:txBody>
      </p:sp>
      <p:sp>
        <p:nvSpPr>
          <p:cNvPr id="17" name="Monitorear la oferta de arriendo en los estratos altos y en las zonas de mayor concentración de">
            <a:extLst>
              <a:ext uri="{FF2B5EF4-FFF2-40B4-BE49-F238E27FC236}">
                <a16:creationId xmlns:a16="http://schemas.microsoft.com/office/drawing/2014/main" id="{CA1BCBFF-5F64-4272-B2ED-3066BDA2BD69}"/>
              </a:ext>
            </a:extLst>
          </p:cNvPr>
          <p:cNvSpPr>
            <a:spLocks noGrp="1"/>
          </p:cNvSpPr>
          <p:nvPr/>
        </p:nvSpPr>
        <p:spPr>
          <a:xfrm>
            <a:off x="293252" y="4637221"/>
            <a:ext cx="11565602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87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87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Monitorear la oferta de arriendo en los estratos altos y en las zonas de mayor concentración de</a:t>
            </a:r>
          </a:p>
        </p:txBody>
      </p:sp>
      <p:sp>
        <p:nvSpPr>
          <p:cNvPr id="18" name="renta corta — la evidencia actual no justifica una intervención generalizada sobre la oferta.">
            <a:extLst>
              <a:ext uri="{FF2B5EF4-FFF2-40B4-BE49-F238E27FC236}">
                <a16:creationId xmlns:a16="http://schemas.microsoft.com/office/drawing/2014/main" id="{95DD6D48-C51D-401F-9052-6319535707F7}"/>
              </a:ext>
            </a:extLst>
          </p:cNvPr>
          <p:cNvSpPr>
            <a:spLocks noGrp="1"/>
          </p:cNvSpPr>
          <p:nvPr/>
        </p:nvSpPr>
        <p:spPr>
          <a:xfrm>
            <a:off x="293252" y="5001367"/>
            <a:ext cx="11108153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107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7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renta</a:t>
            </a:r>
            <a:r>
              <a:rPr sz="2107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107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corta</a:t>
            </a:r>
            <a:r>
              <a:rPr sz="2107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107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– </a:t>
            </a:r>
            <a:r>
              <a:rPr sz="2107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la</a:t>
            </a:r>
            <a:r>
              <a:rPr lang="en-US" sz="2107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107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evidencia</a:t>
            </a:r>
            <a:r>
              <a:rPr sz="2107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actual no </a:t>
            </a:r>
            <a:r>
              <a:rPr sz="2107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justifica</a:t>
            </a:r>
            <a:r>
              <a:rPr sz="2107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107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una</a:t>
            </a:r>
            <a:r>
              <a:rPr sz="2107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107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intervención</a:t>
            </a:r>
            <a:r>
              <a:rPr sz="2107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107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generalizada</a:t>
            </a:r>
            <a:r>
              <a:rPr sz="2107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107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sobre</a:t>
            </a:r>
            <a:r>
              <a:rPr sz="2107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la </a:t>
            </a:r>
            <a:r>
              <a:rPr sz="2107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oferta</a:t>
            </a:r>
            <a:r>
              <a:rPr sz="2107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19" name="Fonseca Galvis &amp; Giraldo (PUJ)">
            <a:extLst>
              <a:ext uri="{FF2B5EF4-FFF2-40B4-BE49-F238E27FC236}">
                <a16:creationId xmlns:a16="http://schemas.microsoft.com/office/drawing/2014/main" id="{F77A3FDF-96F4-4371-8834-85A369F0229C}"/>
              </a:ext>
            </a:extLst>
          </p:cNvPr>
          <p:cNvSpPr>
            <a:spLocks noGrp="1"/>
          </p:cNvSpPr>
          <p:nvPr/>
        </p:nvSpPr>
        <p:spPr>
          <a:xfrm>
            <a:off x="733816" y="6650801"/>
            <a:ext cx="263436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Fonseca Galvis &amp; Giraldo (PUJ)</a:t>
            </a:r>
          </a:p>
        </p:txBody>
      </p:sp>
      <p:sp>
        <p:nvSpPr>
          <p:cNvPr id="20" name="STR y arriendos en Medellín">
            <a:extLst>
              <a:ext uri="{FF2B5EF4-FFF2-40B4-BE49-F238E27FC236}">
                <a16:creationId xmlns:a16="http://schemas.microsoft.com/office/drawing/2014/main" id="{E2AE92C0-AB77-4FF1-B0D7-C6AB4371D8DB}"/>
              </a:ext>
            </a:extLst>
          </p:cNvPr>
          <p:cNvSpPr>
            <a:spLocks noGrp="1"/>
          </p:cNvSpPr>
          <p:nvPr/>
        </p:nvSpPr>
        <p:spPr>
          <a:xfrm>
            <a:off x="4974456" y="6650801"/>
            <a:ext cx="228104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STR y arriendos en Medellín</a:t>
            </a:r>
          </a:p>
        </p:txBody>
      </p:sp>
      <p:sp>
        <p:nvSpPr>
          <p:cNvPr id="21" name="12 / 19">
            <a:extLst>
              <a:ext uri="{FF2B5EF4-FFF2-40B4-BE49-F238E27FC236}">
                <a16:creationId xmlns:a16="http://schemas.microsoft.com/office/drawing/2014/main" id="{17919FA9-4CEB-403F-84EF-F1523F573ED6}"/>
              </a:ext>
            </a:extLst>
          </p:cNvPr>
          <p:cNvSpPr>
            <a:spLocks noGrp="1"/>
          </p:cNvSpPr>
          <p:nvPr/>
        </p:nvSpPr>
        <p:spPr>
          <a:xfrm>
            <a:off x="8270796" y="6650801"/>
            <a:ext cx="572709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12 / 19</a:t>
            </a:r>
          </a:p>
        </p:txBody>
      </p:sp>
    </p:spTree>
    <p:extLst>
      <p:ext uri="{BB962C8B-B14F-4D97-AF65-F5344CB8AC3E}">
        <p14:creationId xmlns:p14="http://schemas.microsoft.com/office/powerpoint/2010/main" val="912565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lemento original">
            <a:extLst>
              <a:ext uri="{FF2B5EF4-FFF2-40B4-BE49-F238E27FC236}">
                <a16:creationId xmlns:a16="http://schemas.microsoft.com/office/drawing/2014/main" id="{9039CE03-0254-4527-89A9-92CC828F0F5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2"/>
          </a:xfrm>
          <a:custGeom>
            <a:avLst/>
            <a:gdLst/>
            <a:ahLst/>
            <a:cxnLst/>
            <a:rect l="0" t="0" r="0" b="0"/>
            <a:pathLst>
              <a:path w="12192000" h="6858002">
                <a:moveTo>
                  <a:pt x="0" y="6858002"/>
                </a:moveTo>
                <a:lnTo>
                  <a:pt x="12192000" y="6858002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2" name="Elemento original">
            <a:extLst>
              <a:ext uri="{FF2B5EF4-FFF2-40B4-BE49-F238E27FC236}">
                <a16:creationId xmlns:a16="http://schemas.microsoft.com/office/drawing/2014/main" id="{5E9B3DA6-218A-47B1-A389-615C13EF513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49623"/>
          </a:xfrm>
          <a:custGeom>
            <a:avLst/>
            <a:gdLst/>
            <a:ahLst/>
            <a:cxnLst/>
            <a:rect l="0" t="0" r="0" b="0"/>
            <a:pathLst>
              <a:path w="12192000" h="749623">
                <a:moveTo>
                  <a:pt x="0" y="749623"/>
                </a:moveTo>
                <a:lnTo>
                  <a:pt x="12192000" y="749623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3" name="Elemento original">
            <a:extLst>
              <a:ext uri="{FF2B5EF4-FFF2-40B4-BE49-F238E27FC236}">
                <a16:creationId xmlns:a16="http://schemas.microsoft.com/office/drawing/2014/main" id="{C60F1DFF-D5C0-45B0-A7CE-54714528EC3A}"/>
              </a:ext>
            </a:extLst>
          </p:cNvPr>
          <p:cNvSpPr>
            <a:spLocks noGrp="1"/>
          </p:cNvSpPr>
          <p:nvPr/>
        </p:nvSpPr>
        <p:spPr>
          <a:xfrm>
            <a:off x="0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4" name="Elemento original">
            <a:extLst>
              <a:ext uri="{FF2B5EF4-FFF2-40B4-BE49-F238E27FC236}">
                <a16:creationId xmlns:a16="http://schemas.microsoft.com/office/drawing/2014/main" id="{D5F7FF28-697E-4A85-B617-D678798A245F}"/>
              </a:ext>
            </a:extLst>
          </p:cNvPr>
          <p:cNvSpPr>
            <a:spLocks noGrp="1"/>
          </p:cNvSpPr>
          <p:nvPr/>
        </p:nvSpPr>
        <p:spPr>
          <a:xfrm>
            <a:off x="4063946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314C6E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5" name="Elemento original">
            <a:extLst>
              <a:ext uri="{FF2B5EF4-FFF2-40B4-BE49-F238E27FC236}">
                <a16:creationId xmlns:a16="http://schemas.microsoft.com/office/drawing/2014/main" id="{48B32F1B-CD2C-4FDD-BA99-A12060760C20}"/>
              </a:ext>
            </a:extLst>
          </p:cNvPr>
          <p:cNvSpPr>
            <a:spLocks noGrp="1"/>
          </p:cNvSpPr>
          <p:nvPr/>
        </p:nvSpPr>
        <p:spPr>
          <a:xfrm>
            <a:off x="8127892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6" name="Entonces, ¿qué explica el alza de arriendos?">
            <a:extLst>
              <a:ext uri="{FF2B5EF4-FFF2-40B4-BE49-F238E27FC236}">
                <a16:creationId xmlns:a16="http://schemas.microsoft.com/office/drawing/2014/main" id="{67733DA6-ED56-4CFA-ADEC-26E8621EDCD0}"/>
              </a:ext>
            </a:extLst>
          </p:cNvPr>
          <p:cNvSpPr>
            <a:spLocks noGrp="1"/>
          </p:cNvSpPr>
          <p:nvPr/>
        </p:nvSpPr>
        <p:spPr>
          <a:xfrm>
            <a:off x="228602" y="219615"/>
            <a:ext cx="6760636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573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573" b="1" i="0">
                <a:solidFill>
                  <a:srgbClr val="002060"/>
                </a:solidFill>
                <a:latin typeface="Arial"/>
                <a:ea typeface="Arial"/>
                <a:cs typeface="Arial"/>
              </a:rPr>
              <a:t>Entonces, ¿qué explica el alza de arriendos?</a:t>
            </a:r>
          </a:p>
        </p:txBody>
      </p:sp>
      <p:sp>
        <p:nvSpPr>
          <p:cNvPr id="7" name="–47 %">
            <a:extLst>
              <a:ext uri="{FF2B5EF4-FFF2-40B4-BE49-F238E27FC236}">
                <a16:creationId xmlns:a16="http://schemas.microsoft.com/office/drawing/2014/main" id="{EDC9D769-0587-4A12-A4B5-0FD5D581A569}"/>
              </a:ext>
            </a:extLst>
          </p:cNvPr>
          <p:cNvSpPr>
            <a:spLocks noGrp="1"/>
          </p:cNvSpPr>
          <p:nvPr/>
        </p:nvSpPr>
        <p:spPr>
          <a:xfrm>
            <a:off x="2123734" y="1499334"/>
            <a:ext cx="1984618" cy="799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5089" b="1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5089" b="1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–47 %</a:t>
            </a:r>
          </a:p>
        </p:txBody>
      </p:sp>
      <p:sp>
        <p:nvSpPr>
          <p:cNvPr id="8" name="permisos de construcción por cada 100.000">
            <a:extLst>
              <a:ext uri="{FF2B5EF4-FFF2-40B4-BE49-F238E27FC236}">
                <a16:creationId xmlns:a16="http://schemas.microsoft.com/office/drawing/2014/main" id="{369E49D9-6D4E-4BFE-B5C1-FACB05DB5FF4}"/>
              </a:ext>
            </a:extLst>
          </p:cNvPr>
          <p:cNvSpPr>
            <a:spLocks noGrp="1"/>
          </p:cNvSpPr>
          <p:nvPr/>
        </p:nvSpPr>
        <p:spPr>
          <a:xfrm>
            <a:off x="475886" y="2180944"/>
            <a:ext cx="5280209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64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64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permisos de construcción por cada 100.000</a:t>
            </a:r>
          </a:p>
        </p:txBody>
      </p:sp>
      <p:sp>
        <p:nvSpPr>
          <p:cNvPr id="9" name="habitantes">
            <a:extLst>
              <a:ext uri="{FF2B5EF4-FFF2-40B4-BE49-F238E27FC236}">
                <a16:creationId xmlns:a16="http://schemas.microsoft.com/office/drawing/2014/main" id="{F5ADD9B0-649C-458F-9AFA-87BC5ABA50F7}"/>
              </a:ext>
            </a:extLst>
          </p:cNvPr>
          <p:cNvSpPr>
            <a:spLocks noGrp="1"/>
          </p:cNvSpPr>
          <p:nvPr/>
        </p:nvSpPr>
        <p:spPr>
          <a:xfrm>
            <a:off x="2472443" y="2545147"/>
            <a:ext cx="1286985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67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67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habitantes</a:t>
            </a:r>
          </a:p>
        </p:txBody>
      </p:sp>
      <p:sp>
        <p:nvSpPr>
          <p:cNvPr id="10" name="Medellín, 2015–2024">
            <a:extLst>
              <a:ext uri="{FF2B5EF4-FFF2-40B4-BE49-F238E27FC236}">
                <a16:creationId xmlns:a16="http://schemas.microsoft.com/office/drawing/2014/main" id="{2D4A1F62-2082-43AC-8D0C-FEAAE28DFE5F}"/>
              </a:ext>
            </a:extLst>
          </p:cNvPr>
          <p:cNvSpPr>
            <a:spLocks noGrp="1"/>
          </p:cNvSpPr>
          <p:nvPr/>
        </p:nvSpPr>
        <p:spPr>
          <a:xfrm>
            <a:off x="1843196" y="2909452"/>
            <a:ext cx="2545401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5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5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Medellín, 2015–2024</a:t>
            </a:r>
          </a:p>
        </p:txBody>
      </p:sp>
      <p:sp>
        <p:nvSpPr>
          <p:cNvPr id="11" name="–55 %">
            <a:extLst>
              <a:ext uri="{FF2B5EF4-FFF2-40B4-BE49-F238E27FC236}">
                <a16:creationId xmlns:a16="http://schemas.microsoft.com/office/drawing/2014/main" id="{1919D0EA-393D-4398-A815-946E31BFCADB}"/>
              </a:ext>
            </a:extLst>
          </p:cNvPr>
          <p:cNvSpPr>
            <a:spLocks noGrp="1"/>
          </p:cNvSpPr>
          <p:nvPr/>
        </p:nvSpPr>
        <p:spPr>
          <a:xfrm>
            <a:off x="8121979" y="1499334"/>
            <a:ext cx="1984618" cy="799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5089" b="1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5089" b="1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–55 %</a:t>
            </a:r>
          </a:p>
        </p:txBody>
      </p:sp>
      <p:sp>
        <p:nvSpPr>
          <p:cNvPr id="12" name="permisos de construcción por cada 100.000">
            <a:extLst>
              <a:ext uri="{FF2B5EF4-FFF2-40B4-BE49-F238E27FC236}">
                <a16:creationId xmlns:a16="http://schemas.microsoft.com/office/drawing/2014/main" id="{7251616C-26F4-4C65-B3BB-43419DD5AAAE}"/>
              </a:ext>
            </a:extLst>
          </p:cNvPr>
          <p:cNvSpPr>
            <a:spLocks noGrp="1"/>
          </p:cNvSpPr>
          <p:nvPr/>
        </p:nvSpPr>
        <p:spPr>
          <a:xfrm>
            <a:off x="6474131" y="2180944"/>
            <a:ext cx="5280209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64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64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permisos de construcción por cada 100.000</a:t>
            </a:r>
          </a:p>
        </p:txBody>
      </p:sp>
      <p:sp>
        <p:nvSpPr>
          <p:cNvPr id="13" name="habitantes">
            <a:extLst>
              <a:ext uri="{FF2B5EF4-FFF2-40B4-BE49-F238E27FC236}">
                <a16:creationId xmlns:a16="http://schemas.microsoft.com/office/drawing/2014/main" id="{8376DFD1-CB79-4898-B866-1572BAEC4187}"/>
              </a:ext>
            </a:extLst>
          </p:cNvPr>
          <p:cNvSpPr>
            <a:spLocks noGrp="1"/>
          </p:cNvSpPr>
          <p:nvPr/>
        </p:nvSpPr>
        <p:spPr>
          <a:xfrm>
            <a:off x="8470688" y="2545147"/>
            <a:ext cx="1286985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67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67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habitantes</a:t>
            </a:r>
          </a:p>
        </p:txBody>
      </p:sp>
      <p:sp>
        <p:nvSpPr>
          <p:cNvPr id="14" name="Valle de Aburrá, 2015–2024">
            <a:extLst>
              <a:ext uri="{FF2B5EF4-FFF2-40B4-BE49-F238E27FC236}">
                <a16:creationId xmlns:a16="http://schemas.microsoft.com/office/drawing/2014/main" id="{D1A1BA11-F170-4857-99A9-ADF09A8C36BB}"/>
              </a:ext>
            </a:extLst>
          </p:cNvPr>
          <p:cNvSpPr>
            <a:spLocks noGrp="1"/>
          </p:cNvSpPr>
          <p:nvPr/>
        </p:nvSpPr>
        <p:spPr>
          <a:xfrm>
            <a:off x="7402544" y="2909319"/>
            <a:ext cx="3423260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77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77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Valle de Aburrá, 2015–2024</a:t>
            </a:r>
          </a:p>
        </p:txBody>
      </p:sp>
      <p:sp>
        <p:nvSpPr>
          <p:cNvPr id="15" name="•">
            <a:extLst>
              <a:ext uri="{FF2B5EF4-FFF2-40B4-BE49-F238E27FC236}">
                <a16:creationId xmlns:a16="http://schemas.microsoft.com/office/drawing/2014/main" id="{CF36CDB0-AF28-49EB-A6B7-31D904139D27}"/>
              </a:ext>
            </a:extLst>
          </p:cNvPr>
          <p:cNvSpPr>
            <a:spLocks noGrp="1"/>
          </p:cNvSpPr>
          <p:nvPr/>
        </p:nvSpPr>
        <p:spPr>
          <a:xfrm>
            <a:off x="586505" y="3746366"/>
            <a:ext cx="1847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240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6" name="Hogares cada vez más pequeños (de poco más de 4 personas en 2016 a 3,5 en 2024).">
            <a:extLst>
              <a:ext uri="{FF2B5EF4-FFF2-40B4-BE49-F238E27FC236}">
                <a16:creationId xmlns:a16="http://schemas.microsoft.com/office/drawing/2014/main" id="{09FECE40-CE7C-45E6-ABFD-C87C275393B9}"/>
              </a:ext>
            </a:extLst>
          </p:cNvPr>
          <p:cNvSpPr>
            <a:spLocks noGrp="1"/>
          </p:cNvSpPr>
          <p:nvPr/>
        </p:nvSpPr>
        <p:spPr>
          <a:xfrm>
            <a:off x="879757" y="3780760"/>
            <a:ext cx="10474840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57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57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Hogares cada vez más pequeños (de poco más de 4 personas en 2016 a 3,5 en 2024).</a:t>
            </a:r>
          </a:p>
        </p:txBody>
      </p:sp>
      <p:sp>
        <p:nvSpPr>
          <p:cNvPr id="17" name="•">
            <a:extLst>
              <a:ext uri="{FF2B5EF4-FFF2-40B4-BE49-F238E27FC236}">
                <a16:creationId xmlns:a16="http://schemas.microsoft.com/office/drawing/2014/main" id="{B00B5D7F-DD76-49D6-8210-F23EB6A60864}"/>
              </a:ext>
            </a:extLst>
          </p:cNvPr>
          <p:cNvSpPr>
            <a:spLocks noGrp="1"/>
          </p:cNvSpPr>
          <p:nvPr/>
        </p:nvSpPr>
        <p:spPr>
          <a:xfrm>
            <a:off x="586505" y="4190935"/>
            <a:ext cx="1847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240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8" name="Condiciones de crédito más restrictivas desde el choque de tasas de 2023.">
            <a:extLst>
              <a:ext uri="{FF2B5EF4-FFF2-40B4-BE49-F238E27FC236}">
                <a16:creationId xmlns:a16="http://schemas.microsoft.com/office/drawing/2014/main" id="{E27B740A-33CA-4E18-A824-A457F5072A39}"/>
              </a:ext>
            </a:extLst>
          </p:cNvPr>
          <p:cNvSpPr>
            <a:spLocks noGrp="1"/>
          </p:cNvSpPr>
          <p:nvPr/>
        </p:nvSpPr>
        <p:spPr>
          <a:xfrm>
            <a:off x="879757" y="4225328"/>
            <a:ext cx="899281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58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58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Condiciones de crédito más restrictivas desde el choque de tasas de 2023.</a:t>
            </a:r>
          </a:p>
        </p:txBody>
      </p:sp>
      <p:sp>
        <p:nvSpPr>
          <p:cNvPr id="19" name="Estas son fuerzas estructurales que documentamos, pero que este estudio no estima causalmente —">
            <a:extLst>
              <a:ext uri="{FF2B5EF4-FFF2-40B4-BE49-F238E27FC236}">
                <a16:creationId xmlns:a16="http://schemas.microsoft.com/office/drawing/2014/main" id="{3422948F-08C9-4FB6-8B6D-62F0496A77BF}"/>
              </a:ext>
            </a:extLst>
          </p:cNvPr>
          <p:cNvSpPr>
            <a:spLocks noGrp="1"/>
          </p:cNvSpPr>
          <p:nvPr/>
        </p:nvSpPr>
        <p:spPr>
          <a:xfrm>
            <a:off x="293252" y="5156868"/>
            <a:ext cx="11248206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02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02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Estas son fuerzas estructurales que documentamos, pero que este estudio no estima causalmente —</a:t>
            </a:r>
          </a:p>
        </p:txBody>
      </p:sp>
      <p:sp>
        <p:nvSpPr>
          <p:cNvPr id="20" name="quedan como hipótesis plausibles, no como resultados probados.">
            <a:extLst>
              <a:ext uri="{FF2B5EF4-FFF2-40B4-BE49-F238E27FC236}">
                <a16:creationId xmlns:a16="http://schemas.microsoft.com/office/drawing/2014/main" id="{6674DC98-89D7-485D-BCB2-33C81F76DC2C}"/>
              </a:ext>
            </a:extLst>
          </p:cNvPr>
          <p:cNvSpPr>
            <a:spLocks noGrp="1"/>
          </p:cNvSpPr>
          <p:nvPr/>
        </p:nvSpPr>
        <p:spPr>
          <a:xfrm>
            <a:off x="293252" y="5478317"/>
            <a:ext cx="7224125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92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92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quedan como hipótesis plausibles, no como resultados probados.</a:t>
            </a:r>
          </a:p>
        </p:txBody>
      </p:sp>
      <p:sp>
        <p:nvSpPr>
          <p:cNvPr id="21" name="Fonseca Galvis &amp; Giraldo (PUJ)">
            <a:extLst>
              <a:ext uri="{FF2B5EF4-FFF2-40B4-BE49-F238E27FC236}">
                <a16:creationId xmlns:a16="http://schemas.microsoft.com/office/drawing/2014/main" id="{71B3EDA0-BCEA-4BA6-81B3-A3CB98D85AA2}"/>
              </a:ext>
            </a:extLst>
          </p:cNvPr>
          <p:cNvSpPr>
            <a:spLocks noGrp="1"/>
          </p:cNvSpPr>
          <p:nvPr/>
        </p:nvSpPr>
        <p:spPr>
          <a:xfrm>
            <a:off x="733816" y="6650801"/>
            <a:ext cx="263436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Fonseca Galvis &amp; Giraldo (PUJ)</a:t>
            </a:r>
          </a:p>
        </p:txBody>
      </p:sp>
      <p:sp>
        <p:nvSpPr>
          <p:cNvPr id="22" name="STR y arriendos en Medellín">
            <a:extLst>
              <a:ext uri="{FF2B5EF4-FFF2-40B4-BE49-F238E27FC236}">
                <a16:creationId xmlns:a16="http://schemas.microsoft.com/office/drawing/2014/main" id="{31072DEB-F137-49D8-B73B-10062A2FC4BA}"/>
              </a:ext>
            </a:extLst>
          </p:cNvPr>
          <p:cNvSpPr>
            <a:spLocks noGrp="1"/>
          </p:cNvSpPr>
          <p:nvPr/>
        </p:nvSpPr>
        <p:spPr>
          <a:xfrm>
            <a:off x="4974456" y="6650801"/>
            <a:ext cx="228104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STR y arriendos en Medellín</a:t>
            </a:r>
          </a:p>
        </p:txBody>
      </p:sp>
      <p:sp>
        <p:nvSpPr>
          <p:cNvPr id="23" name="13 / 19">
            <a:extLst>
              <a:ext uri="{FF2B5EF4-FFF2-40B4-BE49-F238E27FC236}">
                <a16:creationId xmlns:a16="http://schemas.microsoft.com/office/drawing/2014/main" id="{0A7D5409-FB10-496A-B5DA-27B4246A19E7}"/>
              </a:ext>
            </a:extLst>
          </p:cNvPr>
          <p:cNvSpPr>
            <a:spLocks noGrp="1"/>
          </p:cNvSpPr>
          <p:nvPr/>
        </p:nvSpPr>
        <p:spPr>
          <a:xfrm>
            <a:off x="8270796" y="6650801"/>
            <a:ext cx="572709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13 / 19</a:t>
            </a:r>
          </a:p>
        </p:txBody>
      </p:sp>
    </p:spTree>
    <p:extLst>
      <p:ext uri="{BB962C8B-B14F-4D97-AF65-F5344CB8AC3E}">
        <p14:creationId xmlns:p14="http://schemas.microsoft.com/office/powerpoint/2010/main" val="1925677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lemento original">
            <a:extLst>
              <a:ext uri="{FF2B5EF4-FFF2-40B4-BE49-F238E27FC236}">
                <a16:creationId xmlns:a16="http://schemas.microsoft.com/office/drawing/2014/main" id="{4D4E470D-0B57-433F-83CA-4CBD4D7B9BD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2"/>
          </a:xfrm>
          <a:custGeom>
            <a:avLst/>
            <a:gdLst/>
            <a:ahLst/>
            <a:cxnLst/>
            <a:rect l="0" t="0" r="0" b="0"/>
            <a:pathLst>
              <a:path w="12192000" h="6858002">
                <a:moveTo>
                  <a:pt x="0" y="6858002"/>
                </a:moveTo>
                <a:lnTo>
                  <a:pt x="12192000" y="6858002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2" name="Elemento original">
            <a:extLst>
              <a:ext uri="{FF2B5EF4-FFF2-40B4-BE49-F238E27FC236}">
                <a16:creationId xmlns:a16="http://schemas.microsoft.com/office/drawing/2014/main" id="{65170877-AA46-4FF4-8EB8-E4D50C235FB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49623"/>
          </a:xfrm>
          <a:custGeom>
            <a:avLst/>
            <a:gdLst/>
            <a:ahLst/>
            <a:cxnLst/>
            <a:rect l="0" t="0" r="0" b="0"/>
            <a:pathLst>
              <a:path w="12192000" h="749623">
                <a:moveTo>
                  <a:pt x="0" y="749623"/>
                </a:moveTo>
                <a:lnTo>
                  <a:pt x="12192000" y="749623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3" name="Elemento original">
            <a:extLst>
              <a:ext uri="{FF2B5EF4-FFF2-40B4-BE49-F238E27FC236}">
                <a16:creationId xmlns:a16="http://schemas.microsoft.com/office/drawing/2014/main" id="{549CDEAC-D156-45B3-BF08-1623B8553E31}"/>
              </a:ext>
            </a:extLst>
          </p:cNvPr>
          <p:cNvSpPr>
            <a:spLocks noGrp="1"/>
          </p:cNvSpPr>
          <p:nvPr/>
        </p:nvSpPr>
        <p:spPr>
          <a:xfrm>
            <a:off x="293252" y="4920342"/>
            <a:ext cx="11820702" cy="1245485"/>
          </a:xfrm>
          <a:custGeom>
            <a:avLst/>
            <a:gdLst/>
            <a:ahLst/>
            <a:cxnLst/>
            <a:rect l="0" t="0" r="0" b="0"/>
            <a:pathLst>
              <a:path w="11820702" h="1245485">
                <a:moveTo>
                  <a:pt x="0" y="1245485"/>
                </a:moveTo>
                <a:lnTo>
                  <a:pt x="11820702" y="1245485"/>
                </a:lnTo>
                <a:lnTo>
                  <a:pt x="11820702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C0C0C0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4" name="Elemento original">
            <a:extLst>
              <a:ext uri="{FF2B5EF4-FFF2-40B4-BE49-F238E27FC236}">
                <a16:creationId xmlns:a16="http://schemas.microsoft.com/office/drawing/2014/main" id="{C2E9E30B-9DA0-4150-8856-48FB45BD85DC}"/>
              </a:ext>
            </a:extLst>
          </p:cNvPr>
          <p:cNvSpPr>
            <a:spLocks noGrp="1"/>
          </p:cNvSpPr>
          <p:nvPr/>
        </p:nvSpPr>
        <p:spPr>
          <a:xfrm>
            <a:off x="0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5" name="Elemento original">
            <a:extLst>
              <a:ext uri="{FF2B5EF4-FFF2-40B4-BE49-F238E27FC236}">
                <a16:creationId xmlns:a16="http://schemas.microsoft.com/office/drawing/2014/main" id="{D3499E5A-E718-412F-B604-AEF2745B0A5A}"/>
              </a:ext>
            </a:extLst>
          </p:cNvPr>
          <p:cNvSpPr>
            <a:spLocks noGrp="1"/>
          </p:cNvSpPr>
          <p:nvPr/>
        </p:nvSpPr>
        <p:spPr>
          <a:xfrm>
            <a:off x="4063946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314C6E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6" name="Elemento original">
            <a:extLst>
              <a:ext uri="{FF2B5EF4-FFF2-40B4-BE49-F238E27FC236}">
                <a16:creationId xmlns:a16="http://schemas.microsoft.com/office/drawing/2014/main" id="{8612D000-0D5F-47B8-92E9-C4EBE41980E3}"/>
              </a:ext>
            </a:extLst>
          </p:cNvPr>
          <p:cNvSpPr>
            <a:spLocks noGrp="1"/>
          </p:cNvSpPr>
          <p:nvPr/>
        </p:nvSpPr>
        <p:spPr>
          <a:xfrm>
            <a:off x="8127892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7" name="Elemento original">
            <a:extLst>
              <a:ext uri="{FF2B5EF4-FFF2-40B4-BE49-F238E27FC236}">
                <a16:creationId xmlns:a16="http://schemas.microsoft.com/office/drawing/2014/main" id="{C9EB5298-648D-48B7-BC65-A213DA747E14}"/>
              </a:ext>
            </a:extLst>
          </p:cNvPr>
          <p:cNvSpPr>
            <a:spLocks noGrp="1"/>
          </p:cNvSpPr>
          <p:nvPr/>
        </p:nvSpPr>
        <p:spPr>
          <a:xfrm>
            <a:off x="185724" y="4799832"/>
            <a:ext cx="11820703" cy="408663"/>
          </a:xfrm>
          <a:custGeom>
            <a:avLst/>
            <a:gdLst/>
            <a:ahLst/>
            <a:cxnLst/>
            <a:rect l="0" t="0" r="0" b="0"/>
            <a:pathLst>
              <a:path w="11820703" h="408663">
                <a:moveTo>
                  <a:pt x="0" y="107528"/>
                </a:moveTo>
                <a:lnTo>
                  <a:pt x="558" y="96574"/>
                </a:lnTo>
                <a:lnTo>
                  <a:pt x="2195" y="85928"/>
                </a:lnTo>
                <a:lnTo>
                  <a:pt x="4855" y="75644"/>
                </a:lnTo>
                <a:lnTo>
                  <a:pt x="8485" y="65777"/>
                </a:lnTo>
                <a:lnTo>
                  <a:pt x="13028" y="56383"/>
                </a:lnTo>
                <a:lnTo>
                  <a:pt x="18429" y="47516"/>
                </a:lnTo>
                <a:lnTo>
                  <a:pt x="24634" y="39232"/>
                </a:lnTo>
                <a:lnTo>
                  <a:pt x="31587" y="31586"/>
                </a:lnTo>
                <a:lnTo>
                  <a:pt x="39232" y="24634"/>
                </a:lnTo>
                <a:lnTo>
                  <a:pt x="47516" y="18429"/>
                </a:lnTo>
                <a:lnTo>
                  <a:pt x="56383" y="13028"/>
                </a:lnTo>
                <a:lnTo>
                  <a:pt x="65777" y="8485"/>
                </a:lnTo>
                <a:lnTo>
                  <a:pt x="75644" y="4855"/>
                </a:lnTo>
                <a:lnTo>
                  <a:pt x="85928" y="2195"/>
                </a:lnTo>
                <a:lnTo>
                  <a:pt x="96575" y="558"/>
                </a:lnTo>
                <a:lnTo>
                  <a:pt x="107528" y="0"/>
                </a:lnTo>
                <a:lnTo>
                  <a:pt x="11713175" y="0"/>
                </a:lnTo>
                <a:lnTo>
                  <a:pt x="11724128" y="558"/>
                </a:lnTo>
                <a:lnTo>
                  <a:pt x="11734775" y="2195"/>
                </a:lnTo>
                <a:lnTo>
                  <a:pt x="11745059" y="4855"/>
                </a:lnTo>
                <a:lnTo>
                  <a:pt x="11754925" y="8485"/>
                </a:lnTo>
                <a:lnTo>
                  <a:pt x="11764320" y="13028"/>
                </a:lnTo>
                <a:lnTo>
                  <a:pt x="11773186" y="18429"/>
                </a:lnTo>
                <a:lnTo>
                  <a:pt x="11781470" y="24634"/>
                </a:lnTo>
                <a:lnTo>
                  <a:pt x="11789116" y="31586"/>
                </a:lnTo>
                <a:lnTo>
                  <a:pt x="11796069" y="39232"/>
                </a:lnTo>
                <a:lnTo>
                  <a:pt x="11802274" y="47516"/>
                </a:lnTo>
                <a:lnTo>
                  <a:pt x="11807675" y="56383"/>
                </a:lnTo>
                <a:lnTo>
                  <a:pt x="11812218" y="65777"/>
                </a:lnTo>
                <a:lnTo>
                  <a:pt x="11815847" y="75644"/>
                </a:lnTo>
                <a:lnTo>
                  <a:pt x="11818508" y="85928"/>
                </a:lnTo>
                <a:lnTo>
                  <a:pt x="11820145" y="96574"/>
                </a:lnTo>
                <a:lnTo>
                  <a:pt x="11820703" y="107528"/>
                </a:lnTo>
                <a:lnTo>
                  <a:pt x="11820703" y="408663"/>
                </a:lnTo>
                <a:lnTo>
                  <a:pt x="0" y="408663"/>
                </a:lnTo>
                <a:close/>
              </a:path>
            </a:pathLst>
          </a:custGeom>
          <a:solidFill>
            <a:srgbClr val="8C141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8" name="Elemento original">
            <a:extLst>
              <a:ext uri="{FF2B5EF4-FFF2-40B4-BE49-F238E27FC236}">
                <a16:creationId xmlns:a16="http://schemas.microsoft.com/office/drawing/2014/main" id="{7F014269-7733-45E9-ACEC-F16FD32FF5B9}"/>
              </a:ext>
            </a:extLst>
          </p:cNvPr>
          <p:cNvSpPr>
            <a:spLocks noGrp="1"/>
          </p:cNvSpPr>
          <p:nvPr/>
        </p:nvSpPr>
        <p:spPr>
          <a:xfrm>
            <a:off x="185724" y="5275442"/>
            <a:ext cx="11820703" cy="782857"/>
          </a:xfrm>
          <a:custGeom>
            <a:avLst/>
            <a:gdLst/>
            <a:ahLst/>
            <a:cxnLst/>
            <a:rect l="0" t="0" r="0" b="0"/>
            <a:pathLst>
              <a:path w="11820703" h="782857">
                <a:moveTo>
                  <a:pt x="0" y="675330"/>
                </a:moveTo>
                <a:lnTo>
                  <a:pt x="558" y="686283"/>
                </a:lnTo>
                <a:lnTo>
                  <a:pt x="2195" y="696930"/>
                </a:lnTo>
                <a:lnTo>
                  <a:pt x="4855" y="707214"/>
                </a:lnTo>
                <a:lnTo>
                  <a:pt x="8485" y="717080"/>
                </a:lnTo>
                <a:lnTo>
                  <a:pt x="13028" y="726475"/>
                </a:lnTo>
                <a:lnTo>
                  <a:pt x="18429" y="735341"/>
                </a:lnTo>
                <a:lnTo>
                  <a:pt x="24634" y="743625"/>
                </a:lnTo>
                <a:lnTo>
                  <a:pt x="31587" y="751271"/>
                </a:lnTo>
                <a:lnTo>
                  <a:pt x="39232" y="758224"/>
                </a:lnTo>
                <a:lnTo>
                  <a:pt x="47516" y="764428"/>
                </a:lnTo>
                <a:lnTo>
                  <a:pt x="56383" y="769830"/>
                </a:lnTo>
                <a:lnTo>
                  <a:pt x="65777" y="774373"/>
                </a:lnTo>
                <a:lnTo>
                  <a:pt x="75644" y="778002"/>
                </a:lnTo>
                <a:lnTo>
                  <a:pt x="85928" y="780663"/>
                </a:lnTo>
                <a:lnTo>
                  <a:pt x="96575" y="782299"/>
                </a:lnTo>
                <a:lnTo>
                  <a:pt x="107528" y="782857"/>
                </a:lnTo>
                <a:lnTo>
                  <a:pt x="11713175" y="782857"/>
                </a:lnTo>
                <a:lnTo>
                  <a:pt x="11724128" y="782299"/>
                </a:lnTo>
                <a:lnTo>
                  <a:pt x="11734775" y="780663"/>
                </a:lnTo>
                <a:lnTo>
                  <a:pt x="11745059" y="778002"/>
                </a:lnTo>
                <a:lnTo>
                  <a:pt x="11754925" y="774373"/>
                </a:lnTo>
                <a:lnTo>
                  <a:pt x="11764320" y="769830"/>
                </a:lnTo>
                <a:lnTo>
                  <a:pt x="11773186" y="764428"/>
                </a:lnTo>
                <a:lnTo>
                  <a:pt x="11781470" y="758224"/>
                </a:lnTo>
                <a:lnTo>
                  <a:pt x="11789116" y="751271"/>
                </a:lnTo>
                <a:lnTo>
                  <a:pt x="11796069" y="743625"/>
                </a:lnTo>
                <a:lnTo>
                  <a:pt x="11802274" y="735341"/>
                </a:lnTo>
                <a:lnTo>
                  <a:pt x="11807675" y="726475"/>
                </a:lnTo>
                <a:lnTo>
                  <a:pt x="11812218" y="717080"/>
                </a:lnTo>
                <a:lnTo>
                  <a:pt x="11815847" y="707214"/>
                </a:lnTo>
                <a:lnTo>
                  <a:pt x="11818508" y="696930"/>
                </a:lnTo>
                <a:lnTo>
                  <a:pt x="11820145" y="686283"/>
                </a:lnTo>
                <a:lnTo>
                  <a:pt x="11820703" y="675330"/>
                </a:lnTo>
                <a:lnTo>
                  <a:pt x="11820703" y="0"/>
                </a:lnTo>
                <a:lnTo>
                  <a:pt x="0" y="0"/>
                </a:lnTo>
                <a:close/>
              </a:path>
            </a:pathLst>
          </a:custGeom>
          <a:solidFill>
            <a:srgbClr val="F6ECEC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9" name="Implicaciones para la revisión del POT">
            <a:extLst>
              <a:ext uri="{FF2B5EF4-FFF2-40B4-BE49-F238E27FC236}">
                <a16:creationId xmlns:a16="http://schemas.microsoft.com/office/drawing/2014/main" id="{7DAFB016-BB4D-44C5-9820-ED5552E50C4E}"/>
              </a:ext>
            </a:extLst>
          </p:cNvPr>
          <p:cNvSpPr>
            <a:spLocks noGrp="1"/>
          </p:cNvSpPr>
          <p:nvPr/>
        </p:nvSpPr>
        <p:spPr>
          <a:xfrm>
            <a:off x="228602" y="219260"/>
            <a:ext cx="5942132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643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800" b="1" i="0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Implicaciones</a:t>
            </a:r>
            <a:r>
              <a:rPr sz="2800" b="1" i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para la </a:t>
            </a:r>
            <a:r>
              <a:rPr sz="2800" b="1" i="0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revisión</a:t>
            </a:r>
            <a:r>
              <a:rPr sz="2800" b="1" i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del POT</a:t>
            </a:r>
          </a:p>
        </p:txBody>
      </p:sp>
      <p:sp>
        <p:nvSpPr>
          <p:cNvPr id="10" name="•">
            <a:extLst>
              <a:ext uri="{FF2B5EF4-FFF2-40B4-BE49-F238E27FC236}">
                <a16:creationId xmlns:a16="http://schemas.microsoft.com/office/drawing/2014/main" id="{062BE855-1F5A-45EB-8635-CD2C7CA0D6E4}"/>
              </a:ext>
            </a:extLst>
          </p:cNvPr>
          <p:cNvSpPr>
            <a:spLocks noGrp="1"/>
          </p:cNvSpPr>
          <p:nvPr/>
        </p:nvSpPr>
        <p:spPr>
          <a:xfrm>
            <a:off x="586505" y="1221235"/>
            <a:ext cx="1847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240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1" name="Una restricción a la renta corta justificada">
            <a:extLst>
              <a:ext uri="{FF2B5EF4-FFF2-40B4-BE49-F238E27FC236}">
                <a16:creationId xmlns:a16="http://schemas.microsoft.com/office/drawing/2014/main" id="{FDBF693C-2421-468E-B5BD-E4947FD13387}"/>
              </a:ext>
            </a:extLst>
          </p:cNvPr>
          <p:cNvSpPr>
            <a:spLocks noGrp="1"/>
          </p:cNvSpPr>
          <p:nvPr/>
        </p:nvSpPr>
        <p:spPr>
          <a:xfrm>
            <a:off x="879757" y="1255255"/>
            <a:ext cx="5154989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13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Una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restricción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a la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renta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corta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justificada</a:t>
            </a:r>
            <a:r>
              <a:rPr lang="en-US"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específicamente</a:t>
            </a:r>
            <a:r>
              <a:rPr lang="en-US" sz="20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para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frenar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el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alza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de</a:t>
            </a:r>
          </a:p>
          <a:p>
            <a:pPr>
              <a:defRPr sz="213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 sz="2000" b="1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defRPr sz="213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sz="2000" b="0" i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arriendos no encuentra respaldo en esta evidencia.">
            <a:extLst>
              <a:ext uri="{FF2B5EF4-FFF2-40B4-BE49-F238E27FC236}">
                <a16:creationId xmlns:a16="http://schemas.microsoft.com/office/drawing/2014/main" id="{52974FA0-DA70-4C79-9315-26C7A617BF62}"/>
              </a:ext>
            </a:extLst>
          </p:cNvPr>
          <p:cNvSpPr>
            <a:spLocks noGrp="1"/>
          </p:cNvSpPr>
          <p:nvPr/>
        </p:nvSpPr>
        <p:spPr>
          <a:xfrm>
            <a:off x="879757" y="1619917"/>
            <a:ext cx="6121968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44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arriendos no encuentra respaldo en esta evidencia.</a:t>
            </a:r>
          </a:p>
        </p:txBody>
      </p:sp>
      <p:sp>
        <p:nvSpPr>
          <p:cNvPr id="15" name="•">
            <a:extLst>
              <a:ext uri="{FF2B5EF4-FFF2-40B4-BE49-F238E27FC236}">
                <a16:creationId xmlns:a16="http://schemas.microsoft.com/office/drawing/2014/main" id="{E31B2B24-6997-4A59-A963-618201D7299C}"/>
              </a:ext>
            </a:extLst>
          </p:cNvPr>
          <p:cNvSpPr>
            <a:spLocks noGrp="1"/>
          </p:cNvSpPr>
          <p:nvPr/>
        </p:nvSpPr>
        <p:spPr>
          <a:xfrm>
            <a:off x="586505" y="2030024"/>
            <a:ext cx="1847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240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6" name="Esto no significa que no existan otras razones legítimas para regular: carácter residencial">
            <a:extLst>
              <a:ext uri="{FF2B5EF4-FFF2-40B4-BE49-F238E27FC236}">
                <a16:creationId xmlns:a16="http://schemas.microsoft.com/office/drawing/2014/main" id="{989639EA-BA19-4702-AA4B-C2C87FE4D33B}"/>
              </a:ext>
            </a:extLst>
          </p:cNvPr>
          <p:cNvSpPr>
            <a:spLocks noGrp="1"/>
          </p:cNvSpPr>
          <p:nvPr/>
        </p:nvSpPr>
        <p:spPr>
          <a:xfrm>
            <a:off x="879757" y="2064345"/>
            <a:ext cx="10772640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72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Esto no significa que no existan otras razones legítimas para regular: carácter residencial</a:t>
            </a:r>
          </a:p>
        </p:txBody>
      </p:sp>
      <p:sp>
        <p:nvSpPr>
          <p:cNvPr id="17" name="de los barrios, convivencia, consideraciones distributivas — pero son decisiones de otra">
            <a:extLst>
              <a:ext uri="{FF2B5EF4-FFF2-40B4-BE49-F238E27FC236}">
                <a16:creationId xmlns:a16="http://schemas.microsoft.com/office/drawing/2014/main" id="{CD9B3EC2-30E1-4F00-B1BE-0FA2747F6ACE}"/>
              </a:ext>
            </a:extLst>
          </p:cNvPr>
          <p:cNvSpPr>
            <a:spLocks noGrp="1"/>
          </p:cNvSpPr>
          <p:nvPr/>
        </p:nvSpPr>
        <p:spPr>
          <a:xfrm>
            <a:off x="879757" y="2428626"/>
            <a:ext cx="10571819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65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de los barrios, convivencia, consideraciones distributivas — pero son decisiones de otra</a:t>
            </a:r>
          </a:p>
        </p:txBody>
      </p:sp>
      <p:sp>
        <p:nvSpPr>
          <p:cNvPr id="18" name="naturaleza, no las que este hallazgo de precios resuelve.">
            <a:extLst>
              <a:ext uri="{FF2B5EF4-FFF2-40B4-BE49-F238E27FC236}">
                <a16:creationId xmlns:a16="http://schemas.microsoft.com/office/drawing/2014/main" id="{B318FCCB-4730-4F31-A8B0-66D3153BBEFA}"/>
              </a:ext>
            </a:extLst>
          </p:cNvPr>
          <p:cNvSpPr>
            <a:spLocks noGrp="1"/>
          </p:cNvSpPr>
          <p:nvPr/>
        </p:nvSpPr>
        <p:spPr>
          <a:xfrm>
            <a:off x="879757" y="2792962"/>
            <a:ext cx="6785985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42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naturaleza, no las que este hallazgo de precios resuelve.</a:t>
            </a:r>
          </a:p>
        </p:txBody>
      </p:sp>
      <p:sp>
        <p:nvSpPr>
          <p:cNvPr id="19" name="•">
            <a:extLst>
              <a:ext uri="{FF2B5EF4-FFF2-40B4-BE49-F238E27FC236}">
                <a16:creationId xmlns:a16="http://schemas.microsoft.com/office/drawing/2014/main" id="{F086EAD6-BE30-4D61-849E-93BA75EB2770}"/>
              </a:ext>
            </a:extLst>
          </p:cNvPr>
          <p:cNvSpPr>
            <a:spLocks noGrp="1"/>
          </p:cNvSpPr>
          <p:nvPr/>
        </p:nvSpPr>
        <p:spPr>
          <a:xfrm>
            <a:off x="586505" y="3203033"/>
            <a:ext cx="1847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240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20" name="Si la preocupación es la asequibilidad, las palancas más efectivas están del lado de la">
            <a:extLst>
              <a:ext uri="{FF2B5EF4-FFF2-40B4-BE49-F238E27FC236}">
                <a16:creationId xmlns:a16="http://schemas.microsoft.com/office/drawing/2014/main" id="{CDBEA690-025D-4766-B0F0-AC6A17300296}"/>
              </a:ext>
            </a:extLst>
          </p:cNvPr>
          <p:cNvSpPr>
            <a:spLocks noGrp="1"/>
          </p:cNvSpPr>
          <p:nvPr/>
        </p:nvSpPr>
        <p:spPr>
          <a:xfrm>
            <a:off x="879757" y="3237438"/>
            <a:ext cx="10340441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6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Si la preocupación es la asequibilidad, las palancas más efectivas están del lado de la</a:t>
            </a:r>
          </a:p>
        </p:txBody>
      </p:sp>
      <p:sp>
        <p:nvSpPr>
          <p:cNvPr id="21" name="oferta: permisos, financiamiento, suelo — no de restringir una actividad cuyo efecto causal">
            <a:extLst>
              <a:ext uri="{FF2B5EF4-FFF2-40B4-BE49-F238E27FC236}">
                <a16:creationId xmlns:a16="http://schemas.microsoft.com/office/drawing/2014/main" id="{470CC661-4F81-40A2-AA3C-32FEBF31C189}"/>
              </a:ext>
            </a:extLst>
          </p:cNvPr>
          <p:cNvSpPr>
            <a:spLocks noGrp="1"/>
          </p:cNvSpPr>
          <p:nvPr/>
        </p:nvSpPr>
        <p:spPr>
          <a:xfrm>
            <a:off x="879757" y="3601457"/>
            <a:ext cx="110571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100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oferta: permisos, financiamiento, suelo — no de restringir una actividad cuyo efecto causal</a:t>
            </a:r>
          </a:p>
        </p:txBody>
      </p:sp>
      <p:sp>
        <p:nvSpPr>
          <p:cNvPr id="22" name="sobre el precio es nulo.">
            <a:extLst>
              <a:ext uri="{FF2B5EF4-FFF2-40B4-BE49-F238E27FC236}">
                <a16:creationId xmlns:a16="http://schemas.microsoft.com/office/drawing/2014/main" id="{098FA8CD-2247-4508-A603-EC3EF04873ED}"/>
              </a:ext>
            </a:extLst>
          </p:cNvPr>
          <p:cNvSpPr>
            <a:spLocks noGrp="1"/>
          </p:cNvSpPr>
          <p:nvPr/>
        </p:nvSpPr>
        <p:spPr>
          <a:xfrm>
            <a:off x="879757" y="3965969"/>
            <a:ext cx="2803084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43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sobre el precio es nulo.</a:t>
            </a:r>
          </a:p>
        </p:txBody>
      </p:sp>
      <p:sp>
        <p:nvSpPr>
          <p:cNvPr id="23" name="Una recomendación concreta">
            <a:extLst>
              <a:ext uri="{FF2B5EF4-FFF2-40B4-BE49-F238E27FC236}">
                <a16:creationId xmlns:a16="http://schemas.microsoft.com/office/drawing/2014/main" id="{58D25870-2CAA-4530-80AA-BC8EE942642A}"/>
              </a:ext>
            </a:extLst>
          </p:cNvPr>
          <p:cNvSpPr>
            <a:spLocks noGrp="1"/>
          </p:cNvSpPr>
          <p:nvPr/>
        </p:nvSpPr>
        <p:spPr>
          <a:xfrm>
            <a:off x="293252" y="4844483"/>
            <a:ext cx="3821594" cy="385651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13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13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Una recomendación concreta</a:t>
            </a:r>
          </a:p>
        </p:txBody>
      </p:sp>
      <p:sp>
        <p:nvSpPr>
          <p:cNvPr id="24" name="Medellín no cuenta hoy con un registro administrativo de contratos de arriendo de largo plazo.">
            <a:extLst>
              <a:ext uri="{FF2B5EF4-FFF2-40B4-BE49-F238E27FC236}">
                <a16:creationId xmlns:a16="http://schemas.microsoft.com/office/drawing/2014/main" id="{B2C6E5BE-B527-4EF0-902E-C99C7FF1E280}"/>
              </a:ext>
            </a:extLst>
          </p:cNvPr>
          <p:cNvSpPr>
            <a:spLocks noGrp="1"/>
          </p:cNvSpPr>
          <p:nvPr/>
        </p:nvSpPr>
        <p:spPr>
          <a:xfrm>
            <a:off x="293252" y="5295960"/>
            <a:ext cx="1152580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108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8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Medellín no cuenta hoy con un registro administrativo de contratos de arriendo de largo plazo.</a:t>
            </a:r>
          </a:p>
        </p:txBody>
      </p:sp>
      <p:sp>
        <p:nvSpPr>
          <p:cNvPr id="25" name="Construirlo permitiría medir esto con mucha más precisión en el futuro.">
            <a:extLst>
              <a:ext uri="{FF2B5EF4-FFF2-40B4-BE49-F238E27FC236}">
                <a16:creationId xmlns:a16="http://schemas.microsoft.com/office/drawing/2014/main" id="{377592B3-57F6-4560-AEAA-1149F47A2E91}"/>
              </a:ext>
            </a:extLst>
          </p:cNvPr>
          <p:cNvSpPr>
            <a:spLocks noGrp="1"/>
          </p:cNvSpPr>
          <p:nvPr/>
        </p:nvSpPr>
        <p:spPr>
          <a:xfrm>
            <a:off x="293252" y="5660153"/>
            <a:ext cx="8724430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113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13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Construirlo permitiría medir esto con mucha más precisión en el futuro.</a:t>
            </a:r>
          </a:p>
        </p:txBody>
      </p:sp>
      <p:sp>
        <p:nvSpPr>
          <p:cNvPr id="26" name="Fonseca Galvis &amp; Giraldo (PUJ)">
            <a:extLst>
              <a:ext uri="{FF2B5EF4-FFF2-40B4-BE49-F238E27FC236}">
                <a16:creationId xmlns:a16="http://schemas.microsoft.com/office/drawing/2014/main" id="{1B4852D1-0308-4021-80A5-646908438811}"/>
              </a:ext>
            </a:extLst>
          </p:cNvPr>
          <p:cNvSpPr>
            <a:spLocks noGrp="1"/>
          </p:cNvSpPr>
          <p:nvPr/>
        </p:nvSpPr>
        <p:spPr>
          <a:xfrm>
            <a:off x="733816" y="6650801"/>
            <a:ext cx="263436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Fonseca Galvis &amp; Giraldo (PUJ)</a:t>
            </a:r>
          </a:p>
        </p:txBody>
      </p:sp>
      <p:sp>
        <p:nvSpPr>
          <p:cNvPr id="27" name="STR y arriendos en Medellín">
            <a:extLst>
              <a:ext uri="{FF2B5EF4-FFF2-40B4-BE49-F238E27FC236}">
                <a16:creationId xmlns:a16="http://schemas.microsoft.com/office/drawing/2014/main" id="{41F846CF-C9FC-4016-A55B-490F0D065D18}"/>
              </a:ext>
            </a:extLst>
          </p:cNvPr>
          <p:cNvSpPr>
            <a:spLocks noGrp="1"/>
          </p:cNvSpPr>
          <p:nvPr/>
        </p:nvSpPr>
        <p:spPr>
          <a:xfrm>
            <a:off x="4974456" y="6650801"/>
            <a:ext cx="228104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STR y arriendos en Medellín</a:t>
            </a:r>
          </a:p>
        </p:txBody>
      </p:sp>
      <p:sp>
        <p:nvSpPr>
          <p:cNvPr id="28" name="14 / 19">
            <a:extLst>
              <a:ext uri="{FF2B5EF4-FFF2-40B4-BE49-F238E27FC236}">
                <a16:creationId xmlns:a16="http://schemas.microsoft.com/office/drawing/2014/main" id="{80807CA2-3A8C-4C5A-886F-F09E3AE68710}"/>
              </a:ext>
            </a:extLst>
          </p:cNvPr>
          <p:cNvSpPr>
            <a:spLocks noGrp="1"/>
          </p:cNvSpPr>
          <p:nvPr/>
        </p:nvSpPr>
        <p:spPr>
          <a:xfrm>
            <a:off x="8270796" y="6650801"/>
            <a:ext cx="572709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14 / 19</a:t>
            </a:r>
          </a:p>
        </p:txBody>
      </p:sp>
    </p:spTree>
    <p:extLst>
      <p:ext uri="{BB962C8B-B14F-4D97-AF65-F5344CB8AC3E}">
        <p14:creationId xmlns:p14="http://schemas.microsoft.com/office/powerpoint/2010/main" val="12472932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lemento original">
            <a:extLst>
              <a:ext uri="{FF2B5EF4-FFF2-40B4-BE49-F238E27FC236}">
                <a16:creationId xmlns:a16="http://schemas.microsoft.com/office/drawing/2014/main" id="{41616C29-BADA-414B-8DA8-3451A790A06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2"/>
          </a:xfrm>
          <a:custGeom>
            <a:avLst/>
            <a:gdLst/>
            <a:ahLst/>
            <a:cxnLst/>
            <a:rect l="0" t="0" r="0" b="0"/>
            <a:pathLst>
              <a:path w="12192000" h="6858002">
                <a:moveTo>
                  <a:pt x="0" y="6858002"/>
                </a:moveTo>
                <a:lnTo>
                  <a:pt x="12192000" y="6858002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2" name="Elemento original">
            <a:extLst>
              <a:ext uri="{FF2B5EF4-FFF2-40B4-BE49-F238E27FC236}">
                <a16:creationId xmlns:a16="http://schemas.microsoft.com/office/drawing/2014/main" id="{ED9F1A95-89B9-43D0-A04F-5353108F82E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49623"/>
          </a:xfrm>
          <a:custGeom>
            <a:avLst/>
            <a:gdLst/>
            <a:ahLst/>
            <a:cxnLst/>
            <a:rect l="0" t="0" r="0" b="0"/>
            <a:pathLst>
              <a:path w="12192000" h="749623">
                <a:moveTo>
                  <a:pt x="0" y="749623"/>
                </a:moveTo>
                <a:lnTo>
                  <a:pt x="12192000" y="749623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3" name="Elemento original">
            <a:extLst>
              <a:ext uri="{FF2B5EF4-FFF2-40B4-BE49-F238E27FC236}">
                <a16:creationId xmlns:a16="http://schemas.microsoft.com/office/drawing/2014/main" id="{B8DA4EE2-FB75-4368-BE0F-ACF51FF1B723}"/>
              </a:ext>
            </a:extLst>
          </p:cNvPr>
          <p:cNvSpPr>
            <a:spLocks noGrp="1"/>
          </p:cNvSpPr>
          <p:nvPr/>
        </p:nvSpPr>
        <p:spPr>
          <a:xfrm>
            <a:off x="0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4" name="Elemento original">
            <a:extLst>
              <a:ext uri="{FF2B5EF4-FFF2-40B4-BE49-F238E27FC236}">
                <a16:creationId xmlns:a16="http://schemas.microsoft.com/office/drawing/2014/main" id="{967819FA-C776-462A-9B86-DE26544E7D08}"/>
              </a:ext>
            </a:extLst>
          </p:cNvPr>
          <p:cNvSpPr>
            <a:spLocks noGrp="1"/>
          </p:cNvSpPr>
          <p:nvPr/>
        </p:nvSpPr>
        <p:spPr>
          <a:xfrm>
            <a:off x="4063946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314C6E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5" name="Elemento original">
            <a:extLst>
              <a:ext uri="{FF2B5EF4-FFF2-40B4-BE49-F238E27FC236}">
                <a16:creationId xmlns:a16="http://schemas.microsoft.com/office/drawing/2014/main" id="{99EEB7F3-1C71-453F-B10C-07C00C0CB291}"/>
              </a:ext>
            </a:extLst>
          </p:cNvPr>
          <p:cNvSpPr>
            <a:spLocks noGrp="1"/>
          </p:cNvSpPr>
          <p:nvPr/>
        </p:nvSpPr>
        <p:spPr>
          <a:xfrm>
            <a:off x="8127892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6" name="Mensaje para llevar">
            <a:extLst>
              <a:ext uri="{FF2B5EF4-FFF2-40B4-BE49-F238E27FC236}">
                <a16:creationId xmlns:a16="http://schemas.microsoft.com/office/drawing/2014/main" id="{78D43E23-8DD4-446D-804B-04874F92F3DD}"/>
              </a:ext>
            </a:extLst>
          </p:cNvPr>
          <p:cNvSpPr>
            <a:spLocks noGrp="1"/>
          </p:cNvSpPr>
          <p:nvPr/>
        </p:nvSpPr>
        <p:spPr>
          <a:xfrm>
            <a:off x="228602" y="219544"/>
            <a:ext cx="2993606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58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800" b="1" i="0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Mensaje</a:t>
            </a:r>
            <a:r>
              <a:rPr sz="2800" b="1" i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para </a:t>
            </a:r>
            <a:r>
              <a:rPr sz="2800" b="1" i="0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llevar</a:t>
            </a:r>
            <a:endParaRPr sz="2800" b="1" i="0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Airbnb llega donde ya era caro vivir;">
            <a:extLst>
              <a:ext uri="{FF2B5EF4-FFF2-40B4-BE49-F238E27FC236}">
                <a16:creationId xmlns:a16="http://schemas.microsoft.com/office/drawing/2014/main" id="{6B1C08FA-9053-45DC-83D8-C02C81467AB4}"/>
              </a:ext>
            </a:extLst>
          </p:cNvPr>
          <p:cNvSpPr>
            <a:spLocks noGrp="1"/>
          </p:cNvSpPr>
          <p:nvPr/>
        </p:nvSpPr>
        <p:spPr>
          <a:xfrm>
            <a:off x="3317227" y="2328790"/>
            <a:ext cx="5595548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661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661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Airbnb llega donde ya era caro vivir;</a:t>
            </a:r>
          </a:p>
        </p:txBody>
      </p:sp>
      <p:sp>
        <p:nvSpPr>
          <p:cNvPr id="8" name="no es lo que lo vuelve caro.">
            <a:extLst>
              <a:ext uri="{FF2B5EF4-FFF2-40B4-BE49-F238E27FC236}">
                <a16:creationId xmlns:a16="http://schemas.microsoft.com/office/drawing/2014/main" id="{FDB844D1-4559-41B7-90EF-8BF8F86A45ED}"/>
              </a:ext>
            </a:extLst>
          </p:cNvPr>
          <p:cNvSpPr>
            <a:spLocks noGrp="1"/>
          </p:cNvSpPr>
          <p:nvPr/>
        </p:nvSpPr>
        <p:spPr>
          <a:xfrm>
            <a:off x="4005398" y="2811050"/>
            <a:ext cx="4219356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623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623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no es lo que lo vuelve caro.</a:t>
            </a:r>
          </a:p>
        </p:txBody>
      </p:sp>
      <p:sp>
        <p:nvSpPr>
          <p:cNvPr id="9" name="La correlación era real y fuerte. La causalidad, una vez se tiene en cuenta el sorting espacial, no lo es.">
            <a:extLst>
              <a:ext uri="{FF2B5EF4-FFF2-40B4-BE49-F238E27FC236}">
                <a16:creationId xmlns:a16="http://schemas.microsoft.com/office/drawing/2014/main" id="{299F97F7-B70C-4A35-949B-237279AAFA36}"/>
              </a:ext>
            </a:extLst>
          </p:cNvPr>
          <p:cNvSpPr>
            <a:spLocks noGrp="1"/>
          </p:cNvSpPr>
          <p:nvPr/>
        </p:nvSpPr>
        <p:spPr>
          <a:xfrm>
            <a:off x="293252" y="4579576"/>
            <a:ext cx="11449065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19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19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La correlación era real y fuerte. La causalidad, una vez se tiene en cuenta el sorting espacial, no lo es.</a:t>
            </a:r>
          </a:p>
        </p:txBody>
      </p:sp>
      <p:sp>
        <p:nvSpPr>
          <p:cNvPr id="10" name="Fonseca Galvis &amp; Giraldo (PUJ)">
            <a:extLst>
              <a:ext uri="{FF2B5EF4-FFF2-40B4-BE49-F238E27FC236}">
                <a16:creationId xmlns:a16="http://schemas.microsoft.com/office/drawing/2014/main" id="{63FFB6F8-7611-4936-9A4D-117C90507523}"/>
              </a:ext>
            </a:extLst>
          </p:cNvPr>
          <p:cNvSpPr>
            <a:spLocks noGrp="1"/>
          </p:cNvSpPr>
          <p:nvPr/>
        </p:nvSpPr>
        <p:spPr>
          <a:xfrm>
            <a:off x="733816" y="6650801"/>
            <a:ext cx="263436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Fonseca Galvis &amp; Giraldo (PUJ)</a:t>
            </a:r>
          </a:p>
        </p:txBody>
      </p:sp>
      <p:sp>
        <p:nvSpPr>
          <p:cNvPr id="11" name="STR y arriendos en Medellín">
            <a:extLst>
              <a:ext uri="{FF2B5EF4-FFF2-40B4-BE49-F238E27FC236}">
                <a16:creationId xmlns:a16="http://schemas.microsoft.com/office/drawing/2014/main" id="{D27113DC-DC8E-4F8F-8415-31520229DD0D}"/>
              </a:ext>
            </a:extLst>
          </p:cNvPr>
          <p:cNvSpPr>
            <a:spLocks noGrp="1"/>
          </p:cNvSpPr>
          <p:nvPr/>
        </p:nvSpPr>
        <p:spPr>
          <a:xfrm>
            <a:off x="4974456" y="6650801"/>
            <a:ext cx="228104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STR y arriendos en Medellín</a:t>
            </a:r>
          </a:p>
        </p:txBody>
      </p:sp>
      <p:sp>
        <p:nvSpPr>
          <p:cNvPr id="12" name="15 / 19">
            <a:extLst>
              <a:ext uri="{FF2B5EF4-FFF2-40B4-BE49-F238E27FC236}">
                <a16:creationId xmlns:a16="http://schemas.microsoft.com/office/drawing/2014/main" id="{6C0F84BF-FB8E-4133-BDDA-AFFBA16AC902}"/>
              </a:ext>
            </a:extLst>
          </p:cNvPr>
          <p:cNvSpPr>
            <a:spLocks noGrp="1"/>
          </p:cNvSpPr>
          <p:nvPr/>
        </p:nvSpPr>
        <p:spPr>
          <a:xfrm>
            <a:off x="8270796" y="6650801"/>
            <a:ext cx="572709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15 / 19</a:t>
            </a:r>
          </a:p>
        </p:txBody>
      </p:sp>
    </p:spTree>
    <p:extLst>
      <p:ext uri="{BB962C8B-B14F-4D97-AF65-F5344CB8AC3E}">
        <p14:creationId xmlns:p14="http://schemas.microsoft.com/office/powerpoint/2010/main" val="1209674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lemento original">
            <a:extLst>
              <a:ext uri="{FF2B5EF4-FFF2-40B4-BE49-F238E27FC236}">
                <a16:creationId xmlns:a16="http://schemas.microsoft.com/office/drawing/2014/main" id="{AC67E4FB-E84E-4D51-A110-B109616B65C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2"/>
          </a:xfrm>
          <a:custGeom>
            <a:avLst/>
            <a:gdLst/>
            <a:ahLst/>
            <a:cxnLst/>
            <a:rect l="0" t="0" r="0" b="0"/>
            <a:pathLst>
              <a:path w="12192000" h="6858002">
                <a:moveTo>
                  <a:pt x="0" y="6858002"/>
                </a:moveTo>
                <a:lnTo>
                  <a:pt x="12192000" y="6858002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2" name="Elemento original">
            <a:extLst>
              <a:ext uri="{FF2B5EF4-FFF2-40B4-BE49-F238E27FC236}">
                <a16:creationId xmlns:a16="http://schemas.microsoft.com/office/drawing/2014/main" id="{859D48BA-F845-4A7E-A482-E0A678AE163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49623"/>
          </a:xfrm>
          <a:custGeom>
            <a:avLst/>
            <a:gdLst/>
            <a:ahLst/>
            <a:cxnLst/>
            <a:rect l="0" t="0" r="0" b="0"/>
            <a:pathLst>
              <a:path w="12192000" h="749623">
                <a:moveTo>
                  <a:pt x="0" y="749623"/>
                </a:moveTo>
                <a:lnTo>
                  <a:pt x="12192000" y="749623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3" name="Elemento original">
            <a:extLst>
              <a:ext uri="{FF2B5EF4-FFF2-40B4-BE49-F238E27FC236}">
                <a16:creationId xmlns:a16="http://schemas.microsoft.com/office/drawing/2014/main" id="{2315C972-EF0E-4C0A-95F8-D8B25921136B}"/>
              </a:ext>
            </a:extLst>
          </p:cNvPr>
          <p:cNvSpPr>
            <a:spLocks noGrp="1"/>
          </p:cNvSpPr>
          <p:nvPr/>
        </p:nvSpPr>
        <p:spPr>
          <a:xfrm>
            <a:off x="0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4" name="Elemento original">
            <a:extLst>
              <a:ext uri="{FF2B5EF4-FFF2-40B4-BE49-F238E27FC236}">
                <a16:creationId xmlns:a16="http://schemas.microsoft.com/office/drawing/2014/main" id="{2D97174B-70AC-4819-9774-3D24A5F4F6B2}"/>
              </a:ext>
            </a:extLst>
          </p:cNvPr>
          <p:cNvSpPr>
            <a:spLocks noGrp="1"/>
          </p:cNvSpPr>
          <p:nvPr/>
        </p:nvSpPr>
        <p:spPr>
          <a:xfrm>
            <a:off x="4063946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314C6E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5" name="Elemento original">
            <a:extLst>
              <a:ext uri="{FF2B5EF4-FFF2-40B4-BE49-F238E27FC236}">
                <a16:creationId xmlns:a16="http://schemas.microsoft.com/office/drawing/2014/main" id="{3A1F129A-406E-4953-8B4E-F5D4AE5FCC69}"/>
              </a:ext>
            </a:extLst>
          </p:cNvPr>
          <p:cNvSpPr>
            <a:spLocks noGrp="1"/>
          </p:cNvSpPr>
          <p:nvPr/>
        </p:nvSpPr>
        <p:spPr>
          <a:xfrm>
            <a:off x="8127892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6" name="Gracias">
            <a:extLst>
              <a:ext uri="{FF2B5EF4-FFF2-40B4-BE49-F238E27FC236}">
                <a16:creationId xmlns:a16="http://schemas.microsoft.com/office/drawing/2014/main" id="{6BF05FBE-5701-4F71-8357-E116E727BDE3}"/>
              </a:ext>
            </a:extLst>
          </p:cNvPr>
          <p:cNvSpPr>
            <a:spLocks noGrp="1"/>
          </p:cNvSpPr>
          <p:nvPr/>
        </p:nvSpPr>
        <p:spPr>
          <a:xfrm>
            <a:off x="228602" y="220126"/>
            <a:ext cx="1153361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473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473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Gracias</a:t>
            </a:r>
          </a:p>
        </p:txBody>
      </p:sp>
      <p:sp>
        <p:nvSpPr>
          <p:cNvPr id="7" name="Ángela Fonseca Galvis">
            <a:extLst>
              <a:ext uri="{FF2B5EF4-FFF2-40B4-BE49-F238E27FC236}">
                <a16:creationId xmlns:a16="http://schemas.microsoft.com/office/drawing/2014/main" id="{9D561B11-0DA6-4645-B4F8-77ED1740B3E5}"/>
              </a:ext>
            </a:extLst>
          </p:cNvPr>
          <p:cNvSpPr>
            <a:spLocks noGrp="1"/>
          </p:cNvSpPr>
          <p:nvPr/>
        </p:nvSpPr>
        <p:spPr>
          <a:xfrm>
            <a:off x="2624190" y="2130557"/>
            <a:ext cx="3451334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535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535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Ángela Fonseca Galvis</a:t>
            </a:r>
          </a:p>
        </p:txBody>
      </p:sp>
      <p:sp>
        <p:nvSpPr>
          <p:cNvPr id="8" name="&amp;">
            <a:extLst>
              <a:ext uri="{FF2B5EF4-FFF2-40B4-BE49-F238E27FC236}">
                <a16:creationId xmlns:a16="http://schemas.microsoft.com/office/drawing/2014/main" id="{3D07DB8A-9CBB-4D66-B98A-0133D5854742}"/>
              </a:ext>
            </a:extLst>
          </p:cNvPr>
          <p:cNvSpPr>
            <a:spLocks noGrp="1"/>
          </p:cNvSpPr>
          <p:nvPr/>
        </p:nvSpPr>
        <p:spPr>
          <a:xfrm>
            <a:off x="6527585" y="2128474"/>
            <a:ext cx="316655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94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946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&amp;</a:t>
            </a:r>
          </a:p>
        </p:txBody>
      </p:sp>
      <p:sp>
        <p:nvSpPr>
          <p:cNvPr id="9" name="Andrés Giraldo">
            <a:extLst>
              <a:ext uri="{FF2B5EF4-FFF2-40B4-BE49-F238E27FC236}">
                <a16:creationId xmlns:a16="http://schemas.microsoft.com/office/drawing/2014/main" id="{D4455A15-0D0A-412A-BD56-0FED1ED6178F}"/>
              </a:ext>
            </a:extLst>
          </p:cNvPr>
          <p:cNvSpPr>
            <a:spLocks noGrp="1"/>
          </p:cNvSpPr>
          <p:nvPr/>
        </p:nvSpPr>
        <p:spPr>
          <a:xfrm>
            <a:off x="7295916" y="2130219"/>
            <a:ext cx="2310119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602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602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Andrés Giraldo</a:t>
            </a:r>
          </a:p>
        </p:txBody>
      </p:sp>
      <p:sp>
        <p:nvSpPr>
          <p:cNvPr id="10" name="Pontificia Universidad Javeriana">
            <a:extLst>
              <a:ext uri="{FF2B5EF4-FFF2-40B4-BE49-F238E27FC236}">
                <a16:creationId xmlns:a16="http://schemas.microsoft.com/office/drawing/2014/main" id="{4AA7C66B-9CC6-4658-A445-578D500BEBF0}"/>
              </a:ext>
            </a:extLst>
          </p:cNvPr>
          <p:cNvSpPr>
            <a:spLocks noGrp="1"/>
          </p:cNvSpPr>
          <p:nvPr/>
        </p:nvSpPr>
        <p:spPr>
          <a:xfrm>
            <a:off x="4160586" y="2732269"/>
            <a:ext cx="390903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78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78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Pontificia Universidad Javeriana</a:t>
            </a:r>
          </a:p>
        </p:txBody>
      </p:sp>
      <p:sp>
        <p:nvSpPr>
          <p:cNvPr id="11" name="a_fonseca@javeriana.edu.co">
            <a:extLst>
              <a:ext uri="{FF2B5EF4-FFF2-40B4-BE49-F238E27FC236}">
                <a16:creationId xmlns:a16="http://schemas.microsoft.com/office/drawing/2014/main" id="{96DB55D0-65D0-4826-9D64-FB60035FED64}"/>
              </a:ext>
            </a:extLst>
          </p:cNvPr>
          <p:cNvSpPr>
            <a:spLocks noGrp="1"/>
          </p:cNvSpPr>
          <p:nvPr/>
        </p:nvSpPr>
        <p:spPr>
          <a:xfrm>
            <a:off x="2576986" y="3343161"/>
            <a:ext cx="3167879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4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4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a_fonseca@javeriana.edu.co</a:t>
            </a:r>
          </a:p>
        </p:txBody>
      </p:sp>
      <p:sp>
        <p:nvSpPr>
          <p:cNvPr id="12" name="—">
            <a:extLst>
              <a:ext uri="{FF2B5EF4-FFF2-40B4-BE49-F238E27FC236}">
                <a16:creationId xmlns:a16="http://schemas.microsoft.com/office/drawing/2014/main" id="{52DE9819-1E5F-43B1-874E-2C2834B356E7}"/>
              </a:ext>
            </a:extLst>
          </p:cNvPr>
          <p:cNvSpPr>
            <a:spLocks noGrp="1"/>
          </p:cNvSpPr>
          <p:nvPr/>
        </p:nvSpPr>
        <p:spPr>
          <a:xfrm>
            <a:off x="6063757" y="3342137"/>
            <a:ext cx="305858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45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45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—</a:t>
            </a:r>
          </a:p>
        </p:txBody>
      </p:sp>
      <p:sp>
        <p:nvSpPr>
          <p:cNvPr id="13" name="a.giraldo@javeriana.edu.co">
            <a:extLst>
              <a:ext uri="{FF2B5EF4-FFF2-40B4-BE49-F238E27FC236}">
                <a16:creationId xmlns:a16="http://schemas.microsoft.com/office/drawing/2014/main" id="{7809241B-A6BB-4F23-BCF1-D29550BEDEED}"/>
              </a:ext>
            </a:extLst>
          </p:cNvPr>
          <p:cNvSpPr>
            <a:spLocks noGrp="1"/>
          </p:cNvSpPr>
          <p:nvPr/>
        </p:nvSpPr>
        <p:spPr>
          <a:xfrm>
            <a:off x="6688508" y="3343209"/>
            <a:ext cx="2964583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34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34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a.giraldo@javeriana.edu.co</a:t>
            </a:r>
          </a:p>
        </p:txBody>
      </p:sp>
      <p:sp>
        <p:nvSpPr>
          <p:cNvPr id="14" name="Preguntas">
            <a:extLst>
              <a:ext uri="{FF2B5EF4-FFF2-40B4-BE49-F238E27FC236}">
                <a16:creationId xmlns:a16="http://schemas.microsoft.com/office/drawing/2014/main" id="{C6BC77B7-4376-4B42-A662-9429833A393E}"/>
              </a:ext>
            </a:extLst>
          </p:cNvPr>
          <p:cNvSpPr>
            <a:spLocks noGrp="1"/>
          </p:cNvSpPr>
          <p:nvPr/>
        </p:nvSpPr>
        <p:spPr>
          <a:xfrm>
            <a:off x="5440154" y="4822890"/>
            <a:ext cx="1349828" cy="385651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198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98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Preguntas</a:t>
            </a:r>
          </a:p>
        </p:txBody>
      </p:sp>
      <p:sp>
        <p:nvSpPr>
          <p:cNvPr id="15" name="Fonseca Galvis &amp; Giraldo (PUJ)">
            <a:extLst>
              <a:ext uri="{FF2B5EF4-FFF2-40B4-BE49-F238E27FC236}">
                <a16:creationId xmlns:a16="http://schemas.microsoft.com/office/drawing/2014/main" id="{5B181657-8069-47EA-B820-6FE481264324}"/>
              </a:ext>
            </a:extLst>
          </p:cNvPr>
          <p:cNvSpPr>
            <a:spLocks noGrp="1"/>
          </p:cNvSpPr>
          <p:nvPr/>
        </p:nvSpPr>
        <p:spPr>
          <a:xfrm>
            <a:off x="733816" y="6650801"/>
            <a:ext cx="263436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Fonseca Galvis &amp; Giraldo (PUJ)</a:t>
            </a:r>
          </a:p>
        </p:txBody>
      </p:sp>
      <p:sp>
        <p:nvSpPr>
          <p:cNvPr id="16" name="STR y arriendos en Medellín">
            <a:extLst>
              <a:ext uri="{FF2B5EF4-FFF2-40B4-BE49-F238E27FC236}">
                <a16:creationId xmlns:a16="http://schemas.microsoft.com/office/drawing/2014/main" id="{6673371F-917D-4C76-AA36-094D5EDF727B}"/>
              </a:ext>
            </a:extLst>
          </p:cNvPr>
          <p:cNvSpPr>
            <a:spLocks noGrp="1"/>
          </p:cNvSpPr>
          <p:nvPr/>
        </p:nvSpPr>
        <p:spPr>
          <a:xfrm>
            <a:off x="4974456" y="6650801"/>
            <a:ext cx="228104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STR y arriendos en Medellín</a:t>
            </a:r>
          </a:p>
        </p:txBody>
      </p:sp>
      <p:sp>
        <p:nvSpPr>
          <p:cNvPr id="17" name="16 / 19">
            <a:extLst>
              <a:ext uri="{FF2B5EF4-FFF2-40B4-BE49-F238E27FC236}">
                <a16:creationId xmlns:a16="http://schemas.microsoft.com/office/drawing/2014/main" id="{09246F1E-3719-4F40-93E8-F4BD1F9431EB}"/>
              </a:ext>
            </a:extLst>
          </p:cNvPr>
          <p:cNvSpPr>
            <a:spLocks noGrp="1"/>
          </p:cNvSpPr>
          <p:nvPr/>
        </p:nvSpPr>
        <p:spPr>
          <a:xfrm>
            <a:off x="8270796" y="6650801"/>
            <a:ext cx="572709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16 / 19</a:t>
            </a:r>
          </a:p>
        </p:txBody>
      </p:sp>
    </p:spTree>
    <p:extLst>
      <p:ext uri="{BB962C8B-B14F-4D97-AF65-F5344CB8AC3E}">
        <p14:creationId xmlns:p14="http://schemas.microsoft.com/office/powerpoint/2010/main" val="19908272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Elemento original">
            <a:extLst>
              <a:ext uri="{FF2B5EF4-FFF2-40B4-BE49-F238E27FC236}">
                <a16:creationId xmlns:a16="http://schemas.microsoft.com/office/drawing/2014/main" id="{118E3EA8-01C1-494B-9053-C115B8F63D7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2"/>
          </a:xfrm>
          <a:custGeom>
            <a:avLst/>
            <a:gdLst/>
            <a:ahLst/>
            <a:cxnLst/>
            <a:rect l="0" t="0" r="0" b="0"/>
            <a:pathLst>
              <a:path w="12192000" h="6858002">
                <a:moveTo>
                  <a:pt x="0" y="6858002"/>
                </a:moveTo>
                <a:lnTo>
                  <a:pt x="12192000" y="6858002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2" name="Elemento original">
            <a:extLst>
              <a:ext uri="{FF2B5EF4-FFF2-40B4-BE49-F238E27FC236}">
                <a16:creationId xmlns:a16="http://schemas.microsoft.com/office/drawing/2014/main" id="{F6693335-63D7-480D-8E3A-AAD03F48BD9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49623"/>
          </a:xfrm>
          <a:custGeom>
            <a:avLst/>
            <a:gdLst/>
            <a:ahLst/>
            <a:cxnLst/>
            <a:rect l="0" t="0" r="0" b="0"/>
            <a:pathLst>
              <a:path w="12192000" h="749623">
                <a:moveTo>
                  <a:pt x="0" y="749623"/>
                </a:moveTo>
                <a:lnTo>
                  <a:pt x="12192000" y="749623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3" name="Elemento original">
            <a:extLst>
              <a:ext uri="{FF2B5EF4-FFF2-40B4-BE49-F238E27FC236}">
                <a16:creationId xmlns:a16="http://schemas.microsoft.com/office/drawing/2014/main" id="{A72BDF60-9225-4AB4-A18D-93EB3B13D0AE}"/>
              </a:ext>
            </a:extLst>
          </p:cNvPr>
          <p:cNvSpPr>
            <a:spLocks noGrp="1"/>
          </p:cNvSpPr>
          <p:nvPr/>
        </p:nvSpPr>
        <p:spPr>
          <a:xfrm>
            <a:off x="293252" y="1103770"/>
            <a:ext cx="11820702" cy="1284079"/>
          </a:xfrm>
          <a:custGeom>
            <a:avLst/>
            <a:gdLst/>
            <a:ahLst/>
            <a:cxnLst/>
            <a:rect l="0" t="0" r="0" b="0"/>
            <a:pathLst>
              <a:path w="11820702" h="1284079">
                <a:moveTo>
                  <a:pt x="0" y="1284079"/>
                </a:moveTo>
                <a:lnTo>
                  <a:pt x="11820702" y="1284079"/>
                </a:lnTo>
                <a:lnTo>
                  <a:pt x="11820702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C0C0C0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4" name="Elemento original">
            <a:extLst>
              <a:ext uri="{FF2B5EF4-FFF2-40B4-BE49-F238E27FC236}">
                <a16:creationId xmlns:a16="http://schemas.microsoft.com/office/drawing/2014/main" id="{6A2480DD-C1EC-4BE2-9502-668208F7264E}"/>
              </a:ext>
            </a:extLst>
          </p:cNvPr>
          <p:cNvSpPr>
            <a:spLocks noGrp="1"/>
          </p:cNvSpPr>
          <p:nvPr/>
        </p:nvSpPr>
        <p:spPr>
          <a:xfrm>
            <a:off x="0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5" name="Elemento original">
            <a:extLst>
              <a:ext uri="{FF2B5EF4-FFF2-40B4-BE49-F238E27FC236}">
                <a16:creationId xmlns:a16="http://schemas.microsoft.com/office/drawing/2014/main" id="{CB668378-138A-445E-94FF-9B7050302003}"/>
              </a:ext>
            </a:extLst>
          </p:cNvPr>
          <p:cNvSpPr>
            <a:spLocks noGrp="1"/>
          </p:cNvSpPr>
          <p:nvPr/>
        </p:nvSpPr>
        <p:spPr>
          <a:xfrm>
            <a:off x="4063946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314C6E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6" name="Elemento original">
            <a:extLst>
              <a:ext uri="{FF2B5EF4-FFF2-40B4-BE49-F238E27FC236}">
                <a16:creationId xmlns:a16="http://schemas.microsoft.com/office/drawing/2014/main" id="{11040777-A5C4-4A6B-9B09-6DFDABCD67D2}"/>
              </a:ext>
            </a:extLst>
          </p:cNvPr>
          <p:cNvSpPr>
            <a:spLocks noGrp="1"/>
          </p:cNvSpPr>
          <p:nvPr/>
        </p:nvSpPr>
        <p:spPr>
          <a:xfrm>
            <a:off x="8127892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7" name="Elemento original">
            <a:extLst>
              <a:ext uri="{FF2B5EF4-FFF2-40B4-BE49-F238E27FC236}">
                <a16:creationId xmlns:a16="http://schemas.microsoft.com/office/drawing/2014/main" id="{B6CD06A7-7226-46F2-B799-7169D0E53674}"/>
              </a:ext>
            </a:extLst>
          </p:cNvPr>
          <p:cNvSpPr>
            <a:spLocks noGrp="1"/>
          </p:cNvSpPr>
          <p:nvPr/>
        </p:nvSpPr>
        <p:spPr>
          <a:xfrm>
            <a:off x="185724" y="983251"/>
            <a:ext cx="11820703" cy="430966"/>
          </a:xfrm>
          <a:custGeom>
            <a:avLst/>
            <a:gdLst/>
            <a:ahLst/>
            <a:cxnLst/>
            <a:rect l="0" t="0" r="0" b="0"/>
            <a:pathLst>
              <a:path w="11820703" h="430966">
                <a:moveTo>
                  <a:pt x="0" y="107528"/>
                </a:moveTo>
                <a:lnTo>
                  <a:pt x="558" y="96574"/>
                </a:lnTo>
                <a:lnTo>
                  <a:pt x="2195" y="85928"/>
                </a:lnTo>
                <a:lnTo>
                  <a:pt x="4855" y="75644"/>
                </a:lnTo>
                <a:lnTo>
                  <a:pt x="8485" y="65777"/>
                </a:lnTo>
                <a:lnTo>
                  <a:pt x="13028" y="56383"/>
                </a:lnTo>
                <a:lnTo>
                  <a:pt x="18429" y="47516"/>
                </a:lnTo>
                <a:lnTo>
                  <a:pt x="24634" y="39232"/>
                </a:lnTo>
                <a:lnTo>
                  <a:pt x="31587" y="31586"/>
                </a:lnTo>
                <a:lnTo>
                  <a:pt x="39232" y="24634"/>
                </a:lnTo>
                <a:lnTo>
                  <a:pt x="47516" y="18429"/>
                </a:lnTo>
                <a:lnTo>
                  <a:pt x="56383" y="13028"/>
                </a:lnTo>
                <a:lnTo>
                  <a:pt x="65777" y="8485"/>
                </a:lnTo>
                <a:lnTo>
                  <a:pt x="75644" y="4855"/>
                </a:lnTo>
                <a:lnTo>
                  <a:pt x="85928" y="2195"/>
                </a:lnTo>
                <a:lnTo>
                  <a:pt x="96575" y="558"/>
                </a:lnTo>
                <a:lnTo>
                  <a:pt x="107528" y="0"/>
                </a:lnTo>
                <a:lnTo>
                  <a:pt x="11713175" y="0"/>
                </a:lnTo>
                <a:lnTo>
                  <a:pt x="11724128" y="558"/>
                </a:lnTo>
                <a:lnTo>
                  <a:pt x="11734775" y="2195"/>
                </a:lnTo>
                <a:lnTo>
                  <a:pt x="11745059" y="4855"/>
                </a:lnTo>
                <a:lnTo>
                  <a:pt x="11754925" y="8485"/>
                </a:lnTo>
                <a:lnTo>
                  <a:pt x="11764320" y="13028"/>
                </a:lnTo>
                <a:lnTo>
                  <a:pt x="11773186" y="18429"/>
                </a:lnTo>
                <a:lnTo>
                  <a:pt x="11781470" y="24634"/>
                </a:lnTo>
                <a:lnTo>
                  <a:pt x="11789116" y="31586"/>
                </a:lnTo>
                <a:lnTo>
                  <a:pt x="11796069" y="39232"/>
                </a:lnTo>
                <a:lnTo>
                  <a:pt x="11802274" y="47516"/>
                </a:lnTo>
                <a:lnTo>
                  <a:pt x="11807675" y="56383"/>
                </a:lnTo>
                <a:lnTo>
                  <a:pt x="11812218" y="65777"/>
                </a:lnTo>
                <a:lnTo>
                  <a:pt x="11815847" y="75644"/>
                </a:lnTo>
                <a:lnTo>
                  <a:pt x="11818508" y="85928"/>
                </a:lnTo>
                <a:lnTo>
                  <a:pt x="11820145" y="96574"/>
                </a:lnTo>
                <a:lnTo>
                  <a:pt x="11820703" y="107528"/>
                </a:lnTo>
                <a:lnTo>
                  <a:pt x="11820703" y="430966"/>
                </a:lnTo>
                <a:lnTo>
                  <a:pt x="0" y="430966"/>
                </a:lnTo>
                <a:close/>
              </a:path>
            </a:pathLst>
          </a:custGeom>
          <a:solidFill>
            <a:srgbClr val="8C141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8" name="Elemento original">
            <a:extLst>
              <a:ext uri="{FF2B5EF4-FFF2-40B4-BE49-F238E27FC236}">
                <a16:creationId xmlns:a16="http://schemas.microsoft.com/office/drawing/2014/main" id="{BB88F643-662D-4F81-A1C7-C8FE8AF026D3}"/>
              </a:ext>
            </a:extLst>
          </p:cNvPr>
          <p:cNvSpPr>
            <a:spLocks noGrp="1"/>
          </p:cNvSpPr>
          <p:nvPr/>
        </p:nvSpPr>
        <p:spPr>
          <a:xfrm>
            <a:off x="185724" y="1481173"/>
            <a:ext cx="11820703" cy="799147"/>
          </a:xfrm>
          <a:custGeom>
            <a:avLst/>
            <a:gdLst/>
            <a:ahLst/>
            <a:cxnLst/>
            <a:rect l="0" t="0" r="0" b="0"/>
            <a:pathLst>
              <a:path w="11820703" h="799147">
                <a:moveTo>
                  <a:pt x="0" y="691620"/>
                </a:moveTo>
                <a:lnTo>
                  <a:pt x="558" y="702573"/>
                </a:lnTo>
                <a:lnTo>
                  <a:pt x="2195" y="713220"/>
                </a:lnTo>
                <a:lnTo>
                  <a:pt x="4855" y="723504"/>
                </a:lnTo>
                <a:lnTo>
                  <a:pt x="8485" y="733371"/>
                </a:lnTo>
                <a:lnTo>
                  <a:pt x="13028" y="742765"/>
                </a:lnTo>
                <a:lnTo>
                  <a:pt x="18429" y="751631"/>
                </a:lnTo>
                <a:lnTo>
                  <a:pt x="24634" y="759915"/>
                </a:lnTo>
                <a:lnTo>
                  <a:pt x="31587" y="767561"/>
                </a:lnTo>
                <a:lnTo>
                  <a:pt x="39232" y="774514"/>
                </a:lnTo>
                <a:lnTo>
                  <a:pt x="47516" y="780718"/>
                </a:lnTo>
                <a:lnTo>
                  <a:pt x="56383" y="786120"/>
                </a:lnTo>
                <a:lnTo>
                  <a:pt x="65777" y="790663"/>
                </a:lnTo>
                <a:lnTo>
                  <a:pt x="75644" y="794292"/>
                </a:lnTo>
                <a:lnTo>
                  <a:pt x="85928" y="796953"/>
                </a:lnTo>
                <a:lnTo>
                  <a:pt x="96575" y="798589"/>
                </a:lnTo>
                <a:lnTo>
                  <a:pt x="107528" y="799147"/>
                </a:lnTo>
                <a:lnTo>
                  <a:pt x="11713175" y="799147"/>
                </a:lnTo>
                <a:lnTo>
                  <a:pt x="11724128" y="798589"/>
                </a:lnTo>
                <a:lnTo>
                  <a:pt x="11734775" y="796953"/>
                </a:lnTo>
                <a:lnTo>
                  <a:pt x="11745059" y="794292"/>
                </a:lnTo>
                <a:lnTo>
                  <a:pt x="11754925" y="790663"/>
                </a:lnTo>
                <a:lnTo>
                  <a:pt x="11764320" y="786120"/>
                </a:lnTo>
                <a:lnTo>
                  <a:pt x="11773186" y="780718"/>
                </a:lnTo>
                <a:lnTo>
                  <a:pt x="11781470" y="774514"/>
                </a:lnTo>
                <a:lnTo>
                  <a:pt x="11789116" y="767561"/>
                </a:lnTo>
                <a:lnTo>
                  <a:pt x="11796069" y="759915"/>
                </a:lnTo>
                <a:lnTo>
                  <a:pt x="11802274" y="751631"/>
                </a:lnTo>
                <a:lnTo>
                  <a:pt x="11807675" y="742765"/>
                </a:lnTo>
                <a:lnTo>
                  <a:pt x="11812218" y="733371"/>
                </a:lnTo>
                <a:lnTo>
                  <a:pt x="11815847" y="723504"/>
                </a:lnTo>
                <a:lnTo>
                  <a:pt x="11818508" y="713220"/>
                </a:lnTo>
                <a:lnTo>
                  <a:pt x="11820145" y="702573"/>
                </a:lnTo>
                <a:lnTo>
                  <a:pt x="11820703" y="691620"/>
                </a:lnTo>
                <a:lnTo>
                  <a:pt x="11820703" y="0"/>
                </a:lnTo>
                <a:lnTo>
                  <a:pt x="0" y="0"/>
                </a:lnTo>
                <a:close/>
              </a:path>
            </a:pathLst>
          </a:custGeom>
          <a:solidFill>
            <a:srgbClr val="F6ECEC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9" name="Apéndice A — La estrategia de identificación">
            <a:extLst>
              <a:ext uri="{FF2B5EF4-FFF2-40B4-BE49-F238E27FC236}">
                <a16:creationId xmlns:a16="http://schemas.microsoft.com/office/drawing/2014/main" id="{C56D841A-8208-40E5-9810-D22E8D596FFF}"/>
              </a:ext>
            </a:extLst>
          </p:cNvPr>
          <p:cNvSpPr>
            <a:spLocks noGrp="1"/>
          </p:cNvSpPr>
          <p:nvPr/>
        </p:nvSpPr>
        <p:spPr>
          <a:xfrm>
            <a:off x="228602" y="219093"/>
            <a:ext cx="7009071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676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800" b="1" i="0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Apéndice</a:t>
            </a:r>
            <a:r>
              <a:rPr sz="2800" b="1" i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A — La </a:t>
            </a:r>
            <a:r>
              <a:rPr sz="2800" b="1" i="0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estrategia</a:t>
            </a:r>
            <a:r>
              <a:rPr sz="2800" b="1" i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de </a:t>
            </a:r>
            <a:r>
              <a:rPr sz="2800" b="1" i="0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identificación</a:t>
            </a:r>
            <a:endParaRPr sz="2800" b="1" i="0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El problema">
            <a:extLst>
              <a:ext uri="{FF2B5EF4-FFF2-40B4-BE49-F238E27FC236}">
                <a16:creationId xmlns:a16="http://schemas.microsoft.com/office/drawing/2014/main" id="{E227AD32-59DC-4A25-A286-988FF5965DE2}"/>
              </a:ext>
            </a:extLst>
          </p:cNvPr>
          <p:cNvSpPr>
            <a:spLocks noGrp="1"/>
          </p:cNvSpPr>
          <p:nvPr/>
        </p:nvSpPr>
        <p:spPr>
          <a:xfrm>
            <a:off x="293252" y="1027812"/>
            <a:ext cx="1595873" cy="385651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3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3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El problema</a:t>
            </a:r>
          </a:p>
        </p:txBody>
      </p:sp>
      <p:sp>
        <p:nvSpPr>
          <p:cNvPr id="11" name="El sorting espacial implica que la intensidad de STR está correlacionada con el componente no">
            <a:extLst>
              <a:ext uri="{FF2B5EF4-FFF2-40B4-BE49-F238E27FC236}">
                <a16:creationId xmlns:a16="http://schemas.microsoft.com/office/drawing/2014/main" id="{AE485616-8CCE-4C07-AF04-983DA0447224}"/>
              </a:ext>
            </a:extLst>
          </p:cNvPr>
          <p:cNvSpPr>
            <a:spLocks noGrp="1"/>
          </p:cNvSpPr>
          <p:nvPr/>
        </p:nvSpPr>
        <p:spPr>
          <a:xfrm>
            <a:off x="293252" y="1501801"/>
            <a:ext cx="1154363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8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86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El sorting espacial implica que la intensidad de STR está correlacionada con el componente no</a:t>
            </a:r>
          </a:p>
        </p:txBody>
      </p:sp>
      <p:sp>
        <p:nvSpPr>
          <p:cNvPr id="12" name="observado del error: MCO (OLS) no identifica un efecto causal, solo una asociación.">
            <a:extLst>
              <a:ext uri="{FF2B5EF4-FFF2-40B4-BE49-F238E27FC236}">
                <a16:creationId xmlns:a16="http://schemas.microsoft.com/office/drawing/2014/main" id="{302E776E-FE28-4BC1-9723-A9D2DD4C3BAA}"/>
              </a:ext>
            </a:extLst>
          </p:cNvPr>
          <p:cNvSpPr>
            <a:spLocks noGrp="1"/>
          </p:cNvSpPr>
          <p:nvPr/>
        </p:nvSpPr>
        <p:spPr>
          <a:xfrm>
            <a:off x="293252" y="1865956"/>
            <a:ext cx="10286159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99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99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observado del error: MCO (OLS) no identifica un efecto causal, solo una asociación.</a:t>
            </a:r>
          </a:p>
        </p:txBody>
      </p:sp>
      <p:sp>
        <p:nvSpPr>
          <p:cNvPr id="13" name="Instrumento shift-share (“Bartik”, Bartik 1991):">
            <a:extLst>
              <a:ext uri="{FF2B5EF4-FFF2-40B4-BE49-F238E27FC236}">
                <a16:creationId xmlns:a16="http://schemas.microsoft.com/office/drawing/2014/main" id="{FBB44296-723A-4864-9682-B2CC3E6DBA34}"/>
              </a:ext>
            </a:extLst>
          </p:cNvPr>
          <p:cNvSpPr>
            <a:spLocks noGrp="1"/>
          </p:cNvSpPr>
          <p:nvPr/>
        </p:nvSpPr>
        <p:spPr>
          <a:xfrm>
            <a:off x="293252" y="2477181"/>
            <a:ext cx="6398801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191" b="1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91" b="1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Instrumento shift-share (“Bartik”, Bartik 1991):</a:t>
            </a:r>
          </a:p>
        </p:txBody>
      </p:sp>
      <p:sp>
        <p:nvSpPr>
          <p:cNvPr id="14" name="z">
            <a:extLst>
              <a:ext uri="{FF2B5EF4-FFF2-40B4-BE49-F238E27FC236}">
                <a16:creationId xmlns:a16="http://schemas.microsoft.com/office/drawing/2014/main" id="{EA52A8E0-F3B2-4501-8E23-F149DEE1E4B3}"/>
              </a:ext>
            </a:extLst>
          </p:cNvPr>
          <p:cNvSpPr>
            <a:spLocks noGrp="1"/>
          </p:cNvSpPr>
          <p:nvPr/>
        </p:nvSpPr>
        <p:spPr>
          <a:xfrm>
            <a:off x="5277251" y="2976858"/>
            <a:ext cx="165578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47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47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z</a:t>
            </a:r>
          </a:p>
        </p:txBody>
      </p:sp>
      <p:sp>
        <p:nvSpPr>
          <p:cNvPr id="15" name="it">
            <a:extLst>
              <a:ext uri="{FF2B5EF4-FFF2-40B4-BE49-F238E27FC236}">
                <a16:creationId xmlns:a16="http://schemas.microsoft.com/office/drawing/2014/main" id="{025A9D7B-9FF9-4591-9A91-44FE24B20A54}"/>
              </a:ext>
            </a:extLst>
          </p:cNvPr>
          <p:cNvSpPr>
            <a:spLocks noGrp="1"/>
          </p:cNvSpPr>
          <p:nvPr/>
        </p:nvSpPr>
        <p:spPr>
          <a:xfrm>
            <a:off x="5404724" y="3087922"/>
            <a:ext cx="174620" cy="257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36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36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it</a:t>
            </a:r>
          </a:p>
        </p:txBody>
      </p:sp>
      <p:sp>
        <p:nvSpPr>
          <p:cNvPr id="16" name="=">
            <a:extLst>
              <a:ext uri="{FF2B5EF4-FFF2-40B4-BE49-F238E27FC236}">
                <a16:creationId xmlns:a16="http://schemas.microsoft.com/office/drawing/2014/main" id="{8E7A3772-C25B-4133-AE1E-AF0D6F24B68A}"/>
              </a:ext>
            </a:extLst>
          </p:cNvPr>
          <p:cNvSpPr>
            <a:spLocks noGrp="1"/>
          </p:cNvSpPr>
          <p:nvPr/>
        </p:nvSpPr>
        <p:spPr>
          <a:xfrm>
            <a:off x="5651256" y="2975372"/>
            <a:ext cx="266194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24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=</a:t>
            </a:r>
          </a:p>
        </p:txBody>
      </p:sp>
      <p:sp>
        <p:nvSpPr>
          <p:cNvPr id="17" name="m">
            <a:extLst>
              <a:ext uri="{FF2B5EF4-FFF2-40B4-BE49-F238E27FC236}">
                <a16:creationId xmlns:a16="http://schemas.microsoft.com/office/drawing/2014/main" id="{B245A461-4C77-435F-A874-B25BC4A5901E}"/>
              </a:ext>
            </a:extLst>
          </p:cNvPr>
          <p:cNvSpPr>
            <a:spLocks noGrp="1"/>
          </p:cNvSpPr>
          <p:nvPr/>
        </p:nvSpPr>
        <p:spPr>
          <a:xfrm>
            <a:off x="5960875" y="2975899"/>
            <a:ext cx="271062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136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36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</a:t>
            </a:r>
          </a:p>
        </p:txBody>
      </p:sp>
      <p:sp>
        <p:nvSpPr>
          <p:cNvPr id="18" name="i">
            <a:extLst>
              <a:ext uri="{FF2B5EF4-FFF2-40B4-BE49-F238E27FC236}">
                <a16:creationId xmlns:a16="http://schemas.microsoft.com/office/drawing/2014/main" id="{C020E0C8-E761-419A-BDA7-3608770B5784}"/>
              </a:ext>
            </a:extLst>
          </p:cNvPr>
          <p:cNvSpPr>
            <a:spLocks noGrp="1"/>
          </p:cNvSpPr>
          <p:nvPr/>
        </p:nvSpPr>
        <p:spPr>
          <a:xfrm>
            <a:off x="6193782" y="3087922"/>
            <a:ext cx="92412" cy="257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36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36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i</a:t>
            </a:r>
          </a:p>
        </p:txBody>
      </p:sp>
      <p:sp>
        <p:nvSpPr>
          <p:cNvPr id="19" name="×">
            <a:extLst>
              <a:ext uri="{FF2B5EF4-FFF2-40B4-BE49-F238E27FC236}">
                <a16:creationId xmlns:a16="http://schemas.microsoft.com/office/drawing/2014/main" id="{9E6B32C0-D02A-43E7-A418-05C4C6D363A6}"/>
              </a:ext>
            </a:extLst>
          </p:cNvPr>
          <p:cNvSpPr>
            <a:spLocks noGrp="1"/>
          </p:cNvSpPr>
          <p:nvPr/>
        </p:nvSpPr>
        <p:spPr>
          <a:xfrm>
            <a:off x="6347814" y="2975372"/>
            <a:ext cx="266194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24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20" name="S">
            <a:extLst>
              <a:ext uri="{FF2B5EF4-FFF2-40B4-BE49-F238E27FC236}">
                <a16:creationId xmlns:a16="http://schemas.microsoft.com/office/drawing/2014/main" id="{CC328911-1868-4A4A-B4AE-F93C5629F71E}"/>
              </a:ext>
            </a:extLst>
          </p:cNvPr>
          <p:cNvSpPr>
            <a:spLocks noGrp="1"/>
          </p:cNvSpPr>
          <p:nvPr/>
        </p:nvSpPr>
        <p:spPr>
          <a:xfrm>
            <a:off x="6641011" y="2977273"/>
            <a:ext cx="201032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66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66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</a:t>
            </a:r>
          </a:p>
        </p:txBody>
      </p:sp>
      <p:sp>
        <p:nvSpPr>
          <p:cNvPr id="21" name="t">
            <a:extLst>
              <a:ext uri="{FF2B5EF4-FFF2-40B4-BE49-F238E27FC236}">
                <a16:creationId xmlns:a16="http://schemas.microsoft.com/office/drawing/2014/main" id="{C01FBFA6-00B9-4A26-898B-51909F67E494}"/>
              </a:ext>
            </a:extLst>
          </p:cNvPr>
          <p:cNvSpPr>
            <a:spLocks noGrp="1"/>
          </p:cNvSpPr>
          <p:nvPr/>
        </p:nvSpPr>
        <p:spPr>
          <a:xfrm>
            <a:off x="6803996" y="3086094"/>
            <a:ext cx="120308" cy="257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36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36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t</a:t>
            </a:r>
          </a:p>
        </p:txBody>
      </p:sp>
      <p:sp>
        <p:nvSpPr>
          <p:cNvPr id="22" name="•">
            <a:extLst>
              <a:ext uri="{FF2B5EF4-FFF2-40B4-BE49-F238E27FC236}">
                <a16:creationId xmlns:a16="http://schemas.microsoft.com/office/drawing/2014/main" id="{B8857606-6D51-43EA-85A1-A8DA56186804}"/>
              </a:ext>
            </a:extLst>
          </p:cNvPr>
          <p:cNvSpPr>
            <a:spLocks noGrp="1"/>
          </p:cNvSpPr>
          <p:nvPr/>
        </p:nvSpPr>
        <p:spPr>
          <a:xfrm>
            <a:off x="586505" y="3817629"/>
            <a:ext cx="1847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240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23" name="m">
            <a:extLst>
              <a:ext uri="{FF2B5EF4-FFF2-40B4-BE49-F238E27FC236}">
                <a16:creationId xmlns:a16="http://schemas.microsoft.com/office/drawing/2014/main" id="{DE3B9532-94CF-4B28-9A57-7900A03F0773}"/>
              </a:ext>
            </a:extLst>
          </p:cNvPr>
          <p:cNvSpPr>
            <a:spLocks noGrp="1"/>
          </p:cNvSpPr>
          <p:nvPr/>
        </p:nvSpPr>
        <p:spPr>
          <a:xfrm>
            <a:off x="879757" y="3851651"/>
            <a:ext cx="271062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136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36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</a:t>
            </a:r>
          </a:p>
        </p:txBody>
      </p:sp>
      <p:sp>
        <p:nvSpPr>
          <p:cNvPr id="24" name="i">
            <a:extLst>
              <a:ext uri="{FF2B5EF4-FFF2-40B4-BE49-F238E27FC236}">
                <a16:creationId xmlns:a16="http://schemas.microsoft.com/office/drawing/2014/main" id="{3EB376B6-82F4-4A0A-A94D-92D75FB2CDC0}"/>
              </a:ext>
            </a:extLst>
          </p:cNvPr>
          <p:cNvSpPr>
            <a:spLocks noGrp="1"/>
          </p:cNvSpPr>
          <p:nvPr/>
        </p:nvSpPr>
        <p:spPr>
          <a:xfrm>
            <a:off x="1112740" y="3963674"/>
            <a:ext cx="92412" cy="257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36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36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i</a:t>
            </a:r>
          </a:p>
        </p:txBody>
      </p:sp>
      <p:sp>
        <p:nvSpPr>
          <p:cNvPr id="25" name="— la “share” (exposición):">
            <a:extLst>
              <a:ext uri="{FF2B5EF4-FFF2-40B4-BE49-F238E27FC236}">
                <a16:creationId xmlns:a16="http://schemas.microsoft.com/office/drawing/2014/main" id="{230948F2-F31F-46D8-A8A1-8680D4BB4986}"/>
              </a:ext>
            </a:extLst>
          </p:cNvPr>
          <p:cNvSpPr>
            <a:spLocks noGrp="1"/>
          </p:cNvSpPr>
          <p:nvPr/>
        </p:nvSpPr>
        <p:spPr>
          <a:xfrm>
            <a:off x="1309272" y="3851303"/>
            <a:ext cx="3568098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147" b="1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47" b="1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— la “share” (exposición):</a:t>
            </a:r>
          </a:p>
        </p:txBody>
      </p:sp>
      <p:sp>
        <p:nvSpPr>
          <p:cNvPr id="26" name="índice de mixtura de uso del suelo del POT 2014.">
            <a:extLst>
              <a:ext uri="{FF2B5EF4-FFF2-40B4-BE49-F238E27FC236}">
                <a16:creationId xmlns:a16="http://schemas.microsoft.com/office/drawing/2014/main" id="{64CD622F-923F-474C-990F-C0ACA504AF6C}"/>
              </a:ext>
            </a:extLst>
          </p:cNvPr>
          <p:cNvSpPr>
            <a:spLocks noGrp="1"/>
          </p:cNvSpPr>
          <p:nvPr/>
        </p:nvSpPr>
        <p:spPr>
          <a:xfrm>
            <a:off x="4936338" y="3851823"/>
            <a:ext cx="6065663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102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2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índice de mixtura de uso del suelo del POT 2014.</a:t>
            </a:r>
          </a:p>
        </p:txBody>
      </p:sp>
      <p:sp>
        <p:nvSpPr>
          <p:cNvPr id="27" name="Predeterminado, invariante en el tiempo, y varía">
            <a:extLst>
              <a:ext uri="{FF2B5EF4-FFF2-40B4-BE49-F238E27FC236}">
                <a16:creationId xmlns:a16="http://schemas.microsoft.com/office/drawing/2014/main" id="{7BC7C6AA-84DA-4899-B190-4CDD6B6BA33F}"/>
              </a:ext>
            </a:extLst>
          </p:cNvPr>
          <p:cNvSpPr>
            <a:spLocks noGrp="1"/>
          </p:cNvSpPr>
          <p:nvPr/>
        </p:nvSpPr>
        <p:spPr>
          <a:xfrm>
            <a:off x="879757" y="4216053"/>
            <a:ext cx="5891558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100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Predeterminado, invariante en el tiempo, y varía</a:t>
            </a:r>
          </a:p>
        </p:txBody>
      </p:sp>
      <p:sp>
        <p:nvSpPr>
          <p:cNvPr id="28" name="dentro">
            <a:extLst>
              <a:ext uri="{FF2B5EF4-FFF2-40B4-BE49-F238E27FC236}">
                <a16:creationId xmlns:a16="http://schemas.microsoft.com/office/drawing/2014/main" id="{D67B88D6-AD39-453F-9306-E56004817122}"/>
              </a:ext>
            </a:extLst>
          </p:cNvPr>
          <p:cNvSpPr>
            <a:spLocks noGrp="1"/>
          </p:cNvSpPr>
          <p:nvPr/>
        </p:nvSpPr>
        <p:spPr>
          <a:xfrm>
            <a:off x="6830282" y="4216060"/>
            <a:ext cx="817132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99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99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dentro</a:t>
            </a:r>
          </a:p>
        </p:txBody>
      </p:sp>
      <p:sp>
        <p:nvSpPr>
          <p:cNvPr id="29" name="del barrio — por eso sobrevive a">
            <a:extLst>
              <a:ext uri="{FF2B5EF4-FFF2-40B4-BE49-F238E27FC236}">
                <a16:creationId xmlns:a16="http://schemas.microsoft.com/office/drawing/2014/main" id="{666465AD-773E-495E-8617-045D809338F7}"/>
              </a:ext>
            </a:extLst>
          </p:cNvPr>
          <p:cNvSpPr>
            <a:spLocks noGrp="1"/>
          </p:cNvSpPr>
          <p:nvPr/>
        </p:nvSpPr>
        <p:spPr>
          <a:xfrm>
            <a:off x="7706381" y="4216168"/>
            <a:ext cx="3968479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77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77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del barrio — por eso sobrevive a</a:t>
            </a:r>
          </a:p>
        </p:txBody>
      </p:sp>
      <p:sp>
        <p:nvSpPr>
          <p:cNvPr id="30" name="los efectos fijos de barrio.">
            <a:extLst>
              <a:ext uri="{FF2B5EF4-FFF2-40B4-BE49-F238E27FC236}">
                <a16:creationId xmlns:a16="http://schemas.microsoft.com/office/drawing/2014/main" id="{8D002C9F-8221-4D07-81D9-96BD4F8D55A4}"/>
              </a:ext>
            </a:extLst>
          </p:cNvPr>
          <p:cNvSpPr>
            <a:spLocks noGrp="1"/>
          </p:cNvSpPr>
          <p:nvPr/>
        </p:nvSpPr>
        <p:spPr>
          <a:xfrm>
            <a:off x="879757" y="4580336"/>
            <a:ext cx="3137189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88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88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los efectos fijos de barrio.</a:t>
            </a:r>
          </a:p>
        </p:txBody>
      </p:sp>
      <p:sp>
        <p:nvSpPr>
          <p:cNvPr id="31" name="•">
            <a:extLst>
              <a:ext uri="{FF2B5EF4-FFF2-40B4-BE49-F238E27FC236}">
                <a16:creationId xmlns:a16="http://schemas.microsoft.com/office/drawing/2014/main" id="{CCCFCF44-8A3E-464A-9BD4-D817862938DD}"/>
              </a:ext>
            </a:extLst>
          </p:cNvPr>
          <p:cNvSpPr>
            <a:spLocks noGrp="1"/>
          </p:cNvSpPr>
          <p:nvPr/>
        </p:nvSpPr>
        <p:spPr>
          <a:xfrm>
            <a:off x="586505" y="4910316"/>
            <a:ext cx="1847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240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32" name="S">
            <a:extLst>
              <a:ext uri="{FF2B5EF4-FFF2-40B4-BE49-F238E27FC236}">
                <a16:creationId xmlns:a16="http://schemas.microsoft.com/office/drawing/2014/main" id="{A5A80F2F-4D78-4D46-9163-06E1A68155EA}"/>
              </a:ext>
            </a:extLst>
          </p:cNvPr>
          <p:cNvSpPr>
            <a:spLocks noGrp="1"/>
          </p:cNvSpPr>
          <p:nvPr/>
        </p:nvSpPr>
        <p:spPr>
          <a:xfrm>
            <a:off x="879757" y="4945684"/>
            <a:ext cx="201032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66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66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</a:t>
            </a:r>
          </a:p>
        </p:txBody>
      </p:sp>
      <p:sp>
        <p:nvSpPr>
          <p:cNvPr id="33" name="t">
            <a:extLst>
              <a:ext uri="{FF2B5EF4-FFF2-40B4-BE49-F238E27FC236}">
                <a16:creationId xmlns:a16="http://schemas.microsoft.com/office/drawing/2014/main" id="{9D724ABB-D518-4FC5-BB78-CC5FE69D5832}"/>
              </a:ext>
            </a:extLst>
          </p:cNvPr>
          <p:cNvSpPr>
            <a:spLocks noGrp="1"/>
          </p:cNvSpPr>
          <p:nvPr/>
        </p:nvSpPr>
        <p:spPr>
          <a:xfrm>
            <a:off x="1042687" y="5054533"/>
            <a:ext cx="120308" cy="257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36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36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t</a:t>
            </a:r>
          </a:p>
        </p:txBody>
      </p:sp>
      <p:sp>
        <p:nvSpPr>
          <p:cNvPr id="34" name="— el “shift” (choque):">
            <a:extLst>
              <a:ext uri="{FF2B5EF4-FFF2-40B4-BE49-F238E27FC236}">
                <a16:creationId xmlns:a16="http://schemas.microsoft.com/office/drawing/2014/main" id="{95BBCB93-BB3F-4839-B708-0B9BD11EC948}"/>
              </a:ext>
            </a:extLst>
          </p:cNvPr>
          <p:cNvSpPr>
            <a:spLocks noGrp="1"/>
          </p:cNvSpPr>
          <p:nvPr/>
        </p:nvSpPr>
        <p:spPr>
          <a:xfrm>
            <a:off x="1261127" y="4943635"/>
            <a:ext cx="3030151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11" b="1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211" b="1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— el “shift” (choque):</a:t>
            </a:r>
          </a:p>
        </p:txBody>
      </p:sp>
      <p:sp>
        <p:nvSpPr>
          <p:cNvPr id="35" name="demanda turística agregada de toda la ciudad en el año">
            <a:extLst>
              <a:ext uri="{FF2B5EF4-FFF2-40B4-BE49-F238E27FC236}">
                <a16:creationId xmlns:a16="http://schemas.microsoft.com/office/drawing/2014/main" id="{2E1FF01A-B28C-44D5-B9A5-277D47CECC6C}"/>
              </a:ext>
            </a:extLst>
          </p:cNvPr>
          <p:cNvSpPr>
            <a:spLocks noGrp="1"/>
          </p:cNvSpPr>
          <p:nvPr/>
        </p:nvSpPr>
        <p:spPr>
          <a:xfrm>
            <a:off x="4350246" y="4944551"/>
            <a:ext cx="6802818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89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89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demanda turística agregada de toda la ciudad en el año</a:t>
            </a:r>
          </a:p>
        </p:txBody>
      </p:sp>
      <p:sp>
        <p:nvSpPr>
          <p:cNvPr id="36" name="t">
            <a:extLst>
              <a:ext uri="{FF2B5EF4-FFF2-40B4-BE49-F238E27FC236}">
                <a16:creationId xmlns:a16="http://schemas.microsoft.com/office/drawing/2014/main" id="{5EA6B799-8A96-4CF1-9D0B-6AEA3F3207E2}"/>
              </a:ext>
            </a:extLst>
          </p:cNvPr>
          <p:cNvSpPr>
            <a:spLocks noGrp="1"/>
          </p:cNvSpPr>
          <p:nvPr/>
        </p:nvSpPr>
        <p:spPr>
          <a:xfrm>
            <a:off x="11212325" y="4943784"/>
            <a:ext cx="143994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240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t</a:t>
            </a:r>
          </a:p>
        </p:txBody>
      </p:sp>
      <p:sp>
        <p:nvSpPr>
          <p:cNvPr id="37" name="(llegadas internacionales, Google Trends, tasa de cambio). Común a todos los bloques, por">
            <a:extLst>
              <a:ext uri="{FF2B5EF4-FFF2-40B4-BE49-F238E27FC236}">
                <a16:creationId xmlns:a16="http://schemas.microsoft.com/office/drawing/2014/main" id="{B4AF17E1-274B-4FBF-A728-68608F24540C}"/>
              </a:ext>
            </a:extLst>
          </p:cNvPr>
          <p:cNvSpPr>
            <a:spLocks noGrp="1"/>
          </p:cNvSpPr>
          <p:nvPr/>
        </p:nvSpPr>
        <p:spPr>
          <a:xfrm>
            <a:off x="879757" y="5308844"/>
            <a:ext cx="110571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74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74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(llegadas internacionales, Google Trends, tasa de cambio). Común a todos los bloques, por</a:t>
            </a:r>
          </a:p>
        </p:txBody>
      </p:sp>
      <p:sp>
        <p:nvSpPr>
          <p:cNvPr id="38" name="lo que sin interacción sería absorbido por los efectos fijos de año.">
            <a:extLst>
              <a:ext uri="{FF2B5EF4-FFF2-40B4-BE49-F238E27FC236}">
                <a16:creationId xmlns:a16="http://schemas.microsoft.com/office/drawing/2014/main" id="{6EF1B268-63B6-4E42-A50F-1B33D84DFD0E}"/>
              </a:ext>
            </a:extLst>
          </p:cNvPr>
          <p:cNvSpPr>
            <a:spLocks noGrp="1"/>
          </p:cNvSpPr>
          <p:nvPr/>
        </p:nvSpPr>
        <p:spPr>
          <a:xfrm>
            <a:off x="879757" y="5673058"/>
            <a:ext cx="7942290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8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8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lo que sin interacción sería absorbido por los efectos fijos de año.</a:t>
            </a:r>
          </a:p>
        </p:txBody>
      </p:sp>
      <p:sp>
        <p:nvSpPr>
          <p:cNvPr id="39" name="Lectura a la Goldsmith-Pinkham, Sorkin &amp; Swift (2020): con una sola exposición, la validez descansa">
            <a:extLst>
              <a:ext uri="{FF2B5EF4-FFF2-40B4-BE49-F238E27FC236}">
                <a16:creationId xmlns:a16="http://schemas.microsoft.com/office/drawing/2014/main" id="{662A7E4A-A156-4472-AD46-AB0C8C0505A6}"/>
              </a:ext>
            </a:extLst>
          </p:cNvPr>
          <p:cNvSpPr>
            <a:spLocks noGrp="1"/>
          </p:cNvSpPr>
          <p:nvPr/>
        </p:nvSpPr>
        <p:spPr>
          <a:xfrm>
            <a:off x="293252" y="6029040"/>
            <a:ext cx="11386451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40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4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Lectura a la Goldsmith-Pinkham, Sorkin &amp; Swift (2020): con una sola exposición, la validez descansa</a:t>
            </a:r>
          </a:p>
        </p:txBody>
      </p:sp>
      <p:sp>
        <p:nvSpPr>
          <p:cNvPr id="40" name="en que">
            <a:extLst>
              <a:ext uri="{FF2B5EF4-FFF2-40B4-BE49-F238E27FC236}">
                <a16:creationId xmlns:a16="http://schemas.microsoft.com/office/drawing/2014/main" id="{415E1E2E-4D97-45B9-9A55-738DBCC74B82}"/>
              </a:ext>
            </a:extLst>
          </p:cNvPr>
          <p:cNvSpPr>
            <a:spLocks noGrp="1"/>
          </p:cNvSpPr>
          <p:nvPr/>
        </p:nvSpPr>
        <p:spPr>
          <a:xfrm>
            <a:off x="293252" y="6350848"/>
            <a:ext cx="780232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54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54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en que</a:t>
            </a:r>
          </a:p>
        </p:txBody>
      </p:sp>
      <p:sp>
        <p:nvSpPr>
          <p:cNvPr id="41" name="m">
            <a:extLst>
              <a:ext uri="{FF2B5EF4-FFF2-40B4-BE49-F238E27FC236}">
                <a16:creationId xmlns:a16="http://schemas.microsoft.com/office/drawing/2014/main" id="{799B8C19-A2E5-4ED8-AA4F-CC69CA8EB9A0}"/>
              </a:ext>
            </a:extLst>
          </p:cNvPr>
          <p:cNvSpPr>
            <a:spLocks noGrp="1"/>
          </p:cNvSpPr>
          <p:nvPr/>
        </p:nvSpPr>
        <p:spPr>
          <a:xfrm>
            <a:off x="1124834" y="6350355"/>
            <a:ext cx="250849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51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51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</a:t>
            </a:r>
          </a:p>
        </p:txBody>
      </p:sp>
      <p:sp>
        <p:nvSpPr>
          <p:cNvPr id="42" name="i">
            <a:extLst>
              <a:ext uri="{FF2B5EF4-FFF2-40B4-BE49-F238E27FC236}">
                <a16:creationId xmlns:a16="http://schemas.microsoft.com/office/drawing/2014/main" id="{0D6A97D9-2333-4B68-9B45-5D527D8F166D}"/>
              </a:ext>
            </a:extLst>
          </p:cNvPr>
          <p:cNvSpPr>
            <a:spLocks noGrp="1"/>
          </p:cNvSpPr>
          <p:nvPr/>
        </p:nvSpPr>
        <p:spPr>
          <a:xfrm>
            <a:off x="1337525" y="6457909"/>
            <a:ext cx="85623" cy="224961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432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432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i</a:t>
            </a:r>
          </a:p>
        </p:txBody>
      </p:sp>
      <p:sp>
        <p:nvSpPr>
          <p:cNvPr id="43" name="sea exógena respecto al error — no en un supuesto distinto sobre el “shift”.">
            <a:extLst>
              <a:ext uri="{FF2B5EF4-FFF2-40B4-BE49-F238E27FC236}">
                <a16:creationId xmlns:a16="http://schemas.microsoft.com/office/drawing/2014/main" id="{8D830227-6BE2-4E2D-BD9B-7B88A74BCD83}"/>
              </a:ext>
            </a:extLst>
          </p:cNvPr>
          <p:cNvSpPr>
            <a:spLocks noGrp="1"/>
          </p:cNvSpPr>
          <p:nvPr/>
        </p:nvSpPr>
        <p:spPr>
          <a:xfrm>
            <a:off x="1506208" y="6350482"/>
            <a:ext cx="8460289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2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26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sea exógena respecto al error — no en un supuesto distinto sobre el “shift”.</a:t>
            </a:r>
          </a:p>
        </p:txBody>
      </p:sp>
      <p:sp>
        <p:nvSpPr>
          <p:cNvPr id="44" name="Fonseca Galvis &amp; Giraldo (PUJ)">
            <a:extLst>
              <a:ext uri="{FF2B5EF4-FFF2-40B4-BE49-F238E27FC236}">
                <a16:creationId xmlns:a16="http://schemas.microsoft.com/office/drawing/2014/main" id="{3D4A17A7-7919-4A17-B30D-209871E3691A}"/>
              </a:ext>
            </a:extLst>
          </p:cNvPr>
          <p:cNvSpPr>
            <a:spLocks noGrp="1"/>
          </p:cNvSpPr>
          <p:nvPr/>
        </p:nvSpPr>
        <p:spPr>
          <a:xfrm>
            <a:off x="733816" y="6650801"/>
            <a:ext cx="263436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Fonseca Galvis &amp; Giraldo (PUJ)</a:t>
            </a:r>
          </a:p>
        </p:txBody>
      </p:sp>
      <p:sp>
        <p:nvSpPr>
          <p:cNvPr id="45" name="STR y arriendos en Medellín">
            <a:extLst>
              <a:ext uri="{FF2B5EF4-FFF2-40B4-BE49-F238E27FC236}">
                <a16:creationId xmlns:a16="http://schemas.microsoft.com/office/drawing/2014/main" id="{3190356B-8A12-4283-885E-8AF4B270BCC6}"/>
              </a:ext>
            </a:extLst>
          </p:cNvPr>
          <p:cNvSpPr>
            <a:spLocks noGrp="1"/>
          </p:cNvSpPr>
          <p:nvPr/>
        </p:nvSpPr>
        <p:spPr>
          <a:xfrm>
            <a:off x="4974456" y="6650801"/>
            <a:ext cx="228104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STR y arriendos en Medellín</a:t>
            </a:r>
          </a:p>
        </p:txBody>
      </p:sp>
      <p:sp>
        <p:nvSpPr>
          <p:cNvPr id="46" name="17 / 19">
            <a:extLst>
              <a:ext uri="{FF2B5EF4-FFF2-40B4-BE49-F238E27FC236}">
                <a16:creationId xmlns:a16="http://schemas.microsoft.com/office/drawing/2014/main" id="{71600D3E-C5CC-4EBA-933E-E0CBACC35DA0}"/>
              </a:ext>
            </a:extLst>
          </p:cNvPr>
          <p:cNvSpPr>
            <a:spLocks noGrp="1"/>
          </p:cNvSpPr>
          <p:nvPr/>
        </p:nvSpPr>
        <p:spPr>
          <a:xfrm>
            <a:off x="8270796" y="6650801"/>
            <a:ext cx="572709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17 / 19</a:t>
            </a:r>
          </a:p>
        </p:txBody>
      </p:sp>
    </p:spTree>
    <p:extLst>
      <p:ext uri="{BB962C8B-B14F-4D97-AF65-F5344CB8AC3E}">
        <p14:creationId xmlns:p14="http://schemas.microsoft.com/office/powerpoint/2010/main" val="2009246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Elemento original">
            <a:extLst>
              <a:ext uri="{FF2B5EF4-FFF2-40B4-BE49-F238E27FC236}">
                <a16:creationId xmlns:a16="http://schemas.microsoft.com/office/drawing/2014/main" id="{25645062-6882-4147-AE72-81D042B7E43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2"/>
          </a:xfrm>
          <a:custGeom>
            <a:avLst/>
            <a:gdLst/>
            <a:ahLst/>
            <a:cxnLst/>
            <a:rect l="0" t="0" r="0" b="0"/>
            <a:pathLst>
              <a:path w="12192000" h="6858002">
                <a:moveTo>
                  <a:pt x="0" y="6858002"/>
                </a:moveTo>
                <a:lnTo>
                  <a:pt x="12192000" y="6858002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2" name="Elemento original">
            <a:extLst>
              <a:ext uri="{FF2B5EF4-FFF2-40B4-BE49-F238E27FC236}">
                <a16:creationId xmlns:a16="http://schemas.microsoft.com/office/drawing/2014/main" id="{7176219D-1F75-4896-A3D5-30913B37EAC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49623"/>
          </a:xfrm>
          <a:custGeom>
            <a:avLst/>
            <a:gdLst/>
            <a:ahLst/>
            <a:cxnLst/>
            <a:rect l="0" t="0" r="0" b="0"/>
            <a:pathLst>
              <a:path w="12192000" h="749623">
                <a:moveTo>
                  <a:pt x="0" y="749623"/>
                </a:moveTo>
                <a:lnTo>
                  <a:pt x="12192000" y="749623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3" name="Elemento original">
            <a:extLst>
              <a:ext uri="{FF2B5EF4-FFF2-40B4-BE49-F238E27FC236}">
                <a16:creationId xmlns:a16="http://schemas.microsoft.com/office/drawing/2014/main" id="{55721FEA-8ED9-4506-81EC-38C96B1A0E21}"/>
              </a:ext>
            </a:extLst>
          </p:cNvPr>
          <p:cNvSpPr>
            <a:spLocks noGrp="1"/>
          </p:cNvSpPr>
          <p:nvPr/>
        </p:nvSpPr>
        <p:spPr>
          <a:xfrm>
            <a:off x="0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4" name="Elemento original">
            <a:extLst>
              <a:ext uri="{FF2B5EF4-FFF2-40B4-BE49-F238E27FC236}">
                <a16:creationId xmlns:a16="http://schemas.microsoft.com/office/drawing/2014/main" id="{2CFE43C6-C1C2-4EE5-A4E4-C19EDAA6337D}"/>
              </a:ext>
            </a:extLst>
          </p:cNvPr>
          <p:cNvSpPr>
            <a:spLocks noGrp="1"/>
          </p:cNvSpPr>
          <p:nvPr/>
        </p:nvSpPr>
        <p:spPr>
          <a:xfrm>
            <a:off x="4063946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314C6E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5" name="Elemento original">
            <a:extLst>
              <a:ext uri="{FF2B5EF4-FFF2-40B4-BE49-F238E27FC236}">
                <a16:creationId xmlns:a16="http://schemas.microsoft.com/office/drawing/2014/main" id="{4F846BCD-8DA7-42F5-8030-E70D9026DEC3}"/>
              </a:ext>
            </a:extLst>
          </p:cNvPr>
          <p:cNvSpPr>
            <a:spLocks noGrp="1"/>
          </p:cNvSpPr>
          <p:nvPr/>
        </p:nvSpPr>
        <p:spPr>
          <a:xfrm>
            <a:off x="8127892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6" name="Apéndice B — Cómo se pone a prueba el instrumento">
            <a:extLst>
              <a:ext uri="{FF2B5EF4-FFF2-40B4-BE49-F238E27FC236}">
                <a16:creationId xmlns:a16="http://schemas.microsoft.com/office/drawing/2014/main" id="{57A2B9B9-9072-493F-A982-D7E4CF47C500}"/>
              </a:ext>
            </a:extLst>
          </p:cNvPr>
          <p:cNvSpPr>
            <a:spLocks noGrp="1"/>
          </p:cNvSpPr>
          <p:nvPr/>
        </p:nvSpPr>
        <p:spPr>
          <a:xfrm>
            <a:off x="228602" y="219196"/>
            <a:ext cx="8367755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656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656" b="1" i="0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Apéndice</a:t>
            </a:r>
            <a:r>
              <a:rPr sz="2656" b="1" i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B — </a:t>
            </a:r>
            <a:r>
              <a:rPr sz="2656" b="1" i="0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Cómo</a:t>
            </a:r>
            <a:r>
              <a:rPr sz="2656" b="1" i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se pone a </a:t>
            </a:r>
            <a:r>
              <a:rPr sz="2656" b="1" i="0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prueba</a:t>
            </a:r>
            <a:r>
              <a:rPr sz="2656" b="1" i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el </a:t>
            </a:r>
            <a:r>
              <a:rPr sz="2656" b="1" i="0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instrumento</a:t>
            </a:r>
            <a:endParaRPr sz="2656" b="1" i="0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1.">
            <a:extLst>
              <a:ext uri="{FF2B5EF4-FFF2-40B4-BE49-F238E27FC236}">
                <a16:creationId xmlns:a16="http://schemas.microsoft.com/office/drawing/2014/main" id="{29866822-D4C3-46D6-85C9-3631E060F167}"/>
              </a:ext>
            </a:extLst>
          </p:cNvPr>
          <p:cNvSpPr>
            <a:spLocks noGrp="1"/>
          </p:cNvSpPr>
          <p:nvPr/>
        </p:nvSpPr>
        <p:spPr>
          <a:xfrm>
            <a:off x="504058" y="1364826"/>
            <a:ext cx="267186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45" b="1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045" b="1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1.</a:t>
            </a:r>
          </a:p>
        </p:txBody>
      </p:sp>
      <p:sp>
        <p:nvSpPr>
          <p:cNvPr id="8" name="Relevancia — F de Kleibergen–Paap (KP F).">
            <a:extLst>
              <a:ext uri="{FF2B5EF4-FFF2-40B4-BE49-F238E27FC236}">
                <a16:creationId xmlns:a16="http://schemas.microsoft.com/office/drawing/2014/main" id="{DDF05DFA-81DF-446C-9046-256668052527}"/>
              </a:ext>
            </a:extLst>
          </p:cNvPr>
          <p:cNvSpPr>
            <a:spLocks noGrp="1"/>
          </p:cNvSpPr>
          <p:nvPr/>
        </p:nvSpPr>
        <p:spPr>
          <a:xfrm>
            <a:off x="879637" y="1364826"/>
            <a:ext cx="5600812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45" b="1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45" b="1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Relevancia — F de Kleibergen–Paap (KP F).</a:t>
            </a:r>
          </a:p>
        </p:txBody>
      </p:sp>
      <p:sp>
        <p:nvSpPr>
          <p:cNvPr id="9" name="Versión robusta a clusterización del F de primera etapa; mide qué tan fuerte es la relación entre el">
            <a:extLst>
              <a:ext uri="{FF2B5EF4-FFF2-40B4-BE49-F238E27FC236}">
                <a16:creationId xmlns:a16="http://schemas.microsoft.com/office/drawing/2014/main" id="{4B21D54A-58B3-472A-BCE9-20B946A4CDAC}"/>
              </a:ext>
            </a:extLst>
          </p:cNvPr>
          <p:cNvSpPr>
            <a:spLocks noGrp="1"/>
          </p:cNvSpPr>
          <p:nvPr/>
        </p:nvSpPr>
        <p:spPr>
          <a:xfrm>
            <a:off x="879757" y="1686762"/>
            <a:ext cx="11044402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34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34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Versión robusta a clusterización del F de primera etapa; mide qué tan fuerte es la relación entre el</a:t>
            </a:r>
          </a:p>
        </p:txBody>
      </p:sp>
      <p:sp>
        <p:nvSpPr>
          <p:cNvPr id="10" name="instrumento y la variable endógena. Regla práctica:">
            <a:extLst>
              <a:ext uri="{FF2B5EF4-FFF2-40B4-BE49-F238E27FC236}">
                <a16:creationId xmlns:a16="http://schemas.microsoft.com/office/drawing/2014/main" id="{36B3CF6D-47B1-4741-86C3-EA5FDD8D0779}"/>
              </a:ext>
            </a:extLst>
          </p:cNvPr>
          <p:cNvSpPr>
            <a:spLocks noGrp="1"/>
          </p:cNvSpPr>
          <p:nvPr/>
        </p:nvSpPr>
        <p:spPr>
          <a:xfrm>
            <a:off x="879757" y="2008204"/>
            <a:ext cx="5766775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20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2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instrumento y la variable endógena. Regla práctica:</a:t>
            </a:r>
          </a:p>
        </p:txBody>
      </p:sp>
      <p:sp>
        <p:nvSpPr>
          <p:cNvPr id="11" name="F">
            <a:extLst>
              <a:ext uri="{FF2B5EF4-FFF2-40B4-BE49-F238E27FC236}">
                <a16:creationId xmlns:a16="http://schemas.microsoft.com/office/drawing/2014/main" id="{201634CA-36F7-4465-8209-7845A4819697}"/>
              </a:ext>
            </a:extLst>
          </p:cNvPr>
          <p:cNvSpPr>
            <a:spLocks noGrp="1"/>
          </p:cNvSpPr>
          <p:nvPr/>
        </p:nvSpPr>
        <p:spPr>
          <a:xfrm>
            <a:off x="6697613" y="2008275"/>
            <a:ext cx="190592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06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06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F</a:t>
            </a:r>
          </a:p>
        </p:txBody>
      </p:sp>
      <p:sp>
        <p:nvSpPr>
          <p:cNvPr id="12" name="≳">
            <a:extLst>
              <a:ext uri="{FF2B5EF4-FFF2-40B4-BE49-F238E27FC236}">
                <a16:creationId xmlns:a16="http://schemas.microsoft.com/office/drawing/2014/main" id="{4459DE65-26D4-4223-809B-34F247088FBE}"/>
              </a:ext>
            </a:extLst>
          </p:cNvPr>
          <p:cNvSpPr>
            <a:spLocks noGrp="1"/>
          </p:cNvSpPr>
          <p:nvPr/>
        </p:nvSpPr>
        <p:spPr>
          <a:xfrm>
            <a:off x="6960443" y="1955612"/>
            <a:ext cx="246404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45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45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≳</a:t>
            </a:r>
          </a:p>
        </p:txBody>
      </p:sp>
      <p:sp>
        <p:nvSpPr>
          <p:cNvPr id="13" name="10 sugiere que el instrumento no es">
            <a:extLst>
              <a:ext uri="{FF2B5EF4-FFF2-40B4-BE49-F238E27FC236}">
                <a16:creationId xmlns:a16="http://schemas.microsoft.com/office/drawing/2014/main" id="{7E1D04D1-FB31-4CE1-8990-0F8065D87FFC}"/>
              </a:ext>
            </a:extLst>
          </p:cNvPr>
          <p:cNvSpPr>
            <a:spLocks noGrp="1"/>
          </p:cNvSpPr>
          <p:nvPr/>
        </p:nvSpPr>
        <p:spPr>
          <a:xfrm>
            <a:off x="7243199" y="2008254"/>
            <a:ext cx="4014109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10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1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10 sugiere que el instrumento no es</a:t>
            </a:r>
          </a:p>
        </p:txBody>
      </p:sp>
      <p:sp>
        <p:nvSpPr>
          <p:cNvPr id="14" name="“débil”. En el paper:">
            <a:extLst>
              <a:ext uri="{FF2B5EF4-FFF2-40B4-BE49-F238E27FC236}">
                <a16:creationId xmlns:a16="http://schemas.microsoft.com/office/drawing/2014/main" id="{6EDE1078-3D5E-4B02-9E97-882DD3AE056E}"/>
              </a:ext>
            </a:extLst>
          </p:cNvPr>
          <p:cNvSpPr>
            <a:spLocks noGrp="1"/>
          </p:cNvSpPr>
          <p:nvPr/>
        </p:nvSpPr>
        <p:spPr>
          <a:xfrm>
            <a:off x="879757" y="2329444"/>
            <a:ext cx="2261176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4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46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“débil”. En el paper:</a:t>
            </a:r>
          </a:p>
        </p:txBody>
      </p:sp>
      <p:sp>
        <p:nvSpPr>
          <p:cNvPr id="15" name="F">
            <a:extLst>
              <a:ext uri="{FF2B5EF4-FFF2-40B4-BE49-F238E27FC236}">
                <a16:creationId xmlns:a16="http://schemas.microsoft.com/office/drawing/2014/main" id="{934CCF12-A3B4-4D9B-BA1B-2394E4CB1ED9}"/>
              </a:ext>
            </a:extLst>
          </p:cNvPr>
          <p:cNvSpPr>
            <a:spLocks noGrp="1"/>
          </p:cNvSpPr>
          <p:nvPr/>
        </p:nvSpPr>
        <p:spPr>
          <a:xfrm>
            <a:off x="3192014" y="2329645"/>
            <a:ext cx="190592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06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06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F</a:t>
            </a:r>
          </a:p>
        </p:txBody>
      </p:sp>
      <p:sp>
        <p:nvSpPr>
          <p:cNvPr id="16" name="≈">
            <a:extLst>
              <a:ext uri="{FF2B5EF4-FFF2-40B4-BE49-F238E27FC236}">
                <a16:creationId xmlns:a16="http://schemas.microsoft.com/office/drawing/2014/main" id="{D2E5A541-D06C-4FE9-999F-563499EA594A}"/>
              </a:ext>
            </a:extLst>
          </p:cNvPr>
          <p:cNvSpPr>
            <a:spLocks noGrp="1"/>
          </p:cNvSpPr>
          <p:nvPr/>
        </p:nvSpPr>
        <p:spPr>
          <a:xfrm>
            <a:off x="3454845" y="2328938"/>
            <a:ext cx="246404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45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45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≈</a:t>
            </a:r>
          </a:p>
        </p:txBody>
      </p:sp>
      <p:sp>
        <p:nvSpPr>
          <p:cNvPr id="17" name="12–13 en las especificaciones justo-identificadas.">
            <a:extLst>
              <a:ext uri="{FF2B5EF4-FFF2-40B4-BE49-F238E27FC236}">
                <a16:creationId xmlns:a16="http://schemas.microsoft.com/office/drawing/2014/main" id="{9741E114-021B-461B-BF15-8203819396C4}"/>
              </a:ext>
            </a:extLst>
          </p:cNvPr>
          <p:cNvSpPr>
            <a:spLocks noGrp="1"/>
          </p:cNvSpPr>
          <p:nvPr/>
        </p:nvSpPr>
        <p:spPr>
          <a:xfrm>
            <a:off x="3737332" y="2329754"/>
            <a:ext cx="5442187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85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85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12–13 en las especificaciones justo-identificadas.</a:t>
            </a:r>
          </a:p>
        </p:txBody>
      </p:sp>
      <p:sp>
        <p:nvSpPr>
          <p:cNvPr id="18" name="2.">
            <a:extLst>
              <a:ext uri="{FF2B5EF4-FFF2-40B4-BE49-F238E27FC236}">
                <a16:creationId xmlns:a16="http://schemas.microsoft.com/office/drawing/2014/main" id="{E5BA7179-5EAC-4F3D-A8D9-D6D3A3726D57}"/>
              </a:ext>
            </a:extLst>
          </p:cNvPr>
          <p:cNvSpPr>
            <a:spLocks noGrp="1"/>
          </p:cNvSpPr>
          <p:nvPr/>
        </p:nvSpPr>
        <p:spPr>
          <a:xfrm>
            <a:off x="504058" y="2864582"/>
            <a:ext cx="267186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45" b="1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045" b="1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2.</a:t>
            </a:r>
          </a:p>
        </p:txBody>
      </p:sp>
      <p:sp>
        <p:nvSpPr>
          <p:cNvPr id="19" name="Exclusión — test de Hansen J (sobre-identificación).">
            <a:extLst>
              <a:ext uri="{FF2B5EF4-FFF2-40B4-BE49-F238E27FC236}">
                <a16:creationId xmlns:a16="http://schemas.microsoft.com/office/drawing/2014/main" id="{A2EF5657-8FDF-4073-AA23-7608F8140142}"/>
              </a:ext>
            </a:extLst>
          </p:cNvPr>
          <p:cNvSpPr>
            <a:spLocks noGrp="1"/>
          </p:cNvSpPr>
          <p:nvPr/>
        </p:nvSpPr>
        <p:spPr>
          <a:xfrm>
            <a:off x="879637" y="2864913"/>
            <a:ext cx="6507193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80" b="1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80" b="1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Exclusión — test de Hansen J (sobre-identificación).</a:t>
            </a:r>
          </a:p>
        </p:txBody>
      </p:sp>
      <p:sp>
        <p:nvSpPr>
          <p:cNvPr id="20" name="Solo aplica cuando hay más instrumentos que variables endógenas (aquí: mixtura">
            <a:extLst>
              <a:ext uri="{FF2B5EF4-FFF2-40B4-BE49-F238E27FC236}">
                <a16:creationId xmlns:a16="http://schemas.microsoft.com/office/drawing/2014/main" id="{1719A080-985F-4661-8979-9BC72C1A3AB7}"/>
              </a:ext>
            </a:extLst>
          </p:cNvPr>
          <p:cNvSpPr>
            <a:spLocks noGrp="1"/>
          </p:cNvSpPr>
          <p:nvPr/>
        </p:nvSpPr>
        <p:spPr>
          <a:xfrm>
            <a:off x="879757" y="3186654"/>
            <a:ext cx="9115570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07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07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Solo aplica cuando hay más instrumentos que variables endógenas (aquí: mixtura</a:t>
            </a:r>
          </a:p>
        </p:txBody>
      </p:sp>
      <p:sp>
        <p:nvSpPr>
          <p:cNvPr id="21" name="×">
            <a:extLst>
              <a:ext uri="{FF2B5EF4-FFF2-40B4-BE49-F238E27FC236}">
                <a16:creationId xmlns:a16="http://schemas.microsoft.com/office/drawing/2014/main" id="{1B243EA4-A09B-4C27-9D63-67C69AFC4461}"/>
              </a:ext>
            </a:extLst>
          </p:cNvPr>
          <p:cNvSpPr>
            <a:spLocks noGrp="1"/>
          </p:cNvSpPr>
          <p:nvPr/>
        </p:nvSpPr>
        <p:spPr>
          <a:xfrm>
            <a:off x="9957227" y="3185953"/>
            <a:ext cx="246404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45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45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22" name="choque">
            <a:extLst>
              <a:ext uri="{FF2B5EF4-FFF2-40B4-BE49-F238E27FC236}">
                <a16:creationId xmlns:a16="http://schemas.microsoft.com/office/drawing/2014/main" id="{5A038FAB-C2E3-49CB-B9F4-31BF011467CB}"/>
              </a:ext>
            </a:extLst>
          </p:cNvPr>
          <p:cNvSpPr>
            <a:spLocks noGrp="1"/>
          </p:cNvSpPr>
          <p:nvPr/>
        </p:nvSpPr>
        <p:spPr>
          <a:xfrm>
            <a:off x="10165531" y="3186947"/>
            <a:ext cx="832429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50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5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choque</a:t>
            </a:r>
          </a:p>
        </p:txBody>
      </p:sp>
      <p:sp>
        <p:nvSpPr>
          <p:cNvPr id="23" name="más">
            <a:extLst>
              <a:ext uri="{FF2B5EF4-FFF2-40B4-BE49-F238E27FC236}">
                <a16:creationId xmlns:a16="http://schemas.microsoft.com/office/drawing/2014/main" id="{497F95CC-5D7C-4E3A-AE11-78ABAD3A7FD1}"/>
              </a:ext>
            </a:extLst>
          </p:cNvPr>
          <p:cNvSpPr>
            <a:spLocks noGrp="1"/>
          </p:cNvSpPr>
          <p:nvPr/>
        </p:nvSpPr>
        <p:spPr>
          <a:xfrm>
            <a:off x="11049041" y="3187224"/>
            <a:ext cx="482105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795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95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más</a:t>
            </a:r>
          </a:p>
        </p:txBody>
      </p:sp>
      <p:sp>
        <p:nvSpPr>
          <p:cNvPr id="24" name="distancia a Plaza Botero).">
            <a:extLst>
              <a:ext uri="{FF2B5EF4-FFF2-40B4-BE49-F238E27FC236}">
                <a16:creationId xmlns:a16="http://schemas.microsoft.com/office/drawing/2014/main" id="{BDDF4B98-C61B-4E77-90D7-C16D874FE926}"/>
              </a:ext>
            </a:extLst>
          </p:cNvPr>
          <p:cNvSpPr>
            <a:spLocks noGrp="1"/>
          </p:cNvSpPr>
          <p:nvPr/>
        </p:nvSpPr>
        <p:spPr>
          <a:xfrm>
            <a:off x="879757" y="3507791"/>
            <a:ext cx="2952130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53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53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distancia a Plaza Botero).</a:t>
            </a:r>
          </a:p>
        </p:txBody>
      </p:sp>
      <p:sp>
        <p:nvSpPr>
          <p:cNvPr id="25" name="H">
            <a:extLst>
              <a:ext uri="{FF2B5EF4-FFF2-40B4-BE49-F238E27FC236}">
                <a16:creationId xmlns:a16="http://schemas.microsoft.com/office/drawing/2014/main" id="{72066090-C740-4F70-9EE6-87F38B9B03F7}"/>
              </a:ext>
            </a:extLst>
          </p:cNvPr>
          <p:cNvSpPr>
            <a:spLocks noGrp="1"/>
          </p:cNvSpPr>
          <p:nvPr/>
        </p:nvSpPr>
        <p:spPr>
          <a:xfrm>
            <a:off x="3881897" y="3507520"/>
            <a:ext cx="227791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07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7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H</a:t>
            </a:r>
          </a:p>
        </p:txBody>
      </p:sp>
      <p:sp>
        <p:nvSpPr>
          <p:cNvPr id="26" name="0">
            <a:extLst>
              <a:ext uri="{FF2B5EF4-FFF2-40B4-BE49-F238E27FC236}">
                <a16:creationId xmlns:a16="http://schemas.microsoft.com/office/drawing/2014/main" id="{0212DCA5-285F-487B-9A51-6BBF1472BAD8}"/>
              </a:ext>
            </a:extLst>
          </p:cNvPr>
          <p:cNvSpPr>
            <a:spLocks noGrp="1"/>
          </p:cNvSpPr>
          <p:nvPr/>
        </p:nvSpPr>
        <p:spPr>
          <a:xfrm>
            <a:off x="4071661" y="3615387"/>
            <a:ext cx="141938" cy="224961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42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426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27" name=": todos los instrumentos son válidos. Un">
            <a:extLst>
              <a:ext uri="{FF2B5EF4-FFF2-40B4-BE49-F238E27FC236}">
                <a16:creationId xmlns:a16="http://schemas.microsoft.com/office/drawing/2014/main" id="{FB4A5280-CFC7-42E6-9550-A003750C6C7A}"/>
              </a:ext>
            </a:extLst>
          </p:cNvPr>
          <p:cNvSpPr>
            <a:spLocks noGrp="1"/>
          </p:cNvSpPr>
          <p:nvPr/>
        </p:nvSpPr>
        <p:spPr>
          <a:xfrm>
            <a:off x="4188865" y="3507884"/>
            <a:ext cx="4515801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35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35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: todos los instrumentos son válidos. Un</a:t>
            </a:r>
          </a:p>
        </p:txBody>
      </p:sp>
      <p:sp>
        <p:nvSpPr>
          <p:cNvPr id="28" name="p">
            <a:extLst>
              <a:ext uri="{FF2B5EF4-FFF2-40B4-BE49-F238E27FC236}">
                <a16:creationId xmlns:a16="http://schemas.microsoft.com/office/drawing/2014/main" id="{1B0FDB23-262D-4F0C-A167-CBD41FCA9A29}"/>
              </a:ext>
            </a:extLst>
          </p:cNvPr>
          <p:cNvSpPr>
            <a:spLocks noGrp="1"/>
          </p:cNvSpPr>
          <p:nvPr/>
        </p:nvSpPr>
        <p:spPr>
          <a:xfrm>
            <a:off x="8754944" y="3508058"/>
            <a:ext cx="176478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01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01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</a:t>
            </a:r>
          </a:p>
        </p:txBody>
      </p:sp>
      <p:sp>
        <p:nvSpPr>
          <p:cNvPr id="29" name="-valor alto es favorable. En">
            <a:extLst>
              <a:ext uri="{FF2B5EF4-FFF2-40B4-BE49-F238E27FC236}">
                <a16:creationId xmlns:a16="http://schemas.microsoft.com/office/drawing/2014/main" id="{2533E0B1-C4C7-4392-A647-5ECBA8420146}"/>
              </a:ext>
            </a:extLst>
          </p:cNvPr>
          <p:cNvSpPr>
            <a:spLocks noGrp="1"/>
          </p:cNvSpPr>
          <p:nvPr/>
        </p:nvSpPr>
        <p:spPr>
          <a:xfrm>
            <a:off x="8903499" y="3507943"/>
            <a:ext cx="3033384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23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23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-valor alto es favorable. En</a:t>
            </a:r>
          </a:p>
        </p:txBody>
      </p:sp>
      <p:sp>
        <p:nvSpPr>
          <p:cNvPr id="30" name="el paper:">
            <a:extLst>
              <a:ext uri="{FF2B5EF4-FFF2-40B4-BE49-F238E27FC236}">
                <a16:creationId xmlns:a16="http://schemas.microsoft.com/office/drawing/2014/main" id="{A31FECE0-A283-4E6B-9C34-EED512F30D1C}"/>
              </a:ext>
            </a:extLst>
          </p:cNvPr>
          <p:cNvSpPr>
            <a:spLocks noGrp="1"/>
          </p:cNvSpPr>
          <p:nvPr/>
        </p:nvSpPr>
        <p:spPr>
          <a:xfrm>
            <a:off x="879757" y="3829415"/>
            <a:ext cx="1007872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04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04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el paper:</a:t>
            </a:r>
          </a:p>
        </p:txBody>
      </p:sp>
      <p:sp>
        <p:nvSpPr>
          <p:cNvPr id="31" name="p">
            <a:extLst>
              <a:ext uri="{FF2B5EF4-FFF2-40B4-BE49-F238E27FC236}">
                <a16:creationId xmlns:a16="http://schemas.microsoft.com/office/drawing/2014/main" id="{712F35BF-A957-4103-8344-6998D7542192}"/>
              </a:ext>
            </a:extLst>
          </p:cNvPr>
          <p:cNvSpPr>
            <a:spLocks noGrp="1"/>
          </p:cNvSpPr>
          <p:nvPr/>
        </p:nvSpPr>
        <p:spPr>
          <a:xfrm>
            <a:off x="1938978" y="3829428"/>
            <a:ext cx="176478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01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01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</a:t>
            </a:r>
          </a:p>
        </p:txBody>
      </p:sp>
      <p:sp>
        <p:nvSpPr>
          <p:cNvPr id="32" name="entre 0.23 y 0.84 en las especificaciones reportadas como válidas.">
            <a:extLst>
              <a:ext uri="{FF2B5EF4-FFF2-40B4-BE49-F238E27FC236}">
                <a16:creationId xmlns:a16="http://schemas.microsoft.com/office/drawing/2014/main" id="{9467D5F0-D8AA-42FA-B2CA-FC7915145971}"/>
              </a:ext>
            </a:extLst>
          </p:cNvPr>
          <p:cNvSpPr>
            <a:spLocks noGrp="1"/>
          </p:cNvSpPr>
          <p:nvPr/>
        </p:nvSpPr>
        <p:spPr>
          <a:xfrm>
            <a:off x="2176982" y="3829454"/>
            <a:ext cx="7363922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9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96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entre 0.23 y 0.84 en las especificaciones reportadas como válidas.</a:t>
            </a:r>
          </a:p>
        </p:txBody>
      </p:sp>
      <p:sp>
        <p:nvSpPr>
          <p:cNvPr id="33" name="3.">
            <a:extLst>
              <a:ext uri="{FF2B5EF4-FFF2-40B4-BE49-F238E27FC236}">
                <a16:creationId xmlns:a16="http://schemas.microsoft.com/office/drawing/2014/main" id="{1CA09852-A67B-48FE-A6F7-A80266FCE6DB}"/>
              </a:ext>
            </a:extLst>
          </p:cNvPr>
          <p:cNvSpPr>
            <a:spLocks noGrp="1"/>
          </p:cNvSpPr>
          <p:nvPr/>
        </p:nvSpPr>
        <p:spPr>
          <a:xfrm>
            <a:off x="504058" y="4364311"/>
            <a:ext cx="267186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45" b="1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045" b="1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3.</a:t>
            </a:r>
          </a:p>
        </p:txBody>
      </p:sp>
      <p:sp>
        <p:nvSpPr>
          <p:cNvPr id="34" name="Inferencia robusta a instrumentos débiles — conjuntos de Anderson–Rubin (AR).">
            <a:extLst>
              <a:ext uri="{FF2B5EF4-FFF2-40B4-BE49-F238E27FC236}">
                <a16:creationId xmlns:a16="http://schemas.microsoft.com/office/drawing/2014/main" id="{B5C74344-F165-4F5B-8B34-569C3D41898E}"/>
              </a:ext>
            </a:extLst>
          </p:cNvPr>
          <p:cNvSpPr>
            <a:spLocks noGrp="1"/>
          </p:cNvSpPr>
          <p:nvPr/>
        </p:nvSpPr>
        <p:spPr>
          <a:xfrm>
            <a:off x="879637" y="4364681"/>
            <a:ext cx="10012524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73" b="1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73" b="1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Inferencia robusta a instrumentos débiles — conjuntos de Anderson–Rubin (AR).</a:t>
            </a:r>
          </a:p>
        </p:txBody>
      </p:sp>
      <p:sp>
        <p:nvSpPr>
          <p:cNvPr id="35" name="Cuando el KP F cae por debajo del umbral convencional (ocurre en la especificación">
            <a:extLst>
              <a:ext uri="{FF2B5EF4-FFF2-40B4-BE49-F238E27FC236}">
                <a16:creationId xmlns:a16="http://schemas.microsoft.com/office/drawing/2014/main" id="{565542F4-76DD-41E3-905E-830EC8FE1542}"/>
              </a:ext>
            </a:extLst>
          </p:cNvPr>
          <p:cNvSpPr>
            <a:spLocks noGrp="1"/>
          </p:cNvSpPr>
          <p:nvPr/>
        </p:nvSpPr>
        <p:spPr>
          <a:xfrm>
            <a:off x="879757" y="4686323"/>
            <a:ext cx="9477008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24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24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Cuando el KP F cae por debajo del umbral convencional (ocurre en la especificación</a:t>
            </a:r>
          </a:p>
        </p:txBody>
      </p:sp>
      <p:sp>
        <p:nvSpPr>
          <p:cNvPr id="36" name="sobre-identificada de arriendos,">
            <a:extLst>
              <a:ext uri="{FF2B5EF4-FFF2-40B4-BE49-F238E27FC236}">
                <a16:creationId xmlns:a16="http://schemas.microsoft.com/office/drawing/2014/main" id="{78FFE8AD-1B28-442F-8EF1-C3C5D6A00B43}"/>
              </a:ext>
            </a:extLst>
          </p:cNvPr>
          <p:cNvSpPr>
            <a:spLocks noGrp="1"/>
          </p:cNvSpPr>
          <p:nvPr/>
        </p:nvSpPr>
        <p:spPr>
          <a:xfrm>
            <a:off x="879757" y="5007896"/>
            <a:ext cx="3494368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85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85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sobre-identificada de arriendos,</a:t>
            </a:r>
          </a:p>
        </p:txBody>
      </p:sp>
      <p:sp>
        <p:nvSpPr>
          <p:cNvPr id="37" name="F">
            <a:extLst>
              <a:ext uri="{FF2B5EF4-FFF2-40B4-BE49-F238E27FC236}">
                <a16:creationId xmlns:a16="http://schemas.microsoft.com/office/drawing/2014/main" id="{8B93C5B8-3D4D-4DF2-BF9B-A04732C5CD1E}"/>
              </a:ext>
            </a:extLst>
          </p:cNvPr>
          <p:cNvSpPr>
            <a:spLocks noGrp="1"/>
          </p:cNvSpPr>
          <p:nvPr/>
        </p:nvSpPr>
        <p:spPr>
          <a:xfrm>
            <a:off x="4425206" y="5007787"/>
            <a:ext cx="190592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06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06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F</a:t>
            </a:r>
          </a:p>
        </p:txBody>
      </p:sp>
      <p:sp>
        <p:nvSpPr>
          <p:cNvPr id="38" name="≈">
            <a:extLst>
              <a:ext uri="{FF2B5EF4-FFF2-40B4-BE49-F238E27FC236}">
                <a16:creationId xmlns:a16="http://schemas.microsoft.com/office/drawing/2014/main" id="{BBD7696B-08D8-4478-BD9E-9E435B89954D}"/>
              </a:ext>
            </a:extLst>
          </p:cNvPr>
          <p:cNvSpPr>
            <a:spLocks noGrp="1"/>
          </p:cNvSpPr>
          <p:nvPr/>
        </p:nvSpPr>
        <p:spPr>
          <a:xfrm>
            <a:off x="4687768" y="5007079"/>
            <a:ext cx="246404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45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45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≈</a:t>
            </a:r>
          </a:p>
        </p:txBody>
      </p:sp>
      <p:sp>
        <p:nvSpPr>
          <p:cNvPr id="39" name="5">
            <a:extLst>
              <a:ext uri="{FF2B5EF4-FFF2-40B4-BE49-F238E27FC236}">
                <a16:creationId xmlns:a16="http://schemas.microsoft.com/office/drawing/2014/main" id="{760A4D7C-22D4-4023-9E9E-22EDABC7E079}"/>
              </a:ext>
            </a:extLst>
          </p:cNvPr>
          <p:cNvSpPr>
            <a:spLocks noGrp="1"/>
          </p:cNvSpPr>
          <p:nvPr/>
        </p:nvSpPr>
        <p:spPr>
          <a:xfrm>
            <a:off x="4970524" y="5008128"/>
            <a:ext cx="171979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39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39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40" name=",">
            <a:extLst>
              <a:ext uri="{FF2B5EF4-FFF2-40B4-BE49-F238E27FC236}">
                <a16:creationId xmlns:a16="http://schemas.microsoft.com/office/drawing/2014/main" id="{77CB129E-31AA-45D9-9484-9E0150C5460D}"/>
              </a:ext>
            </a:extLst>
          </p:cNvPr>
          <p:cNvSpPr>
            <a:spLocks noGrp="1"/>
          </p:cNvSpPr>
          <p:nvPr/>
        </p:nvSpPr>
        <p:spPr>
          <a:xfrm>
            <a:off x="5104403" y="5007087"/>
            <a:ext cx="112498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44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44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,</a:t>
            </a:r>
          </a:p>
        </p:txBody>
      </p:sp>
      <p:sp>
        <p:nvSpPr>
          <p:cNvPr id="41" name="6–7">
            <a:extLst>
              <a:ext uri="{FF2B5EF4-FFF2-40B4-BE49-F238E27FC236}">
                <a16:creationId xmlns:a16="http://schemas.microsoft.com/office/drawing/2014/main" id="{372264D3-1BD7-4CD3-AFF4-6DD8689102BD}"/>
              </a:ext>
            </a:extLst>
          </p:cNvPr>
          <p:cNvSpPr>
            <a:spLocks noGrp="1"/>
          </p:cNvSpPr>
          <p:nvPr/>
        </p:nvSpPr>
        <p:spPr>
          <a:xfrm>
            <a:off x="5178801" y="5008128"/>
            <a:ext cx="439737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39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39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6–7</a:t>
            </a:r>
          </a:p>
        </p:txBody>
      </p:sp>
      <p:sp>
        <p:nvSpPr>
          <p:cNvPr id="42" name=",">
            <a:extLst>
              <a:ext uri="{FF2B5EF4-FFF2-40B4-BE49-F238E27FC236}">
                <a16:creationId xmlns:a16="http://schemas.microsoft.com/office/drawing/2014/main" id="{A14AF7E1-C18C-47C0-9E68-DD263AC35880}"/>
              </a:ext>
            </a:extLst>
          </p:cNvPr>
          <p:cNvSpPr>
            <a:spLocks noGrp="1"/>
          </p:cNvSpPr>
          <p:nvPr/>
        </p:nvSpPr>
        <p:spPr>
          <a:xfrm>
            <a:off x="5580437" y="5007087"/>
            <a:ext cx="112498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44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44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,</a:t>
            </a:r>
          </a:p>
        </p:txBody>
      </p:sp>
      <p:sp>
        <p:nvSpPr>
          <p:cNvPr id="43" name="1), el 2SLS estándar puede tener mala cobertura. El">
            <a:extLst>
              <a:ext uri="{FF2B5EF4-FFF2-40B4-BE49-F238E27FC236}">
                <a16:creationId xmlns:a16="http://schemas.microsoft.com/office/drawing/2014/main" id="{4465B4EC-0747-4458-99DC-1393C266EE14}"/>
              </a:ext>
            </a:extLst>
          </p:cNvPr>
          <p:cNvSpPr>
            <a:spLocks noGrp="1"/>
          </p:cNvSpPr>
          <p:nvPr/>
        </p:nvSpPr>
        <p:spPr>
          <a:xfrm>
            <a:off x="5654835" y="5007677"/>
            <a:ext cx="5874248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28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28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1), el 2SLS estándar puede tener mala cobertura. El</a:t>
            </a:r>
          </a:p>
        </p:txBody>
      </p:sp>
      <p:sp>
        <p:nvSpPr>
          <p:cNvPr id="44" name="conjunto AR es válido sin importar la fuerza del instrumento — por eso el resultado de arriendos">
            <a:extLst>
              <a:ext uri="{FF2B5EF4-FFF2-40B4-BE49-F238E27FC236}">
                <a16:creationId xmlns:a16="http://schemas.microsoft.com/office/drawing/2014/main" id="{B09670F5-AD77-40BC-997C-9F604EFDB7DD}"/>
              </a:ext>
            </a:extLst>
          </p:cNvPr>
          <p:cNvSpPr>
            <a:spLocks noGrp="1"/>
          </p:cNvSpPr>
          <p:nvPr/>
        </p:nvSpPr>
        <p:spPr>
          <a:xfrm>
            <a:off x="879757" y="5328961"/>
            <a:ext cx="10878118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45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45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conjunto AR es válido sin importar la fuerza del instrumento — por eso el resultado de arriendos</a:t>
            </a:r>
          </a:p>
        </p:txBody>
      </p:sp>
      <p:sp>
        <p:nvSpPr>
          <p:cNvPr id="45" name="se reporta como un rango, no solo un punto.">
            <a:extLst>
              <a:ext uri="{FF2B5EF4-FFF2-40B4-BE49-F238E27FC236}">
                <a16:creationId xmlns:a16="http://schemas.microsoft.com/office/drawing/2014/main" id="{20D1E589-D756-4C6C-B047-264087497BB2}"/>
              </a:ext>
            </a:extLst>
          </p:cNvPr>
          <p:cNvSpPr>
            <a:spLocks noGrp="1"/>
          </p:cNvSpPr>
          <p:nvPr/>
        </p:nvSpPr>
        <p:spPr>
          <a:xfrm>
            <a:off x="879757" y="5650323"/>
            <a:ext cx="5053272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47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47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se reporta como un rango, no solo un punto.</a:t>
            </a:r>
          </a:p>
        </p:txBody>
      </p:sp>
      <p:sp>
        <p:nvSpPr>
          <p:cNvPr id="46" name="Fonseca Galvis &amp; Giraldo (PUJ)">
            <a:extLst>
              <a:ext uri="{FF2B5EF4-FFF2-40B4-BE49-F238E27FC236}">
                <a16:creationId xmlns:a16="http://schemas.microsoft.com/office/drawing/2014/main" id="{B32E0A6E-44A7-4507-9512-3B3C334489B1}"/>
              </a:ext>
            </a:extLst>
          </p:cNvPr>
          <p:cNvSpPr>
            <a:spLocks noGrp="1"/>
          </p:cNvSpPr>
          <p:nvPr/>
        </p:nvSpPr>
        <p:spPr>
          <a:xfrm>
            <a:off x="733816" y="6650801"/>
            <a:ext cx="263436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Fonseca Galvis &amp; Giraldo (PUJ)</a:t>
            </a:r>
          </a:p>
        </p:txBody>
      </p:sp>
      <p:sp>
        <p:nvSpPr>
          <p:cNvPr id="47" name="STR y arriendos en Medellín">
            <a:extLst>
              <a:ext uri="{FF2B5EF4-FFF2-40B4-BE49-F238E27FC236}">
                <a16:creationId xmlns:a16="http://schemas.microsoft.com/office/drawing/2014/main" id="{77DF932C-EA0A-421B-80FA-F362A5FB8A8B}"/>
              </a:ext>
            </a:extLst>
          </p:cNvPr>
          <p:cNvSpPr>
            <a:spLocks noGrp="1"/>
          </p:cNvSpPr>
          <p:nvPr/>
        </p:nvSpPr>
        <p:spPr>
          <a:xfrm>
            <a:off x="4974456" y="6650801"/>
            <a:ext cx="228104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STR y arriendos en Medellín</a:t>
            </a:r>
          </a:p>
        </p:txBody>
      </p:sp>
      <p:sp>
        <p:nvSpPr>
          <p:cNvPr id="48" name="18 / 19">
            <a:extLst>
              <a:ext uri="{FF2B5EF4-FFF2-40B4-BE49-F238E27FC236}">
                <a16:creationId xmlns:a16="http://schemas.microsoft.com/office/drawing/2014/main" id="{E4A33F37-6310-4084-9E80-8A53BF2729B1}"/>
              </a:ext>
            </a:extLst>
          </p:cNvPr>
          <p:cNvSpPr>
            <a:spLocks noGrp="1"/>
          </p:cNvSpPr>
          <p:nvPr/>
        </p:nvSpPr>
        <p:spPr>
          <a:xfrm>
            <a:off x="8270796" y="6650801"/>
            <a:ext cx="572709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18 / 19</a:t>
            </a:r>
          </a:p>
        </p:txBody>
      </p:sp>
    </p:spTree>
    <p:extLst>
      <p:ext uri="{BB962C8B-B14F-4D97-AF65-F5344CB8AC3E}">
        <p14:creationId xmlns:p14="http://schemas.microsoft.com/office/powerpoint/2010/main" val="5667390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Elemento original">
            <a:extLst>
              <a:ext uri="{FF2B5EF4-FFF2-40B4-BE49-F238E27FC236}">
                <a16:creationId xmlns:a16="http://schemas.microsoft.com/office/drawing/2014/main" id="{7544BA98-2ECE-48CC-9CF9-F6439886898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2"/>
          </a:xfrm>
          <a:custGeom>
            <a:avLst/>
            <a:gdLst/>
            <a:ahLst/>
            <a:cxnLst/>
            <a:rect l="0" t="0" r="0" b="0"/>
            <a:pathLst>
              <a:path w="12192000" h="6858002">
                <a:moveTo>
                  <a:pt x="0" y="6858002"/>
                </a:moveTo>
                <a:lnTo>
                  <a:pt x="12192000" y="6858002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2" name="Elemento original">
            <a:extLst>
              <a:ext uri="{FF2B5EF4-FFF2-40B4-BE49-F238E27FC236}">
                <a16:creationId xmlns:a16="http://schemas.microsoft.com/office/drawing/2014/main" id="{B2B007C9-45A2-488A-83A7-AE5AD7A22F3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49623"/>
          </a:xfrm>
          <a:custGeom>
            <a:avLst/>
            <a:gdLst/>
            <a:ahLst/>
            <a:cxnLst/>
            <a:rect l="0" t="0" r="0" b="0"/>
            <a:pathLst>
              <a:path w="12192000" h="749623">
                <a:moveTo>
                  <a:pt x="0" y="749623"/>
                </a:moveTo>
                <a:lnTo>
                  <a:pt x="12192000" y="749623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3" name="Elemento original">
            <a:extLst>
              <a:ext uri="{FF2B5EF4-FFF2-40B4-BE49-F238E27FC236}">
                <a16:creationId xmlns:a16="http://schemas.microsoft.com/office/drawing/2014/main" id="{F0D857C9-9B46-4CC9-9D00-AAE9BC52D610}"/>
              </a:ext>
            </a:extLst>
          </p:cNvPr>
          <p:cNvSpPr>
            <a:spLocks noGrp="1"/>
          </p:cNvSpPr>
          <p:nvPr/>
        </p:nvSpPr>
        <p:spPr>
          <a:xfrm>
            <a:off x="293252" y="4334394"/>
            <a:ext cx="11820702" cy="1970815"/>
          </a:xfrm>
          <a:custGeom>
            <a:avLst/>
            <a:gdLst/>
            <a:ahLst/>
            <a:cxnLst/>
            <a:rect l="0" t="0" r="0" b="0"/>
            <a:pathLst>
              <a:path w="11820702" h="1970815">
                <a:moveTo>
                  <a:pt x="0" y="1970815"/>
                </a:moveTo>
                <a:lnTo>
                  <a:pt x="11820702" y="1970815"/>
                </a:lnTo>
                <a:lnTo>
                  <a:pt x="11820702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C0C0C0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4" name="Elemento original">
            <a:extLst>
              <a:ext uri="{FF2B5EF4-FFF2-40B4-BE49-F238E27FC236}">
                <a16:creationId xmlns:a16="http://schemas.microsoft.com/office/drawing/2014/main" id="{4F3253DC-5FDF-4584-9A19-3D1427E75148}"/>
              </a:ext>
            </a:extLst>
          </p:cNvPr>
          <p:cNvSpPr>
            <a:spLocks noGrp="1"/>
          </p:cNvSpPr>
          <p:nvPr/>
        </p:nvSpPr>
        <p:spPr>
          <a:xfrm>
            <a:off x="0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5" name="Elemento original">
            <a:extLst>
              <a:ext uri="{FF2B5EF4-FFF2-40B4-BE49-F238E27FC236}">
                <a16:creationId xmlns:a16="http://schemas.microsoft.com/office/drawing/2014/main" id="{BE755ABC-D6F7-4C0E-9A37-5DE27F6DABA5}"/>
              </a:ext>
            </a:extLst>
          </p:cNvPr>
          <p:cNvSpPr>
            <a:spLocks noGrp="1"/>
          </p:cNvSpPr>
          <p:nvPr/>
        </p:nvSpPr>
        <p:spPr>
          <a:xfrm>
            <a:off x="4063946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314C6E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6" name="Elemento original">
            <a:extLst>
              <a:ext uri="{FF2B5EF4-FFF2-40B4-BE49-F238E27FC236}">
                <a16:creationId xmlns:a16="http://schemas.microsoft.com/office/drawing/2014/main" id="{1D9DD4D8-6E29-4570-89FA-2258A6439F5E}"/>
              </a:ext>
            </a:extLst>
          </p:cNvPr>
          <p:cNvSpPr>
            <a:spLocks noGrp="1"/>
          </p:cNvSpPr>
          <p:nvPr/>
        </p:nvSpPr>
        <p:spPr>
          <a:xfrm>
            <a:off x="8127892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7" name="Elemento original">
            <a:extLst>
              <a:ext uri="{FF2B5EF4-FFF2-40B4-BE49-F238E27FC236}">
                <a16:creationId xmlns:a16="http://schemas.microsoft.com/office/drawing/2014/main" id="{A44B6D13-54FF-4445-BB01-23D7BC2EA7A2}"/>
              </a:ext>
            </a:extLst>
          </p:cNvPr>
          <p:cNvSpPr>
            <a:spLocks noGrp="1"/>
          </p:cNvSpPr>
          <p:nvPr/>
        </p:nvSpPr>
        <p:spPr>
          <a:xfrm>
            <a:off x="185724" y="4213891"/>
            <a:ext cx="11820703" cy="430966"/>
          </a:xfrm>
          <a:custGeom>
            <a:avLst/>
            <a:gdLst/>
            <a:ahLst/>
            <a:cxnLst/>
            <a:rect l="0" t="0" r="0" b="0"/>
            <a:pathLst>
              <a:path w="11820703" h="430966">
                <a:moveTo>
                  <a:pt x="0" y="107528"/>
                </a:moveTo>
                <a:lnTo>
                  <a:pt x="558" y="96574"/>
                </a:lnTo>
                <a:lnTo>
                  <a:pt x="2195" y="85928"/>
                </a:lnTo>
                <a:lnTo>
                  <a:pt x="4855" y="75644"/>
                </a:lnTo>
                <a:lnTo>
                  <a:pt x="8485" y="65777"/>
                </a:lnTo>
                <a:lnTo>
                  <a:pt x="13028" y="56383"/>
                </a:lnTo>
                <a:lnTo>
                  <a:pt x="18429" y="47516"/>
                </a:lnTo>
                <a:lnTo>
                  <a:pt x="24634" y="39232"/>
                </a:lnTo>
                <a:lnTo>
                  <a:pt x="31587" y="31586"/>
                </a:lnTo>
                <a:lnTo>
                  <a:pt x="39232" y="24634"/>
                </a:lnTo>
                <a:lnTo>
                  <a:pt x="47516" y="18429"/>
                </a:lnTo>
                <a:lnTo>
                  <a:pt x="56383" y="13028"/>
                </a:lnTo>
                <a:lnTo>
                  <a:pt x="65777" y="8485"/>
                </a:lnTo>
                <a:lnTo>
                  <a:pt x="75644" y="4855"/>
                </a:lnTo>
                <a:lnTo>
                  <a:pt x="85928" y="2195"/>
                </a:lnTo>
                <a:lnTo>
                  <a:pt x="96575" y="558"/>
                </a:lnTo>
                <a:lnTo>
                  <a:pt x="107528" y="0"/>
                </a:lnTo>
                <a:lnTo>
                  <a:pt x="11713175" y="0"/>
                </a:lnTo>
                <a:lnTo>
                  <a:pt x="11724128" y="558"/>
                </a:lnTo>
                <a:lnTo>
                  <a:pt x="11734775" y="2195"/>
                </a:lnTo>
                <a:lnTo>
                  <a:pt x="11745059" y="4855"/>
                </a:lnTo>
                <a:lnTo>
                  <a:pt x="11754925" y="8485"/>
                </a:lnTo>
                <a:lnTo>
                  <a:pt x="11764320" y="13028"/>
                </a:lnTo>
                <a:lnTo>
                  <a:pt x="11773186" y="18429"/>
                </a:lnTo>
                <a:lnTo>
                  <a:pt x="11781470" y="24634"/>
                </a:lnTo>
                <a:lnTo>
                  <a:pt x="11789116" y="31586"/>
                </a:lnTo>
                <a:lnTo>
                  <a:pt x="11796069" y="39232"/>
                </a:lnTo>
                <a:lnTo>
                  <a:pt x="11802274" y="47516"/>
                </a:lnTo>
                <a:lnTo>
                  <a:pt x="11807675" y="56383"/>
                </a:lnTo>
                <a:lnTo>
                  <a:pt x="11812218" y="65777"/>
                </a:lnTo>
                <a:lnTo>
                  <a:pt x="11815847" y="75644"/>
                </a:lnTo>
                <a:lnTo>
                  <a:pt x="11818508" y="85928"/>
                </a:lnTo>
                <a:lnTo>
                  <a:pt x="11820145" y="96574"/>
                </a:lnTo>
                <a:lnTo>
                  <a:pt x="11820703" y="107528"/>
                </a:lnTo>
                <a:lnTo>
                  <a:pt x="11820703" y="430966"/>
                </a:lnTo>
                <a:lnTo>
                  <a:pt x="0" y="430966"/>
                </a:lnTo>
                <a:close/>
              </a:path>
            </a:pathLst>
          </a:custGeom>
          <a:solidFill>
            <a:srgbClr val="8C141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8" name="Elemento original">
            <a:extLst>
              <a:ext uri="{FF2B5EF4-FFF2-40B4-BE49-F238E27FC236}">
                <a16:creationId xmlns:a16="http://schemas.microsoft.com/office/drawing/2014/main" id="{E61EBF74-7F03-405D-9FC4-018530F3E540}"/>
              </a:ext>
            </a:extLst>
          </p:cNvPr>
          <p:cNvSpPr>
            <a:spLocks noGrp="1"/>
          </p:cNvSpPr>
          <p:nvPr/>
        </p:nvSpPr>
        <p:spPr>
          <a:xfrm>
            <a:off x="185724" y="4711797"/>
            <a:ext cx="11820703" cy="1485884"/>
          </a:xfrm>
          <a:custGeom>
            <a:avLst/>
            <a:gdLst/>
            <a:ahLst/>
            <a:cxnLst/>
            <a:rect l="0" t="0" r="0" b="0"/>
            <a:pathLst>
              <a:path w="11820703" h="1485884">
                <a:moveTo>
                  <a:pt x="0" y="1378356"/>
                </a:moveTo>
                <a:lnTo>
                  <a:pt x="558" y="1389310"/>
                </a:lnTo>
                <a:lnTo>
                  <a:pt x="2195" y="1399956"/>
                </a:lnTo>
                <a:lnTo>
                  <a:pt x="4855" y="1410240"/>
                </a:lnTo>
                <a:lnTo>
                  <a:pt x="8485" y="1420107"/>
                </a:lnTo>
                <a:lnTo>
                  <a:pt x="13028" y="1429501"/>
                </a:lnTo>
                <a:lnTo>
                  <a:pt x="18429" y="1438368"/>
                </a:lnTo>
                <a:lnTo>
                  <a:pt x="24634" y="1446652"/>
                </a:lnTo>
                <a:lnTo>
                  <a:pt x="31587" y="1454297"/>
                </a:lnTo>
                <a:lnTo>
                  <a:pt x="39232" y="1461250"/>
                </a:lnTo>
                <a:lnTo>
                  <a:pt x="47516" y="1467455"/>
                </a:lnTo>
                <a:lnTo>
                  <a:pt x="56383" y="1472856"/>
                </a:lnTo>
                <a:lnTo>
                  <a:pt x="65777" y="1477399"/>
                </a:lnTo>
                <a:lnTo>
                  <a:pt x="75644" y="1481028"/>
                </a:lnTo>
                <a:lnTo>
                  <a:pt x="85928" y="1483689"/>
                </a:lnTo>
                <a:lnTo>
                  <a:pt x="96575" y="1485326"/>
                </a:lnTo>
                <a:lnTo>
                  <a:pt x="107528" y="1485884"/>
                </a:lnTo>
                <a:lnTo>
                  <a:pt x="11713175" y="1485884"/>
                </a:lnTo>
                <a:lnTo>
                  <a:pt x="11724128" y="1485326"/>
                </a:lnTo>
                <a:lnTo>
                  <a:pt x="11734775" y="1483689"/>
                </a:lnTo>
                <a:lnTo>
                  <a:pt x="11745059" y="1481028"/>
                </a:lnTo>
                <a:lnTo>
                  <a:pt x="11754925" y="1477399"/>
                </a:lnTo>
                <a:lnTo>
                  <a:pt x="11764320" y="1472856"/>
                </a:lnTo>
                <a:lnTo>
                  <a:pt x="11773186" y="1467455"/>
                </a:lnTo>
                <a:lnTo>
                  <a:pt x="11781470" y="1461250"/>
                </a:lnTo>
                <a:lnTo>
                  <a:pt x="11789116" y="1454297"/>
                </a:lnTo>
                <a:lnTo>
                  <a:pt x="11796069" y="1446652"/>
                </a:lnTo>
                <a:lnTo>
                  <a:pt x="11802274" y="1438368"/>
                </a:lnTo>
                <a:lnTo>
                  <a:pt x="11807675" y="1429501"/>
                </a:lnTo>
                <a:lnTo>
                  <a:pt x="11812218" y="1420107"/>
                </a:lnTo>
                <a:lnTo>
                  <a:pt x="11815847" y="1410240"/>
                </a:lnTo>
                <a:lnTo>
                  <a:pt x="11818508" y="1399956"/>
                </a:lnTo>
                <a:lnTo>
                  <a:pt x="11820145" y="1389310"/>
                </a:lnTo>
                <a:lnTo>
                  <a:pt x="11820703" y="1378356"/>
                </a:lnTo>
                <a:lnTo>
                  <a:pt x="11820703" y="0"/>
                </a:lnTo>
                <a:lnTo>
                  <a:pt x="0" y="0"/>
                </a:lnTo>
                <a:close/>
              </a:path>
            </a:pathLst>
          </a:custGeom>
          <a:solidFill>
            <a:srgbClr val="F4E7E7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9" name="Elemento original">
            <a:extLst>
              <a:ext uri="{FF2B5EF4-FFF2-40B4-BE49-F238E27FC236}">
                <a16:creationId xmlns:a16="http://schemas.microsoft.com/office/drawing/2014/main" id="{EE63FBE2-2AE5-4B26-AEDE-3DCE00940347}"/>
              </a:ext>
            </a:extLst>
          </p:cNvPr>
          <p:cNvSpPr>
            <a:spLocks noGrp="1"/>
          </p:cNvSpPr>
          <p:nvPr/>
        </p:nvSpPr>
        <p:spPr>
          <a:xfrm>
            <a:off x="1757847" y="1244434"/>
            <a:ext cx="8676333" cy="953"/>
          </a:xfrm>
          <a:custGeom>
            <a:avLst/>
            <a:gdLst/>
            <a:ahLst/>
            <a:cxnLst/>
            <a:rect l="0" t="0" r="0" b="0"/>
            <a:pathLst>
              <a:path w="8676333" h="953">
                <a:moveTo>
                  <a:pt x="0" y="0"/>
                </a:moveTo>
                <a:lnTo>
                  <a:pt x="8676333" y="0"/>
                </a:lnTo>
              </a:path>
            </a:pathLst>
          </a:custGeom>
          <a:noFill/>
          <a:ln w="23306">
            <a:solidFill>
              <a:srgbClr val="000000"/>
            </a:solidFill>
          </a:ln>
        </p:spPr>
        <p:txBody>
          <a:bodyPr/>
          <a:lstStyle/>
          <a:p>
            <a:endParaRPr lang="en-CO"/>
          </a:p>
        </p:txBody>
      </p:sp>
      <p:sp>
        <p:nvSpPr>
          <p:cNvPr id="10" name="Elemento original">
            <a:extLst>
              <a:ext uri="{FF2B5EF4-FFF2-40B4-BE49-F238E27FC236}">
                <a16:creationId xmlns:a16="http://schemas.microsoft.com/office/drawing/2014/main" id="{BE684178-20DA-4428-8171-A4D94D7E9D13}"/>
              </a:ext>
            </a:extLst>
          </p:cNvPr>
          <p:cNvSpPr>
            <a:spLocks noGrp="1"/>
          </p:cNvSpPr>
          <p:nvPr/>
        </p:nvSpPr>
        <p:spPr>
          <a:xfrm>
            <a:off x="1757847" y="1709541"/>
            <a:ext cx="8676333" cy="953"/>
          </a:xfrm>
          <a:custGeom>
            <a:avLst/>
            <a:gdLst/>
            <a:ahLst/>
            <a:cxnLst/>
            <a:rect l="0" t="0" r="0" b="0"/>
            <a:pathLst>
              <a:path w="8676333" h="953">
                <a:moveTo>
                  <a:pt x="0" y="0"/>
                </a:moveTo>
                <a:lnTo>
                  <a:pt x="8676333" y="0"/>
                </a:lnTo>
              </a:path>
            </a:pathLst>
          </a:custGeom>
          <a:noFill/>
          <a:ln w="14570">
            <a:solidFill>
              <a:srgbClr val="000000"/>
            </a:solidFill>
          </a:ln>
        </p:spPr>
        <p:txBody>
          <a:bodyPr/>
          <a:lstStyle/>
          <a:p>
            <a:endParaRPr lang="en-CO"/>
          </a:p>
        </p:txBody>
      </p:sp>
      <p:sp>
        <p:nvSpPr>
          <p:cNvPr id="11" name="Elemento original">
            <a:extLst>
              <a:ext uri="{FF2B5EF4-FFF2-40B4-BE49-F238E27FC236}">
                <a16:creationId xmlns:a16="http://schemas.microsoft.com/office/drawing/2014/main" id="{D18AF986-B05D-4855-9BB4-5003F7CCFCC8}"/>
              </a:ext>
            </a:extLst>
          </p:cNvPr>
          <p:cNvSpPr>
            <a:spLocks noGrp="1"/>
          </p:cNvSpPr>
          <p:nvPr/>
        </p:nvSpPr>
        <p:spPr>
          <a:xfrm>
            <a:off x="1757847" y="3102630"/>
            <a:ext cx="8676333" cy="953"/>
          </a:xfrm>
          <a:custGeom>
            <a:avLst/>
            <a:gdLst/>
            <a:ahLst/>
            <a:cxnLst/>
            <a:rect l="0" t="0" r="0" b="0"/>
            <a:pathLst>
              <a:path w="8676333" h="953">
                <a:moveTo>
                  <a:pt x="0" y="0"/>
                </a:moveTo>
                <a:lnTo>
                  <a:pt x="8676333" y="0"/>
                </a:lnTo>
              </a:path>
            </a:pathLst>
          </a:custGeom>
          <a:noFill/>
          <a:ln w="23306">
            <a:solidFill>
              <a:srgbClr val="000000"/>
            </a:solidFill>
          </a:ln>
        </p:spPr>
        <p:txBody>
          <a:bodyPr/>
          <a:lstStyle/>
          <a:p>
            <a:endParaRPr lang="en-CO"/>
          </a:p>
        </p:txBody>
      </p:sp>
      <p:sp>
        <p:nvSpPr>
          <p:cNvPr id="12" name="Apéndice C — Resultados clave con sus diagnósticos">
            <a:extLst>
              <a:ext uri="{FF2B5EF4-FFF2-40B4-BE49-F238E27FC236}">
                <a16:creationId xmlns:a16="http://schemas.microsoft.com/office/drawing/2014/main" id="{7C94D474-AEF2-439A-BED3-99A9E308B8B2}"/>
              </a:ext>
            </a:extLst>
          </p:cNvPr>
          <p:cNvSpPr>
            <a:spLocks noGrp="1"/>
          </p:cNvSpPr>
          <p:nvPr/>
        </p:nvSpPr>
        <p:spPr>
          <a:xfrm>
            <a:off x="228602" y="219485"/>
            <a:ext cx="8169531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599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800" b="1" i="0">
                <a:solidFill>
                  <a:srgbClr val="002060"/>
                </a:solidFill>
                <a:latin typeface="Arial"/>
                <a:ea typeface="Arial"/>
                <a:cs typeface="Arial"/>
              </a:rPr>
              <a:t>Apéndice C — Resultados clave con sus diagnósticos</a:t>
            </a:r>
          </a:p>
        </p:txBody>
      </p:sp>
      <p:sp>
        <p:nvSpPr>
          <p:cNvPr id="13" name="Resultado">
            <a:extLst>
              <a:ext uri="{FF2B5EF4-FFF2-40B4-BE49-F238E27FC236}">
                <a16:creationId xmlns:a16="http://schemas.microsoft.com/office/drawing/2014/main" id="{890A7C4D-6A4F-4933-B36B-E5C4F6307C38}"/>
              </a:ext>
            </a:extLst>
          </p:cNvPr>
          <p:cNvSpPr>
            <a:spLocks noGrp="1"/>
          </p:cNvSpPr>
          <p:nvPr/>
        </p:nvSpPr>
        <p:spPr>
          <a:xfrm>
            <a:off x="1918519" y="1353991"/>
            <a:ext cx="1075140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39" b="1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39" b="1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Resultado</a:t>
            </a:r>
          </a:p>
        </p:txBody>
      </p:sp>
      <p:sp>
        <p:nvSpPr>
          <p:cNvPr id="14" name="KP F">
            <a:extLst>
              <a:ext uri="{FF2B5EF4-FFF2-40B4-BE49-F238E27FC236}">
                <a16:creationId xmlns:a16="http://schemas.microsoft.com/office/drawing/2014/main" id="{6C71C32B-99DB-47F7-99B0-369B340A7784}"/>
              </a:ext>
            </a:extLst>
          </p:cNvPr>
          <p:cNvSpPr>
            <a:spLocks noGrp="1"/>
          </p:cNvSpPr>
          <p:nvPr/>
        </p:nvSpPr>
        <p:spPr>
          <a:xfrm>
            <a:off x="5487358" y="1352963"/>
            <a:ext cx="604646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1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1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KP F</a:t>
            </a:r>
          </a:p>
        </p:txBody>
      </p:sp>
      <p:sp>
        <p:nvSpPr>
          <p:cNvPr id="15" name="Hansen">
            <a:extLst>
              <a:ext uri="{FF2B5EF4-FFF2-40B4-BE49-F238E27FC236}">
                <a16:creationId xmlns:a16="http://schemas.microsoft.com/office/drawing/2014/main" id="{7A2D8F0A-8C8B-4F25-8A75-99A939848AEF}"/>
              </a:ext>
            </a:extLst>
          </p:cNvPr>
          <p:cNvSpPr>
            <a:spLocks noGrp="1"/>
          </p:cNvSpPr>
          <p:nvPr/>
        </p:nvSpPr>
        <p:spPr>
          <a:xfrm>
            <a:off x="7053463" y="1353940"/>
            <a:ext cx="817790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49" b="1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49" b="1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Hansen</a:t>
            </a:r>
          </a:p>
        </p:txBody>
      </p:sp>
      <p:sp>
        <p:nvSpPr>
          <p:cNvPr id="16" name="p">
            <a:extLst>
              <a:ext uri="{FF2B5EF4-FFF2-40B4-BE49-F238E27FC236}">
                <a16:creationId xmlns:a16="http://schemas.microsoft.com/office/drawing/2014/main" id="{683A3008-F1A5-499B-A1C0-84FBD1F6B381}"/>
              </a:ext>
            </a:extLst>
          </p:cNvPr>
          <p:cNvSpPr>
            <a:spLocks noGrp="1"/>
          </p:cNvSpPr>
          <p:nvPr/>
        </p:nvSpPr>
        <p:spPr>
          <a:xfrm>
            <a:off x="7917756" y="1354108"/>
            <a:ext cx="166064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758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58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</a:t>
            </a:r>
          </a:p>
        </p:txBody>
      </p:sp>
      <p:sp>
        <p:nvSpPr>
          <p:cNvPr id="17" name="AR 95 %">
            <a:extLst>
              <a:ext uri="{FF2B5EF4-FFF2-40B4-BE49-F238E27FC236}">
                <a16:creationId xmlns:a16="http://schemas.microsoft.com/office/drawing/2014/main" id="{53D14ECD-C792-49FC-8A06-F31CFEEDF6CB}"/>
              </a:ext>
            </a:extLst>
          </p:cNvPr>
          <p:cNvSpPr>
            <a:spLocks noGrp="1"/>
          </p:cNvSpPr>
          <p:nvPr/>
        </p:nvSpPr>
        <p:spPr>
          <a:xfrm>
            <a:off x="9039976" y="1353133"/>
            <a:ext cx="984898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07" b="1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07" b="1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AR 95 %</a:t>
            </a:r>
          </a:p>
        </p:txBody>
      </p:sp>
      <p:sp>
        <p:nvSpPr>
          <p:cNvPr id="18" name="Arriendos, estratos 4–6">
            <a:extLst>
              <a:ext uri="{FF2B5EF4-FFF2-40B4-BE49-F238E27FC236}">
                <a16:creationId xmlns:a16="http://schemas.microsoft.com/office/drawing/2014/main" id="{BB1BE34F-2CF1-40E5-8DC0-74BDD879280D}"/>
              </a:ext>
            </a:extLst>
          </p:cNvPr>
          <p:cNvSpPr>
            <a:spLocks noGrp="1"/>
          </p:cNvSpPr>
          <p:nvPr/>
        </p:nvSpPr>
        <p:spPr>
          <a:xfrm>
            <a:off x="1918519" y="1814819"/>
            <a:ext cx="2428341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76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66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Arriendos, estratos 4–6</a:t>
            </a:r>
          </a:p>
        </p:txBody>
      </p:sp>
      <p:sp>
        <p:nvSpPr>
          <p:cNvPr id="19" name="12.5 / 5.6">
            <a:extLst>
              <a:ext uri="{FF2B5EF4-FFF2-40B4-BE49-F238E27FC236}">
                <a16:creationId xmlns:a16="http://schemas.microsoft.com/office/drawing/2014/main" id="{2DBDCC06-9409-402C-BDDB-7248F0910B26}"/>
              </a:ext>
            </a:extLst>
          </p:cNvPr>
          <p:cNvSpPr>
            <a:spLocks noGrp="1"/>
          </p:cNvSpPr>
          <p:nvPr/>
        </p:nvSpPr>
        <p:spPr>
          <a:xfrm>
            <a:off x="5247821" y="1814438"/>
            <a:ext cx="1083841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12.5 / 5.6</a:t>
            </a:r>
          </a:p>
        </p:txBody>
      </p:sp>
      <p:sp>
        <p:nvSpPr>
          <p:cNvPr id="20" name="0.34">
            <a:extLst>
              <a:ext uri="{FF2B5EF4-FFF2-40B4-BE49-F238E27FC236}">
                <a16:creationId xmlns:a16="http://schemas.microsoft.com/office/drawing/2014/main" id="{019F4EA7-6D85-4C06-9F34-74B842D3515C}"/>
              </a:ext>
            </a:extLst>
          </p:cNvPr>
          <p:cNvSpPr>
            <a:spLocks noGrp="1"/>
          </p:cNvSpPr>
          <p:nvPr/>
        </p:nvSpPr>
        <p:spPr>
          <a:xfrm>
            <a:off x="7334338" y="1815011"/>
            <a:ext cx="478417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728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28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0.34</a:t>
            </a:r>
          </a:p>
        </p:txBody>
      </p:sp>
      <p:sp>
        <p:nvSpPr>
          <p:cNvPr id="21" name="[">
            <a:extLst>
              <a:ext uri="{FF2B5EF4-FFF2-40B4-BE49-F238E27FC236}">
                <a16:creationId xmlns:a16="http://schemas.microsoft.com/office/drawing/2014/main" id="{16F6A135-5D73-4103-9E2D-1FD612265B20}"/>
              </a:ext>
            </a:extLst>
          </p:cNvPr>
          <p:cNvSpPr>
            <a:spLocks noGrp="1"/>
          </p:cNvSpPr>
          <p:nvPr/>
        </p:nvSpPr>
        <p:spPr>
          <a:xfrm>
            <a:off x="8808441" y="1814438"/>
            <a:ext cx="110072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[</a:t>
            </a:r>
          </a:p>
        </p:txBody>
      </p:sp>
      <p:sp>
        <p:nvSpPr>
          <p:cNvPr id="22" name="−">
            <a:extLst>
              <a:ext uri="{FF2B5EF4-FFF2-40B4-BE49-F238E27FC236}">
                <a16:creationId xmlns:a16="http://schemas.microsoft.com/office/drawing/2014/main" id="{E0AE525E-8A3A-416A-9E8F-756DD9284DF4}"/>
              </a:ext>
            </a:extLst>
          </p:cNvPr>
          <p:cNvSpPr>
            <a:spLocks noGrp="1"/>
          </p:cNvSpPr>
          <p:nvPr/>
        </p:nvSpPr>
        <p:spPr>
          <a:xfrm>
            <a:off x="8880413" y="1814438"/>
            <a:ext cx="230781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−</a:t>
            </a:r>
          </a:p>
        </p:txBody>
      </p:sp>
      <p:sp>
        <p:nvSpPr>
          <p:cNvPr id="23" name="0">
            <a:extLst>
              <a:ext uri="{FF2B5EF4-FFF2-40B4-BE49-F238E27FC236}">
                <a16:creationId xmlns:a16="http://schemas.microsoft.com/office/drawing/2014/main" id="{CFD347FB-D31B-4B16-B7F7-BAE370187714}"/>
              </a:ext>
            </a:extLst>
          </p:cNvPr>
          <p:cNvSpPr>
            <a:spLocks noGrp="1"/>
          </p:cNvSpPr>
          <p:nvPr/>
        </p:nvSpPr>
        <p:spPr>
          <a:xfrm>
            <a:off x="9073094" y="1815148"/>
            <a:ext cx="161942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70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0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24" name=",">
            <a:extLst>
              <a:ext uri="{FF2B5EF4-FFF2-40B4-BE49-F238E27FC236}">
                <a16:creationId xmlns:a16="http://schemas.microsoft.com/office/drawing/2014/main" id="{4A53A878-D349-43EA-907E-2A2CF0B8DC49}"/>
              </a:ext>
            </a:extLst>
          </p:cNvPr>
          <p:cNvSpPr>
            <a:spLocks noGrp="1"/>
          </p:cNvSpPr>
          <p:nvPr/>
        </p:nvSpPr>
        <p:spPr>
          <a:xfrm>
            <a:off x="9196936" y="1814438"/>
            <a:ext cx="106915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,</a:t>
            </a:r>
          </a:p>
        </p:txBody>
      </p:sp>
      <p:sp>
        <p:nvSpPr>
          <p:cNvPr id="25" name="24">
            <a:extLst>
              <a:ext uri="{FF2B5EF4-FFF2-40B4-BE49-F238E27FC236}">
                <a16:creationId xmlns:a16="http://schemas.microsoft.com/office/drawing/2014/main" id="{F568F3F2-0E3B-427B-8A87-14E7FAD5DB97}"/>
              </a:ext>
            </a:extLst>
          </p:cNvPr>
          <p:cNvSpPr>
            <a:spLocks noGrp="1"/>
          </p:cNvSpPr>
          <p:nvPr/>
        </p:nvSpPr>
        <p:spPr>
          <a:xfrm>
            <a:off x="9265751" y="1815148"/>
            <a:ext cx="285784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70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0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24</a:t>
            </a:r>
          </a:p>
        </p:txBody>
      </p:sp>
      <p:sp>
        <p:nvSpPr>
          <p:cNvPr id="26" name=",">
            <a:extLst>
              <a:ext uri="{FF2B5EF4-FFF2-40B4-BE49-F238E27FC236}">
                <a16:creationId xmlns:a16="http://schemas.microsoft.com/office/drawing/2014/main" id="{CD712275-7970-416F-B67C-41C00FF153B7}"/>
              </a:ext>
            </a:extLst>
          </p:cNvPr>
          <p:cNvSpPr>
            <a:spLocks noGrp="1"/>
          </p:cNvSpPr>
          <p:nvPr/>
        </p:nvSpPr>
        <p:spPr>
          <a:xfrm>
            <a:off x="9513435" y="1814438"/>
            <a:ext cx="106915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,</a:t>
            </a:r>
          </a:p>
        </p:txBody>
      </p:sp>
      <p:sp>
        <p:nvSpPr>
          <p:cNvPr id="27" name="0">
            <a:extLst>
              <a:ext uri="{FF2B5EF4-FFF2-40B4-BE49-F238E27FC236}">
                <a16:creationId xmlns:a16="http://schemas.microsoft.com/office/drawing/2014/main" id="{8DF5BB53-46B9-4535-8FF0-2557DA0D58CE}"/>
              </a:ext>
            </a:extLst>
          </p:cNvPr>
          <p:cNvSpPr>
            <a:spLocks noGrp="1"/>
          </p:cNvSpPr>
          <p:nvPr/>
        </p:nvSpPr>
        <p:spPr>
          <a:xfrm>
            <a:off x="9706140" y="1815148"/>
            <a:ext cx="161942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70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0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28" name=",">
            <a:extLst>
              <a:ext uri="{FF2B5EF4-FFF2-40B4-BE49-F238E27FC236}">
                <a16:creationId xmlns:a16="http://schemas.microsoft.com/office/drawing/2014/main" id="{6F994297-AAE3-4B90-9322-B7C5C154836A}"/>
              </a:ext>
            </a:extLst>
          </p:cNvPr>
          <p:cNvSpPr>
            <a:spLocks noGrp="1"/>
          </p:cNvSpPr>
          <p:nvPr/>
        </p:nvSpPr>
        <p:spPr>
          <a:xfrm>
            <a:off x="9829983" y="1814438"/>
            <a:ext cx="106915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,</a:t>
            </a:r>
          </a:p>
        </p:txBody>
      </p:sp>
      <p:sp>
        <p:nvSpPr>
          <p:cNvPr id="29" name="01">
            <a:extLst>
              <a:ext uri="{FF2B5EF4-FFF2-40B4-BE49-F238E27FC236}">
                <a16:creationId xmlns:a16="http://schemas.microsoft.com/office/drawing/2014/main" id="{769F2C01-3E84-4D07-93F2-A48A319CD455}"/>
              </a:ext>
            </a:extLst>
          </p:cNvPr>
          <p:cNvSpPr>
            <a:spLocks noGrp="1"/>
          </p:cNvSpPr>
          <p:nvPr/>
        </p:nvSpPr>
        <p:spPr>
          <a:xfrm>
            <a:off x="9898797" y="1815148"/>
            <a:ext cx="285784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70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0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30" name="]">
            <a:extLst>
              <a:ext uri="{FF2B5EF4-FFF2-40B4-BE49-F238E27FC236}">
                <a16:creationId xmlns:a16="http://schemas.microsoft.com/office/drawing/2014/main" id="{AF6423E1-7399-4698-B9B4-618E95DD68BC}"/>
              </a:ext>
            </a:extLst>
          </p:cNvPr>
          <p:cNvSpPr>
            <a:spLocks noGrp="1"/>
          </p:cNvSpPr>
          <p:nvPr/>
        </p:nvSpPr>
        <p:spPr>
          <a:xfrm>
            <a:off x="10146482" y="1814438"/>
            <a:ext cx="110072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]</a:t>
            </a:r>
          </a:p>
        </p:txBody>
      </p:sp>
      <p:sp>
        <p:nvSpPr>
          <p:cNvPr id="31" name="Arriendos, todos los estratos">
            <a:extLst>
              <a:ext uri="{FF2B5EF4-FFF2-40B4-BE49-F238E27FC236}">
                <a16:creationId xmlns:a16="http://schemas.microsoft.com/office/drawing/2014/main" id="{8B2422C4-5A70-454D-AF86-97FC47EB911F}"/>
              </a:ext>
            </a:extLst>
          </p:cNvPr>
          <p:cNvSpPr>
            <a:spLocks noGrp="1"/>
          </p:cNvSpPr>
          <p:nvPr/>
        </p:nvSpPr>
        <p:spPr>
          <a:xfrm>
            <a:off x="1918519" y="2124097"/>
            <a:ext cx="2984137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77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76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Arriendos, todos los estratos</a:t>
            </a:r>
          </a:p>
        </p:txBody>
      </p:sp>
      <p:sp>
        <p:nvSpPr>
          <p:cNvPr id="32" name="13.1 / 7.1">
            <a:extLst>
              <a:ext uri="{FF2B5EF4-FFF2-40B4-BE49-F238E27FC236}">
                <a16:creationId xmlns:a16="http://schemas.microsoft.com/office/drawing/2014/main" id="{A0A8B721-0622-46FF-ADA1-6254C40DCB5A}"/>
              </a:ext>
            </a:extLst>
          </p:cNvPr>
          <p:cNvSpPr>
            <a:spLocks noGrp="1"/>
          </p:cNvSpPr>
          <p:nvPr/>
        </p:nvSpPr>
        <p:spPr>
          <a:xfrm>
            <a:off x="5247797" y="2123766"/>
            <a:ext cx="1083841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13.1 / 7.1</a:t>
            </a:r>
          </a:p>
        </p:txBody>
      </p:sp>
      <p:sp>
        <p:nvSpPr>
          <p:cNvPr id="33" name="0.79">
            <a:extLst>
              <a:ext uri="{FF2B5EF4-FFF2-40B4-BE49-F238E27FC236}">
                <a16:creationId xmlns:a16="http://schemas.microsoft.com/office/drawing/2014/main" id="{712B0455-2A4A-4352-9F2C-6B767B6EB7D0}"/>
              </a:ext>
            </a:extLst>
          </p:cNvPr>
          <p:cNvSpPr>
            <a:spLocks noGrp="1"/>
          </p:cNvSpPr>
          <p:nvPr/>
        </p:nvSpPr>
        <p:spPr>
          <a:xfrm>
            <a:off x="7334314" y="2124338"/>
            <a:ext cx="478417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728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28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0.79</a:t>
            </a:r>
          </a:p>
        </p:txBody>
      </p:sp>
      <p:sp>
        <p:nvSpPr>
          <p:cNvPr id="34" name="[">
            <a:extLst>
              <a:ext uri="{FF2B5EF4-FFF2-40B4-BE49-F238E27FC236}">
                <a16:creationId xmlns:a16="http://schemas.microsoft.com/office/drawing/2014/main" id="{9AA5F21B-88D1-4EC0-A3C2-4E8AF732E99C}"/>
              </a:ext>
            </a:extLst>
          </p:cNvPr>
          <p:cNvSpPr>
            <a:spLocks noGrp="1"/>
          </p:cNvSpPr>
          <p:nvPr/>
        </p:nvSpPr>
        <p:spPr>
          <a:xfrm>
            <a:off x="8808417" y="2123766"/>
            <a:ext cx="110072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[</a:t>
            </a:r>
          </a:p>
        </p:txBody>
      </p:sp>
      <p:sp>
        <p:nvSpPr>
          <p:cNvPr id="35" name="−">
            <a:extLst>
              <a:ext uri="{FF2B5EF4-FFF2-40B4-BE49-F238E27FC236}">
                <a16:creationId xmlns:a16="http://schemas.microsoft.com/office/drawing/2014/main" id="{BFCBF961-DB55-4822-81D9-A2D4E66112C6}"/>
              </a:ext>
            </a:extLst>
          </p:cNvPr>
          <p:cNvSpPr>
            <a:spLocks noGrp="1"/>
          </p:cNvSpPr>
          <p:nvPr/>
        </p:nvSpPr>
        <p:spPr>
          <a:xfrm>
            <a:off x="8880389" y="2123766"/>
            <a:ext cx="230781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−</a:t>
            </a:r>
          </a:p>
        </p:txBody>
      </p:sp>
      <p:sp>
        <p:nvSpPr>
          <p:cNvPr id="36" name="0">
            <a:extLst>
              <a:ext uri="{FF2B5EF4-FFF2-40B4-BE49-F238E27FC236}">
                <a16:creationId xmlns:a16="http://schemas.microsoft.com/office/drawing/2014/main" id="{73D1485E-A906-4464-8C6B-AF25E61D24CE}"/>
              </a:ext>
            </a:extLst>
          </p:cNvPr>
          <p:cNvSpPr>
            <a:spLocks noGrp="1"/>
          </p:cNvSpPr>
          <p:nvPr/>
        </p:nvSpPr>
        <p:spPr>
          <a:xfrm>
            <a:off x="9073070" y="2124475"/>
            <a:ext cx="161942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70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0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37" name=",">
            <a:extLst>
              <a:ext uri="{FF2B5EF4-FFF2-40B4-BE49-F238E27FC236}">
                <a16:creationId xmlns:a16="http://schemas.microsoft.com/office/drawing/2014/main" id="{71245FBF-6DA8-4CD5-B76C-680583E1229E}"/>
              </a:ext>
            </a:extLst>
          </p:cNvPr>
          <p:cNvSpPr>
            <a:spLocks noGrp="1"/>
          </p:cNvSpPr>
          <p:nvPr/>
        </p:nvSpPr>
        <p:spPr>
          <a:xfrm>
            <a:off x="9196912" y="2123766"/>
            <a:ext cx="106915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,</a:t>
            </a:r>
          </a:p>
        </p:txBody>
      </p:sp>
      <p:sp>
        <p:nvSpPr>
          <p:cNvPr id="38" name="14">
            <a:extLst>
              <a:ext uri="{FF2B5EF4-FFF2-40B4-BE49-F238E27FC236}">
                <a16:creationId xmlns:a16="http://schemas.microsoft.com/office/drawing/2014/main" id="{A9A1F986-E410-4FF9-85B1-5DD1688DA98F}"/>
              </a:ext>
            </a:extLst>
          </p:cNvPr>
          <p:cNvSpPr>
            <a:spLocks noGrp="1"/>
          </p:cNvSpPr>
          <p:nvPr/>
        </p:nvSpPr>
        <p:spPr>
          <a:xfrm>
            <a:off x="9265727" y="2124475"/>
            <a:ext cx="285784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70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0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39" name=",">
            <a:extLst>
              <a:ext uri="{FF2B5EF4-FFF2-40B4-BE49-F238E27FC236}">
                <a16:creationId xmlns:a16="http://schemas.microsoft.com/office/drawing/2014/main" id="{E4C0B0EA-9A31-4F11-AF32-DFF9EEE3B88C}"/>
              </a:ext>
            </a:extLst>
          </p:cNvPr>
          <p:cNvSpPr>
            <a:spLocks noGrp="1"/>
          </p:cNvSpPr>
          <p:nvPr/>
        </p:nvSpPr>
        <p:spPr>
          <a:xfrm>
            <a:off x="9513411" y="2123766"/>
            <a:ext cx="106915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,</a:t>
            </a:r>
          </a:p>
        </p:txBody>
      </p:sp>
      <p:sp>
        <p:nvSpPr>
          <p:cNvPr id="40" name="0">
            <a:extLst>
              <a:ext uri="{FF2B5EF4-FFF2-40B4-BE49-F238E27FC236}">
                <a16:creationId xmlns:a16="http://schemas.microsoft.com/office/drawing/2014/main" id="{E15CD516-ED90-4FAB-A3B0-BCD42EB25B7B}"/>
              </a:ext>
            </a:extLst>
          </p:cNvPr>
          <p:cNvSpPr>
            <a:spLocks noGrp="1"/>
          </p:cNvSpPr>
          <p:nvPr/>
        </p:nvSpPr>
        <p:spPr>
          <a:xfrm>
            <a:off x="9706116" y="2124475"/>
            <a:ext cx="161942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70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0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41" name=",">
            <a:extLst>
              <a:ext uri="{FF2B5EF4-FFF2-40B4-BE49-F238E27FC236}">
                <a16:creationId xmlns:a16="http://schemas.microsoft.com/office/drawing/2014/main" id="{8ED63BF9-F10D-436D-896D-C4D652B49F98}"/>
              </a:ext>
            </a:extLst>
          </p:cNvPr>
          <p:cNvSpPr>
            <a:spLocks noGrp="1"/>
          </p:cNvSpPr>
          <p:nvPr/>
        </p:nvSpPr>
        <p:spPr>
          <a:xfrm>
            <a:off x="9829959" y="2123766"/>
            <a:ext cx="106915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,</a:t>
            </a:r>
          </a:p>
        </p:txBody>
      </p:sp>
      <p:sp>
        <p:nvSpPr>
          <p:cNvPr id="42" name="14">
            <a:extLst>
              <a:ext uri="{FF2B5EF4-FFF2-40B4-BE49-F238E27FC236}">
                <a16:creationId xmlns:a16="http://schemas.microsoft.com/office/drawing/2014/main" id="{53C78DA9-A4C3-439A-B088-EE1563CF350D}"/>
              </a:ext>
            </a:extLst>
          </p:cNvPr>
          <p:cNvSpPr>
            <a:spLocks noGrp="1"/>
          </p:cNvSpPr>
          <p:nvPr/>
        </p:nvSpPr>
        <p:spPr>
          <a:xfrm>
            <a:off x="9898773" y="2124475"/>
            <a:ext cx="285784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70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0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3" name="]">
            <a:extLst>
              <a:ext uri="{FF2B5EF4-FFF2-40B4-BE49-F238E27FC236}">
                <a16:creationId xmlns:a16="http://schemas.microsoft.com/office/drawing/2014/main" id="{0C24A9FC-9524-42D5-B73C-EC2B99A2C1F2}"/>
              </a:ext>
            </a:extLst>
          </p:cNvPr>
          <p:cNvSpPr>
            <a:spLocks noGrp="1"/>
          </p:cNvSpPr>
          <p:nvPr/>
        </p:nvSpPr>
        <p:spPr>
          <a:xfrm>
            <a:off x="10146458" y="2123766"/>
            <a:ext cx="110072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]</a:t>
            </a:r>
          </a:p>
        </p:txBody>
      </p:sp>
      <p:sp>
        <p:nvSpPr>
          <p:cNvPr id="44" name="Oferta, estratos 4–6">
            <a:extLst>
              <a:ext uri="{FF2B5EF4-FFF2-40B4-BE49-F238E27FC236}">
                <a16:creationId xmlns:a16="http://schemas.microsoft.com/office/drawing/2014/main" id="{85358F12-B2D4-40DD-9132-5F4A7E9D188D}"/>
              </a:ext>
            </a:extLst>
          </p:cNvPr>
          <p:cNvSpPr>
            <a:spLocks noGrp="1"/>
          </p:cNvSpPr>
          <p:nvPr/>
        </p:nvSpPr>
        <p:spPr>
          <a:xfrm>
            <a:off x="1918519" y="2433342"/>
            <a:ext cx="2111601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792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92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Oferta, estratos 4–6</a:t>
            </a:r>
          </a:p>
        </p:txBody>
      </p:sp>
      <p:sp>
        <p:nvSpPr>
          <p:cNvPr id="45" name="20.2 / 21.1">
            <a:extLst>
              <a:ext uri="{FF2B5EF4-FFF2-40B4-BE49-F238E27FC236}">
                <a16:creationId xmlns:a16="http://schemas.microsoft.com/office/drawing/2014/main" id="{1E5CF67B-93D9-4FCC-8790-6AF23D111464}"/>
              </a:ext>
            </a:extLst>
          </p:cNvPr>
          <p:cNvSpPr>
            <a:spLocks noGrp="1"/>
          </p:cNvSpPr>
          <p:nvPr/>
        </p:nvSpPr>
        <p:spPr>
          <a:xfrm>
            <a:off x="5185852" y="2433093"/>
            <a:ext cx="1207683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20.2 / 21.1</a:t>
            </a:r>
          </a:p>
        </p:txBody>
      </p:sp>
      <p:sp>
        <p:nvSpPr>
          <p:cNvPr id="46" name="0.23 / 0.76">
            <a:extLst>
              <a:ext uri="{FF2B5EF4-FFF2-40B4-BE49-F238E27FC236}">
                <a16:creationId xmlns:a16="http://schemas.microsoft.com/office/drawing/2014/main" id="{7399F300-2E97-4F15-BE23-E9106F8EBDB9}"/>
              </a:ext>
            </a:extLst>
          </p:cNvPr>
          <p:cNvSpPr>
            <a:spLocks noGrp="1"/>
          </p:cNvSpPr>
          <p:nvPr/>
        </p:nvSpPr>
        <p:spPr>
          <a:xfrm>
            <a:off x="6969584" y="2433093"/>
            <a:ext cx="1207683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0.23 / 0.76</a:t>
            </a:r>
          </a:p>
        </p:txBody>
      </p:sp>
      <p:sp>
        <p:nvSpPr>
          <p:cNvPr id="47" name="[">
            <a:extLst>
              <a:ext uri="{FF2B5EF4-FFF2-40B4-BE49-F238E27FC236}">
                <a16:creationId xmlns:a16="http://schemas.microsoft.com/office/drawing/2014/main" id="{496FB9DD-0B52-43A1-B491-6BE81040D60B}"/>
              </a:ext>
            </a:extLst>
          </p:cNvPr>
          <p:cNvSpPr>
            <a:spLocks noGrp="1"/>
          </p:cNvSpPr>
          <p:nvPr/>
        </p:nvSpPr>
        <p:spPr>
          <a:xfrm>
            <a:off x="8753558" y="2433093"/>
            <a:ext cx="110072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[</a:t>
            </a:r>
          </a:p>
        </p:txBody>
      </p:sp>
      <p:sp>
        <p:nvSpPr>
          <p:cNvPr id="48" name="−">
            <a:extLst>
              <a:ext uri="{FF2B5EF4-FFF2-40B4-BE49-F238E27FC236}">
                <a16:creationId xmlns:a16="http://schemas.microsoft.com/office/drawing/2014/main" id="{969E26E3-B904-40B8-A281-40A9A850025E}"/>
              </a:ext>
            </a:extLst>
          </p:cNvPr>
          <p:cNvSpPr>
            <a:spLocks noGrp="1"/>
          </p:cNvSpPr>
          <p:nvPr/>
        </p:nvSpPr>
        <p:spPr>
          <a:xfrm>
            <a:off x="8825530" y="2433093"/>
            <a:ext cx="230781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−</a:t>
            </a:r>
          </a:p>
        </p:txBody>
      </p:sp>
      <p:sp>
        <p:nvSpPr>
          <p:cNvPr id="49" name="0">
            <a:extLst>
              <a:ext uri="{FF2B5EF4-FFF2-40B4-BE49-F238E27FC236}">
                <a16:creationId xmlns:a16="http://schemas.microsoft.com/office/drawing/2014/main" id="{4D0510F9-5099-4FD2-A050-B24467F97101}"/>
              </a:ext>
            </a:extLst>
          </p:cNvPr>
          <p:cNvSpPr>
            <a:spLocks noGrp="1"/>
          </p:cNvSpPr>
          <p:nvPr/>
        </p:nvSpPr>
        <p:spPr>
          <a:xfrm>
            <a:off x="9018211" y="2433803"/>
            <a:ext cx="161942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70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0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50" name=",">
            <a:extLst>
              <a:ext uri="{FF2B5EF4-FFF2-40B4-BE49-F238E27FC236}">
                <a16:creationId xmlns:a16="http://schemas.microsoft.com/office/drawing/2014/main" id="{6563E14A-308F-451A-ABF8-314C357EE37F}"/>
              </a:ext>
            </a:extLst>
          </p:cNvPr>
          <p:cNvSpPr>
            <a:spLocks noGrp="1"/>
          </p:cNvSpPr>
          <p:nvPr/>
        </p:nvSpPr>
        <p:spPr>
          <a:xfrm>
            <a:off x="9142053" y="2433093"/>
            <a:ext cx="106915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,</a:t>
            </a:r>
          </a:p>
        </p:txBody>
      </p:sp>
      <p:sp>
        <p:nvSpPr>
          <p:cNvPr id="51" name="31">
            <a:extLst>
              <a:ext uri="{FF2B5EF4-FFF2-40B4-BE49-F238E27FC236}">
                <a16:creationId xmlns:a16="http://schemas.microsoft.com/office/drawing/2014/main" id="{EFC51D32-C444-42CA-B4E3-997748B7B706}"/>
              </a:ext>
            </a:extLst>
          </p:cNvPr>
          <p:cNvSpPr>
            <a:spLocks noGrp="1"/>
          </p:cNvSpPr>
          <p:nvPr/>
        </p:nvSpPr>
        <p:spPr>
          <a:xfrm>
            <a:off x="9210868" y="2433803"/>
            <a:ext cx="285784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70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0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31</a:t>
            </a:r>
          </a:p>
        </p:txBody>
      </p:sp>
      <p:sp>
        <p:nvSpPr>
          <p:cNvPr id="52" name=",">
            <a:extLst>
              <a:ext uri="{FF2B5EF4-FFF2-40B4-BE49-F238E27FC236}">
                <a16:creationId xmlns:a16="http://schemas.microsoft.com/office/drawing/2014/main" id="{3F2EB9D6-3B59-4677-B2B5-1338C8359454}"/>
              </a:ext>
            </a:extLst>
          </p:cNvPr>
          <p:cNvSpPr>
            <a:spLocks noGrp="1"/>
          </p:cNvSpPr>
          <p:nvPr/>
        </p:nvSpPr>
        <p:spPr>
          <a:xfrm>
            <a:off x="9458311" y="2433093"/>
            <a:ext cx="106915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,</a:t>
            </a:r>
          </a:p>
        </p:txBody>
      </p:sp>
      <p:sp>
        <p:nvSpPr>
          <p:cNvPr id="53" name="−">
            <a:extLst>
              <a:ext uri="{FF2B5EF4-FFF2-40B4-BE49-F238E27FC236}">
                <a16:creationId xmlns:a16="http://schemas.microsoft.com/office/drawing/2014/main" id="{A9BB6583-D731-4C27-9531-2714EC5D3AF5}"/>
              </a:ext>
            </a:extLst>
          </p:cNvPr>
          <p:cNvSpPr>
            <a:spLocks noGrp="1"/>
          </p:cNvSpPr>
          <p:nvPr/>
        </p:nvSpPr>
        <p:spPr>
          <a:xfrm>
            <a:off x="9568583" y="2433093"/>
            <a:ext cx="230781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−</a:t>
            </a:r>
          </a:p>
        </p:txBody>
      </p:sp>
      <p:sp>
        <p:nvSpPr>
          <p:cNvPr id="54" name="0">
            <a:extLst>
              <a:ext uri="{FF2B5EF4-FFF2-40B4-BE49-F238E27FC236}">
                <a16:creationId xmlns:a16="http://schemas.microsoft.com/office/drawing/2014/main" id="{0E53A1A9-37C1-4C37-B4B8-284F65DD5592}"/>
              </a:ext>
            </a:extLst>
          </p:cNvPr>
          <p:cNvSpPr>
            <a:spLocks noGrp="1"/>
          </p:cNvSpPr>
          <p:nvPr/>
        </p:nvSpPr>
        <p:spPr>
          <a:xfrm>
            <a:off x="9761264" y="2433803"/>
            <a:ext cx="161942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70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0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55" name=",">
            <a:extLst>
              <a:ext uri="{FF2B5EF4-FFF2-40B4-BE49-F238E27FC236}">
                <a16:creationId xmlns:a16="http://schemas.microsoft.com/office/drawing/2014/main" id="{9D760CAC-D840-4622-A533-81C7FAFEE1F3}"/>
              </a:ext>
            </a:extLst>
          </p:cNvPr>
          <p:cNvSpPr>
            <a:spLocks noGrp="1"/>
          </p:cNvSpPr>
          <p:nvPr/>
        </p:nvSpPr>
        <p:spPr>
          <a:xfrm>
            <a:off x="9885107" y="2433093"/>
            <a:ext cx="106915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,</a:t>
            </a:r>
          </a:p>
        </p:txBody>
      </p:sp>
      <p:sp>
        <p:nvSpPr>
          <p:cNvPr id="56" name="06">
            <a:extLst>
              <a:ext uri="{FF2B5EF4-FFF2-40B4-BE49-F238E27FC236}">
                <a16:creationId xmlns:a16="http://schemas.microsoft.com/office/drawing/2014/main" id="{D725EA94-8C05-4B97-9A78-A53C049644E9}"/>
              </a:ext>
            </a:extLst>
          </p:cNvPr>
          <p:cNvSpPr>
            <a:spLocks noGrp="1"/>
          </p:cNvSpPr>
          <p:nvPr/>
        </p:nvSpPr>
        <p:spPr>
          <a:xfrm>
            <a:off x="9953921" y="2433803"/>
            <a:ext cx="285784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70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0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57" name="]">
            <a:extLst>
              <a:ext uri="{FF2B5EF4-FFF2-40B4-BE49-F238E27FC236}">
                <a16:creationId xmlns:a16="http://schemas.microsoft.com/office/drawing/2014/main" id="{706BA3EC-F625-41CD-B286-99D10621E205}"/>
              </a:ext>
            </a:extLst>
          </p:cNvPr>
          <p:cNvSpPr>
            <a:spLocks noGrp="1"/>
          </p:cNvSpPr>
          <p:nvPr/>
        </p:nvSpPr>
        <p:spPr>
          <a:xfrm>
            <a:off x="10201606" y="2433093"/>
            <a:ext cx="110072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]</a:t>
            </a:r>
          </a:p>
        </p:txBody>
      </p:sp>
      <p:sp>
        <p:nvSpPr>
          <p:cNvPr id="58" name="Oferta, todos los estratos">
            <a:extLst>
              <a:ext uri="{FF2B5EF4-FFF2-40B4-BE49-F238E27FC236}">
                <a16:creationId xmlns:a16="http://schemas.microsoft.com/office/drawing/2014/main" id="{16D2C827-DF63-43AA-936E-6584932818B9}"/>
              </a:ext>
            </a:extLst>
          </p:cNvPr>
          <p:cNvSpPr>
            <a:spLocks noGrp="1"/>
          </p:cNvSpPr>
          <p:nvPr/>
        </p:nvSpPr>
        <p:spPr>
          <a:xfrm>
            <a:off x="1918519" y="2742641"/>
            <a:ext cx="2667397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798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98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Oferta, todos los estratos</a:t>
            </a:r>
          </a:p>
        </p:txBody>
      </p:sp>
      <p:sp>
        <p:nvSpPr>
          <p:cNvPr id="59" name="20.2 / 21.1">
            <a:extLst>
              <a:ext uri="{FF2B5EF4-FFF2-40B4-BE49-F238E27FC236}">
                <a16:creationId xmlns:a16="http://schemas.microsoft.com/office/drawing/2014/main" id="{8AA6D7D7-091E-456A-96C2-B4EB46BB35C1}"/>
              </a:ext>
            </a:extLst>
          </p:cNvPr>
          <p:cNvSpPr>
            <a:spLocks noGrp="1"/>
          </p:cNvSpPr>
          <p:nvPr/>
        </p:nvSpPr>
        <p:spPr>
          <a:xfrm>
            <a:off x="5185827" y="2742421"/>
            <a:ext cx="1207683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20.2 / 21.1</a:t>
            </a:r>
          </a:p>
        </p:txBody>
      </p:sp>
      <p:sp>
        <p:nvSpPr>
          <p:cNvPr id="60" name="≤">
            <a:extLst>
              <a:ext uri="{FF2B5EF4-FFF2-40B4-BE49-F238E27FC236}">
                <a16:creationId xmlns:a16="http://schemas.microsoft.com/office/drawing/2014/main" id="{4E93D5B3-1AC5-46E6-8743-F3610CD8F304}"/>
              </a:ext>
            </a:extLst>
          </p:cNvPr>
          <p:cNvSpPr>
            <a:spLocks noGrp="1"/>
          </p:cNvSpPr>
          <p:nvPr/>
        </p:nvSpPr>
        <p:spPr>
          <a:xfrm>
            <a:off x="6676706" y="2742421"/>
            <a:ext cx="230781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≤</a:t>
            </a:r>
          </a:p>
        </p:txBody>
      </p:sp>
      <p:sp>
        <p:nvSpPr>
          <p:cNvPr id="61" name="0">
            <a:extLst>
              <a:ext uri="{FF2B5EF4-FFF2-40B4-BE49-F238E27FC236}">
                <a16:creationId xmlns:a16="http://schemas.microsoft.com/office/drawing/2014/main" id="{DD004DE0-0E39-419A-A32C-D85F30B2F21B}"/>
              </a:ext>
            </a:extLst>
          </p:cNvPr>
          <p:cNvSpPr>
            <a:spLocks noGrp="1"/>
          </p:cNvSpPr>
          <p:nvPr/>
        </p:nvSpPr>
        <p:spPr>
          <a:xfrm>
            <a:off x="6938322" y="2743131"/>
            <a:ext cx="161942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70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0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62" name=",">
            <a:extLst>
              <a:ext uri="{FF2B5EF4-FFF2-40B4-BE49-F238E27FC236}">
                <a16:creationId xmlns:a16="http://schemas.microsoft.com/office/drawing/2014/main" id="{FF2574D9-F9DF-42FC-AC64-612BC456C0A4}"/>
              </a:ext>
            </a:extLst>
          </p:cNvPr>
          <p:cNvSpPr>
            <a:spLocks noGrp="1"/>
          </p:cNvSpPr>
          <p:nvPr/>
        </p:nvSpPr>
        <p:spPr>
          <a:xfrm>
            <a:off x="7062165" y="2742421"/>
            <a:ext cx="106915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,</a:t>
            </a:r>
          </a:p>
        </p:txBody>
      </p:sp>
      <p:sp>
        <p:nvSpPr>
          <p:cNvPr id="63" name="02 (rechaza)">
            <a:extLst>
              <a:ext uri="{FF2B5EF4-FFF2-40B4-BE49-F238E27FC236}">
                <a16:creationId xmlns:a16="http://schemas.microsoft.com/office/drawing/2014/main" id="{FED35771-5D6C-4561-BBED-AB11D0DBEAEE}"/>
              </a:ext>
            </a:extLst>
          </p:cNvPr>
          <p:cNvSpPr>
            <a:spLocks noGrp="1"/>
          </p:cNvSpPr>
          <p:nvPr/>
        </p:nvSpPr>
        <p:spPr>
          <a:xfrm>
            <a:off x="7130979" y="2742779"/>
            <a:ext cx="1339166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770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7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02 (rechaza)</a:t>
            </a:r>
          </a:p>
        </p:txBody>
      </p:sp>
      <p:sp>
        <p:nvSpPr>
          <p:cNvPr id="64" name="∅">
            <a:extLst>
              <a:ext uri="{FF2B5EF4-FFF2-40B4-BE49-F238E27FC236}">
                <a16:creationId xmlns:a16="http://schemas.microsoft.com/office/drawing/2014/main" id="{D2455BFE-928D-4223-A289-98D63DFD0BBA}"/>
              </a:ext>
            </a:extLst>
          </p:cNvPr>
          <p:cNvSpPr>
            <a:spLocks noGrp="1"/>
          </p:cNvSpPr>
          <p:nvPr/>
        </p:nvSpPr>
        <p:spPr>
          <a:xfrm>
            <a:off x="9419794" y="2695661"/>
            <a:ext cx="225575" cy="2892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4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4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∅</a:t>
            </a:r>
          </a:p>
        </p:txBody>
      </p:sp>
      <p:sp>
        <p:nvSpPr>
          <p:cNvPr id="65" name="F: solo instrumento mixtura">
            <a:extLst>
              <a:ext uri="{FF2B5EF4-FFF2-40B4-BE49-F238E27FC236}">
                <a16:creationId xmlns:a16="http://schemas.microsoft.com/office/drawing/2014/main" id="{3F899FA5-E37E-426B-AE0E-FCF0C996D75D}"/>
              </a:ext>
            </a:extLst>
          </p:cNvPr>
          <p:cNvSpPr>
            <a:spLocks noGrp="1"/>
          </p:cNvSpPr>
          <p:nvPr/>
        </p:nvSpPr>
        <p:spPr>
          <a:xfrm>
            <a:off x="293252" y="3415341"/>
            <a:ext cx="2686612" cy="257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3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36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F: solo instrumento mixtura</a:t>
            </a:r>
          </a:p>
        </p:txBody>
      </p:sp>
      <p:sp>
        <p:nvSpPr>
          <p:cNvPr id="66" name="/">
            <a:extLst>
              <a:ext uri="{FF2B5EF4-FFF2-40B4-BE49-F238E27FC236}">
                <a16:creationId xmlns:a16="http://schemas.microsoft.com/office/drawing/2014/main" id="{DA03654D-9D9D-4FBC-AC2B-FC003C1A066E}"/>
              </a:ext>
            </a:extLst>
          </p:cNvPr>
          <p:cNvSpPr>
            <a:spLocks noGrp="1"/>
          </p:cNvSpPr>
          <p:nvPr/>
        </p:nvSpPr>
        <p:spPr>
          <a:xfrm>
            <a:off x="3055531" y="3415341"/>
            <a:ext cx="151931" cy="257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36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36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/</a:t>
            </a:r>
          </a:p>
        </p:txBody>
      </p:sp>
      <p:sp>
        <p:nvSpPr>
          <p:cNvPr id="67" name="mixtura+Botero (sobre-identificado).">
            <a:extLst>
              <a:ext uri="{FF2B5EF4-FFF2-40B4-BE49-F238E27FC236}">
                <a16:creationId xmlns:a16="http://schemas.microsoft.com/office/drawing/2014/main" id="{3193DF86-8993-43BA-AE5A-8B84F79A7519}"/>
              </a:ext>
            </a:extLst>
          </p:cNvPr>
          <p:cNvSpPr>
            <a:spLocks noGrp="1"/>
          </p:cNvSpPr>
          <p:nvPr/>
        </p:nvSpPr>
        <p:spPr>
          <a:xfrm>
            <a:off x="3283129" y="3415341"/>
            <a:ext cx="3555995" cy="257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3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36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mixtura+Botero (sobre-identificado).</a:t>
            </a:r>
          </a:p>
        </p:txBody>
      </p:sp>
      <p:sp>
        <p:nvSpPr>
          <p:cNvPr id="68" name="∅">
            <a:extLst>
              <a:ext uri="{FF2B5EF4-FFF2-40B4-BE49-F238E27FC236}">
                <a16:creationId xmlns:a16="http://schemas.microsoft.com/office/drawing/2014/main" id="{8E3B070A-17C6-4D62-9452-8A5F3868FA8C}"/>
              </a:ext>
            </a:extLst>
          </p:cNvPr>
          <p:cNvSpPr>
            <a:spLocks noGrp="1"/>
          </p:cNvSpPr>
          <p:nvPr/>
        </p:nvSpPr>
        <p:spPr>
          <a:xfrm>
            <a:off x="6876868" y="3373777"/>
            <a:ext cx="204743" cy="257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3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36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∅</a:t>
            </a:r>
          </a:p>
        </p:txBody>
      </p:sp>
      <p:sp>
        <p:nvSpPr>
          <p:cNvPr id="69" name="= conjunto vacío: la restricción de">
            <a:extLst>
              <a:ext uri="{FF2B5EF4-FFF2-40B4-BE49-F238E27FC236}">
                <a16:creationId xmlns:a16="http://schemas.microsoft.com/office/drawing/2014/main" id="{084D5C37-886A-498B-A330-C430B72DC95E}"/>
              </a:ext>
            </a:extLst>
          </p:cNvPr>
          <p:cNvSpPr>
            <a:spLocks noGrp="1"/>
          </p:cNvSpPr>
          <p:nvPr/>
        </p:nvSpPr>
        <p:spPr>
          <a:xfrm>
            <a:off x="7119355" y="3415341"/>
            <a:ext cx="3315564" cy="257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3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36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= conjunto vacío: la restricción de</a:t>
            </a:r>
          </a:p>
        </p:txBody>
      </p:sp>
      <p:sp>
        <p:nvSpPr>
          <p:cNvPr id="70" name="sobre-identificación se rechaza y el coeficiente no es interpretable.">
            <a:extLst>
              <a:ext uri="{FF2B5EF4-FFF2-40B4-BE49-F238E27FC236}">
                <a16:creationId xmlns:a16="http://schemas.microsoft.com/office/drawing/2014/main" id="{8C085903-BF6E-4463-BF98-BB4FA1F92DC6}"/>
              </a:ext>
            </a:extLst>
          </p:cNvPr>
          <p:cNvSpPr>
            <a:spLocks noGrp="1"/>
          </p:cNvSpPr>
          <p:nvPr/>
        </p:nvSpPr>
        <p:spPr>
          <a:xfrm>
            <a:off x="293252" y="3669865"/>
            <a:ext cx="6294042" cy="257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19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19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sobre-identificación se rechaza y el coeficiente no es interpretable.</a:t>
            </a:r>
          </a:p>
        </p:txBody>
      </p:sp>
      <p:sp>
        <p:nvSpPr>
          <p:cNvPr id="71" name="Dos salvedades para quien pregunte por la metodología">
            <a:extLst>
              <a:ext uri="{FF2B5EF4-FFF2-40B4-BE49-F238E27FC236}">
                <a16:creationId xmlns:a16="http://schemas.microsoft.com/office/drawing/2014/main" id="{6A2083B9-EE5C-46D5-8956-B287886FDBDC}"/>
              </a:ext>
            </a:extLst>
          </p:cNvPr>
          <p:cNvSpPr>
            <a:spLocks noGrp="1"/>
          </p:cNvSpPr>
          <p:nvPr/>
        </p:nvSpPr>
        <p:spPr>
          <a:xfrm>
            <a:off x="293252" y="4258497"/>
            <a:ext cx="7281078" cy="385651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22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22" b="0" i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Dos </a:t>
            </a:r>
            <a:r>
              <a:rPr sz="2222" b="0" i="0" dirty="0" err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salvedades</a:t>
            </a:r>
            <a:r>
              <a:rPr sz="2222" b="0" i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222" b="0" i="0" dirty="0" err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sobre</a:t>
            </a:r>
            <a:r>
              <a:rPr lang="en-US" sz="2222" b="0" i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sz="2222" b="0" i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la </a:t>
            </a:r>
            <a:r>
              <a:rPr sz="2222" b="0" i="0" dirty="0" err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metodología</a:t>
            </a:r>
            <a:endParaRPr sz="2222" b="0" i="0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" name="•">
            <a:extLst>
              <a:ext uri="{FF2B5EF4-FFF2-40B4-BE49-F238E27FC236}">
                <a16:creationId xmlns:a16="http://schemas.microsoft.com/office/drawing/2014/main" id="{D2A55A18-A4F1-4CF0-BF17-4EE1E4F73A91}"/>
              </a:ext>
            </a:extLst>
          </p:cNvPr>
          <p:cNvSpPr>
            <a:spLocks noGrp="1"/>
          </p:cNvSpPr>
          <p:nvPr/>
        </p:nvSpPr>
        <p:spPr>
          <a:xfrm>
            <a:off x="619327" y="4710796"/>
            <a:ext cx="151931" cy="257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36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1636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73" name="El instrumento adicional (distancia a Plaza Botero) se escogió tras descartar Parque Lleras y Comuna 13, ambos">
            <a:extLst>
              <a:ext uri="{FF2B5EF4-FFF2-40B4-BE49-F238E27FC236}">
                <a16:creationId xmlns:a16="http://schemas.microsoft.com/office/drawing/2014/main" id="{C354826B-653A-4619-A5DA-6C3C614CBA81}"/>
              </a:ext>
            </a:extLst>
          </p:cNvPr>
          <p:cNvSpPr>
            <a:spLocks noGrp="1"/>
          </p:cNvSpPr>
          <p:nvPr/>
        </p:nvSpPr>
        <p:spPr>
          <a:xfrm>
            <a:off x="879757" y="4744264"/>
            <a:ext cx="10767940" cy="257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3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36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El instrumento adicional (distancia a Plaza Botero) se escogió tras descartar Parque Lleras y Comuna 13, ambos</a:t>
            </a:r>
          </a:p>
        </p:txBody>
      </p:sp>
      <p:sp>
        <p:nvSpPr>
          <p:cNvPr id="74" name="rechazados por Hansen pese a un F fuerte. El">
            <a:extLst>
              <a:ext uri="{FF2B5EF4-FFF2-40B4-BE49-F238E27FC236}">
                <a16:creationId xmlns:a16="http://schemas.microsoft.com/office/drawing/2014/main" id="{5220EF57-B9C6-4DC4-A6FC-7F8A5472879B}"/>
              </a:ext>
            </a:extLst>
          </p:cNvPr>
          <p:cNvSpPr>
            <a:spLocks noGrp="1"/>
          </p:cNvSpPr>
          <p:nvPr/>
        </p:nvSpPr>
        <p:spPr>
          <a:xfrm>
            <a:off x="879757" y="4998791"/>
            <a:ext cx="4372222" cy="257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18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18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rechazados por Hansen pese a un F fuerte. El</a:t>
            </a:r>
          </a:p>
        </p:txBody>
      </p:sp>
      <p:sp>
        <p:nvSpPr>
          <p:cNvPr id="75" name="p">
            <a:extLst>
              <a:ext uri="{FF2B5EF4-FFF2-40B4-BE49-F238E27FC236}">
                <a16:creationId xmlns:a16="http://schemas.microsoft.com/office/drawing/2014/main" id="{0FDDA148-74BD-47B3-A2D3-625DDA1B28C6}"/>
              </a:ext>
            </a:extLst>
          </p:cNvPr>
          <p:cNvSpPr>
            <a:spLocks noGrp="1"/>
          </p:cNvSpPr>
          <p:nvPr/>
        </p:nvSpPr>
        <p:spPr>
          <a:xfrm>
            <a:off x="5289723" y="4998810"/>
            <a:ext cx="155637" cy="257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15" b="0" i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15" b="0" i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</a:t>
            </a:r>
          </a:p>
        </p:txBody>
      </p:sp>
      <p:sp>
        <p:nvSpPr>
          <p:cNvPr id="76" name="-valor de Botero es, por tanto, condicional a esa búsqueda de">
            <a:extLst>
              <a:ext uri="{FF2B5EF4-FFF2-40B4-BE49-F238E27FC236}">
                <a16:creationId xmlns:a16="http://schemas.microsoft.com/office/drawing/2014/main" id="{B822D6BC-B5CB-4250-AE3D-53D4AC8F10C7}"/>
              </a:ext>
            </a:extLst>
          </p:cNvPr>
          <p:cNvSpPr>
            <a:spLocks noGrp="1"/>
          </p:cNvSpPr>
          <p:nvPr/>
        </p:nvSpPr>
        <p:spPr>
          <a:xfrm>
            <a:off x="5415830" y="4998708"/>
            <a:ext cx="5879768" cy="257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35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35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-valor de Botero es, por tanto, condicional a esa búsqueda de</a:t>
            </a:r>
          </a:p>
        </p:txBody>
      </p:sp>
      <p:sp>
        <p:nvSpPr>
          <p:cNvPr id="77" name="especificación, no un test ex-ante puro.">
            <a:extLst>
              <a:ext uri="{FF2B5EF4-FFF2-40B4-BE49-F238E27FC236}">
                <a16:creationId xmlns:a16="http://schemas.microsoft.com/office/drawing/2014/main" id="{B3F7E90F-FB10-460E-AEDB-B1B3B8CEB651}"/>
              </a:ext>
            </a:extLst>
          </p:cNvPr>
          <p:cNvSpPr>
            <a:spLocks noGrp="1"/>
          </p:cNvSpPr>
          <p:nvPr/>
        </p:nvSpPr>
        <p:spPr>
          <a:xfrm>
            <a:off x="879757" y="5253108"/>
            <a:ext cx="3769602" cy="257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3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36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especificación, no un test ex-ante puro.</a:t>
            </a:r>
          </a:p>
        </p:txBody>
      </p:sp>
      <p:sp>
        <p:nvSpPr>
          <p:cNvPr id="78" name="•">
            <a:extLst>
              <a:ext uri="{FF2B5EF4-FFF2-40B4-BE49-F238E27FC236}">
                <a16:creationId xmlns:a16="http://schemas.microsoft.com/office/drawing/2014/main" id="{C39FEDEF-2AA9-42AE-9E31-BB8CAF1C03E7}"/>
              </a:ext>
            </a:extLst>
          </p:cNvPr>
          <p:cNvSpPr>
            <a:spLocks noGrp="1"/>
          </p:cNvSpPr>
          <p:nvPr/>
        </p:nvSpPr>
        <p:spPr>
          <a:xfrm>
            <a:off x="619327" y="5581199"/>
            <a:ext cx="151931" cy="257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36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1636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79" name="Los pesos de Rotemberg (Goldsmith-Pinkham et al. 2020) confirman que ningún choque domina la identificación:">
            <a:extLst>
              <a:ext uri="{FF2B5EF4-FFF2-40B4-BE49-F238E27FC236}">
                <a16:creationId xmlns:a16="http://schemas.microsoft.com/office/drawing/2014/main" id="{CF35A008-464C-4EA0-B038-40E499171396}"/>
              </a:ext>
            </a:extLst>
          </p:cNvPr>
          <p:cNvSpPr>
            <a:spLocks noGrp="1"/>
          </p:cNvSpPr>
          <p:nvPr/>
        </p:nvSpPr>
        <p:spPr>
          <a:xfrm>
            <a:off x="879757" y="5614666"/>
            <a:ext cx="10867245" cy="257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3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36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Los pesos de Rotemberg (Goldsmith-Pinkham et al. 2020) confirman que ningún choque domina la identificación:</a:t>
            </a:r>
          </a:p>
        </p:txBody>
      </p:sp>
      <p:sp>
        <p:nvSpPr>
          <p:cNvPr id="80" name="todos entran con signo positivo (llegadas">
            <a:extLst>
              <a:ext uri="{FF2B5EF4-FFF2-40B4-BE49-F238E27FC236}">
                <a16:creationId xmlns:a16="http://schemas.microsoft.com/office/drawing/2014/main" id="{907A39EF-DC7B-4B07-B944-5E89B93D67D3}"/>
              </a:ext>
            </a:extLst>
          </p:cNvPr>
          <p:cNvSpPr>
            <a:spLocks noGrp="1"/>
          </p:cNvSpPr>
          <p:nvPr/>
        </p:nvSpPr>
        <p:spPr>
          <a:xfrm>
            <a:off x="879757" y="5869074"/>
            <a:ext cx="3932410" cy="257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3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36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todos entran con signo positivo (llegadas</a:t>
            </a:r>
          </a:p>
        </p:txBody>
      </p:sp>
      <p:sp>
        <p:nvSpPr>
          <p:cNvPr id="81" name="≈">
            <a:extLst>
              <a:ext uri="{FF2B5EF4-FFF2-40B4-BE49-F238E27FC236}">
                <a16:creationId xmlns:a16="http://schemas.microsoft.com/office/drawing/2014/main" id="{7569321A-82E7-4CB7-A146-4715FEFCD516}"/>
              </a:ext>
            </a:extLst>
          </p:cNvPr>
          <p:cNvSpPr>
            <a:spLocks noGrp="1"/>
          </p:cNvSpPr>
          <p:nvPr/>
        </p:nvSpPr>
        <p:spPr>
          <a:xfrm>
            <a:off x="4849911" y="5869074"/>
            <a:ext cx="215156" cy="257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3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36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≈</a:t>
            </a:r>
          </a:p>
        </p:txBody>
      </p:sp>
      <p:sp>
        <p:nvSpPr>
          <p:cNvPr id="82" name="0.55–0.57, búsquedas">
            <a:extLst>
              <a:ext uri="{FF2B5EF4-FFF2-40B4-BE49-F238E27FC236}">
                <a16:creationId xmlns:a16="http://schemas.microsoft.com/office/drawing/2014/main" id="{BFA23CBA-AB57-4C05-AF22-897B37E7986C}"/>
              </a:ext>
            </a:extLst>
          </p:cNvPr>
          <p:cNvSpPr>
            <a:spLocks noGrp="1"/>
          </p:cNvSpPr>
          <p:nvPr/>
        </p:nvSpPr>
        <p:spPr>
          <a:xfrm>
            <a:off x="5026967" y="5869410"/>
            <a:ext cx="2072680" cy="257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570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7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0.55–0.57, búsquedas</a:t>
            </a:r>
          </a:p>
        </p:txBody>
      </p:sp>
      <p:sp>
        <p:nvSpPr>
          <p:cNvPr id="83" name="≈">
            <a:extLst>
              <a:ext uri="{FF2B5EF4-FFF2-40B4-BE49-F238E27FC236}">
                <a16:creationId xmlns:a16="http://schemas.microsoft.com/office/drawing/2014/main" id="{02EF647E-9795-473E-B05D-EADB0D222648}"/>
              </a:ext>
            </a:extLst>
          </p:cNvPr>
          <p:cNvSpPr>
            <a:spLocks noGrp="1"/>
          </p:cNvSpPr>
          <p:nvPr/>
        </p:nvSpPr>
        <p:spPr>
          <a:xfrm>
            <a:off x="7137605" y="5869074"/>
            <a:ext cx="215156" cy="257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3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36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≈</a:t>
            </a:r>
          </a:p>
        </p:txBody>
      </p:sp>
      <p:sp>
        <p:nvSpPr>
          <p:cNvPr id="84" name="0.42–0.45, TRM">
            <a:extLst>
              <a:ext uri="{FF2B5EF4-FFF2-40B4-BE49-F238E27FC236}">
                <a16:creationId xmlns:a16="http://schemas.microsoft.com/office/drawing/2014/main" id="{2E8AE76E-203B-4846-8841-CFBECE33DB19}"/>
              </a:ext>
            </a:extLst>
          </p:cNvPr>
          <p:cNvSpPr>
            <a:spLocks noGrp="1"/>
          </p:cNvSpPr>
          <p:nvPr/>
        </p:nvSpPr>
        <p:spPr>
          <a:xfrm>
            <a:off x="7314661" y="5869074"/>
            <a:ext cx="1601416" cy="257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3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36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0.42–0.45, TRM</a:t>
            </a:r>
          </a:p>
        </p:txBody>
      </p:sp>
      <p:sp>
        <p:nvSpPr>
          <p:cNvPr id="85" name="≈">
            <a:extLst>
              <a:ext uri="{FF2B5EF4-FFF2-40B4-BE49-F238E27FC236}">
                <a16:creationId xmlns:a16="http://schemas.microsoft.com/office/drawing/2014/main" id="{29F63B12-3E5D-4911-A0F9-D891F9D1FB91}"/>
              </a:ext>
            </a:extLst>
          </p:cNvPr>
          <p:cNvSpPr>
            <a:spLocks noGrp="1"/>
          </p:cNvSpPr>
          <p:nvPr/>
        </p:nvSpPr>
        <p:spPr>
          <a:xfrm>
            <a:off x="8953822" y="5869074"/>
            <a:ext cx="215156" cy="257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3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36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≈</a:t>
            </a:r>
          </a:p>
        </p:txBody>
      </p:sp>
      <p:sp>
        <p:nvSpPr>
          <p:cNvPr id="86" name="0.002).">
            <a:extLst>
              <a:ext uri="{FF2B5EF4-FFF2-40B4-BE49-F238E27FC236}">
                <a16:creationId xmlns:a16="http://schemas.microsoft.com/office/drawing/2014/main" id="{A17C6AE1-BF25-402A-9DF6-638D43AB655C}"/>
              </a:ext>
            </a:extLst>
          </p:cNvPr>
          <p:cNvSpPr>
            <a:spLocks noGrp="1"/>
          </p:cNvSpPr>
          <p:nvPr/>
        </p:nvSpPr>
        <p:spPr>
          <a:xfrm>
            <a:off x="9130878" y="5869074"/>
            <a:ext cx="708209" cy="257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63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36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0.002).</a:t>
            </a:r>
          </a:p>
        </p:txBody>
      </p:sp>
      <p:sp>
        <p:nvSpPr>
          <p:cNvPr id="87" name="Fonseca Galvis &amp; Giraldo (PUJ)">
            <a:extLst>
              <a:ext uri="{FF2B5EF4-FFF2-40B4-BE49-F238E27FC236}">
                <a16:creationId xmlns:a16="http://schemas.microsoft.com/office/drawing/2014/main" id="{FDDFBDC2-2992-4CF0-A99D-E61FF91ECFEF}"/>
              </a:ext>
            </a:extLst>
          </p:cNvPr>
          <p:cNvSpPr>
            <a:spLocks noGrp="1"/>
          </p:cNvSpPr>
          <p:nvPr/>
        </p:nvSpPr>
        <p:spPr>
          <a:xfrm>
            <a:off x="733816" y="6650801"/>
            <a:ext cx="263436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Fonseca Galvis &amp; Giraldo (PUJ)</a:t>
            </a:r>
          </a:p>
        </p:txBody>
      </p:sp>
      <p:sp>
        <p:nvSpPr>
          <p:cNvPr id="88" name="STR y arriendos en Medellín">
            <a:extLst>
              <a:ext uri="{FF2B5EF4-FFF2-40B4-BE49-F238E27FC236}">
                <a16:creationId xmlns:a16="http://schemas.microsoft.com/office/drawing/2014/main" id="{E077AAEF-F598-442B-91BC-5EEC87ECA8B2}"/>
              </a:ext>
            </a:extLst>
          </p:cNvPr>
          <p:cNvSpPr>
            <a:spLocks noGrp="1"/>
          </p:cNvSpPr>
          <p:nvPr/>
        </p:nvSpPr>
        <p:spPr>
          <a:xfrm>
            <a:off x="4974456" y="6650801"/>
            <a:ext cx="228104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STR y arriendos en Medellín</a:t>
            </a:r>
          </a:p>
        </p:txBody>
      </p:sp>
      <p:sp>
        <p:nvSpPr>
          <p:cNvPr id="89" name="19 / 19">
            <a:extLst>
              <a:ext uri="{FF2B5EF4-FFF2-40B4-BE49-F238E27FC236}">
                <a16:creationId xmlns:a16="http://schemas.microsoft.com/office/drawing/2014/main" id="{34D61A19-A927-4084-9B20-5CEA8044DCB9}"/>
              </a:ext>
            </a:extLst>
          </p:cNvPr>
          <p:cNvSpPr>
            <a:spLocks noGrp="1"/>
          </p:cNvSpPr>
          <p:nvPr/>
        </p:nvSpPr>
        <p:spPr>
          <a:xfrm>
            <a:off x="8270796" y="6650801"/>
            <a:ext cx="572709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19 / 19</a:t>
            </a:r>
          </a:p>
        </p:txBody>
      </p:sp>
    </p:spTree>
    <p:extLst>
      <p:ext uri="{BB962C8B-B14F-4D97-AF65-F5344CB8AC3E}">
        <p14:creationId xmlns:p14="http://schemas.microsoft.com/office/powerpoint/2010/main" val="610364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lemento original">
            <a:extLst>
              <a:ext uri="{FF2B5EF4-FFF2-40B4-BE49-F238E27FC236}">
                <a16:creationId xmlns:a16="http://schemas.microsoft.com/office/drawing/2014/main" id="{DB100542-3BD1-4402-ACE8-42186022E4E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2"/>
          </a:xfrm>
          <a:custGeom>
            <a:avLst/>
            <a:gdLst/>
            <a:ahLst/>
            <a:cxnLst/>
            <a:rect l="0" t="0" r="0" b="0"/>
            <a:pathLst>
              <a:path w="12192000" h="6858002">
                <a:moveTo>
                  <a:pt x="0" y="6858002"/>
                </a:moveTo>
                <a:lnTo>
                  <a:pt x="12192000" y="6858002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2" name="Elemento original">
            <a:extLst>
              <a:ext uri="{FF2B5EF4-FFF2-40B4-BE49-F238E27FC236}">
                <a16:creationId xmlns:a16="http://schemas.microsoft.com/office/drawing/2014/main" id="{1ACC1FE4-5AF8-4375-BAB0-130FFAECD7D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49623"/>
          </a:xfrm>
          <a:custGeom>
            <a:avLst/>
            <a:gdLst/>
            <a:ahLst/>
            <a:cxnLst/>
            <a:rect l="0" t="0" r="0" b="0"/>
            <a:pathLst>
              <a:path w="12192000" h="749623">
                <a:moveTo>
                  <a:pt x="0" y="749623"/>
                </a:moveTo>
                <a:lnTo>
                  <a:pt x="12192000" y="749623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3" name="Elemento original">
            <a:extLst>
              <a:ext uri="{FF2B5EF4-FFF2-40B4-BE49-F238E27FC236}">
                <a16:creationId xmlns:a16="http://schemas.microsoft.com/office/drawing/2014/main" id="{734063A6-47F5-43FF-9D80-F9DF5E9BD23D}"/>
              </a:ext>
            </a:extLst>
          </p:cNvPr>
          <p:cNvSpPr>
            <a:spLocks noGrp="1"/>
          </p:cNvSpPr>
          <p:nvPr/>
        </p:nvSpPr>
        <p:spPr>
          <a:xfrm>
            <a:off x="0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4" name="Elemento original">
            <a:extLst>
              <a:ext uri="{FF2B5EF4-FFF2-40B4-BE49-F238E27FC236}">
                <a16:creationId xmlns:a16="http://schemas.microsoft.com/office/drawing/2014/main" id="{4E3E2E49-CF40-466B-885A-E8340200549B}"/>
              </a:ext>
            </a:extLst>
          </p:cNvPr>
          <p:cNvSpPr>
            <a:spLocks noGrp="1"/>
          </p:cNvSpPr>
          <p:nvPr/>
        </p:nvSpPr>
        <p:spPr>
          <a:xfrm>
            <a:off x="4063946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314C6E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5" name="Elemento original">
            <a:extLst>
              <a:ext uri="{FF2B5EF4-FFF2-40B4-BE49-F238E27FC236}">
                <a16:creationId xmlns:a16="http://schemas.microsoft.com/office/drawing/2014/main" id="{3B8F35AE-B2D0-4612-9652-073C8A5774EE}"/>
              </a:ext>
            </a:extLst>
          </p:cNvPr>
          <p:cNvSpPr>
            <a:spLocks noGrp="1"/>
          </p:cNvSpPr>
          <p:nvPr/>
        </p:nvSpPr>
        <p:spPr>
          <a:xfrm>
            <a:off x="8127892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6" name="De qué vamos a hablar">
            <a:extLst>
              <a:ext uri="{FF2B5EF4-FFF2-40B4-BE49-F238E27FC236}">
                <a16:creationId xmlns:a16="http://schemas.microsoft.com/office/drawing/2014/main" id="{01D6C04A-4267-4C5A-BEC6-3E819DE55B66}"/>
              </a:ext>
            </a:extLst>
          </p:cNvPr>
          <p:cNvSpPr>
            <a:spLocks noGrp="1"/>
          </p:cNvSpPr>
          <p:nvPr/>
        </p:nvSpPr>
        <p:spPr>
          <a:xfrm>
            <a:off x="228602" y="219419"/>
            <a:ext cx="3573277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612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612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De qué vamos a hablar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F84E6EC-5D20-4D21-AB83-B013C252FFED}"/>
              </a:ext>
            </a:extLst>
          </p:cNvPr>
          <p:cNvSpPr>
            <a:spLocks noGrp="1"/>
          </p:cNvSpPr>
          <p:nvPr/>
        </p:nvSpPr>
        <p:spPr>
          <a:xfrm>
            <a:off x="501881" y="2234864"/>
            <a:ext cx="217742" cy="217742"/>
          </a:xfrm>
          <a:prstGeom prst="ellipse">
            <a:avLst/>
          </a:prstGeom>
          <a:solidFill>
            <a:srgbClr val="102B4D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8" name="1">
            <a:extLst>
              <a:ext uri="{FF2B5EF4-FFF2-40B4-BE49-F238E27FC236}">
                <a16:creationId xmlns:a16="http://schemas.microsoft.com/office/drawing/2014/main" id="{9F6E9866-7D47-4C8E-B8CB-28810B3368CF}"/>
              </a:ext>
            </a:extLst>
          </p:cNvPr>
          <p:cNvSpPr>
            <a:spLocks noGrp="1"/>
          </p:cNvSpPr>
          <p:nvPr/>
        </p:nvSpPr>
        <p:spPr>
          <a:xfrm>
            <a:off x="555644" y="2242070"/>
            <a:ext cx="132424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9" name="El contexto: por qué esta pregunta importa ahora">
            <a:extLst>
              <a:ext uri="{FF2B5EF4-FFF2-40B4-BE49-F238E27FC236}">
                <a16:creationId xmlns:a16="http://schemas.microsoft.com/office/drawing/2014/main" id="{8BE43663-D801-4951-ACA6-62641881B2F4}"/>
              </a:ext>
            </a:extLst>
          </p:cNvPr>
          <p:cNvSpPr>
            <a:spLocks noGrp="1"/>
          </p:cNvSpPr>
          <p:nvPr/>
        </p:nvSpPr>
        <p:spPr>
          <a:xfrm>
            <a:off x="879757" y="2176484"/>
            <a:ext cx="6060384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11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16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El </a:t>
            </a:r>
            <a:r>
              <a:rPr sz="2116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contexto</a:t>
            </a:r>
            <a:r>
              <a:rPr sz="2116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: </a:t>
            </a:r>
            <a:r>
              <a:rPr sz="2116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por</a:t>
            </a:r>
            <a:r>
              <a:rPr sz="2116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116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qué</a:t>
            </a:r>
            <a:r>
              <a:rPr sz="2116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116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esta</a:t>
            </a:r>
            <a:r>
              <a:rPr sz="2116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116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pregunta</a:t>
            </a:r>
            <a:r>
              <a:rPr sz="2116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116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importa</a:t>
            </a:r>
            <a:r>
              <a:rPr sz="2116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116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ahora</a:t>
            </a:r>
            <a:endParaRPr sz="2116" b="0" i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AFBE54A-5528-4130-8E7E-A6484ADABE34}"/>
              </a:ext>
            </a:extLst>
          </p:cNvPr>
          <p:cNvSpPr>
            <a:spLocks noGrp="1"/>
          </p:cNvSpPr>
          <p:nvPr/>
        </p:nvSpPr>
        <p:spPr>
          <a:xfrm>
            <a:off x="501881" y="2679433"/>
            <a:ext cx="217742" cy="217742"/>
          </a:xfrm>
          <a:prstGeom prst="ellipse">
            <a:avLst/>
          </a:prstGeom>
          <a:solidFill>
            <a:srgbClr val="102B4D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11" name="2">
            <a:extLst>
              <a:ext uri="{FF2B5EF4-FFF2-40B4-BE49-F238E27FC236}">
                <a16:creationId xmlns:a16="http://schemas.microsoft.com/office/drawing/2014/main" id="{A83178DF-AEE2-47DF-984D-D88F8CCCE0BB}"/>
              </a:ext>
            </a:extLst>
          </p:cNvPr>
          <p:cNvSpPr>
            <a:spLocks noGrp="1"/>
          </p:cNvSpPr>
          <p:nvPr/>
        </p:nvSpPr>
        <p:spPr>
          <a:xfrm>
            <a:off x="555644" y="2686640"/>
            <a:ext cx="132424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2" name="La pregunta: ¿correlación o causalidad?">
            <a:extLst>
              <a:ext uri="{FF2B5EF4-FFF2-40B4-BE49-F238E27FC236}">
                <a16:creationId xmlns:a16="http://schemas.microsoft.com/office/drawing/2014/main" id="{0B4872BC-9DAA-4D39-A269-24BF5881B322}"/>
              </a:ext>
            </a:extLst>
          </p:cNvPr>
          <p:cNvSpPr>
            <a:spLocks noGrp="1"/>
          </p:cNvSpPr>
          <p:nvPr/>
        </p:nvSpPr>
        <p:spPr>
          <a:xfrm>
            <a:off x="879757" y="2621383"/>
            <a:ext cx="483029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5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51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La </a:t>
            </a:r>
            <a:r>
              <a:rPr sz="2051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pregunta</a:t>
            </a:r>
            <a:r>
              <a:rPr sz="2051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: ¿</a:t>
            </a:r>
            <a:r>
              <a:rPr sz="2051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correlación</a:t>
            </a:r>
            <a:r>
              <a:rPr sz="2051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o </a:t>
            </a:r>
            <a:r>
              <a:rPr sz="2051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causalidad</a:t>
            </a:r>
            <a:r>
              <a:rPr sz="2051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?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4518F67-D4BB-452C-974F-2EE5A41752C4}"/>
              </a:ext>
            </a:extLst>
          </p:cNvPr>
          <p:cNvSpPr>
            <a:spLocks noGrp="1"/>
          </p:cNvSpPr>
          <p:nvPr/>
        </p:nvSpPr>
        <p:spPr>
          <a:xfrm>
            <a:off x="501881" y="3124003"/>
            <a:ext cx="217742" cy="217742"/>
          </a:xfrm>
          <a:prstGeom prst="ellipse">
            <a:avLst/>
          </a:prstGeom>
          <a:solidFill>
            <a:srgbClr val="102B4D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14" name="3">
            <a:extLst>
              <a:ext uri="{FF2B5EF4-FFF2-40B4-BE49-F238E27FC236}">
                <a16:creationId xmlns:a16="http://schemas.microsoft.com/office/drawing/2014/main" id="{ECC780E3-E621-40EB-A1AB-08A733CEF0E7}"/>
              </a:ext>
            </a:extLst>
          </p:cNvPr>
          <p:cNvSpPr>
            <a:spLocks noGrp="1"/>
          </p:cNvSpPr>
          <p:nvPr/>
        </p:nvSpPr>
        <p:spPr>
          <a:xfrm>
            <a:off x="555644" y="3131209"/>
            <a:ext cx="132424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5" name="Cómo separamos una cosa de la otra">
            <a:extLst>
              <a:ext uri="{FF2B5EF4-FFF2-40B4-BE49-F238E27FC236}">
                <a16:creationId xmlns:a16="http://schemas.microsoft.com/office/drawing/2014/main" id="{8EA5A178-9C4E-4CFA-B116-74BC055A2A88}"/>
              </a:ext>
            </a:extLst>
          </p:cNvPr>
          <p:cNvSpPr>
            <a:spLocks noGrp="1"/>
          </p:cNvSpPr>
          <p:nvPr/>
        </p:nvSpPr>
        <p:spPr>
          <a:xfrm>
            <a:off x="879757" y="3065941"/>
            <a:ext cx="4521412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54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54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Cómo separamos una cosa de la otra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A24202B-6D19-42E6-B5D1-1DF3E0A3A72A}"/>
              </a:ext>
            </a:extLst>
          </p:cNvPr>
          <p:cNvSpPr>
            <a:spLocks noGrp="1"/>
          </p:cNvSpPr>
          <p:nvPr/>
        </p:nvSpPr>
        <p:spPr>
          <a:xfrm>
            <a:off x="501881" y="3568572"/>
            <a:ext cx="217742" cy="217742"/>
          </a:xfrm>
          <a:prstGeom prst="ellipse">
            <a:avLst/>
          </a:prstGeom>
          <a:solidFill>
            <a:srgbClr val="102B4D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17" name="4">
            <a:extLst>
              <a:ext uri="{FF2B5EF4-FFF2-40B4-BE49-F238E27FC236}">
                <a16:creationId xmlns:a16="http://schemas.microsoft.com/office/drawing/2014/main" id="{8B0781CC-44EC-46AD-A3B0-AF89DBA8D2F4}"/>
              </a:ext>
            </a:extLst>
          </p:cNvPr>
          <p:cNvSpPr>
            <a:spLocks noGrp="1"/>
          </p:cNvSpPr>
          <p:nvPr/>
        </p:nvSpPr>
        <p:spPr>
          <a:xfrm>
            <a:off x="555644" y="3575778"/>
            <a:ext cx="132424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8" name="Qué encontramos en arriendos">
            <a:extLst>
              <a:ext uri="{FF2B5EF4-FFF2-40B4-BE49-F238E27FC236}">
                <a16:creationId xmlns:a16="http://schemas.microsoft.com/office/drawing/2014/main" id="{3FECE622-32F0-4185-9FD3-DF4235EDD67F}"/>
              </a:ext>
            </a:extLst>
          </p:cNvPr>
          <p:cNvSpPr>
            <a:spLocks noGrp="1"/>
          </p:cNvSpPr>
          <p:nvPr/>
        </p:nvSpPr>
        <p:spPr>
          <a:xfrm>
            <a:off x="879757" y="3510567"/>
            <a:ext cx="3724315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43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43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Qué encontramos en arriendos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7579222-9607-4EFC-9A98-DCDB01928BFF}"/>
              </a:ext>
            </a:extLst>
          </p:cNvPr>
          <p:cNvSpPr>
            <a:spLocks noGrp="1"/>
          </p:cNvSpPr>
          <p:nvPr/>
        </p:nvSpPr>
        <p:spPr>
          <a:xfrm>
            <a:off x="501881" y="4013141"/>
            <a:ext cx="217742" cy="217742"/>
          </a:xfrm>
          <a:prstGeom prst="ellipse">
            <a:avLst/>
          </a:prstGeom>
          <a:solidFill>
            <a:srgbClr val="102B4D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20" name="5">
            <a:extLst>
              <a:ext uri="{FF2B5EF4-FFF2-40B4-BE49-F238E27FC236}">
                <a16:creationId xmlns:a16="http://schemas.microsoft.com/office/drawing/2014/main" id="{BD758709-8F08-4006-A53C-A65571CCA056}"/>
              </a:ext>
            </a:extLst>
          </p:cNvPr>
          <p:cNvSpPr>
            <a:spLocks noGrp="1"/>
          </p:cNvSpPr>
          <p:nvPr/>
        </p:nvSpPr>
        <p:spPr>
          <a:xfrm>
            <a:off x="555644" y="4020347"/>
            <a:ext cx="132424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1" name="Qué encontramos en oferta de vivienda">
            <a:extLst>
              <a:ext uri="{FF2B5EF4-FFF2-40B4-BE49-F238E27FC236}">
                <a16:creationId xmlns:a16="http://schemas.microsoft.com/office/drawing/2014/main" id="{AE5AE574-6A57-4686-9D84-5B176F25335D}"/>
              </a:ext>
            </a:extLst>
          </p:cNvPr>
          <p:cNvSpPr>
            <a:spLocks noGrp="1"/>
          </p:cNvSpPr>
          <p:nvPr/>
        </p:nvSpPr>
        <p:spPr>
          <a:xfrm>
            <a:off x="879757" y="3954973"/>
            <a:ext cx="4794315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75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75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Qué encontramos en oferta de vivienda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CFC8C11-3BEB-48FA-9A11-AEDCD02B6347}"/>
              </a:ext>
            </a:extLst>
          </p:cNvPr>
          <p:cNvSpPr>
            <a:spLocks noGrp="1"/>
          </p:cNvSpPr>
          <p:nvPr/>
        </p:nvSpPr>
        <p:spPr>
          <a:xfrm>
            <a:off x="501881" y="4457711"/>
            <a:ext cx="217742" cy="217742"/>
          </a:xfrm>
          <a:prstGeom prst="ellipse">
            <a:avLst/>
          </a:prstGeom>
          <a:solidFill>
            <a:srgbClr val="102B4D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23" name="6">
            <a:extLst>
              <a:ext uri="{FF2B5EF4-FFF2-40B4-BE49-F238E27FC236}">
                <a16:creationId xmlns:a16="http://schemas.microsoft.com/office/drawing/2014/main" id="{D9901502-ABFC-4DD4-A293-71B2514C50A1}"/>
              </a:ext>
            </a:extLst>
          </p:cNvPr>
          <p:cNvSpPr>
            <a:spLocks noGrp="1"/>
          </p:cNvSpPr>
          <p:nvPr/>
        </p:nvSpPr>
        <p:spPr>
          <a:xfrm>
            <a:off x="555644" y="4464917"/>
            <a:ext cx="132424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24" name="Qué sigue: implicaciones para la revisión del POT">
            <a:extLst>
              <a:ext uri="{FF2B5EF4-FFF2-40B4-BE49-F238E27FC236}">
                <a16:creationId xmlns:a16="http://schemas.microsoft.com/office/drawing/2014/main" id="{37B4FC5C-5170-4701-AD0A-04EA1D821B0E}"/>
              </a:ext>
            </a:extLst>
          </p:cNvPr>
          <p:cNvSpPr>
            <a:spLocks noGrp="1"/>
          </p:cNvSpPr>
          <p:nvPr/>
        </p:nvSpPr>
        <p:spPr>
          <a:xfrm>
            <a:off x="879757" y="4399496"/>
            <a:ext cx="6072818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84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84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Qué sigue: implicaciones para la revisión del POT</a:t>
            </a:r>
          </a:p>
        </p:txBody>
      </p:sp>
      <p:sp>
        <p:nvSpPr>
          <p:cNvPr id="25" name="Fonseca Galvis &amp; Giraldo (PUJ)">
            <a:extLst>
              <a:ext uri="{FF2B5EF4-FFF2-40B4-BE49-F238E27FC236}">
                <a16:creationId xmlns:a16="http://schemas.microsoft.com/office/drawing/2014/main" id="{C7DD1CA2-1343-4847-89F3-C093F5C5B3B8}"/>
              </a:ext>
            </a:extLst>
          </p:cNvPr>
          <p:cNvSpPr>
            <a:spLocks noGrp="1"/>
          </p:cNvSpPr>
          <p:nvPr/>
        </p:nvSpPr>
        <p:spPr>
          <a:xfrm>
            <a:off x="733816" y="6650801"/>
            <a:ext cx="263436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Fonseca Galvis &amp; Giraldo (PUJ)</a:t>
            </a:r>
          </a:p>
        </p:txBody>
      </p:sp>
      <p:sp>
        <p:nvSpPr>
          <p:cNvPr id="26" name="STR y arriendos en Medellín">
            <a:extLst>
              <a:ext uri="{FF2B5EF4-FFF2-40B4-BE49-F238E27FC236}">
                <a16:creationId xmlns:a16="http://schemas.microsoft.com/office/drawing/2014/main" id="{A3834274-A264-45C1-ABAB-031B00AAB1BC}"/>
              </a:ext>
            </a:extLst>
          </p:cNvPr>
          <p:cNvSpPr>
            <a:spLocks noGrp="1"/>
          </p:cNvSpPr>
          <p:nvPr/>
        </p:nvSpPr>
        <p:spPr>
          <a:xfrm>
            <a:off x="4974456" y="6650801"/>
            <a:ext cx="228104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STR y arriendos en Medellín</a:t>
            </a:r>
          </a:p>
        </p:txBody>
      </p:sp>
      <p:sp>
        <p:nvSpPr>
          <p:cNvPr id="27" name="2 / 19">
            <a:extLst>
              <a:ext uri="{FF2B5EF4-FFF2-40B4-BE49-F238E27FC236}">
                <a16:creationId xmlns:a16="http://schemas.microsoft.com/office/drawing/2014/main" id="{A803B7D6-E80F-4990-A22D-D9ADB0211ADD}"/>
              </a:ext>
            </a:extLst>
          </p:cNvPr>
          <p:cNvSpPr>
            <a:spLocks noGrp="1"/>
          </p:cNvSpPr>
          <p:nvPr/>
        </p:nvSpPr>
        <p:spPr>
          <a:xfrm>
            <a:off x="8365123" y="6650801"/>
            <a:ext cx="478385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 / 19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6750F1F-937C-03DE-1CFD-B51E26A23134}"/>
              </a:ext>
            </a:extLst>
          </p:cNvPr>
          <p:cNvSpPr txBox="1"/>
          <p:nvPr/>
        </p:nvSpPr>
        <p:spPr>
          <a:xfrm>
            <a:off x="228602" y="348916"/>
            <a:ext cx="47458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O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qué vamos a hablar </a:t>
            </a:r>
          </a:p>
        </p:txBody>
      </p:sp>
    </p:spTree>
    <p:extLst>
      <p:ext uri="{BB962C8B-B14F-4D97-AF65-F5344CB8AC3E}">
        <p14:creationId xmlns:p14="http://schemas.microsoft.com/office/powerpoint/2010/main" val="2089192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lemento original">
            <a:extLst>
              <a:ext uri="{FF2B5EF4-FFF2-40B4-BE49-F238E27FC236}">
                <a16:creationId xmlns:a16="http://schemas.microsoft.com/office/drawing/2014/main" id="{92C28AB4-D71D-467F-9B6C-EE9AAC070CB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2"/>
          </a:xfrm>
          <a:custGeom>
            <a:avLst/>
            <a:gdLst/>
            <a:ahLst/>
            <a:cxnLst/>
            <a:rect l="0" t="0" r="0" b="0"/>
            <a:pathLst>
              <a:path w="12192000" h="6858002">
                <a:moveTo>
                  <a:pt x="0" y="6858002"/>
                </a:moveTo>
                <a:lnTo>
                  <a:pt x="12192000" y="6858002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2" name="Elemento original">
            <a:extLst>
              <a:ext uri="{FF2B5EF4-FFF2-40B4-BE49-F238E27FC236}">
                <a16:creationId xmlns:a16="http://schemas.microsoft.com/office/drawing/2014/main" id="{4ACABBA9-C896-4783-9B7D-AEE447A0374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49623"/>
          </a:xfrm>
          <a:custGeom>
            <a:avLst/>
            <a:gdLst/>
            <a:ahLst/>
            <a:cxnLst/>
            <a:rect l="0" t="0" r="0" b="0"/>
            <a:pathLst>
              <a:path w="12192000" h="749623">
                <a:moveTo>
                  <a:pt x="0" y="749623"/>
                </a:moveTo>
                <a:lnTo>
                  <a:pt x="12192000" y="749623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3" name="Elemento original">
            <a:extLst>
              <a:ext uri="{FF2B5EF4-FFF2-40B4-BE49-F238E27FC236}">
                <a16:creationId xmlns:a16="http://schemas.microsoft.com/office/drawing/2014/main" id="{00E5DB51-E9C1-4AB3-BDFF-937377432156}"/>
              </a:ext>
            </a:extLst>
          </p:cNvPr>
          <p:cNvSpPr>
            <a:spLocks noGrp="1"/>
          </p:cNvSpPr>
          <p:nvPr/>
        </p:nvSpPr>
        <p:spPr>
          <a:xfrm>
            <a:off x="293252" y="4627978"/>
            <a:ext cx="11820702" cy="1210780"/>
          </a:xfrm>
          <a:custGeom>
            <a:avLst/>
            <a:gdLst/>
            <a:ahLst/>
            <a:cxnLst/>
            <a:rect l="0" t="0" r="0" b="0"/>
            <a:pathLst>
              <a:path w="11820702" h="1210780">
                <a:moveTo>
                  <a:pt x="0" y="1210780"/>
                </a:moveTo>
                <a:lnTo>
                  <a:pt x="11820702" y="1210780"/>
                </a:lnTo>
                <a:lnTo>
                  <a:pt x="11820702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C0C0C0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4" name="Elemento original">
            <a:extLst>
              <a:ext uri="{FF2B5EF4-FFF2-40B4-BE49-F238E27FC236}">
                <a16:creationId xmlns:a16="http://schemas.microsoft.com/office/drawing/2014/main" id="{F42F3F3A-689A-4938-8D03-3368A34EEA67}"/>
              </a:ext>
            </a:extLst>
          </p:cNvPr>
          <p:cNvSpPr>
            <a:spLocks noGrp="1"/>
          </p:cNvSpPr>
          <p:nvPr/>
        </p:nvSpPr>
        <p:spPr>
          <a:xfrm>
            <a:off x="0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5" name="Elemento original">
            <a:extLst>
              <a:ext uri="{FF2B5EF4-FFF2-40B4-BE49-F238E27FC236}">
                <a16:creationId xmlns:a16="http://schemas.microsoft.com/office/drawing/2014/main" id="{28FA896D-7A1B-4BB3-9A7B-3080579E2CFE}"/>
              </a:ext>
            </a:extLst>
          </p:cNvPr>
          <p:cNvSpPr>
            <a:spLocks noGrp="1"/>
          </p:cNvSpPr>
          <p:nvPr/>
        </p:nvSpPr>
        <p:spPr>
          <a:xfrm>
            <a:off x="4063946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314C6E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6" name="Elemento original">
            <a:extLst>
              <a:ext uri="{FF2B5EF4-FFF2-40B4-BE49-F238E27FC236}">
                <a16:creationId xmlns:a16="http://schemas.microsoft.com/office/drawing/2014/main" id="{75BFE7C2-4CEB-4C18-A9F4-467C71D06A71}"/>
              </a:ext>
            </a:extLst>
          </p:cNvPr>
          <p:cNvSpPr>
            <a:spLocks noGrp="1"/>
          </p:cNvSpPr>
          <p:nvPr/>
        </p:nvSpPr>
        <p:spPr>
          <a:xfrm>
            <a:off x="8127892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7" name="Elemento original">
            <a:extLst>
              <a:ext uri="{FF2B5EF4-FFF2-40B4-BE49-F238E27FC236}">
                <a16:creationId xmlns:a16="http://schemas.microsoft.com/office/drawing/2014/main" id="{41EF4420-FD1C-4B83-92A7-44325EDF2BD4}"/>
              </a:ext>
            </a:extLst>
          </p:cNvPr>
          <p:cNvSpPr>
            <a:spLocks noGrp="1"/>
          </p:cNvSpPr>
          <p:nvPr/>
        </p:nvSpPr>
        <p:spPr>
          <a:xfrm>
            <a:off x="185724" y="4507466"/>
            <a:ext cx="11820703" cy="430966"/>
          </a:xfrm>
          <a:custGeom>
            <a:avLst/>
            <a:gdLst/>
            <a:ahLst/>
            <a:cxnLst/>
            <a:rect l="0" t="0" r="0" b="0"/>
            <a:pathLst>
              <a:path w="11820703" h="430966">
                <a:moveTo>
                  <a:pt x="0" y="107528"/>
                </a:moveTo>
                <a:lnTo>
                  <a:pt x="558" y="96574"/>
                </a:lnTo>
                <a:lnTo>
                  <a:pt x="2195" y="85928"/>
                </a:lnTo>
                <a:lnTo>
                  <a:pt x="4855" y="75644"/>
                </a:lnTo>
                <a:lnTo>
                  <a:pt x="8485" y="65777"/>
                </a:lnTo>
                <a:lnTo>
                  <a:pt x="13028" y="56383"/>
                </a:lnTo>
                <a:lnTo>
                  <a:pt x="18429" y="47516"/>
                </a:lnTo>
                <a:lnTo>
                  <a:pt x="24634" y="39232"/>
                </a:lnTo>
                <a:lnTo>
                  <a:pt x="31587" y="31586"/>
                </a:lnTo>
                <a:lnTo>
                  <a:pt x="39232" y="24634"/>
                </a:lnTo>
                <a:lnTo>
                  <a:pt x="47516" y="18429"/>
                </a:lnTo>
                <a:lnTo>
                  <a:pt x="56383" y="13028"/>
                </a:lnTo>
                <a:lnTo>
                  <a:pt x="65777" y="8485"/>
                </a:lnTo>
                <a:lnTo>
                  <a:pt x="75644" y="4855"/>
                </a:lnTo>
                <a:lnTo>
                  <a:pt x="85928" y="2195"/>
                </a:lnTo>
                <a:lnTo>
                  <a:pt x="96575" y="558"/>
                </a:lnTo>
                <a:lnTo>
                  <a:pt x="107528" y="0"/>
                </a:lnTo>
                <a:lnTo>
                  <a:pt x="11713175" y="0"/>
                </a:lnTo>
                <a:lnTo>
                  <a:pt x="11724128" y="558"/>
                </a:lnTo>
                <a:lnTo>
                  <a:pt x="11734775" y="2195"/>
                </a:lnTo>
                <a:lnTo>
                  <a:pt x="11745059" y="4855"/>
                </a:lnTo>
                <a:lnTo>
                  <a:pt x="11754925" y="8485"/>
                </a:lnTo>
                <a:lnTo>
                  <a:pt x="11764320" y="13028"/>
                </a:lnTo>
                <a:lnTo>
                  <a:pt x="11773186" y="18429"/>
                </a:lnTo>
                <a:lnTo>
                  <a:pt x="11781470" y="24634"/>
                </a:lnTo>
                <a:lnTo>
                  <a:pt x="11789116" y="31586"/>
                </a:lnTo>
                <a:lnTo>
                  <a:pt x="11796069" y="39232"/>
                </a:lnTo>
                <a:lnTo>
                  <a:pt x="11802274" y="47516"/>
                </a:lnTo>
                <a:lnTo>
                  <a:pt x="11807675" y="56383"/>
                </a:lnTo>
                <a:lnTo>
                  <a:pt x="11812218" y="65777"/>
                </a:lnTo>
                <a:lnTo>
                  <a:pt x="11815847" y="75644"/>
                </a:lnTo>
                <a:lnTo>
                  <a:pt x="11818508" y="85928"/>
                </a:lnTo>
                <a:lnTo>
                  <a:pt x="11820145" y="96574"/>
                </a:lnTo>
                <a:lnTo>
                  <a:pt x="11820703" y="107528"/>
                </a:lnTo>
                <a:lnTo>
                  <a:pt x="11820703" y="430966"/>
                </a:lnTo>
                <a:lnTo>
                  <a:pt x="0" y="430966"/>
                </a:lnTo>
                <a:close/>
              </a:path>
            </a:pathLst>
          </a:custGeom>
          <a:solidFill>
            <a:srgbClr val="8C141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8" name="Elemento original">
            <a:extLst>
              <a:ext uri="{FF2B5EF4-FFF2-40B4-BE49-F238E27FC236}">
                <a16:creationId xmlns:a16="http://schemas.microsoft.com/office/drawing/2014/main" id="{52C2FAC9-C0D1-462E-9767-A4D39D6BA167}"/>
              </a:ext>
            </a:extLst>
          </p:cNvPr>
          <p:cNvSpPr>
            <a:spLocks noGrp="1"/>
          </p:cNvSpPr>
          <p:nvPr/>
        </p:nvSpPr>
        <p:spPr>
          <a:xfrm>
            <a:off x="185724" y="5005381"/>
            <a:ext cx="11820703" cy="725849"/>
          </a:xfrm>
          <a:custGeom>
            <a:avLst/>
            <a:gdLst/>
            <a:ahLst/>
            <a:cxnLst/>
            <a:rect l="0" t="0" r="0" b="0"/>
            <a:pathLst>
              <a:path w="11820703" h="725849">
                <a:moveTo>
                  <a:pt x="0" y="618321"/>
                </a:moveTo>
                <a:lnTo>
                  <a:pt x="558" y="629275"/>
                </a:lnTo>
                <a:lnTo>
                  <a:pt x="2195" y="639921"/>
                </a:lnTo>
                <a:lnTo>
                  <a:pt x="4855" y="650206"/>
                </a:lnTo>
                <a:lnTo>
                  <a:pt x="8485" y="660072"/>
                </a:lnTo>
                <a:lnTo>
                  <a:pt x="13028" y="669466"/>
                </a:lnTo>
                <a:lnTo>
                  <a:pt x="18429" y="678333"/>
                </a:lnTo>
                <a:lnTo>
                  <a:pt x="24634" y="686617"/>
                </a:lnTo>
                <a:lnTo>
                  <a:pt x="31587" y="694263"/>
                </a:lnTo>
                <a:lnTo>
                  <a:pt x="39232" y="701215"/>
                </a:lnTo>
                <a:lnTo>
                  <a:pt x="47516" y="707420"/>
                </a:lnTo>
                <a:lnTo>
                  <a:pt x="56383" y="712821"/>
                </a:lnTo>
                <a:lnTo>
                  <a:pt x="65777" y="717364"/>
                </a:lnTo>
                <a:lnTo>
                  <a:pt x="75644" y="720994"/>
                </a:lnTo>
                <a:lnTo>
                  <a:pt x="85928" y="723654"/>
                </a:lnTo>
                <a:lnTo>
                  <a:pt x="96575" y="725291"/>
                </a:lnTo>
                <a:lnTo>
                  <a:pt x="107528" y="725849"/>
                </a:lnTo>
                <a:lnTo>
                  <a:pt x="11713175" y="725849"/>
                </a:lnTo>
                <a:lnTo>
                  <a:pt x="11724128" y="725291"/>
                </a:lnTo>
                <a:lnTo>
                  <a:pt x="11734775" y="723654"/>
                </a:lnTo>
                <a:lnTo>
                  <a:pt x="11745059" y="720994"/>
                </a:lnTo>
                <a:lnTo>
                  <a:pt x="11754925" y="717364"/>
                </a:lnTo>
                <a:lnTo>
                  <a:pt x="11764320" y="712821"/>
                </a:lnTo>
                <a:lnTo>
                  <a:pt x="11773186" y="707420"/>
                </a:lnTo>
                <a:lnTo>
                  <a:pt x="11781470" y="701215"/>
                </a:lnTo>
                <a:lnTo>
                  <a:pt x="11789116" y="694263"/>
                </a:lnTo>
                <a:lnTo>
                  <a:pt x="11796069" y="686617"/>
                </a:lnTo>
                <a:lnTo>
                  <a:pt x="11802274" y="678333"/>
                </a:lnTo>
                <a:lnTo>
                  <a:pt x="11807675" y="669466"/>
                </a:lnTo>
                <a:lnTo>
                  <a:pt x="11812218" y="660072"/>
                </a:lnTo>
                <a:lnTo>
                  <a:pt x="11815847" y="650206"/>
                </a:lnTo>
                <a:lnTo>
                  <a:pt x="11818508" y="639921"/>
                </a:lnTo>
                <a:lnTo>
                  <a:pt x="11820145" y="629275"/>
                </a:lnTo>
                <a:lnTo>
                  <a:pt x="11820703" y="618321"/>
                </a:lnTo>
                <a:lnTo>
                  <a:pt x="11820703" y="0"/>
                </a:lnTo>
                <a:lnTo>
                  <a:pt x="0" y="0"/>
                </a:lnTo>
                <a:close/>
              </a:path>
            </a:pathLst>
          </a:custGeom>
          <a:solidFill>
            <a:srgbClr val="F6ECEC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9" name="Por qué importa esta pregunta ahora">
            <a:extLst>
              <a:ext uri="{FF2B5EF4-FFF2-40B4-BE49-F238E27FC236}">
                <a16:creationId xmlns:a16="http://schemas.microsoft.com/office/drawing/2014/main" id="{E2D40B69-DE9A-4329-A39D-4CBF35DADE99}"/>
              </a:ext>
            </a:extLst>
          </p:cNvPr>
          <p:cNvSpPr>
            <a:spLocks noGrp="1"/>
          </p:cNvSpPr>
          <p:nvPr/>
        </p:nvSpPr>
        <p:spPr>
          <a:xfrm>
            <a:off x="228602" y="219245"/>
            <a:ext cx="5699751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646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646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Por qué importa esta pregunta ahora</a:t>
            </a:r>
          </a:p>
        </p:txBody>
      </p:sp>
      <p:sp>
        <p:nvSpPr>
          <p:cNvPr id="21" name="Lo que hace este estudio">
            <a:extLst>
              <a:ext uri="{FF2B5EF4-FFF2-40B4-BE49-F238E27FC236}">
                <a16:creationId xmlns:a16="http://schemas.microsoft.com/office/drawing/2014/main" id="{2F779CD2-E678-4FE2-96DB-692A085C8FA5}"/>
              </a:ext>
            </a:extLst>
          </p:cNvPr>
          <p:cNvSpPr>
            <a:spLocks noGrp="1"/>
          </p:cNvSpPr>
          <p:nvPr/>
        </p:nvSpPr>
        <p:spPr>
          <a:xfrm>
            <a:off x="293252" y="4552096"/>
            <a:ext cx="3281072" cy="385651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1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1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Lo que hace este estudio</a:t>
            </a:r>
          </a:p>
        </p:txBody>
      </p:sp>
      <p:sp>
        <p:nvSpPr>
          <p:cNvPr id="22" name="Estimar el efecto">
            <a:extLst>
              <a:ext uri="{FF2B5EF4-FFF2-40B4-BE49-F238E27FC236}">
                <a16:creationId xmlns:a16="http://schemas.microsoft.com/office/drawing/2014/main" id="{38DD345B-F63E-4222-8542-B5BE22AA89A8}"/>
              </a:ext>
            </a:extLst>
          </p:cNvPr>
          <p:cNvSpPr>
            <a:spLocks noGrp="1"/>
          </p:cNvSpPr>
          <p:nvPr/>
        </p:nvSpPr>
        <p:spPr>
          <a:xfrm>
            <a:off x="293252" y="5025946"/>
            <a:ext cx="11643749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95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Estimar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el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efecto</a:t>
            </a:r>
            <a:r>
              <a:rPr lang="en-US"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b="1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causal 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de la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renta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corta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sobre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el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precio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y la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oferta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arriendo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de largo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plazo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en</a:t>
            </a:r>
            <a:endParaRPr lang="en-US" sz="200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defRPr sz="2095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sz="2000" b="1" i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en Medellín — no solo describir una correlación.">
            <a:extLst>
              <a:ext uri="{FF2B5EF4-FFF2-40B4-BE49-F238E27FC236}">
                <a16:creationId xmlns:a16="http://schemas.microsoft.com/office/drawing/2014/main" id="{721B16AD-717A-4569-BBF3-7F0ED626593D}"/>
              </a:ext>
            </a:extLst>
          </p:cNvPr>
          <p:cNvSpPr>
            <a:spLocks noGrp="1"/>
          </p:cNvSpPr>
          <p:nvPr/>
        </p:nvSpPr>
        <p:spPr>
          <a:xfrm>
            <a:off x="293252" y="5390182"/>
            <a:ext cx="5897188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9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Medellín — no solo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describir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una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correlación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26" name="Fonseca Galvis &amp; Giraldo (PUJ)">
            <a:extLst>
              <a:ext uri="{FF2B5EF4-FFF2-40B4-BE49-F238E27FC236}">
                <a16:creationId xmlns:a16="http://schemas.microsoft.com/office/drawing/2014/main" id="{A0873A81-C297-40A3-9788-E2F3FE11B565}"/>
              </a:ext>
            </a:extLst>
          </p:cNvPr>
          <p:cNvSpPr>
            <a:spLocks noGrp="1"/>
          </p:cNvSpPr>
          <p:nvPr/>
        </p:nvSpPr>
        <p:spPr>
          <a:xfrm>
            <a:off x="733816" y="6650801"/>
            <a:ext cx="263436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Fonseca Galvis &amp; Giraldo (PUJ)</a:t>
            </a:r>
          </a:p>
        </p:txBody>
      </p:sp>
      <p:sp>
        <p:nvSpPr>
          <p:cNvPr id="27" name="STR y arriendos en Medellín">
            <a:extLst>
              <a:ext uri="{FF2B5EF4-FFF2-40B4-BE49-F238E27FC236}">
                <a16:creationId xmlns:a16="http://schemas.microsoft.com/office/drawing/2014/main" id="{310FAE83-0F5C-45CE-92D4-845E4921714B}"/>
              </a:ext>
            </a:extLst>
          </p:cNvPr>
          <p:cNvSpPr>
            <a:spLocks noGrp="1"/>
          </p:cNvSpPr>
          <p:nvPr/>
        </p:nvSpPr>
        <p:spPr>
          <a:xfrm>
            <a:off x="4974456" y="6650801"/>
            <a:ext cx="228104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STR y arriendos en Medellín</a:t>
            </a:r>
          </a:p>
        </p:txBody>
      </p:sp>
      <p:sp>
        <p:nvSpPr>
          <p:cNvPr id="28" name="3 / 19">
            <a:extLst>
              <a:ext uri="{FF2B5EF4-FFF2-40B4-BE49-F238E27FC236}">
                <a16:creationId xmlns:a16="http://schemas.microsoft.com/office/drawing/2014/main" id="{38906A77-29BE-49DD-92AE-99A224A57D3D}"/>
              </a:ext>
            </a:extLst>
          </p:cNvPr>
          <p:cNvSpPr>
            <a:spLocks noGrp="1"/>
          </p:cNvSpPr>
          <p:nvPr/>
        </p:nvSpPr>
        <p:spPr>
          <a:xfrm>
            <a:off x="8365123" y="6650801"/>
            <a:ext cx="478385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 / 19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248F262-6367-7438-C378-A2039CC40D92}"/>
              </a:ext>
            </a:extLst>
          </p:cNvPr>
          <p:cNvSpPr txBox="1"/>
          <p:nvPr/>
        </p:nvSpPr>
        <p:spPr>
          <a:xfrm>
            <a:off x="222513" y="302285"/>
            <a:ext cx="69156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O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¿Por qué importa esta pregunta ahora?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1DE32D8-4705-D8DB-0DA8-22D9383650B9}"/>
              </a:ext>
            </a:extLst>
          </p:cNvPr>
          <p:cNvSpPr txBox="1"/>
          <p:nvPr/>
        </p:nvSpPr>
        <p:spPr>
          <a:xfrm>
            <a:off x="293252" y="946017"/>
            <a:ext cx="1119690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Medellín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está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la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revisión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mediano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plazo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su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Plan de </a:t>
            </a:r>
            <a:r>
              <a:rPr lang="en-US" sz="2000" b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Ordenamiento</a:t>
            </a:r>
            <a:r>
              <a:rPr lang="en-US" sz="20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Territorial (POT)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, 2025 – 2026.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Por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primera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vez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esa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revisión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contempla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reglas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específicas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para el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alojamiento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renta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corta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Cualquier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restricción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que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se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adopte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bajo la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premisa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que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la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renta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corta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sube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los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arriendos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debería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apoyarse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evidencia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sobre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si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eso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realmente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ocurre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200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endParaRPr lang="en-US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endParaRPr lang="en-US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endParaRPr lang="en-CO" dirty="0"/>
          </a:p>
        </p:txBody>
      </p:sp>
    </p:spTree>
    <p:extLst>
      <p:ext uri="{BB962C8B-B14F-4D97-AF65-F5344CB8AC3E}">
        <p14:creationId xmlns:p14="http://schemas.microsoft.com/office/powerpoint/2010/main" val="588460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lemento original">
            <a:extLst>
              <a:ext uri="{FF2B5EF4-FFF2-40B4-BE49-F238E27FC236}">
                <a16:creationId xmlns:a16="http://schemas.microsoft.com/office/drawing/2014/main" id="{E1D42F5F-C246-4BAA-9D09-D9184866FA4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2"/>
          </a:xfrm>
          <a:custGeom>
            <a:avLst/>
            <a:gdLst/>
            <a:ahLst/>
            <a:cxnLst/>
            <a:rect l="0" t="0" r="0" b="0"/>
            <a:pathLst>
              <a:path w="12192000" h="6858002">
                <a:moveTo>
                  <a:pt x="0" y="6858002"/>
                </a:moveTo>
                <a:lnTo>
                  <a:pt x="12192000" y="6858002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2" name="Elemento original">
            <a:extLst>
              <a:ext uri="{FF2B5EF4-FFF2-40B4-BE49-F238E27FC236}">
                <a16:creationId xmlns:a16="http://schemas.microsoft.com/office/drawing/2014/main" id="{BD31E865-17F4-4425-B698-E5761719E22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49623"/>
          </a:xfrm>
          <a:custGeom>
            <a:avLst/>
            <a:gdLst/>
            <a:ahLst/>
            <a:cxnLst/>
            <a:rect l="0" t="0" r="0" b="0"/>
            <a:pathLst>
              <a:path w="12192000" h="749623">
                <a:moveTo>
                  <a:pt x="0" y="749623"/>
                </a:moveTo>
                <a:lnTo>
                  <a:pt x="12192000" y="749623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3" name="Elemento original">
            <a:extLst>
              <a:ext uri="{FF2B5EF4-FFF2-40B4-BE49-F238E27FC236}">
                <a16:creationId xmlns:a16="http://schemas.microsoft.com/office/drawing/2014/main" id="{BCE64FD9-4700-4250-8110-53A5B0B2D1BB}"/>
              </a:ext>
            </a:extLst>
          </p:cNvPr>
          <p:cNvSpPr>
            <a:spLocks noGrp="1"/>
          </p:cNvSpPr>
          <p:nvPr/>
        </p:nvSpPr>
        <p:spPr>
          <a:xfrm>
            <a:off x="195510" y="2213327"/>
            <a:ext cx="6017879" cy="1400757"/>
          </a:xfrm>
          <a:custGeom>
            <a:avLst/>
            <a:gdLst/>
            <a:ahLst/>
            <a:cxnLst/>
            <a:rect l="0" t="0" r="0" b="0"/>
            <a:pathLst>
              <a:path w="6017879" h="1400757">
                <a:moveTo>
                  <a:pt x="0" y="1400757"/>
                </a:moveTo>
                <a:lnTo>
                  <a:pt x="6017879" y="1400757"/>
                </a:lnTo>
                <a:lnTo>
                  <a:pt x="6017879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C0C0C0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4" name="Elemento original">
            <a:extLst>
              <a:ext uri="{FF2B5EF4-FFF2-40B4-BE49-F238E27FC236}">
                <a16:creationId xmlns:a16="http://schemas.microsoft.com/office/drawing/2014/main" id="{D9FFED0E-8CBB-4A72-8736-91DD6CCC93CA}"/>
              </a:ext>
            </a:extLst>
          </p:cNvPr>
          <p:cNvSpPr>
            <a:spLocks noGrp="1"/>
          </p:cNvSpPr>
          <p:nvPr/>
        </p:nvSpPr>
        <p:spPr>
          <a:xfrm>
            <a:off x="6193755" y="2213327"/>
            <a:ext cx="6017879" cy="1400757"/>
          </a:xfrm>
          <a:custGeom>
            <a:avLst/>
            <a:gdLst/>
            <a:ahLst/>
            <a:cxnLst/>
            <a:rect l="0" t="0" r="0" b="0"/>
            <a:pathLst>
              <a:path w="6017879" h="1400757">
                <a:moveTo>
                  <a:pt x="0" y="1400757"/>
                </a:moveTo>
                <a:lnTo>
                  <a:pt x="6017879" y="1400757"/>
                </a:lnTo>
                <a:lnTo>
                  <a:pt x="6017879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C0C0C0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5" name="Elemento original">
            <a:extLst>
              <a:ext uri="{FF2B5EF4-FFF2-40B4-BE49-F238E27FC236}">
                <a16:creationId xmlns:a16="http://schemas.microsoft.com/office/drawing/2014/main" id="{E37E8FB9-F394-47F2-A67E-A9E41AB29085}"/>
              </a:ext>
            </a:extLst>
          </p:cNvPr>
          <p:cNvSpPr>
            <a:spLocks noGrp="1"/>
          </p:cNvSpPr>
          <p:nvPr/>
        </p:nvSpPr>
        <p:spPr>
          <a:xfrm>
            <a:off x="0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6" name="Elemento original">
            <a:extLst>
              <a:ext uri="{FF2B5EF4-FFF2-40B4-BE49-F238E27FC236}">
                <a16:creationId xmlns:a16="http://schemas.microsoft.com/office/drawing/2014/main" id="{0D6A979F-8A4B-41EF-AF06-864523FC37A1}"/>
              </a:ext>
            </a:extLst>
          </p:cNvPr>
          <p:cNvSpPr>
            <a:spLocks noGrp="1"/>
          </p:cNvSpPr>
          <p:nvPr/>
        </p:nvSpPr>
        <p:spPr>
          <a:xfrm>
            <a:off x="4063946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314C6E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7" name="Elemento original">
            <a:extLst>
              <a:ext uri="{FF2B5EF4-FFF2-40B4-BE49-F238E27FC236}">
                <a16:creationId xmlns:a16="http://schemas.microsoft.com/office/drawing/2014/main" id="{65D491EF-8420-41D0-8C9D-B9041B1B9032}"/>
              </a:ext>
            </a:extLst>
          </p:cNvPr>
          <p:cNvSpPr>
            <a:spLocks noGrp="1"/>
          </p:cNvSpPr>
          <p:nvPr/>
        </p:nvSpPr>
        <p:spPr>
          <a:xfrm>
            <a:off x="8127892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8" name="Elemento original">
            <a:extLst>
              <a:ext uri="{FF2B5EF4-FFF2-40B4-BE49-F238E27FC236}">
                <a16:creationId xmlns:a16="http://schemas.microsoft.com/office/drawing/2014/main" id="{182F1736-05BD-4354-94AC-3A30E8E3FC5C}"/>
              </a:ext>
            </a:extLst>
          </p:cNvPr>
          <p:cNvSpPr>
            <a:spLocks noGrp="1"/>
          </p:cNvSpPr>
          <p:nvPr/>
        </p:nvSpPr>
        <p:spPr>
          <a:xfrm>
            <a:off x="87982" y="2092846"/>
            <a:ext cx="6017879" cy="385182"/>
          </a:xfrm>
          <a:custGeom>
            <a:avLst/>
            <a:gdLst/>
            <a:ahLst/>
            <a:cxnLst/>
            <a:rect l="0" t="0" r="0" b="0"/>
            <a:pathLst>
              <a:path w="6017879" h="385182">
                <a:moveTo>
                  <a:pt x="0" y="107528"/>
                </a:moveTo>
                <a:lnTo>
                  <a:pt x="558" y="96574"/>
                </a:lnTo>
                <a:lnTo>
                  <a:pt x="2195" y="85928"/>
                </a:lnTo>
                <a:lnTo>
                  <a:pt x="4855" y="75644"/>
                </a:lnTo>
                <a:lnTo>
                  <a:pt x="8485" y="65777"/>
                </a:lnTo>
                <a:lnTo>
                  <a:pt x="13028" y="56383"/>
                </a:lnTo>
                <a:lnTo>
                  <a:pt x="18429" y="47516"/>
                </a:lnTo>
                <a:lnTo>
                  <a:pt x="24634" y="39232"/>
                </a:lnTo>
                <a:lnTo>
                  <a:pt x="31587" y="31586"/>
                </a:lnTo>
                <a:lnTo>
                  <a:pt x="39232" y="24634"/>
                </a:lnTo>
                <a:lnTo>
                  <a:pt x="47516" y="18429"/>
                </a:lnTo>
                <a:lnTo>
                  <a:pt x="56383" y="13028"/>
                </a:lnTo>
                <a:lnTo>
                  <a:pt x="65777" y="8485"/>
                </a:lnTo>
                <a:lnTo>
                  <a:pt x="75644" y="4855"/>
                </a:lnTo>
                <a:lnTo>
                  <a:pt x="85928" y="2195"/>
                </a:lnTo>
                <a:lnTo>
                  <a:pt x="96575" y="558"/>
                </a:lnTo>
                <a:lnTo>
                  <a:pt x="107528" y="0"/>
                </a:lnTo>
                <a:lnTo>
                  <a:pt x="5910351" y="0"/>
                </a:lnTo>
                <a:lnTo>
                  <a:pt x="5921305" y="558"/>
                </a:lnTo>
                <a:lnTo>
                  <a:pt x="5931951" y="2195"/>
                </a:lnTo>
                <a:lnTo>
                  <a:pt x="5942235" y="4855"/>
                </a:lnTo>
                <a:lnTo>
                  <a:pt x="5952102" y="8485"/>
                </a:lnTo>
                <a:lnTo>
                  <a:pt x="5961497" y="13028"/>
                </a:lnTo>
                <a:lnTo>
                  <a:pt x="5970363" y="18429"/>
                </a:lnTo>
                <a:lnTo>
                  <a:pt x="5978647" y="24634"/>
                </a:lnTo>
                <a:lnTo>
                  <a:pt x="5986293" y="31586"/>
                </a:lnTo>
                <a:lnTo>
                  <a:pt x="5993246" y="39232"/>
                </a:lnTo>
                <a:lnTo>
                  <a:pt x="5999450" y="47516"/>
                </a:lnTo>
                <a:lnTo>
                  <a:pt x="6004852" y="56383"/>
                </a:lnTo>
                <a:lnTo>
                  <a:pt x="6009395" y="65777"/>
                </a:lnTo>
                <a:lnTo>
                  <a:pt x="6013024" y="75644"/>
                </a:lnTo>
                <a:lnTo>
                  <a:pt x="6015685" y="85928"/>
                </a:lnTo>
                <a:lnTo>
                  <a:pt x="6017322" y="96574"/>
                </a:lnTo>
                <a:lnTo>
                  <a:pt x="6017879" y="107528"/>
                </a:lnTo>
                <a:lnTo>
                  <a:pt x="6017879" y="385182"/>
                </a:lnTo>
                <a:lnTo>
                  <a:pt x="0" y="385182"/>
                </a:lnTo>
                <a:close/>
              </a:path>
            </a:pathLst>
          </a:custGeom>
          <a:solidFill>
            <a:srgbClr val="8C141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9" name="Elemento original">
            <a:extLst>
              <a:ext uri="{FF2B5EF4-FFF2-40B4-BE49-F238E27FC236}">
                <a16:creationId xmlns:a16="http://schemas.microsoft.com/office/drawing/2014/main" id="{6B07A177-3F97-42D8-8F56-DAB181504EDD}"/>
              </a:ext>
            </a:extLst>
          </p:cNvPr>
          <p:cNvSpPr>
            <a:spLocks noGrp="1"/>
          </p:cNvSpPr>
          <p:nvPr/>
        </p:nvSpPr>
        <p:spPr>
          <a:xfrm>
            <a:off x="87982" y="2544946"/>
            <a:ext cx="6017879" cy="961609"/>
          </a:xfrm>
          <a:custGeom>
            <a:avLst/>
            <a:gdLst/>
            <a:ahLst/>
            <a:cxnLst/>
            <a:rect l="0" t="0" r="0" b="0"/>
            <a:pathLst>
              <a:path w="6017879" h="961609">
                <a:moveTo>
                  <a:pt x="0" y="854081"/>
                </a:moveTo>
                <a:lnTo>
                  <a:pt x="558" y="865035"/>
                </a:lnTo>
                <a:lnTo>
                  <a:pt x="2195" y="875681"/>
                </a:lnTo>
                <a:lnTo>
                  <a:pt x="4855" y="885965"/>
                </a:lnTo>
                <a:lnTo>
                  <a:pt x="8485" y="895832"/>
                </a:lnTo>
                <a:lnTo>
                  <a:pt x="13028" y="905226"/>
                </a:lnTo>
                <a:lnTo>
                  <a:pt x="18429" y="914093"/>
                </a:lnTo>
                <a:lnTo>
                  <a:pt x="24634" y="922377"/>
                </a:lnTo>
                <a:lnTo>
                  <a:pt x="31587" y="930023"/>
                </a:lnTo>
                <a:lnTo>
                  <a:pt x="39232" y="936975"/>
                </a:lnTo>
                <a:lnTo>
                  <a:pt x="47516" y="943180"/>
                </a:lnTo>
                <a:lnTo>
                  <a:pt x="56383" y="948581"/>
                </a:lnTo>
                <a:lnTo>
                  <a:pt x="65777" y="953124"/>
                </a:lnTo>
                <a:lnTo>
                  <a:pt x="75644" y="956754"/>
                </a:lnTo>
                <a:lnTo>
                  <a:pt x="85928" y="959414"/>
                </a:lnTo>
                <a:lnTo>
                  <a:pt x="96575" y="961051"/>
                </a:lnTo>
                <a:lnTo>
                  <a:pt x="107528" y="961609"/>
                </a:lnTo>
                <a:lnTo>
                  <a:pt x="5910351" y="961609"/>
                </a:lnTo>
                <a:lnTo>
                  <a:pt x="5921305" y="961051"/>
                </a:lnTo>
                <a:lnTo>
                  <a:pt x="5931951" y="959414"/>
                </a:lnTo>
                <a:lnTo>
                  <a:pt x="5942235" y="956754"/>
                </a:lnTo>
                <a:lnTo>
                  <a:pt x="5952102" y="953124"/>
                </a:lnTo>
                <a:lnTo>
                  <a:pt x="5961497" y="948581"/>
                </a:lnTo>
                <a:lnTo>
                  <a:pt x="5970363" y="943180"/>
                </a:lnTo>
                <a:lnTo>
                  <a:pt x="5978647" y="936975"/>
                </a:lnTo>
                <a:lnTo>
                  <a:pt x="5986293" y="930023"/>
                </a:lnTo>
                <a:lnTo>
                  <a:pt x="5993246" y="922377"/>
                </a:lnTo>
                <a:lnTo>
                  <a:pt x="5999450" y="914093"/>
                </a:lnTo>
                <a:lnTo>
                  <a:pt x="6004852" y="905226"/>
                </a:lnTo>
                <a:lnTo>
                  <a:pt x="6009395" y="895832"/>
                </a:lnTo>
                <a:lnTo>
                  <a:pt x="6013024" y="885965"/>
                </a:lnTo>
                <a:lnTo>
                  <a:pt x="6015685" y="875681"/>
                </a:lnTo>
                <a:lnTo>
                  <a:pt x="6017322" y="865035"/>
                </a:lnTo>
                <a:lnTo>
                  <a:pt x="6017879" y="854081"/>
                </a:lnTo>
                <a:lnTo>
                  <a:pt x="6017879" y="0"/>
                </a:lnTo>
                <a:lnTo>
                  <a:pt x="0" y="0"/>
                </a:lnTo>
                <a:close/>
              </a:path>
            </a:pathLst>
          </a:custGeom>
          <a:solidFill>
            <a:srgbClr val="F6ECEC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10" name="Elemento original">
            <a:extLst>
              <a:ext uri="{FF2B5EF4-FFF2-40B4-BE49-F238E27FC236}">
                <a16:creationId xmlns:a16="http://schemas.microsoft.com/office/drawing/2014/main" id="{76A07888-7A79-4487-B83F-9F23C00E1A6A}"/>
              </a:ext>
            </a:extLst>
          </p:cNvPr>
          <p:cNvSpPr>
            <a:spLocks noGrp="1"/>
          </p:cNvSpPr>
          <p:nvPr/>
        </p:nvSpPr>
        <p:spPr>
          <a:xfrm>
            <a:off x="6086227" y="2092846"/>
            <a:ext cx="6017879" cy="385182"/>
          </a:xfrm>
          <a:custGeom>
            <a:avLst/>
            <a:gdLst/>
            <a:ahLst/>
            <a:cxnLst/>
            <a:rect l="0" t="0" r="0" b="0"/>
            <a:pathLst>
              <a:path w="6017879" h="385182">
                <a:moveTo>
                  <a:pt x="0" y="107528"/>
                </a:moveTo>
                <a:lnTo>
                  <a:pt x="558" y="96574"/>
                </a:lnTo>
                <a:lnTo>
                  <a:pt x="2195" y="85928"/>
                </a:lnTo>
                <a:lnTo>
                  <a:pt x="4855" y="75644"/>
                </a:lnTo>
                <a:lnTo>
                  <a:pt x="8485" y="65777"/>
                </a:lnTo>
                <a:lnTo>
                  <a:pt x="13028" y="56383"/>
                </a:lnTo>
                <a:lnTo>
                  <a:pt x="18429" y="47516"/>
                </a:lnTo>
                <a:lnTo>
                  <a:pt x="24634" y="39232"/>
                </a:lnTo>
                <a:lnTo>
                  <a:pt x="31587" y="31586"/>
                </a:lnTo>
                <a:lnTo>
                  <a:pt x="39232" y="24634"/>
                </a:lnTo>
                <a:lnTo>
                  <a:pt x="47516" y="18429"/>
                </a:lnTo>
                <a:lnTo>
                  <a:pt x="56383" y="13028"/>
                </a:lnTo>
                <a:lnTo>
                  <a:pt x="65777" y="8485"/>
                </a:lnTo>
                <a:lnTo>
                  <a:pt x="75644" y="4855"/>
                </a:lnTo>
                <a:lnTo>
                  <a:pt x="85928" y="2195"/>
                </a:lnTo>
                <a:lnTo>
                  <a:pt x="96575" y="558"/>
                </a:lnTo>
                <a:lnTo>
                  <a:pt x="107528" y="0"/>
                </a:lnTo>
                <a:lnTo>
                  <a:pt x="5910351" y="0"/>
                </a:lnTo>
                <a:lnTo>
                  <a:pt x="5921305" y="558"/>
                </a:lnTo>
                <a:lnTo>
                  <a:pt x="5931951" y="2195"/>
                </a:lnTo>
                <a:lnTo>
                  <a:pt x="5942235" y="4855"/>
                </a:lnTo>
                <a:lnTo>
                  <a:pt x="5952102" y="8485"/>
                </a:lnTo>
                <a:lnTo>
                  <a:pt x="5961497" y="13028"/>
                </a:lnTo>
                <a:lnTo>
                  <a:pt x="5970363" y="18429"/>
                </a:lnTo>
                <a:lnTo>
                  <a:pt x="5978647" y="24634"/>
                </a:lnTo>
                <a:lnTo>
                  <a:pt x="5986293" y="31586"/>
                </a:lnTo>
                <a:lnTo>
                  <a:pt x="5993246" y="39232"/>
                </a:lnTo>
                <a:lnTo>
                  <a:pt x="5999450" y="47516"/>
                </a:lnTo>
                <a:lnTo>
                  <a:pt x="6004852" y="56383"/>
                </a:lnTo>
                <a:lnTo>
                  <a:pt x="6009395" y="65777"/>
                </a:lnTo>
                <a:lnTo>
                  <a:pt x="6013024" y="75644"/>
                </a:lnTo>
                <a:lnTo>
                  <a:pt x="6015685" y="85928"/>
                </a:lnTo>
                <a:lnTo>
                  <a:pt x="6017322" y="96574"/>
                </a:lnTo>
                <a:lnTo>
                  <a:pt x="6017879" y="107528"/>
                </a:lnTo>
                <a:lnTo>
                  <a:pt x="6017879" y="385182"/>
                </a:lnTo>
                <a:lnTo>
                  <a:pt x="0" y="385182"/>
                </a:lnTo>
                <a:close/>
              </a:path>
            </a:pathLst>
          </a:custGeom>
          <a:solidFill>
            <a:srgbClr val="8C141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11" name="Elemento original">
            <a:extLst>
              <a:ext uri="{FF2B5EF4-FFF2-40B4-BE49-F238E27FC236}">
                <a16:creationId xmlns:a16="http://schemas.microsoft.com/office/drawing/2014/main" id="{644EDD93-B088-44AA-B8AF-91888FA00CFC}"/>
              </a:ext>
            </a:extLst>
          </p:cNvPr>
          <p:cNvSpPr>
            <a:spLocks noGrp="1"/>
          </p:cNvSpPr>
          <p:nvPr/>
        </p:nvSpPr>
        <p:spPr>
          <a:xfrm>
            <a:off x="6086227" y="2544946"/>
            <a:ext cx="6017879" cy="961609"/>
          </a:xfrm>
          <a:custGeom>
            <a:avLst/>
            <a:gdLst/>
            <a:ahLst/>
            <a:cxnLst/>
            <a:rect l="0" t="0" r="0" b="0"/>
            <a:pathLst>
              <a:path w="6017879" h="961609">
                <a:moveTo>
                  <a:pt x="0" y="854081"/>
                </a:moveTo>
                <a:lnTo>
                  <a:pt x="558" y="865035"/>
                </a:lnTo>
                <a:lnTo>
                  <a:pt x="2195" y="875681"/>
                </a:lnTo>
                <a:lnTo>
                  <a:pt x="4855" y="885965"/>
                </a:lnTo>
                <a:lnTo>
                  <a:pt x="8485" y="895832"/>
                </a:lnTo>
                <a:lnTo>
                  <a:pt x="13028" y="905226"/>
                </a:lnTo>
                <a:lnTo>
                  <a:pt x="18429" y="914093"/>
                </a:lnTo>
                <a:lnTo>
                  <a:pt x="24634" y="922377"/>
                </a:lnTo>
                <a:lnTo>
                  <a:pt x="31587" y="930023"/>
                </a:lnTo>
                <a:lnTo>
                  <a:pt x="39232" y="936975"/>
                </a:lnTo>
                <a:lnTo>
                  <a:pt x="47516" y="943180"/>
                </a:lnTo>
                <a:lnTo>
                  <a:pt x="56383" y="948581"/>
                </a:lnTo>
                <a:lnTo>
                  <a:pt x="65777" y="953124"/>
                </a:lnTo>
                <a:lnTo>
                  <a:pt x="75644" y="956754"/>
                </a:lnTo>
                <a:lnTo>
                  <a:pt x="85928" y="959414"/>
                </a:lnTo>
                <a:lnTo>
                  <a:pt x="96575" y="961051"/>
                </a:lnTo>
                <a:lnTo>
                  <a:pt x="107528" y="961609"/>
                </a:lnTo>
                <a:lnTo>
                  <a:pt x="5910351" y="961609"/>
                </a:lnTo>
                <a:lnTo>
                  <a:pt x="5921305" y="961051"/>
                </a:lnTo>
                <a:lnTo>
                  <a:pt x="5931951" y="959414"/>
                </a:lnTo>
                <a:lnTo>
                  <a:pt x="5942235" y="956754"/>
                </a:lnTo>
                <a:lnTo>
                  <a:pt x="5952102" y="953124"/>
                </a:lnTo>
                <a:lnTo>
                  <a:pt x="5961497" y="948581"/>
                </a:lnTo>
                <a:lnTo>
                  <a:pt x="5970363" y="943180"/>
                </a:lnTo>
                <a:lnTo>
                  <a:pt x="5978647" y="936975"/>
                </a:lnTo>
                <a:lnTo>
                  <a:pt x="5986293" y="930023"/>
                </a:lnTo>
                <a:lnTo>
                  <a:pt x="5993246" y="922377"/>
                </a:lnTo>
                <a:lnTo>
                  <a:pt x="5999450" y="914093"/>
                </a:lnTo>
                <a:lnTo>
                  <a:pt x="6004852" y="905226"/>
                </a:lnTo>
                <a:lnTo>
                  <a:pt x="6009395" y="895832"/>
                </a:lnTo>
                <a:lnTo>
                  <a:pt x="6013024" y="885965"/>
                </a:lnTo>
                <a:lnTo>
                  <a:pt x="6015685" y="875681"/>
                </a:lnTo>
                <a:lnTo>
                  <a:pt x="6017322" y="865035"/>
                </a:lnTo>
                <a:lnTo>
                  <a:pt x="6017879" y="854081"/>
                </a:lnTo>
                <a:lnTo>
                  <a:pt x="6017879" y="0"/>
                </a:lnTo>
                <a:lnTo>
                  <a:pt x="0" y="0"/>
                </a:lnTo>
                <a:close/>
              </a:path>
            </a:pathLst>
          </a:custGeom>
          <a:solidFill>
            <a:srgbClr val="F6ECEC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12" name="Una ciudad que cada vez arrienda más">
            <a:extLst>
              <a:ext uri="{FF2B5EF4-FFF2-40B4-BE49-F238E27FC236}">
                <a16:creationId xmlns:a16="http://schemas.microsoft.com/office/drawing/2014/main" id="{615B4EA7-E74D-476C-9C46-AE6F868B978E}"/>
              </a:ext>
            </a:extLst>
          </p:cNvPr>
          <p:cNvSpPr>
            <a:spLocks noGrp="1"/>
          </p:cNvSpPr>
          <p:nvPr/>
        </p:nvSpPr>
        <p:spPr>
          <a:xfrm>
            <a:off x="228602" y="219474"/>
            <a:ext cx="5962494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601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601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Una ciudad que cada vez arrienda más</a:t>
            </a:r>
          </a:p>
        </p:txBody>
      </p:sp>
      <p:sp>
        <p:nvSpPr>
          <p:cNvPr id="13" name="2015">
            <a:extLst>
              <a:ext uri="{FF2B5EF4-FFF2-40B4-BE49-F238E27FC236}">
                <a16:creationId xmlns:a16="http://schemas.microsoft.com/office/drawing/2014/main" id="{AA0C82DC-6199-4D7D-9C40-606FBC18B809}"/>
              </a:ext>
            </a:extLst>
          </p:cNvPr>
          <p:cNvSpPr>
            <a:spLocks noGrp="1"/>
          </p:cNvSpPr>
          <p:nvPr/>
        </p:nvSpPr>
        <p:spPr>
          <a:xfrm>
            <a:off x="195510" y="2114264"/>
            <a:ext cx="667354" cy="385651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161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61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2015</a:t>
            </a:r>
          </a:p>
        </p:txBody>
      </p:sp>
      <p:sp>
        <p:nvSpPr>
          <p:cNvPr id="14" name="Propietarios:">
            <a:extLst>
              <a:ext uri="{FF2B5EF4-FFF2-40B4-BE49-F238E27FC236}">
                <a16:creationId xmlns:a16="http://schemas.microsoft.com/office/drawing/2014/main" id="{4351F71E-F68A-4F89-ADB1-1741D06EC719}"/>
              </a:ext>
            </a:extLst>
          </p:cNvPr>
          <p:cNvSpPr>
            <a:spLocks noGrp="1"/>
          </p:cNvSpPr>
          <p:nvPr/>
        </p:nvSpPr>
        <p:spPr>
          <a:xfrm>
            <a:off x="1454084" y="2563289"/>
            <a:ext cx="1961105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617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617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Propietarios</a:t>
            </a:r>
            <a:r>
              <a:rPr sz="2617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:</a:t>
            </a:r>
          </a:p>
        </p:txBody>
      </p:sp>
      <p:sp>
        <p:nvSpPr>
          <p:cNvPr id="15" name="60,1 %">
            <a:extLst>
              <a:ext uri="{FF2B5EF4-FFF2-40B4-BE49-F238E27FC236}">
                <a16:creationId xmlns:a16="http://schemas.microsoft.com/office/drawing/2014/main" id="{A8FC4FEB-1932-48A4-89BE-816F05E34418}"/>
              </a:ext>
            </a:extLst>
          </p:cNvPr>
          <p:cNvSpPr>
            <a:spLocks noGrp="1"/>
          </p:cNvSpPr>
          <p:nvPr/>
        </p:nvSpPr>
        <p:spPr>
          <a:xfrm>
            <a:off x="3499726" y="2561618"/>
            <a:ext cx="1278196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946" b="1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946" b="1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60,1 %</a:t>
            </a:r>
          </a:p>
        </p:txBody>
      </p:sp>
      <p:sp>
        <p:nvSpPr>
          <p:cNvPr id="16" name="Arrendatarios:">
            <a:extLst>
              <a:ext uri="{FF2B5EF4-FFF2-40B4-BE49-F238E27FC236}">
                <a16:creationId xmlns:a16="http://schemas.microsoft.com/office/drawing/2014/main" id="{B8ADF26E-24FA-430E-BACB-D30E2459545F}"/>
              </a:ext>
            </a:extLst>
          </p:cNvPr>
          <p:cNvSpPr>
            <a:spLocks noGrp="1"/>
          </p:cNvSpPr>
          <p:nvPr/>
        </p:nvSpPr>
        <p:spPr>
          <a:xfrm>
            <a:off x="1338869" y="3045346"/>
            <a:ext cx="2191531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619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619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Arrendatarios:</a:t>
            </a:r>
          </a:p>
        </p:txBody>
      </p:sp>
      <p:sp>
        <p:nvSpPr>
          <p:cNvPr id="17" name="35,9 %">
            <a:extLst>
              <a:ext uri="{FF2B5EF4-FFF2-40B4-BE49-F238E27FC236}">
                <a16:creationId xmlns:a16="http://schemas.microsoft.com/office/drawing/2014/main" id="{203D8799-F3B9-4A3E-A9AE-49D3FFABB9BD}"/>
              </a:ext>
            </a:extLst>
          </p:cNvPr>
          <p:cNvSpPr>
            <a:spLocks noGrp="1"/>
          </p:cNvSpPr>
          <p:nvPr/>
        </p:nvSpPr>
        <p:spPr>
          <a:xfrm>
            <a:off x="3614937" y="3043688"/>
            <a:ext cx="1278196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946" b="1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946" b="1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35,9 %</a:t>
            </a:r>
          </a:p>
        </p:txBody>
      </p:sp>
      <p:sp>
        <p:nvSpPr>
          <p:cNvPr id="18" name="2024">
            <a:extLst>
              <a:ext uri="{FF2B5EF4-FFF2-40B4-BE49-F238E27FC236}">
                <a16:creationId xmlns:a16="http://schemas.microsoft.com/office/drawing/2014/main" id="{8CD700B0-E092-4A5D-AA96-2DC5E6840D8D}"/>
              </a:ext>
            </a:extLst>
          </p:cNvPr>
          <p:cNvSpPr>
            <a:spLocks noGrp="1"/>
          </p:cNvSpPr>
          <p:nvPr/>
        </p:nvSpPr>
        <p:spPr>
          <a:xfrm>
            <a:off x="6193755" y="2114264"/>
            <a:ext cx="667354" cy="385651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161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61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2024</a:t>
            </a:r>
          </a:p>
        </p:txBody>
      </p:sp>
      <p:sp>
        <p:nvSpPr>
          <p:cNvPr id="19" name="Propietarios:">
            <a:extLst>
              <a:ext uri="{FF2B5EF4-FFF2-40B4-BE49-F238E27FC236}">
                <a16:creationId xmlns:a16="http://schemas.microsoft.com/office/drawing/2014/main" id="{6D54A41C-A5A8-438E-8FDF-426985B9316E}"/>
              </a:ext>
            </a:extLst>
          </p:cNvPr>
          <p:cNvSpPr>
            <a:spLocks noGrp="1"/>
          </p:cNvSpPr>
          <p:nvPr/>
        </p:nvSpPr>
        <p:spPr>
          <a:xfrm>
            <a:off x="7452329" y="2563289"/>
            <a:ext cx="1961105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617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617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Propietarios:</a:t>
            </a:r>
          </a:p>
        </p:txBody>
      </p:sp>
      <p:sp>
        <p:nvSpPr>
          <p:cNvPr id="20" name="47,2 %">
            <a:extLst>
              <a:ext uri="{FF2B5EF4-FFF2-40B4-BE49-F238E27FC236}">
                <a16:creationId xmlns:a16="http://schemas.microsoft.com/office/drawing/2014/main" id="{41E26E7F-7400-4AE6-B219-5813B3D48EF0}"/>
              </a:ext>
            </a:extLst>
          </p:cNvPr>
          <p:cNvSpPr>
            <a:spLocks noGrp="1"/>
          </p:cNvSpPr>
          <p:nvPr/>
        </p:nvSpPr>
        <p:spPr>
          <a:xfrm>
            <a:off x="9497971" y="2561618"/>
            <a:ext cx="1278196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946" b="1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946" b="1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47,2 %</a:t>
            </a:r>
          </a:p>
        </p:txBody>
      </p:sp>
      <p:sp>
        <p:nvSpPr>
          <p:cNvPr id="21" name="Arrendatarios:">
            <a:extLst>
              <a:ext uri="{FF2B5EF4-FFF2-40B4-BE49-F238E27FC236}">
                <a16:creationId xmlns:a16="http://schemas.microsoft.com/office/drawing/2014/main" id="{7EB4C60A-F146-4333-84D0-4CBADD0C99D3}"/>
              </a:ext>
            </a:extLst>
          </p:cNvPr>
          <p:cNvSpPr>
            <a:spLocks noGrp="1"/>
          </p:cNvSpPr>
          <p:nvPr/>
        </p:nvSpPr>
        <p:spPr>
          <a:xfrm>
            <a:off x="7337141" y="3045346"/>
            <a:ext cx="2191531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619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619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Arrendatarios:</a:t>
            </a:r>
          </a:p>
        </p:txBody>
      </p:sp>
      <p:sp>
        <p:nvSpPr>
          <p:cNvPr id="22" name="45,0 %">
            <a:extLst>
              <a:ext uri="{FF2B5EF4-FFF2-40B4-BE49-F238E27FC236}">
                <a16:creationId xmlns:a16="http://schemas.microsoft.com/office/drawing/2014/main" id="{565C4D22-8973-4407-B16D-1944A02F6D2B}"/>
              </a:ext>
            </a:extLst>
          </p:cNvPr>
          <p:cNvSpPr>
            <a:spLocks noGrp="1"/>
          </p:cNvSpPr>
          <p:nvPr/>
        </p:nvSpPr>
        <p:spPr>
          <a:xfrm>
            <a:off x="9613209" y="3043688"/>
            <a:ext cx="1278196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946" b="1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946" b="1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45,0 %</a:t>
            </a:r>
          </a:p>
        </p:txBody>
      </p:sp>
      <p:sp>
        <p:nvSpPr>
          <p:cNvPr id="23" name="Fuente: Encuesta de Calidad de Vida, Medellín. El mercado de arriendo es hoy casi tan grande como el">
            <a:extLst>
              <a:ext uri="{FF2B5EF4-FFF2-40B4-BE49-F238E27FC236}">
                <a16:creationId xmlns:a16="http://schemas.microsoft.com/office/drawing/2014/main" id="{8746AC50-B20D-4CAC-9C95-63C1F3517664}"/>
              </a:ext>
            </a:extLst>
          </p:cNvPr>
          <p:cNvSpPr>
            <a:spLocks noGrp="1"/>
          </p:cNvSpPr>
          <p:nvPr/>
        </p:nvSpPr>
        <p:spPr>
          <a:xfrm>
            <a:off x="228602" y="3623831"/>
            <a:ext cx="11577239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17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Fuente: </a:t>
            </a:r>
            <a:r>
              <a:rPr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Encuesta</a:t>
            </a:r>
            <a:r>
              <a:rPr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de Calidad de Vida, Medellín. </a:t>
            </a:r>
          </a:p>
        </p:txBody>
      </p:sp>
      <p:sp>
        <p:nvSpPr>
          <p:cNvPr id="26" name="Fonseca Galvis &amp; Giraldo (PUJ)">
            <a:extLst>
              <a:ext uri="{FF2B5EF4-FFF2-40B4-BE49-F238E27FC236}">
                <a16:creationId xmlns:a16="http://schemas.microsoft.com/office/drawing/2014/main" id="{724792C3-3DF6-4D55-9D19-76DBC3B0E4E9}"/>
              </a:ext>
            </a:extLst>
          </p:cNvPr>
          <p:cNvSpPr>
            <a:spLocks noGrp="1"/>
          </p:cNvSpPr>
          <p:nvPr/>
        </p:nvSpPr>
        <p:spPr>
          <a:xfrm>
            <a:off x="733816" y="6650801"/>
            <a:ext cx="263436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Fonseca Galvis &amp; Giraldo (PUJ)</a:t>
            </a:r>
          </a:p>
        </p:txBody>
      </p:sp>
      <p:sp>
        <p:nvSpPr>
          <p:cNvPr id="27" name="STR y arriendos en Medellín">
            <a:extLst>
              <a:ext uri="{FF2B5EF4-FFF2-40B4-BE49-F238E27FC236}">
                <a16:creationId xmlns:a16="http://schemas.microsoft.com/office/drawing/2014/main" id="{0CECDC25-3ED9-47F5-98C1-CB352E10579A}"/>
              </a:ext>
            </a:extLst>
          </p:cNvPr>
          <p:cNvSpPr>
            <a:spLocks noGrp="1"/>
          </p:cNvSpPr>
          <p:nvPr/>
        </p:nvSpPr>
        <p:spPr>
          <a:xfrm>
            <a:off x="4974456" y="6650801"/>
            <a:ext cx="228104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STR y arriendos en Medellín</a:t>
            </a:r>
          </a:p>
        </p:txBody>
      </p:sp>
      <p:sp>
        <p:nvSpPr>
          <p:cNvPr id="28" name="4 / 19">
            <a:extLst>
              <a:ext uri="{FF2B5EF4-FFF2-40B4-BE49-F238E27FC236}">
                <a16:creationId xmlns:a16="http://schemas.microsoft.com/office/drawing/2014/main" id="{9AD5ABDD-4CBE-4EC5-B166-946C3E74AD35}"/>
              </a:ext>
            </a:extLst>
          </p:cNvPr>
          <p:cNvSpPr>
            <a:spLocks noGrp="1"/>
          </p:cNvSpPr>
          <p:nvPr/>
        </p:nvSpPr>
        <p:spPr>
          <a:xfrm>
            <a:off x="8365123" y="6650801"/>
            <a:ext cx="478385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4 / 19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DAF5FCC-AFF6-57D6-5571-EDBF13564BC4}"/>
              </a:ext>
            </a:extLst>
          </p:cNvPr>
          <p:cNvSpPr txBox="1"/>
          <p:nvPr/>
        </p:nvSpPr>
        <p:spPr>
          <a:xfrm>
            <a:off x="228602" y="200522"/>
            <a:ext cx="67986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O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 ciudad que cada vez arrienda más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BC4BAED-DBDB-9936-D899-D677BAC28A92}"/>
              </a:ext>
            </a:extLst>
          </p:cNvPr>
          <p:cNvSpPr txBox="1"/>
          <p:nvPr/>
        </p:nvSpPr>
        <p:spPr>
          <a:xfrm>
            <a:off x="243996" y="4485218"/>
            <a:ext cx="111739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El mercado de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arriendo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es hoy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casi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tan grande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como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el de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propiedad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– de ahí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que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cualquier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presión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sobre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los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arriendos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importe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a la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mitad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los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hogares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de la ciudad.</a:t>
            </a:r>
          </a:p>
          <a:p>
            <a:endParaRPr lang="en-CO" sz="2000" dirty="0"/>
          </a:p>
        </p:txBody>
      </p:sp>
    </p:spTree>
    <p:extLst>
      <p:ext uri="{BB962C8B-B14F-4D97-AF65-F5344CB8AC3E}">
        <p14:creationId xmlns:p14="http://schemas.microsoft.com/office/powerpoint/2010/main" val="1745771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lemento original">
            <a:extLst>
              <a:ext uri="{FF2B5EF4-FFF2-40B4-BE49-F238E27FC236}">
                <a16:creationId xmlns:a16="http://schemas.microsoft.com/office/drawing/2014/main" id="{A3ACC896-391E-4E64-B5A5-1F9516AC198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2"/>
          </a:xfrm>
          <a:custGeom>
            <a:avLst/>
            <a:gdLst/>
            <a:ahLst/>
            <a:cxnLst/>
            <a:rect l="0" t="0" r="0" b="0"/>
            <a:pathLst>
              <a:path w="12192000" h="6858002">
                <a:moveTo>
                  <a:pt x="0" y="6858002"/>
                </a:moveTo>
                <a:lnTo>
                  <a:pt x="12192000" y="6858002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2" name="Elemento original">
            <a:extLst>
              <a:ext uri="{FF2B5EF4-FFF2-40B4-BE49-F238E27FC236}">
                <a16:creationId xmlns:a16="http://schemas.microsoft.com/office/drawing/2014/main" id="{5F00A029-1A74-48B4-BF0B-316979E3BDB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49623"/>
          </a:xfrm>
          <a:custGeom>
            <a:avLst/>
            <a:gdLst/>
            <a:ahLst/>
            <a:cxnLst/>
            <a:rect l="0" t="0" r="0" b="0"/>
            <a:pathLst>
              <a:path w="12192000" h="749623">
                <a:moveTo>
                  <a:pt x="0" y="749623"/>
                </a:moveTo>
                <a:lnTo>
                  <a:pt x="12192000" y="749623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3" name="Elemento original">
            <a:extLst>
              <a:ext uri="{FF2B5EF4-FFF2-40B4-BE49-F238E27FC236}">
                <a16:creationId xmlns:a16="http://schemas.microsoft.com/office/drawing/2014/main" id="{F1DD25C3-31A6-4AF9-8E30-A8C68494544C}"/>
              </a:ext>
            </a:extLst>
          </p:cNvPr>
          <p:cNvSpPr>
            <a:spLocks noGrp="1"/>
          </p:cNvSpPr>
          <p:nvPr/>
        </p:nvSpPr>
        <p:spPr>
          <a:xfrm>
            <a:off x="0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4" name="Elemento original">
            <a:extLst>
              <a:ext uri="{FF2B5EF4-FFF2-40B4-BE49-F238E27FC236}">
                <a16:creationId xmlns:a16="http://schemas.microsoft.com/office/drawing/2014/main" id="{3D5A4C66-F17C-42E0-985B-3EB4ACAB23A7}"/>
              </a:ext>
            </a:extLst>
          </p:cNvPr>
          <p:cNvSpPr>
            <a:spLocks noGrp="1"/>
          </p:cNvSpPr>
          <p:nvPr/>
        </p:nvSpPr>
        <p:spPr>
          <a:xfrm>
            <a:off x="4063946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314C6E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5" name="Elemento original">
            <a:extLst>
              <a:ext uri="{FF2B5EF4-FFF2-40B4-BE49-F238E27FC236}">
                <a16:creationId xmlns:a16="http://schemas.microsoft.com/office/drawing/2014/main" id="{4162EEFD-61DE-4340-81B1-D563602CBD13}"/>
              </a:ext>
            </a:extLst>
          </p:cNvPr>
          <p:cNvSpPr>
            <a:spLocks noGrp="1"/>
          </p:cNvSpPr>
          <p:nvPr/>
        </p:nvSpPr>
        <p:spPr>
          <a:xfrm>
            <a:off x="8127892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6" name="La pregunta central">
            <a:extLst>
              <a:ext uri="{FF2B5EF4-FFF2-40B4-BE49-F238E27FC236}">
                <a16:creationId xmlns:a16="http://schemas.microsoft.com/office/drawing/2014/main" id="{F18EA33E-A0D9-41A4-A9A1-59E2A5CB3044}"/>
              </a:ext>
            </a:extLst>
          </p:cNvPr>
          <p:cNvSpPr>
            <a:spLocks noGrp="1"/>
          </p:cNvSpPr>
          <p:nvPr/>
        </p:nvSpPr>
        <p:spPr>
          <a:xfrm>
            <a:off x="417148" y="292759"/>
            <a:ext cx="3037146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659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800" b="1" i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La </a:t>
            </a:r>
            <a:r>
              <a:rPr sz="2800" b="1" i="0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pregunta</a:t>
            </a:r>
            <a:r>
              <a:rPr sz="2800" b="1" i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central</a:t>
            </a:r>
          </a:p>
        </p:txBody>
      </p:sp>
      <p:sp>
        <p:nvSpPr>
          <p:cNvPr id="7" name="¿La renta corta">
            <a:extLst>
              <a:ext uri="{FF2B5EF4-FFF2-40B4-BE49-F238E27FC236}">
                <a16:creationId xmlns:a16="http://schemas.microsoft.com/office/drawing/2014/main" id="{51A2E280-5DA1-45CF-A8A1-DE7A597D19E6}"/>
              </a:ext>
            </a:extLst>
          </p:cNvPr>
          <p:cNvSpPr>
            <a:spLocks noGrp="1"/>
          </p:cNvSpPr>
          <p:nvPr/>
        </p:nvSpPr>
        <p:spPr>
          <a:xfrm>
            <a:off x="2313571" y="1934141"/>
            <a:ext cx="7480133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650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¿La </a:t>
            </a:r>
            <a:r>
              <a:rPr sz="28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renta</a:t>
            </a:r>
            <a:r>
              <a:rPr sz="28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8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corta</a:t>
            </a:r>
            <a:r>
              <a:rPr lang="en-US" sz="28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800" dirty="0" err="1">
                <a:solidFill>
                  <a:srgbClr val="8C1414"/>
                </a:solidFill>
                <a:latin typeface="Arial"/>
                <a:ea typeface="Arial"/>
                <a:cs typeface="Arial"/>
              </a:rPr>
              <a:t>sube</a:t>
            </a:r>
            <a:r>
              <a:rPr lang="en-US" sz="2800" dirty="0">
                <a:solidFill>
                  <a:srgbClr val="8C1414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los</a:t>
            </a: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arriendos</a:t>
            </a: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de largo </a:t>
            </a:r>
            <a:r>
              <a:rPr lang="en-US" sz="28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plazo</a:t>
            </a: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,</a:t>
            </a:r>
          </a:p>
          <a:p>
            <a:pPr>
              <a:defRPr sz="2650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2800" dirty="0">
                <a:solidFill>
                  <a:srgbClr val="8C1414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defRPr sz="2650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sz="2650" b="0" i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o simplemente">
            <a:extLst>
              <a:ext uri="{FF2B5EF4-FFF2-40B4-BE49-F238E27FC236}">
                <a16:creationId xmlns:a16="http://schemas.microsoft.com/office/drawing/2014/main" id="{A27BF745-9BE5-410F-BD6A-AEC33FC1460D}"/>
              </a:ext>
            </a:extLst>
          </p:cNvPr>
          <p:cNvSpPr>
            <a:spLocks noGrp="1"/>
          </p:cNvSpPr>
          <p:nvPr/>
        </p:nvSpPr>
        <p:spPr>
          <a:xfrm>
            <a:off x="2576045" y="2416472"/>
            <a:ext cx="7480132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593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o </a:t>
            </a:r>
            <a:r>
              <a:rPr sz="28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simplemente</a:t>
            </a:r>
            <a:r>
              <a:rPr lang="en-US" sz="28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800" dirty="0">
                <a:solidFill>
                  <a:srgbClr val="8C1414"/>
                </a:solidFill>
                <a:latin typeface="Arial"/>
                <a:ea typeface="Arial"/>
                <a:cs typeface="Arial"/>
              </a:rPr>
              <a:t>se </a:t>
            </a:r>
            <a:r>
              <a:rPr lang="en-US" sz="2800" dirty="0" err="1">
                <a:solidFill>
                  <a:srgbClr val="8C1414"/>
                </a:solidFill>
                <a:latin typeface="Arial"/>
                <a:ea typeface="Arial"/>
                <a:cs typeface="Arial"/>
              </a:rPr>
              <a:t>instala</a:t>
            </a:r>
            <a:r>
              <a:rPr lang="en-US" sz="2800" dirty="0">
                <a:solidFill>
                  <a:srgbClr val="8C1414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donde</a:t>
            </a: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ya</a:t>
            </a: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eran</a:t>
            </a: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altos?</a:t>
            </a:r>
          </a:p>
          <a:p>
            <a:pPr>
              <a:defRPr sz="2593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 sz="2800" dirty="0">
              <a:solidFill>
                <a:srgbClr val="8C1414"/>
              </a:solidFill>
              <a:latin typeface="Arial"/>
              <a:ea typeface="Arial"/>
              <a:cs typeface="Arial"/>
            </a:endParaRPr>
          </a:p>
          <a:p>
            <a:pPr>
              <a:defRPr sz="2593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sz="2800" b="0" i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•">
            <a:extLst>
              <a:ext uri="{FF2B5EF4-FFF2-40B4-BE49-F238E27FC236}">
                <a16:creationId xmlns:a16="http://schemas.microsoft.com/office/drawing/2014/main" id="{ECAD225E-B2A6-4350-AF4A-45C1759D0319}"/>
              </a:ext>
            </a:extLst>
          </p:cNvPr>
          <p:cNvSpPr>
            <a:spLocks noGrp="1"/>
          </p:cNvSpPr>
          <p:nvPr/>
        </p:nvSpPr>
        <p:spPr>
          <a:xfrm>
            <a:off x="586505" y="3857737"/>
            <a:ext cx="1847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240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El dato crudo es claro: donde hay más Airbnb, los arriendos son más altos.">
            <a:extLst>
              <a:ext uri="{FF2B5EF4-FFF2-40B4-BE49-F238E27FC236}">
                <a16:creationId xmlns:a16="http://schemas.microsoft.com/office/drawing/2014/main" id="{09854E95-6022-45D4-894B-648B04F15F4C}"/>
              </a:ext>
            </a:extLst>
          </p:cNvPr>
          <p:cNvSpPr>
            <a:spLocks noGrp="1"/>
          </p:cNvSpPr>
          <p:nvPr/>
        </p:nvSpPr>
        <p:spPr>
          <a:xfrm>
            <a:off x="879757" y="3891981"/>
            <a:ext cx="911935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87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El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dato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crudo es claro: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donde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hay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más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Airbnb,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los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arriendos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son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más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altos.</a:t>
            </a:r>
          </a:p>
        </p:txBody>
      </p:sp>
      <p:sp>
        <p:nvSpPr>
          <p:cNvPr id="15" name="•">
            <a:extLst>
              <a:ext uri="{FF2B5EF4-FFF2-40B4-BE49-F238E27FC236}">
                <a16:creationId xmlns:a16="http://schemas.microsoft.com/office/drawing/2014/main" id="{2ACB53A0-FB3D-4118-949C-E203D777E3BE}"/>
              </a:ext>
            </a:extLst>
          </p:cNvPr>
          <p:cNvSpPr>
            <a:spLocks noGrp="1"/>
          </p:cNvSpPr>
          <p:nvPr/>
        </p:nvSpPr>
        <p:spPr>
          <a:xfrm>
            <a:off x="586505" y="4302306"/>
            <a:ext cx="1847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240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6" name="Pero eso">
            <a:extLst>
              <a:ext uri="{FF2B5EF4-FFF2-40B4-BE49-F238E27FC236}">
                <a16:creationId xmlns:a16="http://schemas.microsoft.com/office/drawing/2014/main" id="{0C742430-75BA-4F14-85B0-931EACC38F03}"/>
              </a:ext>
            </a:extLst>
          </p:cNvPr>
          <p:cNvSpPr>
            <a:spLocks noGrp="1"/>
          </p:cNvSpPr>
          <p:nvPr/>
        </p:nvSpPr>
        <p:spPr>
          <a:xfrm>
            <a:off x="879757" y="4337108"/>
            <a:ext cx="10032885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77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Pero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eso</a:t>
            </a:r>
            <a:r>
              <a:rPr lang="en-US"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no </a:t>
            </a:r>
            <a:r>
              <a:rPr lang="en-US" sz="2000" b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prueba</a:t>
            </a:r>
            <a:r>
              <a:rPr lang="en-US" sz="20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causalidad</a:t>
            </a:r>
            <a:r>
              <a:rPr lang="en-US" sz="20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 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Los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anfitriones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listan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sus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propiedades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donde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ya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hay </a:t>
            </a:r>
            <a:endParaRPr lang="en-US" sz="2000" b="1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defRPr sz="1977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sz="2000" b="0" i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demanda turística: cuadras céntricas, mixtas, bien conectadas — que ya eran caras por">
            <a:extLst>
              <a:ext uri="{FF2B5EF4-FFF2-40B4-BE49-F238E27FC236}">
                <a16:creationId xmlns:a16="http://schemas.microsoft.com/office/drawing/2014/main" id="{56BA0F2F-EE28-487B-96DC-79E2F249CCC8}"/>
              </a:ext>
            </a:extLst>
          </p:cNvPr>
          <p:cNvSpPr>
            <a:spLocks noGrp="1"/>
          </p:cNvSpPr>
          <p:nvPr/>
        </p:nvSpPr>
        <p:spPr>
          <a:xfrm>
            <a:off x="879757" y="4700845"/>
            <a:ext cx="10621174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78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demanda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turística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: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cuadras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céntricas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,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mixtas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, bien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conectadas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—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que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ya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eran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caras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por</a:t>
            </a:r>
            <a:endParaRPr sz="2000" b="0" i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razones ajenas a Airbnb.">
            <a:extLst>
              <a:ext uri="{FF2B5EF4-FFF2-40B4-BE49-F238E27FC236}">
                <a16:creationId xmlns:a16="http://schemas.microsoft.com/office/drawing/2014/main" id="{6C625194-5019-41FB-92B6-18FD673D7C7F}"/>
              </a:ext>
            </a:extLst>
          </p:cNvPr>
          <p:cNvSpPr>
            <a:spLocks noGrp="1"/>
          </p:cNvSpPr>
          <p:nvPr/>
        </p:nvSpPr>
        <p:spPr>
          <a:xfrm>
            <a:off x="879757" y="5065195"/>
            <a:ext cx="3009448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52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razones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ajenas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a</a:t>
            </a:r>
            <a:r>
              <a:rPr lang="en-US"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Airbnb.</a:t>
            </a:r>
          </a:p>
        </p:txBody>
      </p:sp>
      <p:sp>
        <p:nvSpPr>
          <p:cNvPr id="21" name="Fonseca Galvis &amp; Giraldo (PUJ)">
            <a:extLst>
              <a:ext uri="{FF2B5EF4-FFF2-40B4-BE49-F238E27FC236}">
                <a16:creationId xmlns:a16="http://schemas.microsoft.com/office/drawing/2014/main" id="{FCC6320C-0994-4093-A668-CD4F0DA35223}"/>
              </a:ext>
            </a:extLst>
          </p:cNvPr>
          <p:cNvSpPr>
            <a:spLocks noGrp="1"/>
          </p:cNvSpPr>
          <p:nvPr/>
        </p:nvSpPr>
        <p:spPr>
          <a:xfrm>
            <a:off x="733816" y="6650801"/>
            <a:ext cx="263436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Fonseca Galvis &amp; Giraldo (PUJ)</a:t>
            </a:r>
          </a:p>
        </p:txBody>
      </p:sp>
      <p:sp>
        <p:nvSpPr>
          <p:cNvPr id="22" name="STR y arriendos en Medellín">
            <a:extLst>
              <a:ext uri="{FF2B5EF4-FFF2-40B4-BE49-F238E27FC236}">
                <a16:creationId xmlns:a16="http://schemas.microsoft.com/office/drawing/2014/main" id="{E3BCAF2C-A69B-4516-BB28-1A89F8E41EEE}"/>
              </a:ext>
            </a:extLst>
          </p:cNvPr>
          <p:cNvSpPr>
            <a:spLocks noGrp="1"/>
          </p:cNvSpPr>
          <p:nvPr/>
        </p:nvSpPr>
        <p:spPr>
          <a:xfrm>
            <a:off x="4974456" y="6650801"/>
            <a:ext cx="228104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STR y arriendos en Medellín</a:t>
            </a:r>
          </a:p>
        </p:txBody>
      </p:sp>
      <p:sp>
        <p:nvSpPr>
          <p:cNvPr id="23" name="5 / 19">
            <a:extLst>
              <a:ext uri="{FF2B5EF4-FFF2-40B4-BE49-F238E27FC236}">
                <a16:creationId xmlns:a16="http://schemas.microsoft.com/office/drawing/2014/main" id="{4E8FC35B-4356-4AEE-813C-1F154BD86C63}"/>
              </a:ext>
            </a:extLst>
          </p:cNvPr>
          <p:cNvSpPr>
            <a:spLocks noGrp="1"/>
          </p:cNvSpPr>
          <p:nvPr/>
        </p:nvSpPr>
        <p:spPr>
          <a:xfrm>
            <a:off x="8365123" y="6650801"/>
            <a:ext cx="478385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5 / 19</a:t>
            </a:r>
          </a:p>
        </p:txBody>
      </p:sp>
    </p:spTree>
    <p:extLst>
      <p:ext uri="{BB962C8B-B14F-4D97-AF65-F5344CB8AC3E}">
        <p14:creationId xmlns:p14="http://schemas.microsoft.com/office/powerpoint/2010/main" val="1765989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lemento original">
            <a:extLst>
              <a:ext uri="{FF2B5EF4-FFF2-40B4-BE49-F238E27FC236}">
                <a16:creationId xmlns:a16="http://schemas.microsoft.com/office/drawing/2014/main" id="{B1B719E6-7A26-40E7-9A34-EDC052EEFF2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2"/>
          </a:xfrm>
          <a:custGeom>
            <a:avLst/>
            <a:gdLst/>
            <a:ahLst/>
            <a:cxnLst/>
            <a:rect l="0" t="0" r="0" b="0"/>
            <a:pathLst>
              <a:path w="12192000" h="6858002">
                <a:moveTo>
                  <a:pt x="0" y="6858002"/>
                </a:moveTo>
                <a:lnTo>
                  <a:pt x="12192000" y="6858002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2" name="Elemento original">
            <a:extLst>
              <a:ext uri="{FF2B5EF4-FFF2-40B4-BE49-F238E27FC236}">
                <a16:creationId xmlns:a16="http://schemas.microsoft.com/office/drawing/2014/main" id="{B9BD04A9-5850-4281-8DAA-920E46D90F7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49623"/>
          </a:xfrm>
          <a:custGeom>
            <a:avLst/>
            <a:gdLst/>
            <a:ahLst/>
            <a:cxnLst/>
            <a:rect l="0" t="0" r="0" b="0"/>
            <a:pathLst>
              <a:path w="12192000" h="749623">
                <a:moveTo>
                  <a:pt x="0" y="749623"/>
                </a:moveTo>
                <a:lnTo>
                  <a:pt x="12192000" y="749623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3" name="Elemento original">
            <a:extLst>
              <a:ext uri="{FF2B5EF4-FFF2-40B4-BE49-F238E27FC236}">
                <a16:creationId xmlns:a16="http://schemas.microsoft.com/office/drawing/2014/main" id="{2DB2F979-2C6A-4636-9ED7-84FA595AA4A0}"/>
              </a:ext>
            </a:extLst>
          </p:cNvPr>
          <p:cNvSpPr>
            <a:spLocks noGrp="1"/>
          </p:cNvSpPr>
          <p:nvPr/>
        </p:nvSpPr>
        <p:spPr>
          <a:xfrm>
            <a:off x="350268" y="1778225"/>
            <a:ext cx="5785716" cy="2605991"/>
          </a:xfrm>
          <a:custGeom>
            <a:avLst/>
            <a:gdLst/>
            <a:ahLst/>
            <a:cxnLst/>
            <a:rect l="0" t="0" r="0" b="0"/>
            <a:pathLst>
              <a:path w="5785716" h="2605991">
                <a:moveTo>
                  <a:pt x="0" y="2605991"/>
                </a:moveTo>
                <a:lnTo>
                  <a:pt x="5785716" y="2605991"/>
                </a:lnTo>
                <a:lnTo>
                  <a:pt x="578571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C0C0C0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4" name="Elemento original">
            <a:extLst>
              <a:ext uri="{FF2B5EF4-FFF2-40B4-BE49-F238E27FC236}">
                <a16:creationId xmlns:a16="http://schemas.microsoft.com/office/drawing/2014/main" id="{46D7D10B-D223-49D9-B682-534EFEAABFA2}"/>
              </a:ext>
            </a:extLst>
          </p:cNvPr>
          <p:cNvSpPr>
            <a:spLocks noGrp="1"/>
          </p:cNvSpPr>
          <p:nvPr/>
        </p:nvSpPr>
        <p:spPr>
          <a:xfrm>
            <a:off x="6271148" y="1778236"/>
            <a:ext cx="5785716" cy="2241761"/>
          </a:xfrm>
          <a:custGeom>
            <a:avLst/>
            <a:gdLst/>
            <a:ahLst/>
            <a:cxnLst/>
            <a:rect l="0" t="0" r="0" b="0"/>
            <a:pathLst>
              <a:path w="5785716" h="2241761">
                <a:moveTo>
                  <a:pt x="0" y="2241761"/>
                </a:moveTo>
                <a:lnTo>
                  <a:pt x="5785716" y="2241761"/>
                </a:lnTo>
                <a:lnTo>
                  <a:pt x="578571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C0C0C0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5" name="Elemento original">
            <a:extLst>
              <a:ext uri="{FF2B5EF4-FFF2-40B4-BE49-F238E27FC236}">
                <a16:creationId xmlns:a16="http://schemas.microsoft.com/office/drawing/2014/main" id="{F7E4EE23-36C8-4E59-97A2-5B1D97E7E0DD}"/>
              </a:ext>
            </a:extLst>
          </p:cNvPr>
          <p:cNvSpPr>
            <a:spLocks noGrp="1"/>
          </p:cNvSpPr>
          <p:nvPr/>
        </p:nvSpPr>
        <p:spPr>
          <a:xfrm>
            <a:off x="0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6" name="Elemento original">
            <a:extLst>
              <a:ext uri="{FF2B5EF4-FFF2-40B4-BE49-F238E27FC236}">
                <a16:creationId xmlns:a16="http://schemas.microsoft.com/office/drawing/2014/main" id="{4F1C9A0B-AC50-4783-BA6E-3E274CEE2AEC}"/>
              </a:ext>
            </a:extLst>
          </p:cNvPr>
          <p:cNvSpPr>
            <a:spLocks noGrp="1"/>
          </p:cNvSpPr>
          <p:nvPr/>
        </p:nvSpPr>
        <p:spPr>
          <a:xfrm>
            <a:off x="4063946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314C6E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7" name="Elemento original">
            <a:extLst>
              <a:ext uri="{FF2B5EF4-FFF2-40B4-BE49-F238E27FC236}">
                <a16:creationId xmlns:a16="http://schemas.microsoft.com/office/drawing/2014/main" id="{B6D2F168-DB45-4203-8FF1-848DE163F22E}"/>
              </a:ext>
            </a:extLst>
          </p:cNvPr>
          <p:cNvSpPr>
            <a:spLocks noGrp="1"/>
          </p:cNvSpPr>
          <p:nvPr/>
        </p:nvSpPr>
        <p:spPr>
          <a:xfrm>
            <a:off x="8127892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8" name="Elemento original">
            <a:extLst>
              <a:ext uri="{FF2B5EF4-FFF2-40B4-BE49-F238E27FC236}">
                <a16:creationId xmlns:a16="http://schemas.microsoft.com/office/drawing/2014/main" id="{667D497E-4D13-4050-AAC9-EBE8E1B970DA}"/>
              </a:ext>
            </a:extLst>
          </p:cNvPr>
          <p:cNvSpPr>
            <a:spLocks noGrp="1"/>
          </p:cNvSpPr>
          <p:nvPr/>
        </p:nvSpPr>
        <p:spPr>
          <a:xfrm>
            <a:off x="242740" y="1657739"/>
            <a:ext cx="5785716" cy="408663"/>
          </a:xfrm>
          <a:custGeom>
            <a:avLst/>
            <a:gdLst/>
            <a:ahLst/>
            <a:cxnLst/>
            <a:rect l="0" t="0" r="0" b="0"/>
            <a:pathLst>
              <a:path w="5785716" h="408663">
                <a:moveTo>
                  <a:pt x="0" y="107528"/>
                </a:moveTo>
                <a:lnTo>
                  <a:pt x="558" y="96574"/>
                </a:lnTo>
                <a:lnTo>
                  <a:pt x="2195" y="85928"/>
                </a:lnTo>
                <a:lnTo>
                  <a:pt x="4855" y="75644"/>
                </a:lnTo>
                <a:lnTo>
                  <a:pt x="8485" y="65777"/>
                </a:lnTo>
                <a:lnTo>
                  <a:pt x="13028" y="56383"/>
                </a:lnTo>
                <a:lnTo>
                  <a:pt x="18429" y="47516"/>
                </a:lnTo>
                <a:lnTo>
                  <a:pt x="24634" y="39232"/>
                </a:lnTo>
                <a:lnTo>
                  <a:pt x="31587" y="31586"/>
                </a:lnTo>
                <a:lnTo>
                  <a:pt x="39232" y="24634"/>
                </a:lnTo>
                <a:lnTo>
                  <a:pt x="47516" y="18429"/>
                </a:lnTo>
                <a:lnTo>
                  <a:pt x="56383" y="13028"/>
                </a:lnTo>
                <a:lnTo>
                  <a:pt x="65777" y="8485"/>
                </a:lnTo>
                <a:lnTo>
                  <a:pt x="75644" y="4855"/>
                </a:lnTo>
                <a:lnTo>
                  <a:pt x="85928" y="2195"/>
                </a:lnTo>
                <a:lnTo>
                  <a:pt x="96575" y="558"/>
                </a:lnTo>
                <a:lnTo>
                  <a:pt x="107528" y="0"/>
                </a:lnTo>
                <a:lnTo>
                  <a:pt x="5678188" y="0"/>
                </a:lnTo>
                <a:lnTo>
                  <a:pt x="5689142" y="558"/>
                </a:lnTo>
                <a:lnTo>
                  <a:pt x="5699788" y="2195"/>
                </a:lnTo>
                <a:lnTo>
                  <a:pt x="5710073" y="4855"/>
                </a:lnTo>
                <a:lnTo>
                  <a:pt x="5719939" y="8485"/>
                </a:lnTo>
                <a:lnTo>
                  <a:pt x="5729334" y="13028"/>
                </a:lnTo>
                <a:lnTo>
                  <a:pt x="5738200" y="18429"/>
                </a:lnTo>
                <a:lnTo>
                  <a:pt x="5746484" y="24634"/>
                </a:lnTo>
                <a:lnTo>
                  <a:pt x="5754130" y="31586"/>
                </a:lnTo>
                <a:lnTo>
                  <a:pt x="5761083" y="39232"/>
                </a:lnTo>
                <a:lnTo>
                  <a:pt x="5767287" y="47516"/>
                </a:lnTo>
                <a:lnTo>
                  <a:pt x="5772689" y="56383"/>
                </a:lnTo>
                <a:lnTo>
                  <a:pt x="5777232" y="65777"/>
                </a:lnTo>
                <a:lnTo>
                  <a:pt x="5780861" y="75644"/>
                </a:lnTo>
                <a:lnTo>
                  <a:pt x="5783522" y="85928"/>
                </a:lnTo>
                <a:lnTo>
                  <a:pt x="5785158" y="96574"/>
                </a:lnTo>
                <a:lnTo>
                  <a:pt x="5785716" y="107528"/>
                </a:lnTo>
                <a:lnTo>
                  <a:pt x="5785716" y="408663"/>
                </a:lnTo>
                <a:lnTo>
                  <a:pt x="0" y="408663"/>
                </a:lnTo>
                <a:close/>
              </a:path>
            </a:pathLst>
          </a:custGeom>
          <a:solidFill>
            <a:srgbClr val="006000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9" name="Elemento original">
            <a:extLst>
              <a:ext uri="{FF2B5EF4-FFF2-40B4-BE49-F238E27FC236}">
                <a16:creationId xmlns:a16="http://schemas.microsoft.com/office/drawing/2014/main" id="{CA2DC4FC-D693-4220-AC3F-32741F31506B}"/>
              </a:ext>
            </a:extLst>
          </p:cNvPr>
          <p:cNvSpPr>
            <a:spLocks noGrp="1"/>
          </p:cNvSpPr>
          <p:nvPr/>
        </p:nvSpPr>
        <p:spPr>
          <a:xfrm>
            <a:off x="242740" y="2133326"/>
            <a:ext cx="5785716" cy="2143363"/>
          </a:xfrm>
          <a:custGeom>
            <a:avLst/>
            <a:gdLst/>
            <a:ahLst/>
            <a:cxnLst/>
            <a:rect l="0" t="0" r="0" b="0"/>
            <a:pathLst>
              <a:path w="5785716" h="2143363">
                <a:moveTo>
                  <a:pt x="0" y="2035835"/>
                </a:moveTo>
                <a:lnTo>
                  <a:pt x="558" y="2046789"/>
                </a:lnTo>
                <a:lnTo>
                  <a:pt x="2195" y="2057435"/>
                </a:lnTo>
                <a:lnTo>
                  <a:pt x="4855" y="2067719"/>
                </a:lnTo>
                <a:lnTo>
                  <a:pt x="8485" y="2077586"/>
                </a:lnTo>
                <a:lnTo>
                  <a:pt x="13028" y="2086980"/>
                </a:lnTo>
                <a:lnTo>
                  <a:pt x="18429" y="2095847"/>
                </a:lnTo>
                <a:lnTo>
                  <a:pt x="24634" y="2104131"/>
                </a:lnTo>
                <a:lnTo>
                  <a:pt x="31587" y="2111777"/>
                </a:lnTo>
                <a:lnTo>
                  <a:pt x="39232" y="2118729"/>
                </a:lnTo>
                <a:lnTo>
                  <a:pt x="47516" y="2124934"/>
                </a:lnTo>
                <a:lnTo>
                  <a:pt x="56383" y="2130335"/>
                </a:lnTo>
                <a:lnTo>
                  <a:pt x="65777" y="2134878"/>
                </a:lnTo>
                <a:lnTo>
                  <a:pt x="75644" y="2138508"/>
                </a:lnTo>
                <a:lnTo>
                  <a:pt x="85928" y="2141168"/>
                </a:lnTo>
                <a:lnTo>
                  <a:pt x="96575" y="2142805"/>
                </a:lnTo>
                <a:lnTo>
                  <a:pt x="107528" y="2143363"/>
                </a:lnTo>
                <a:lnTo>
                  <a:pt x="5678188" y="2143363"/>
                </a:lnTo>
                <a:lnTo>
                  <a:pt x="5689142" y="2142805"/>
                </a:lnTo>
                <a:lnTo>
                  <a:pt x="5699788" y="2141168"/>
                </a:lnTo>
                <a:lnTo>
                  <a:pt x="5710073" y="2138508"/>
                </a:lnTo>
                <a:lnTo>
                  <a:pt x="5719939" y="2134878"/>
                </a:lnTo>
                <a:lnTo>
                  <a:pt x="5729334" y="2130335"/>
                </a:lnTo>
                <a:lnTo>
                  <a:pt x="5738200" y="2124934"/>
                </a:lnTo>
                <a:lnTo>
                  <a:pt x="5746484" y="2118729"/>
                </a:lnTo>
                <a:lnTo>
                  <a:pt x="5754130" y="2111777"/>
                </a:lnTo>
                <a:lnTo>
                  <a:pt x="5761083" y="2104131"/>
                </a:lnTo>
                <a:lnTo>
                  <a:pt x="5767287" y="2095847"/>
                </a:lnTo>
                <a:lnTo>
                  <a:pt x="5772689" y="2086980"/>
                </a:lnTo>
                <a:lnTo>
                  <a:pt x="5777232" y="2077586"/>
                </a:lnTo>
                <a:lnTo>
                  <a:pt x="5780861" y="2067719"/>
                </a:lnTo>
                <a:lnTo>
                  <a:pt x="5783522" y="2057435"/>
                </a:lnTo>
                <a:lnTo>
                  <a:pt x="5785158" y="2046789"/>
                </a:lnTo>
                <a:lnTo>
                  <a:pt x="5785716" y="2035835"/>
                </a:lnTo>
                <a:lnTo>
                  <a:pt x="5785716" y="0"/>
                </a:lnTo>
                <a:lnTo>
                  <a:pt x="0" y="0"/>
                </a:lnTo>
                <a:close/>
              </a:path>
            </a:pathLst>
          </a:custGeom>
          <a:solidFill>
            <a:srgbClr val="E6EFE6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10" name="Elemento original">
            <a:extLst>
              <a:ext uri="{FF2B5EF4-FFF2-40B4-BE49-F238E27FC236}">
                <a16:creationId xmlns:a16="http://schemas.microsoft.com/office/drawing/2014/main" id="{0FBBB3B0-42D9-4294-BEDF-36D3611AABE7}"/>
              </a:ext>
            </a:extLst>
          </p:cNvPr>
          <p:cNvSpPr>
            <a:spLocks noGrp="1"/>
          </p:cNvSpPr>
          <p:nvPr/>
        </p:nvSpPr>
        <p:spPr>
          <a:xfrm>
            <a:off x="6163620" y="1657739"/>
            <a:ext cx="5785716" cy="408663"/>
          </a:xfrm>
          <a:custGeom>
            <a:avLst/>
            <a:gdLst/>
            <a:ahLst/>
            <a:cxnLst/>
            <a:rect l="0" t="0" r="0" b="0"/>
            <a:pathLst>
              <a:path w="5785716" h="408663">
                <a:moveTo>
                  <a:pt x="0" y="107528"/>
                </a:moveTo>
                <a:lnTo>
                  <a:pt x="558" y="96574"/>
                </a:lnTo>
                <a:lnTo>
                  <a:pt x="2195" y="85928"/>
                </a:lnTo>
                <a:lnTo>
                  <a:pt x="4855" y="75644"/>
                </a:lnTo>
                <a:lnTo>
                  <a:pt x="8485" y="65777"/>
                </a:lnTo>
                <a:lnTo>
                  <a:pt x="13028" y="56383"/>
                </a:lnTo>
                <a:lnTo>
                  <a:pt x="18429" y="47516"/>
                </a:lnTo>
                <a:lnTo>
                  <a:pt x="24634" y="39232"/>
                </a:lnTo>
                <a:lnTo>
                  <a:pt x="31587" y="31586"/>
                </a:lnTo>
                <a:lnTo>
                  <a:pt x="39232" y="24634"/>
                </a:lnTo>
                <a:lnTo>
                  <a:pt x="47516" y="18429"/>
                </a:lnTo>
                <a:lnTo>
                  <a:pt x="56383" y="13028"/>
                </a:lnTo>
                <a:lnTo>
                  <a:pt x="65777" y="8485"/>
                </a:lnTo>
                <a:lnTo>
                  <a:pt x="75644" y="4855"/>
                </a:lnTo>
                <a:lnTo>
                  <a:pt x="85928" y="2195"/>
                </a:lnTo>
                <a:lnTo>
                  <a:pt x="96575" y="558"/>
                </a:lnTo>
                <a:lnTo>
                  <a:pt x="107528" y="0"/>
                </a:lnTo>
                <a:lnTo>
                  <a:pt x="5678188" y="0"/>
                </a:lnTo>
                <a:lnTo>
                  <a:pt x="5689142" y="558"/>
                </a:lnTo>
                <a:lnTo>
                  <a:pt x="5699788" y="2195"/>
                </a:lnTo>
                <a:lnTo>
                  <a:pt x="5710073" y="4855"/>
                </a:lnTo>
                <a:lnTo>
                  <a:pt x="5719939" y="8485"/>
                </a:lnTo>
                <a:lnTo>
                  <a:pt x="5729334" y="13028"/>
                </a:lnTo>
                <a:lnTo>
                  <a:pt x="5738200" y="18429"/>
                </a:lnTo>
                <a:lnTo>
                  <a:pt x="5746484" y="24634"/>
                </a:lnTo>
                <a:lnTo>
                  <a:pt x="5754130" y="31586"/>
                </a:lnTo>
                <a:lnTo>
                  <a:pt x="5761083" y="39232"/>
                </a:lnTo>
                <a:lnTo>
                  <a:pt x="5767287" y="47516"/>
                </a:lnTo>
                <a:lnTo>
                  <a:pt x="5772689" y="56383"/>
                </a:lnTo>
                <a:lnTo>
                  <a:pt x="5777232" y="65777"/>
                </a:lnTo>
                <a:lnTo>
                  <a:pt x="5780861" y="75644"/>
                </a:lnTo>
                <a:lnTo>
                  <a:pt x="5783522" y="85928"/>
                </a:lnTo>
                <a:lnTo>
                  <a:pt x="5785158" y="96574"/>
                </a:lnTo>
                <a:lnTo>
                  <a:pt x="5785716" y="107528"/>
                </a:lnTo>
                <a:lnTo>
                  <a:pt x="5785716" y="408663"/>
                </a:lnTo>
                <a:lnTo>
                  <a:pt x="0" y="408663"/>
                </a:lnTo>
                <a:close/>
              </a:path>
            </a:pathLst>
          </a:custGeom>
          <a:solidFill>
            <a:srgbClr val="8C141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11" name="Elemento original">
            <a:extLst>
              <a:ext uri="{FF2B5EF4-FFF2-40B4-BE49-F238E27FC236}">
                <a16:creationId xmlns:a16="http://schemas.microsoft.com/office/drawing/2014/main" id="{849FF624-EEDB-485F-9D96-2C3F651672DD}"/>
              </a:ext>
            </a:extLst>
          </p:cNvPr>
          <p:cNvSpPr>
            <a:spLocks noGrp="1"/>
          </p:cNvSpPr>
          <p:nvPr/>
        </p:nvSpPr>
        <p:spPr>
          <a:xfrm>
            <a:off x="6163620" y="2133336"/>
            <a:ext cx="5785716" cy="1779133"/>
          </a:xfrm>
          <a:custGeom>
            <a:avLst/>
            <a:gdLst/>
            <a:ahLst/>
            <a:cxnLst/>
            <a:rect l="0" t="0" r="0" b="0"/>
            <a:pathLst>
              <a:path w="5785716" h="1779133">
                <a:moveTo>
                  <a:pt x="0" y="1671605"/>
                </a:moveTo>
                <a:lnTo>
                  <a:pt x="558" y="1682559"/>
                </a:lnTo>
                <a:lnTo>
                  <a:pt x="2195" y="1693205"/>
                </a:lnTo>
                <a:lnTo>
                  <a:pt x="4855" y="1703489"/>
                </a:lnTo>
                <a:lnTo>
                  <a:pt x="8485" y="1713356"/>
                </a:lnTo>
                <a:lnTo>
                  <a:pt x="13028" y="1722750"/>
                </a:lnTo>
                <a:lnTo>
                  <a:pt x="18429" y="1731617"/>
                </a:lnTo>
                <a:lnTo>
                  <a:pt x="24634" y="1739901"/>
                </a:lnTo>
                <a:lnTo>
                  <a:pt x="31587" y="1747546"/>
                </a:lnTo>
                <a:lnTo>
                  <a:pt x="39232" y="1754499"/>
                </a:lnTo>
                <a:lnTo>
                  <a:pt x="47516" y="1760704"/>
                </a:lnTo>
                <a:lnTo>
                  <a:pt x="56383" y="1766105"/>
                </a:lnTo>
                <a:lnTo>
                  <a:pt x="65777" y="1770648"/>
                </a:lnTo>
                <a:lnTo>
                  <a:pt x="75644" y="1774278"/>
                </a:lnTo>
                <a:lnTo>
                  <a:pt x="85928" y="1776938"/>
                </a:lnTo>
                <a:lnTo>
                  <a:pt x="96575" y="1778575"/>
                </a:lnTo>
                <a:lnTo>
                  <a:pt x="107528" y="1779133"/>
                </a:lnTo>
                <a:lnTo>
                  <a:pt x="5678188" y="1779133"/>
                </a:lnTo>
                <a:lnTo>
                  <a:pt x="5689142" y="1778575"/>
                </a:lnTo>
                <a:lnTo>
                  <a:pt x="5699788" y="1776938"/>
                </a:lnTo>
                <a:lnTo>
                  <a:pt x="5710073" y="1774278"/>
                </a:lnTo>
                <a:lnTo>
                  <a:pt x="5719939" y="1770648"/>
                </a:lnTo>
                <a:lnTo>
                  <a:pt x="5729334" y="1766105"/>
                </a:lnTo>
                <a:lnTo>
                  <a:pt x="5738200" y="1760704"/>
                </a:lnTo>
                <a:lnTo>
                  <a:pt x="5746484" y="1754499"/>
                </a:lnTo>
                <a:lnTo>
                  <a:pt x="5754130" y="1747546"/>
                </a:lnTo>
                <a:lnTo>
                  <a:pt x="5761083" y="1739901"/>
                </a:lnTo>
                <a:lnTo>
                  <a:pt x="5767287" y="1731617"/>
                </a:lnTo>
                <a:lnTo>
                  <a:pt x="5772689" y="1722750"/>
                </a:lnTo>
                <a:lnTo>
                  <a:pt x="5777232" y="1713356"/>
                </a:lnTo>
                <a:lnTo>
                  <a:pt x="5780861" y="1703489"/>
                </a:lnTo>
                <a:lnTo>
                  <a:pt x="5783522" y="1693205"/>
                </a:lnTo>
                <a:lnTo>
                  <a:pt x="5785158" y="1682559"/>
                </a:lnTo>
                <a:lnTo>
                  <a:pt x="5785716" y="1671605"/>
                </a:lnTo>
                <a:lnTo>
                  <a:pt x="5785716" y="0"/>
                </a:lnTo>
                <a:lnTo>
                  <a:pt x="0" y="0"/>
                </a:lnTo>
                <a:close/>
              </a:path>
            </a:pathLst>
          </a:custGeom>
          <a:solidFill>
            <a:srgbClr val="F4E7E7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12" name="El problema: “sorting” espacial">
            <a:extLst>
              <a:ext uri="{FF2B5EF4-FFF2-40B4-BE49-F238E27FC236}">
                <a16:creationId xmlns:a16="http://schemas.microsoft.com/office/drawing/2014/main" id="{459A51FB-84F7-41E4-9DF3-F15D7DE632B2}"/>
              </a:ext>
            </a:extLst>
          </p:cNvPr>
          <p:cNvSpPr>
            <a:spLocks noGrp="1"/>
          </p:cNvSpPr>
          <p:nvPr/>
        </p:nvSpPr>
        <p:spPr>
          <a:xfrm>
            <a:off x="228602" y="219274"/>
            <a:ext cx="5730342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64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800" b="1" i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El </a:t>
            </a:r>
            <a:r>
              <a:rPr sz="2800" b="1" i="0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problema</a:t>
            </a:r>
            <a:r>
              <a:rPr sz="2800" b="1" i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: “sorting” </a:t>
            </a:r>
            <a:r>
              <a:rPr sz="2800" b="1" i="0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espacial</a:t>
            </a:r>
            <a:endParaRPr sz="2800" b="1" i="0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Cuadra A">
            <a:extLst>
              <a:ext uri="{FF2B5EF4-FFF2-40B4-BE49-F238E27FC236}">
                <a16:creationId xmlns:a16="http://schemas.microsoft.com/office/drawing/2014/main" id="{5881838D-B924-46E4-8884-C3B4321415F3}"/>
              </a:ext>
            </a:extLst>
          </p:cNvPr>
          <p:cNvSpPr>
            <a:spLocks noGrp="1"/>
          </p:cNvSpPr>
          <p:nvPr/>
        </p:nvSpPr>
        <p:spPr>
          <a:xfrm>
            <a:off x="350268" y="1702196"/>
            <a:ext cx="1282628" cy="385651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51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51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Cuadra A</a:t>
            </a:r>
          </a:p>
        </p:txBody>
      </p:sp>
      <p:sp>
        <p:nvSpPr>
          <p:cNvPr id="14" name="Céntrica, mixta, bien conectada, con">
            <a:extLst>
              <a:ext uri="{FF2B5EF4-FFF2-40B4-BE49-F238E27FC236}">
                <a16:creationId xmlns:a16="http://schemas.microsoft.com/office/drawing/2014/main" id="{CCCBFF91-999B-4131-A260-E9066E44B753}"/>
              </a:ext>
            </a:extLst>
          </p:cNvPr>
          <p:cNvSpPr>
            <a:spLocks noGrp="1"/>
          </p:cNvSpPr>
          <p:nvPr/>
        </p:nvSpPr>
        <p:spPr>
          <a:xfrm>
            <a:off x="350268" y="2153880"/>
            <a:ext cx="4495840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105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5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Céntrica, mixta, bien conectada, con</a:t>
            </a:r>
          </a:p>
        </p:txBody>
      </p:sp>
      <p:sp>
        <p:nvSpPr>
          <p:cNvPr id="15" name="restaurantes y servicios.">
            <a:extLst>
              <a:ext uri="{FF2B5EF4-FFF2-40B4-BE49-F238E27FC236}">
                <a16:creationId xmlns:a16="http://schemas.microsoft.com/office/drawing/2014/main" id="{1A001979-B4C8-4072-BEBD-470CD1E5CB8C}"/>
              </a:ext>
            </a:extLst>
          </p:cNvPr>
          <p:cNvSpPr>
            <a:spLocks noGrp="1"/>
          </p:cNvSpPr>
          <p:nvPr/>
        </p:nvSpPr>
        <p:spPr>
          <a:xfrm>
            <a:off x="350268" y="2518441"/>
            <a:ext cx="2914961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38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38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restaurantes y servicios.</a:t>
            </a:r>
          </a:p>
        </p:txBody>
      </p:sp>
      <p:sp>
        <p:nvSpPr>
          <p:cNvPr id="16" name="•">
            <a:extLst>
              <a:ext uri="{FF2B5EF4-FFF2-40B4-BE49-F238E27FC236}">
                <a16:creationId xmlns:a16="http://schemas.microsoft.com/office/drawing/2014/main" id="{A357AB03-9D51-4BE2-AD8E-ADB597E30734}"/>
              </a:ext>
            </a:extLst>
          </p:cNvPr>
          <p:cNvSpPr>
            <a:spLocks noGrp="1"/>
          </p:cNvSpPr>
          <p:nvPr/>
        </p:nvSpPr>
        <p:spPr>
          <a:xfrm>
            <a:off x="643521" y="3035641"/>
            <a:ext cx="1847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240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7" name="Arriendo ya era alto">
            <a:extLst>
              <a:ext uri="{FF2B5EF4-FFF2-40B4-BE49-F238E27FC236}">
                <a16:creationId xmlns:a16="http://schemas.microsoft.com/office/drawing/2014/main" id="{9177C5DF-676B-4067-A262-FEFE0B623464}"/>
              </a:ext>
            </a:extLst>
          </p:cNvPr>
          <p:cNvSpPr>
            <a:spLocks noGrp="1"/>
          </p:cNvSpPr>
          <p:nvPr/>
        </p:nvSpPr>
        <p:spPr>
          <a:xfrm>
            <a:off x="936800" y="3069774"/>
            <a:ext cx="4898516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109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9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Arriendo</a:t>
            </a:r>
            <a:r>
              <a:rPr sz="2109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109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ya</a:t>
            </a:r>
            <a:r>
              <a:rPr sz="2109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era alto</a:t>
            </a:r>
            <a:r>
              <a:rPr lang="en-US" sz="2109" b="1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antes </a:t>
            </a:r>
            <a:r>
              <a:rPr lang="en-US" sz="2109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de </a:t>
            </a:r>
            <a:r>
              <a:rPr lang="en-US" sz="2109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que</a:t>
            </a:r>
            <a:r>
              <a:rPr lang="en-US" sz="2109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109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llegara</a:t>
            </a:r>
            <a:endParaRPr sz="2109" b="0" i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Airbnb">
            <a:extLst>
              <a:ext uri="{FF2B5EF4-FFF2-40B4-BE49-F238E27FC236}">
                <a16:creationId xmlns:a16="http://schemas.microsoft.com/office/drawing/2014/main" id="{E64368C7-6F14-4DAF-A1A4-89591A4545CC}"/>
              </a:ext>
            </a:extLst>
          </p:cNvPr>
          <p:cNvSpPr>
            <a:spLocks noGrp="1"/>
          </p:cNvSpPr>
          <p:nvPr/>
        </p:nvSpPr>
        <p:spPr>
          <a:xfrm>
            <a:off x="936800" y="3433827"/>
            <a:ext cx="848452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142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42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Airbnb</a:t>
            </a:r>
          </a:p>
        </p:txBody>
      </p:sp>
      <p:sp>
        <p:nvSpPr>
          <p:cNvPr id="21" name="•">
            <a:extLst>
              <a:ext uri="{FF2B5EF4-FFF2-40B4-BE49-F238E27FC236}">
                <a16:creationId xmlns:a16="http://schemas.microsoft.com/office/drawing/2014/main" id="{A61240E4-C617-41BE-8339-923B24398638}"/>
              </a:ext>
            </a:extLst>
          </p:cNvPr>
          <p:cNvSpPr>
            <a:spLocks noGrp="1"/>
          </p:cNvSpPr>
          <p:nvPr/>
        </p:nvSpPr>
        <p:spPr>
          <a:xfrm>
            <a:off x="643521" y="3844430"/>
            <a:ext cx="1847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240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22" name="Hoy tiene muchos listados">
            <a:extLst>
              <a:ext uri="{FF2B5EF4-FFF2-40B4-BE49-F238E27FC236}">
                <a16:creationId xmlns:a16="http://schemas.microsoft.com/office/drawing/2014/main" id="{948FEABD-E422-43A2-B0AD-ECEE405BE0F4}"/>
              </a:ext>
            </a:extLst>
          </p:cNvPr>
          <p:cNvSpPr>
            <a:spLocks noGrp="1"/>
          </p:cNvSpPr>
          <p:nvPr/>
        </p:nvSpPr>
        <p:spPr>
          <a:xfrm>
            <a:off x="936800" y="3878743"/>
            <a:ext cx="3206339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73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73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Hoy tiene muchos listados</a:t>
            </a:r>
          </a:p>
        </p:txBody>
      </p:sp>
      <p:sp>
        <p:nvSpPr>
          <p:cNvPr id="23" name="Cuadra B">
            <a:extLst>
              <a:ext uri="{FF2B5EF4-FFF2-40B4-BE49-F238E27FC236}">
                <a16:creationId xmlns:a16="http://schemas.microsoft.com/office/drawing/2014/main" id="{678E5167-8758-47E5-BD1A-E12866C0710B}"/>
              </a:ext>
            </a:extLst>
          </p:cNvPr>
          <p:cNvSpPr>
            <a:spLocks noGrp="1"/>
          </p:cNvSpPr>
          <p:nvPr/>
        </p:nvSpPr>
        <p:spPr>
          <a:xfrm>
            <a:off x="6271148" y="1702189"/>
            <a:ext cx="1283560" cy="385651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52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52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Cuadra B</a:t>
            </a:r>
          </a:p>
        </p:txBody>
      </p:sp>
      <p:sp>
        <p:nvSpPr>
          <p:cNvPr id="24" name="Periférica, uso residencial, poca oferta de">
            <a:extLst>
              <a:ext uri="{FF2B5EF4-FFF2-40B4-BE49-F238E27FC236}">
                <a16:creationId xmlns:a16="http://schemas.microsoft.com/office/drawing/2014/main" id="{A9949436-60F6-442D-B117-CFB18B056A26}"/>
              </a:ext>
            </a:extLst>
          </p:cNvPr>
          <p:cNvSpPr>
            <a:spLocks noGrp="1"/>
          </p:cNvSpPr>
          <p:nvPr/>
        </p:nvSpPr>
        <p:spPr>
          <a:xfrm>
            <a:off x="6271148" y="2154032"/>
            <a:ext cx="5036455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75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75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Periférica, uso residencial, poca oferta de</a:t>
            </a:r>
          </a:p>
        </p:txBody>
      </p:sp>
      <p:sp>
        <p:nvSpPr>
          <p:cNvPr id="25" name="servicios.">
            <a:extLst>
              <a:ext uri="{FF2B5EF4-FFF2-40B4-BE49-F238E27FC236}">
                <a16:creationId xmlns:a16="http://schemas.microsoft.com/office/drawing/2014/main" id="{2DDC6905-C06E-489A-9C42-899C0F6A4643}"/>
              </a:ext>
            </a:extLst>
          </p:cNvPr>
          <p:cNvSpPr>
            <a:spLocks noGrp="1"/>
          </p:cNvSpPr>
          <p:nvPr/>
        </p:nvSpPr>
        <p:spPr>
          <a:xfrm>
            <a:off x="6271148" y="2518744"/>
            <a:ext cx="1117425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78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78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servicios.</a:t>
            </a:r>
          </a:p>
        </p:txBody>
      </p:sp>
      <p:sp>
        <p:nvSpPr>
          <p:cNvPr id="26" name="•">
            <a:extLst>
              <a:ext uri="{FF2B5EF4-FFF2-40B4-BE49-F238E27FC236}">
                <a16:creationId xmlns:a16="http://schemas.microsoft.com/office/drawing/2014/main" id="{56F05691-D0D4-41C9-8F57-1F45E4F6D8A0}"/>
              </a:ext>
            </a:extLst>
          </p:cNvPr>
          <p:cNvSpPr>
            <a:spLocks noGrp="1"/>
          </p:cNvSpPr>
          <p:nvPr/>
        </p:nvSpPr>
        <p:spPr>
          <a:xfrm>
            <a:off x="6564400" y="3035641"/>
            <a:ext cx="1847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240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27" name="Arriendo bajo, sin presión turística">
            <a:extLst>
              <a:ext uri="{FF2B5EF4-FFF2-40B4-BE49-F238E27FC236}">
                <a16:creationId xmlns:a16="http://schemas.microsoft.com/office/drawing/2014/main" id="{26E3F6B7-74B7-4656-AF43-F7AA2507CE0C}"/>
              </a:ext>
            </a:extLst>
          </p:cNvPr>
          <p:cNvSpPr>
            <a:spLocks noGrp="1"/>
          </p:cNvSpPr>
          <p:nvPr/>
        </p:nvSpPr>
        <p:spPr>
          <a:xfrm>
            <a:off x="6857652" y="3069783"/>
            <a:ext cx="420856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107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7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Arriendo bajo, sin presión turística</a:t>
            </a:r>
          </a:p>
        </p:txBody>
      </p:sp>
      <p:sp>
        <p:nvSpPr>
          <p:cNvPr id="28" name="•">
            <a:extLst>
              <a:ext uri="{FF2B5EF4-FFF2-40B4-BE49-F238E27FC236}">
                <a16:creationId xmlns:a16="http://schemas.microsoft.com/office/drawing/2014/main" id="{AE8248CD-8D2D-44B9-98FB-6250E5844F71}"/>
              </a:ext>
            </a:extLst>
          </p:cNvPr>
          <p:cNvSpPr>
            <a:spLocks noGrp="1"/>
          </p:cNvSpPr>
          <p:nvPr/>
        </p:nvSpPr>
        <p:spPr>
          <a:xfrm>
            <a:off x="6564400" y="3480210"/>
            <a:ext cx="1847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240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29" name="Hoy tiene pocos o ningún listado">
            <a:extLst>
              <a:ext uri="{FF2B5EF4-FFF2-40B4-BE49-F238E27FC236}">
                <a16:creationId xmlns:a16="http://schemas.microsoft.com/office/drawing/2014/main" id="{D3D0E579-8D87-4D95-83F5-911CA3F3094A}"/>
              </a:ext>
            </a:extLst>
          </p:cNvPr>
          <p:cNvSpPr>
            <a:spLocks noGrp="1"/>
          </p:cNvSpPr>
          <p:nvPr/>
        </p:nvSpPr>
        <p:spPr>
          <a:xfrm>
            <a:off x="6857652" y="3514340"/>
            <a:ext cx="4029594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109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9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Hoy tiene pocos o ningún listado</a:t>
            </a:r>
          </a:p>
        </p:txBody>
      </p:sp>
      <p:sp>
        <p:nvSpPr>
          <p:cNvPr id="30" name="Comparar A con B y atribuirle la diferencia a Airbnb sería un error:">
            <a:extLst>
              <a:ext uri="{FF2B5EF4-FFF2-40B4-BE49-F238E27FC236}">
                <a16:creationId xmlns:a16="http://schemas.microsoft.com/office/drawing/2014/main" id="{783E05FC-D8E9-4D45-9EDC-96CF4D1EC650}"/>
              </a:ext>
            </a:extLst>
          </p:cNvPr>
          <p:cNvSpPr>
            <a:spLocks noGrp="1"/>
          </p:cNvSpPr>
          <p:nvPr/>
        </p:nvSpPr>
        <p:spPr>
          <a:xfrm>
            <a:off x="1691234" y="4948804"/>
            <a:ext cx="8847785" cy="385651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93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293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Comparar A con B y atribuirle la diferencia a Airbnb sería un error:</a:t>
            </a:r>
          </a:p>
        </p:txBody>
      </p:sp>
      <p:sp>
        <p:nvSpPr>
          <p:cNvPr id="31" name="la diferencia ya existía antes de que Airbnb llegara.">
            <a:extLst>
              <a:ext uri="{FF2B5EF4-FFF2-40B4-BE49-F238E27FC236}">
                <a16:creationId xmlns:a16="http://schemas.microsoft.com/office/drawing/2014/main" id="{1AEA3C17-1F4B-4F43-AEF5-F179BB8AEB1D}"/>
              </a:ext>
            </a:extLst>
          </p:cNvPr>
          <p:cNvSpPr>
            <a:spLocks noGrp="1"/>
          </p:cNvSpPr>
          <p:nvPr/>
        </p:nvSpPr>
        <p:spPr>
          <a:xfrm>
            <a:off x="2763733" y="5323969"/>
            <a:ext cx="6702730" cy="385651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5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245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la diferencia ya existía antes de que Airbnb llegara.</a:t>
            </a:r>
          </a:p>
        </p:txBody>
      </p:sp>
      <p:sp>
        <p:nvSpPr>
          <p:cNvPr id="32" name="Fonseca Galvis &amp; Giraldo (PUJ)">
            <a:extLst>
              <a:ext uri="{FF2B5EF4-FFF2-40B4-BE49-F238E27FC236}">
                <a16:creationId xmlns:a16="http://schemas.microsoft.com/office/drawing/2014/main" id="{18C8EEB0-AEBA-4609-9482-2E60492B4183}"/>
              </a:ext>
            </a:extLst>
          </p:cNvPr>
          <p:cNvSpPr>
            <a:spLocks noGrp="1"/>
          </p:cNvSpPr>
          <p:nvPr/>
        </p:nvSpPr>
        <p:spPr>
          <a:xfrm>
            <a:off x="733816" y="6650801"/>
            <a:ext cx="263436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Fonseca Galvis &amp; Giraldo (PUJ)</a:t>
            </a:r>
          </a:p>
        </p:txBody>
      </p:sp>
      <p:sp>
        <p:nvSpPr>
          <p:cNvPr id="33" name="STR y arriendos en Medellín">
            <a:extLst>
              <a:ext uri="{FF2B5EF4-FFF2-40B4-BE49-F238E27FC236}">
                <a16:creationId xmlns:a16="http://schemas.microsoft.com/office/drawing/2014/main" id="{F36580D8-77C3-440B-AB36-FDE32B71785B}"/>
              </a:ext>
            </a:extLst>
          </p:cNvPr>
          <p:cNvSpPr>
            <a:spLocks noGrp="1"/>
          </p:cNvSpPr>
          <p:nvPr/>
        </p:nvSpPr>
        <p:spPr>
          <a:xfrm>
            <a:off x="4974456" y="6650801"/>
            <a:ext cx="228104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STR y arriendos en Medellín</a:t>
            </a:r>
          </a:p>
        </p:txBody>
      </p:sp>
      <p:sp>
        <p:nvSpPr>
          <p:cNvPr id="34" name="6 / 19">
            <a:extLst>
              <a:ext uri="{FF2B5EF4-FFF2-40B4-BE49-F238E27FC236}">
                <a16:creationId xmlns:a16="http://schemas.microsoft.com/office/drawing/2014/main" id="{6A48B9BB-BE34-482E-94BB-00A662EC81DA}"/>
              </a:ext>
            </a:extLst>
          </p:cNvPr>
          <p:cNvSpPr>
            <a:spLocks noGrp="1"/>
          </p:cNvSpPr>
          <p:nvPr/>
        </p:nvSpPr>
        <p:spPr>
          <a:xfrm>
            <a:off x="8365123" y="6650801"/>
            <a:ext cx="478385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6 / 19</a:t>
            </a:r>
          </a:p>
        </p:txBody>
      </p:sp>
    </p:spTree>
    <p:extLst>
      <p:ext uri="{BB962C8B-B14F-4D97-AF65-F5344CB8AC3E}">
        <p14:creationId xmlns:p14="http://schemas.microsoft.com/office/powerpoint/2010/main" val="1981498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lemento original">
            <a:extLst>
              <a:ext uri="{FF2B5EF4-FFF2-40B4-BE49-F238E27FC236}">
                <a16:creationId xmlns:a16="http://schemas.microsoft.com/office/drawing/2014/main" id="{86946864-EE9B-4384-A0EE-094DD01001F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2"/>
          </a:xfrm>
          <a:custGeom>
            <a:avLst/>
            <a:gdLst/>
            <a:ahLst/>
            <a:cxnLst/>
            <a:rect l="0" t="0" r="0" b="0"/>
            <a:pathLst>
              <a:path w="12192000" h="6858002">
                <a:moveTo>
                  <a:pt x="0" y="6858002"/>
                </a:moveTo>
                <a:lnTo>
                  <a:pt x="12192000" y="6858002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2" name="Elemento original">
            <a:extLst>
              <a:ext uri="{FF2B5EF4-FFF2-40B4-BE49-F238E27FC236}">
                <a16:creationId xmlns:a16="http://schemas.microsoft.com/office/drawing/2014/main" id="{14750F64-9444-4CCE-8859-2A16C02B5B5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49623"/>
          </a:xfrm>
          <a:custGeom>
            <a:avLst/>
            <a:gdLst/>
            <a:ahLst/>
            <a:cxnLst/>
            <a:rect l="0" t="0" r="0" b="0"/>
            <a:pathLst>
              <a:path w="12192000" h="749623">
                <a:moveTo>
                  <a:pt x="0" y="749623"/>
                </a:moveTo>
                <a:lnTo>
                  <a:pt x="12192000" y="749623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3" name="Elemento original">
            <a:extLst>
              <a:ext uri="{FF2B5EF4-FFF2-40B4-BE49-F238E27FC236}">
                <a16:creationId xmlns:a16="http://schemas.microsoft.com/office/drawing/2014/main" id="{92B598A2-A131-49E0-814E-5D5F0DA7B018}"/>
              </a:ext>
            </a:extLst>
          </p:cNvPr>
          <p:cNvSpPr>
            <a:spLocks noGrp="1"/>
          </p:cNvSpPr>
          <p:nvPr/>
        </p:nvSpPr>
        <p:spPr>
          <a:xfrm>
            <a:off x="293252" y="4764240"/>
            <a:ext cx="11820702" cy="1245485"/>
          </a:xfrm>
          <a:custGeom>
            <a:avLst/>
            <a:gdLst/>
            <a:ahLst/>
            <a:cxnLst/>
            <a:rect l="0" t="0" r="0" b="0"/>
            <a:pathLst>
              <a:path w="11820702" h="1245485">
                <a:moveTo>
                  <a:pt x="0" y="1245485"/>
                </a:moveTo>
                <a:lnTo>
                  <a:pt x="11820702" y="1245485"/>
                </a:lnTo>
                <a:lnTo>
                  <a:pt x="11820702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C0C0C0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4" name="Elemento original">
            <a:extLst>
              <a:ext uri="{FF2B5EF4-FFF2-40B4-BE49-F238E27FC236}">
                <a16:creationId xmlns:a16="http://schemas.microsoft.com/office/drawing/2014/main" id="{04740CE6-9961-4646-9600-3981077E6E84}"/>
              </a:ext>
            </a:extLst>
          </p:cNvPr>
          <p:cNvSpPr>
            <a:spLocks noGrp="1"/>
          </p:cNvSpPr>
          <p:nvPr/>
        </p:nvSpPr>
        <p:spPr>
          <a:xfrm>
            <a:off x="0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5" name="Elemento original">
            <a:extLst>
              <a:ext uri="{FF2B5EF4-FFF2-40B4-BE49-F238E27FC236}">
                <a16:creationId xmlns:a16="http://schemas.microsoft.com/office/drawing/2014/main" id="{896F197C-E735-44E1-90CF-70569810255B}"/>
              </a:ext>
            </a:extLst>
          </p:cNvPr>
          <p:cNvSpPr>
            <a:spLocks noGrp="1"/>
          </p:cNvSpPr>
          <p:nvPr/>
        </p:nvSpPr>
        <p:spPr>
          <a:xfrm>
            <a:off x="4063946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314C6E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6" name="Elemento original">
            <a:extLst>
              <a:ext uri="{FF2B5EF4-FFF2-40B4-BE49-F238E27FC236}">
                <a16:creationId xmlns:a16="http://schemas.microsoft.com/office/drawing/2014/main" id="{AA1738FA-B110-4EB1-9650-943DC006E47D}"/>
              </a:ext>
            </a:extLst>
          </p:cNvPr>
          <p:cNvSpPr>
            <a:spLocks noGrp="1"/>
          </p:cNvSpPr>
          <p:nvPr/>
        </p:nvSpPr>
        <p:spPr>
          <a:xfrm>
            <a:off x="8127892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7" name="Elemento original">
            <a:extLst>
              <a:ext uri="{FF2B5EF4-FFF2-40B4-BE49-F238E27FC236}">
                <a16:creationId xmlns:a16="http://schemas.microsoft.com/office/drawing/2014/main" id="{DBEEE603-654F-43D2-A611-DD63AD79C9FE}"/>
              </a:ext>
            </a:extLst>
          </p:cNvPr>
          <p:cNvSpPr>
            <a:spLocks noGrp="1"/>
          </p:cNvSpPr>
          <p:nvPr/>
        </p:nvSpPr>
        <p:spPr>
          <a:xfrm>
            <a:off x="185724" y="4643730"/>
            <a:ext cx="11820703" cy="408663"/>
          </a:xfrm>
          <a:custGeom>
            <a:avLst/>
            <a:gdLst/>
            <a:ahLst/>
            <a:cxnLst/>
            <a:rect l="0" t="0" r="0" b="0"/>
            <a:pathLst>
              <a:path w="11820703" h="408663">
                <a:moveTo>
                  <a:pt x="0" y="107528"/>
                </a:moveTo>
                <a:lnTo>
                  <a:pt x="558" y="96574"/>
                </a:lnTo>
                <a:lnTo>
                  <a:pt x="2195" y="85928"/>
                </a:lnTo>
                <a:lnTo>
                  <a:pt x="4855" y="75644"/>
                </a:lnTo>
                <a:lnTo>
                  <a:pt x="8485" y="65777"/>
                </a:lnTo>
                <a:lnTo>
                  <a:pt x="13028" y="56383"/>
                </a:lnTo>
                <a:lnTo>
                  <a:pt x="18429" y="47516"/>
                </a:lnTo>
                <a:lnTo>
                  <a:pt x="24634" y="39232"/>
                </a:lnTo>
                <a:lnTo>
                  <a:pt x="31587" y="31586"/>
                </a:lnTo>
                <a:lnTo>
                  <a:pt x="39232" y="24634"/>
                </a:lnTo>
                <a:lnTo>
                  <a:pt x="47516" y="18429"/>
                </a:lnTo>
                <a:lnTo>
                  <a:pt x="56383" y="13028"/>
                </a:lnTo>
                <a:lnTo>
                  <a:pt x="65777" y="8485"/>
                </a:lnTo>
                <a:lnTo>
                  <a:pt x="75644" y="4855"/>
                </a:lnTo>
                <a:lnTo>
                  <a:pt x="85928" y="2195"/>
                </a:lnTo>
                <a:lnTo>
                  <a:pt x="96575" y="558"/>
                </a:lnTo>
                <a:lnTo>
                  <a:pt x="107528" y="0"/>
                </a:lnTo>
                <a:lnTo>
                  <a:pt x="11713175" y="0"/>
                </a:lnTo>
                <a:lnTo>
                  <a:pt x="11724128" y="558"/>
                </a:lnTo>
                <a:lnTo>
                  <a:pt x="11734775" y="2195"/>
                </a:lnTo>
                <a:lnTo>
                  <a:pt x="11745059" y="4855"/>
                </a:lnTo>
                <a:lnTo>
                  <a:pt x="11754925" y="8485"/>
                </a:lnTo>
                <a:lnTo>
                  <a:pt x="11764320" y="13028"/>
                </a:lnTo>
                <a:lnTo>
                  <a:pt x="11773186" y="18429"/>
                </a:lnTo>
                <a:lnTo>
                  <a:pt x="11781470" y="24634"/>
                </a:lnTo>
                <a:lnTo>
                  <a:pt x="11789116" y="31586"/>
                </a:lnTo>
                <a:lnTo>
                  <a:pt x="11796069" y="39232"/>
                </a:lnTo>
                <a:lnTo>
                  <a:pt x="11802274" y="47516"/>
                </a:lnTo>
                <a:lnTo>
                  <a:pt x="11807675" y="56383"/>
                </a:lnTo>
                <a:lnTo>
                  <a:pt x="11812218" y="65777"/>
                </a:lnTo>
                <a:lnTo>
                  <a:pt x="11815847" y="75644"/>
                </a:lnTo>
                <a:lnTo>
                  <a:pt x="11818508" y="85928"/>
                </a:lnTo>
                <a:lnTo>
                  <a:pt x="11820145" y="96574"/>
                </a:lnTo>
                <a:lnTo>
                  <a:pt x="11820703" y="107528"/>
                </a:lnTo>
                <a:lnTo>
                  <a:pt x="11820703" y="408663"/>
                </a:lnTo>
                <a:lnTo>
                  <a:pt x="0" y="408663"/>
                </a:lnTo>
                <a:close/>
              </a:path>
            </a:pathLst>
          </a:custGeom>
          <a:solidFill>
            <a:srgbClr val="8C141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8" name="Elemento original">
            <a:extLst>
              <a:ext uri="{FF2B5EF4-FFF2-40B4-BE49-F238E27FC236}">
                <a16:creationId xmlns:a16="http://schemas.microsoft.com/office/drawing/2014/main" id="{5237FC23-7C36-485D-812C-820E1FAC6684}"/>
              </a:ext>
            </a:extLst>
          </p:cNvPr>
          <p:cNvSpPr>
            <a:spLocks noGrp="1"/>
          </p:cNvSpPr>
          <p:nvPr/>
        </p:nvSpPr>
        <p:spPr>
          <a:xfrm>
            <a:off x="185724" y="5119340"/>
            <a:ext cx="11820703" cy="782857"/>
          </a:xfrm>
          <a:custGeom>
            <a:avLst/>
            <a:gdLst/>
            <a:ahLst/>
            <a:cxnLst/>
            <a:rect l="0" t="0" r="0" b="0"/>
            <a:pathLst>
              <a:path w="11820703" h="782857">
                <a:moveTo>
                  <a:pt x="0" y="675330"/>
                </a:moveTo>
                <a:lnTo>
                  <a:pt x="558" y="686283"/>
                </a:lnTo>
                <a:lnTo>
                  <a:pt x="2195" y="696930"/>
                </a:lnTo>
                <a:lnTo>
                  <a:pt x="4855" y="707214"/>
                </a:lnTo>
                <a:lnTo>
                  <a:pt x="8485" y="717080"/>
                </a:lnTo>
                <a:lnTo>
                  <a:pt x="13028" y="726475"/>
                </a:lnTo>
                <a:lnTo>
                  <a:pt x="18429" y="735341"/>
                </a:lnTo>
                <a:lnTo>
                  <a:pt x="24634" y="743625"/>
                </a:lnTo>
                <a:lnTo>
                  <a:pt x="31587" y="751271"/>
                </a:lnTo>
                <a:lnTo>
                  <a:pt x="39232" y="758224"/>
                </a:lnTo>
                <a:lnTo>
                  <a:pt x="47516" y="764428"/>
                </a:lnTo>
                <a:lnTo>
                  <a:pt x="56383" y="769830"/>
                </a:lnTo>
                <a:lnTo>
                  <a:pt x="65777" y="774373"/>
                </a:lnTo>
                <a:lnTo>
                  <a:pt x="75644" y="778002"/>
                </a:lnTo>
                <a:lnTo>
                  <a:pt x="85928" y="780663"/>
                </a:lnTo>
                <a:lnTo>
                  <a:pt x="96575" y="782299"/>
                </a:lnTo>
                <a:lnTo>
                  <a:pt x="107528" y="782857"/>
                </a:lnTo>
                <a:lnTo>
                  <a:pt x="11713175" y="782857"/>
                </a:lnTo>
                <a:lnTo>
                  <a:pt x="11724128" y="782299"/>
                </a:lnTo>
                <a:lnTo>
                  <a:pt x="11734775" y="780663"/>
                </a:lnTo>
                <a:lnTo>
                  <a:pt x="11745059" y="778002"/>
                </a:lnTo>
                <a:lnTo>
                  <a:pt x="11754925" y="774373"/>
                </a:lnTo>
                <a:lnTo>
                  <a:pt x="11764320" y="769830"/>
                </a:lnTo>
                <a:lnTo>
                  <a:pt x="11773186" y="764428"/>
                </a:lnTo>
                <a:lnTo>
                  <a:pt x="11781470" y="758224"/>
                </a:lnTo>
                <a:lnTo>
                  <a:pt x="11789116" y="751271"/>
                </a:lnTo>
                <a:lnTo>
                  <a:pt x="11796069" y="743625"/>
                </a:lnTo>
                <a:lnTo>
                  <a:pt x="11802274" y="735341"/>
                </a:lnTo>
                <a:lnTo>
                  <a:pt x="11807675" y="726475"/>
                </a:lnTo>
                <a:lnTo>
                  <a:pt x="11812218" y="717080"/>
                </a:lnTo>
                <a:lnTo>
                  <a:pt x="11815847" y="707214"/>
                </a:lnTo>
                <a:lnTo>
                  <a:pt x="11818508" y="696930"/>
                </a:lnTo>
                <a:lnTo>
                  <a:pt x="11820145" y="686283"/>
                </a:lnTo>
                <a:lnTo>
                  <a:pt x="11820703" y="675330"/>
                </a:lnTo>
                <a:lnTo>
                  <a:pt x="11820703" y="0"/>
                </a:lnTo>
                <a:lnTo>
                  <a:pt x="0" y="0"/>
                </a:lnTo>
                <a:close/>
              </a:path>
            </a:pathLst>
          </a:custGeom>
          <a:solidFill>
            <a:srgbClr val="F6ECEC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9" name="Cómo separamos una cosa de la otra">
            <a:extLst>
              <a:ext uri="{FF2B5EF4-FFF2-40B4-BE49-F238E27FC236}">
                <a16:creationId xmlns:a16="http://schemas.microsoft.com/office/drawing/2014/main" id="{9F433FD9-0DAF-42A5-B3F9-FE7CBB5A4889}"/>
              </a:ext>
            </a:extLst>
          </p:cNvPr>
          <p:cNvSpPr>
            <a:spLocks noGrp="1"/>
          </p:cNvSpPr>
          <p:nvPr/>
        </p:nvSpPr>
        <p:spPr>
          <a:xfrm>
            <a:off x="228602" y="219509"/>
            <a:ext cx="5701332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594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800" b="1" i="0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Cómo</a:t>
            </a:r>
            <a:r>
              <a:rPr sz="2800" b="1" i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</a:t>
            </a:r>
            <a:r>
              <a:rPr sz="2800" b="1" i="0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separamos</a:t>
            </a:r>
            <a:r>
              <a:rPr sz="2800" b="1" i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</a:t>
            </a:r>
            <a:r>
              <a:rPr sz="2800" b="1" i="0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una</a:t>
            </a:r>
            <a:r>
              <a:rPr sz="2800" b="1" i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</a:t>
            </a:r>
            <a:r>
              <a:rPr sz="2800" b="1" i="0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cosa</a:t>
            </a:r>
            <a:r>
              <a:rPr sz="2800" b="1" i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de la </a:t>
            </a:r>
            <a:r>
              <a:rPr sz="2800" b="1" i="0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otra</a:t>
            </a:r>
            <a:endParaRPr sz="2800" b="1" i="0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•">
            <a:extLst>
              <a:ext uri="{FF2B5EF4-FFF2-40B4-BE49-F238E27FC236}">
                <a16:creationId xmlns:a16="http://schemas.microsoft.com/office/drawing/2014/main" id="{72CFA350-1C37-474E-80C1-BFFD4E6EA232}"/>
              </a:ext>
            </a:extLst>
          </p:cNvPr>
          <p:cNvSpPr>
            <a:spLocks noGrp="1"/>
          </p:cNvSpPr>
          <p:nvPr/>
        </p:nvSpPr>
        <p:spPr>
          <a:xfrm>
            <a:off x="586505" y="1325294"/>
            <a:ext cx="1847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240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1" name="Comparamos cuadras">
            <a:extLst>
              <a:ext uri="{FF2B5EF4-FFF2-40B4-BE49-F238E27FC236}">
                <a16:creationId xmlns:a16="http://schemas.microsoft.com/office/drawing/2014/main" id="{621F5962-0008-4B7E-A878-CD1287F878E8}"/>
              </a:ext>
            </a:extLst>
          </p:cNvPr>
          <p:cNvSpPr>
            <a:spLocks noGrp="1"/>
          </p:cNvSpPr>
          <p:nvPr/>
        </p:nvSpPr>
        <p:spPr>
          <a:xfrm>
            <a:off x="879757" y="1359935"/>
            <a:ext cx="2625020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09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Comparamos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cuadras</a:t>
            </a:r>
            <a:r>
              <a:rPr lang="en-US"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muy</a:t>
            </a:r>
            <a:r>
              <a:rPr lang="en-US" sz="20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parecidas</a:t>
            </a:r>
            <a:r>
              <a:rPr lang="en-US" sz="20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entre </a:t>
            </a:r>
            <a:r>
              <a:rPr lang="en-US" sz="2000" b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sí</a:t>
            </a:r>
            <a:r>
              <a:rPr lang="en-US" sz="20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(del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mismo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barrio),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que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solo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difieren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un</a:t>
            </a:r>
          </a:p>
          <a:p>
            <a:pPr>
              <a:defRPr sz="2009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 sz="2000" b="1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defRPr sz="2009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sz="2000" b="0" i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rasgo fijado en">
            <a:extLst>
              <a:ext uri="{FF2B5EF4-FFF2-40B4-BE49-F238E27FC236}">
                <a16:creationId xmlns:a16="http://schemas.microsoft.com/office/drawing/2014/main" id="{C18B4DA5-ECA3-4554-ACF2-80C700C607DB}"/>
              </a:ext>
            </a:extLst>
          </p:cNvPr>
          <p:cNvSpPr>
            <a:spLocks noGrp="1"/>
          </p:cNvSpPr>
          <p:nvPr/>
        </p:nvSpPr>
        <p:spPr>
          <a:xfrm>
            <a:off x="879757" y="1723839"/>
            <a:ext cx="9780222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7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rasgo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fijado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en</a:t>
            </a:r>
            <a:r>
              <a:rPr lang="en-US"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b="1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2014 </a:t>
            </a:r>
            <a:r>
              <a:rPr lang="en-US" sz="200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–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antes de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que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existiera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el mercado de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renta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corta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como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lo</a:t>
            </a:r>
          </a:p>
          <a:p>
            <a:pPr>
              <a:defRPr sz="207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sz="2000" b="1" i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conocemos hoy.">
            <a:extLst>
              <a:ext uri="{FF2B5EF4-FFF2-40B4-BE49-F238E27FC236}">
                <a16:creationId xmlns:a16="http://schemas.microsoft.com/office/drawing/2014/main" id="{49E0E1FE-D676-43CB-9F86-609A027F7A16}"/>
              </a:ext>
            </a:extLst>
          </p:cNvPr>
          <p:cNvSpPr>
            <a:spLocks noGrp="1"/>
          </p:cNvSpPr>
          <p:nvPr/>
        </p:nvSpPr>
        <p:spPr>
          <a:xfrm>
            <a:off x="879757" y="2088478"/>
            <a:ext cx="1938422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94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conocemos hoy.</a:t>
            </a:r>
          </a:p>
        </p:txBody>
      </p:sp>
      <p:sp>
        <p:nvSpPr>
          <p:cNvPr id="18" name="•">
            <a:extLst>
              <a:ext uri="{FF2B5EF4-FFF2-40B4-BE49-F238E27FC236}">
                <a16:creationId xmlns:a16="http://schemas.microsoft.com/office/drawing/2014/main" id="{EF79481D-1C2C-4E19-AF6B-1B8EDDBDC9F7}"/>
              </a:ext>
            </a:extLst>
          </p:cNvPr>
          <p:cNvSpPr>
            <a:spLocks noGrp="1"/>
          </p:cNvSpPr>
          <p:nvPr/>
        </p:nvSpPr>
        <p:spPr>
          <a:xfrm>
            <a:off x="586505" y="2498303"/>
            <a:ext cx="1847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240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9" name="Ese rasgo es qué tan mixto es el uso del suelo según el POT de 2014 (residencial,">
            <a:extLst>
              <a:ext uri="{FF2B5EF4-FFF2-40B4-BE49-F238E27FC236}">
                <a16:creationId xmlns:a16="http://schemas.microsoft.com/office/drawing/2014/main" id="{699F04F8-76B3-422E-922C-99D876C7E344}"/>
              </a:ext>
            </a:extLst>
          </p:cNvPr>
          <p:cNvSpPr>
            <a:spLocks noGrp="1"/>
          </p:cNvSpPr>
          <p:nvPr/>
        </p:nvSpPr>
        <p:spPr>
          <a:xfrm>
            <a:off x="879757" y="2532641"/>
            <a:ext cx="9983520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74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Ese rasgo es qué tan mixto es el uso del suelo según el POT de 2014 (residencial,</a:t>
            </a:r>
          </a:p>
        </p:txBody>
      </p:sp>
      <p:sp>
        <p:nvSpPr>
          <p:cNvPr id="20" name="comercial, mixto).">
            <a:extLst>
              <a:ext uri="{FF2B5EF4-FFF2-40B4-BE49-F238E27FC236}">
                <a16:creationId xmlns:a16="http://schemas.microsoft.com/office/drawing/2014/main" id="{B66322D9-75B9-407F-9813-ED4007304403}"/>
              </a:ext>
            </a:extLst>
          </p:cNvPr>
          <p:cNvSpPr>
            <a:spLocks noGrp="1"/>
          </p:cNvSpPr>
          <p:nvPr/>
        </p:nvSpPr>
        <p:spPr>
          <a:xfrm>
            <a:off x="879757" y="2896512"/>
            <a:ext cx="2235518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142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comercial, mixto).</a:t>
            </a:r>
          </a:p>
        </p:txBody>
      </p:sp>
      <p:sp>
        <p:nvSpPr>
          <p:cNvPr id="21" name="•">
            <a:extLst>
              <a:ext uri="{FF2B5EF4-FFF2-40B4-BE49-F238E27FC236}">
                <a16:creationId xmlns:a16="http://schemas.microsoft.com/office/drawing/2014/main" id="{5FC809C2-7552-461C-A1C1-EB98CB4739C4}"/>
              </a:ext>
            </a:extLst>
          </p:cNvPr>
          <p:cNvSpPr>
            <a:spLocks noGrp="1"/>
          </p:cNvSpPr>
          <p:nvPr/>
        </p:nvSpPr>
        <p:spPr>
          <a:xfrm>
            <a:off x="586505" y="3307119"/>
            <a:ext cx="1847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240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22" name="Lo cruzamos con las olas de demanda turística de toda la ciudad: llegadas al aeropuerto,">
            <a:extLst>
              <a:ext uri="{FF2B5EF4-FFF2-40B4-BE49-F238E27FC236}">
                <a16:creationId xmlns:a16="http://schemas.microsoft.com/office/drawing/2014/main" id="{BCF963B5-7C39-482D-9F96-5898AABC6B74}"/>
              </a:ext>
            </a:extLst>
          </p:cNvPr>
          <p:cNvSpPr>
            <a:spLocks noGrp="1"/>
          </p:cNvSpPr>
          <p:nvPr/>
        </p:nvSpPr>
        <p:spPr>
          <a:xfrm>
            <a:off x="879757" y="3341370"/>
            <a:ext cx="10830265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8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Lo cruzamos con las olas de demanda turística de toda la ciudad: llegadas al aeropuerto,</a:t>
            </a:r>
          </a:p>
        </p:txBody>
      </p:sp>
      <p:sp>
        <p:nvSpPr>
          <p:cNvPr id="23" name="búsquedas en Google, tasa de cambio.">
            <a:extLst>
              <a:ext uri="{FF2B5EF4-FFF2-40B4-BE49-F238E27FC236}">
                <a16:creationId xmlns:a16="http://schemas.microsoft.com/office/drawing/2014/main" id="{30E0E811-4B67-4BA7-9447-CA7C11A5D9D1}"/>
              </a:ext>
            </a:extLst>
          </p:cNvPr>
          <p:cNvSpPr>
            <a:spLocks noGrp="1"/>
          </p:cNvSpPr>
          <p:nvPr/>
        </p:nvSpPr>
        <p:spPr>
          <a:xfrm>
            <a:off x="879757" y="3705826"/>
            <a:ext cx="4683288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39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búsquedas en Google, tasa de cambio.</a:t>
            </a:r>
          </a:p>
        </p:txBody>
      </p:sp>
      <p:sp>
        <p:nvSpPr>
          <p:cNvPr id="24" name="La idea en una frase">
            <a:extLst>
              <a:ext uri="{FF2B5EF4-FFF2-40B4-BE49-F238E27FC236}">
                <a16:creationId xmlns:a16="http://schemas.microsoft.com/office/drawing/2014/main" id="{CBD33F72-4851-4EE0-8A35-A7D09C50BF2D}"/>
              </a:ext>
            </a:extLst>
          </p:cNvPr>
          <p:cNvSpPr>
            <a:spLocks noGrp="1"/>
          </p:cNvSpPr>
          <p:nvPr/>
        </p:nvSpPr>
        <p:spPr>
          <a:xfrm>
            <a:off x="293252" y="4688324"/>
            <a:ext cx="2692569" cy="385651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24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24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La idea en una frase</a:t>
            </a:r>
          </a:p>
        </p:txBody>
      </p:sp>
      <p:sp>
        <p:nvSpPr>
          <p:cNvPr id="25" name="Aislamos la parte del crecimiento de Airbnb que responde a la ciudad en su conjunto, no a que">
            <a:extLst>
              <a:ext uri="{FF2B5EF4-FFF2-40B4-BE49-F238E27FC236}">
                <a16:creationId xmlns:a16="http://schemas.microsoft.com/office/drawing/2014/main" id="{B7F16C92-D84A-49D5-B39C-4FF58F7D9A80}"/>
              </a:ext>
            </a:extLst>
          </p:cNvPr>
          <p:cNvSpPr>
            <a:spLocks noGrp="1"/>
          </p:cNvSpPr>
          <p:nvPr/>
        </p:nvSpPr>
        <p:spPr>
          <a:xfrm>
            <a:off x="293252" y="5139892"/>
            <a:ext cx="11581349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10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1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Aislamos la parte del crecimiento de Airbnb que responde a la ciudad en su conjunto, no a que</a:t>
            </a:r>
          </a:p>
        </p:txBody>
      </p:sp>
      <p:sp>
        <p:nvSpPr>
          <p:cNvPr id="26" name="esa cuadra en particular se estuviera poniendo de moda por otras razones.">
            <a:extLst>
              <a:ext uri="{FF2B5EF4-FFF2-40B4-BE49-F238E27FC236}">
                <a16:creationId xmlns:a16="http://schemas.microsoft.com/office/drawing/2014/main" id="{7A197882-3097-4D0F-AB4F-9216FA15AAA3}"/>
              </a:ext>
            </a:extLst>
          </p:cNvPr>
          <p:cNvSpPr>
            <a:spLocks noGrp="1"/>
          </p:cNvSpPr>
          <p:nvPr/>
        </p:nvSpPr>
        <p:spPr>
          <a:xfrm>
            <a:off x="293252" y="5504290"/>
            <a:ext cx="9043491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6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66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esa cuadra en particular se estuviera poniendo de moda por otras razones.</a:t>
            </a:r>
          </a:p>
        </p:txBody>
      </p:sp>
      <p:sp>
        <p:nvSpPr>
          <p:cNvPr id="27" name="Fonseca Galvis &amp; Giraldo (PUJ)">
            <a:extLst>
              <a:ext uri="{FF2B5EF4-FFF2-40B4-BE49-F238E27FC236}">
                <a16:creationId xmlns:a16="http://schemas.microsoft.com/office/drawing/2014/main" id="{111EC585-69B7-49E2-9761-7032C4C56391}"/>
              </a:ext>
            </a:extLst>
          </p:cNvPr>
          <p:cNvSpPr>
            <a:spLocks noGrp="1"/>
          </p:cNvSpPr>
          <p:nvPr/>
        </p:nvSpPr>
        <p:spPr>
          <a:xfrm>
            <a:off x="733816" y="6650801"/>
            <a:ext cx="263436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Fonseca Galvis &amp; Giraldo (PUJ)</a:t>
            </a:r>
          </a:p>
        </p:txBody>
      </p:sp>
      <p:sp>
        <p:nvSpPr>
          <p:cNvPr id="28" name="STR y arriendos en Medellín">
            <a:extLst>
              <a:ext uri="{FF2B5EF4-FFF2-40B4-BE49-F238E27FC236}">
                <a16:creationId xmlns:a16="http://schemas.microsoft.com/office/drawing/2014/main" id="{B0E4EBAC-0219-464F-8D55-65740483EAAC}"/>
              </a:ext>
            </a:extLst>
          </p:cNvPr>
          <p:cNvSpPr>
            <a:spLocks noGrp="1"/>
          </p:cNvSpPr>
          <p:nvPr/>
        </p:nvSpPr>
        <p:spPr>
          <a:xfrm>
            <a:off x="4974456" y="6650801"/>
            <a:ext cx="228104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STR y arriendos en Medellín</a:t>
            </a:r>
          </a:p>
        </p:txBody>
      </p:sp>
      <p:sp>
        <p:nvSpPr>
          <p:cNvPr id="29" name="7 / 19">
            <a:extLst>
              <a:ext uri="{FF2B5EF4-FFF2-40B4-BE49-F238E27FC236}">
                <a16:creationId xmlns:a16="http://schemas.microsoft.com/office/drawing/2014/main" id="{9DE72774-8745-4A48-9832-53EB771C03CB}"/>
              </a:ext>
            </a:extLst>
          </p:cNvPr>
          <p:cNvSpPr>
            <a:spLocks noGrp="1"/>
          </p:cNvSpPr>
          <p:nvPr/>
        </p:nvSpPr>
        <p:spPr>
          <a:xfrm>
            <a:off x="8365123" y="6650801"/>
            <a:ext cx="478385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7 / 19</a:t>
            </a:r>
          </a:p>
        </p:txBody>
      </p:sp>
    </p:spTree>
    <p:extLst>
      <p:ext uri="{BB962C8B-B14F-4D97-AF65-F5344CB8AC3E}">
        <p14:creationId xmlns:p14="http://schemas.microsoft.com/office/powerpoint/2010/main" val="866248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lemento original">
            <a:extLst>
              <a:ext uri="{FF2B5EF4-FFF2-40B4-BE49-F238E27FC236}">
                <a16:creationId xmlns:a16="http://schemas.microsoft.com/office/drawing/2014/main" id="{D9DA4204-8DB5-432A-B0A1-56B75C0FCA9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2"/>
          </a:xfrm>
          <a:custGeom>
            <a:avLst/>
            <a:gdLst/>
            <a:ahLst/>
            <a:cxnLst/>
            <a:rect l="0" t="0" r="0" b="0"/>
            <a:pathLst>
              <a:path w="12192000" h="6858002">
                <a:moveTo>
                  <a:pt x="0" y="6858002"/>
                </a:moveTo>
                <a:lnTo>
                  <a:pt x="12192000" y="6858002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2" name="Elemento original">
            <a:extLst>
              <a:ext uri="{FF2B5EF4-FFF2-40B4-BE49-F238E27FC236}">
                <a16:creationId xmlns:a16="http://schemas.microsoft.com/office/drawing/2014/main" id="{5623436D-A1AF-4953-865C-D2068763BB5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49623"/>
          </a:xfrm>
          <a:custGeom>
            <a:avLst/>
            <a:gdLst/>
            <a:ahLst/>
            <a:cxnLst/>
            <a:rect l="0" t="0" r="0" b="0"/>
            <a:pathLst>
              <a:path w="12192000" h="749623">
                <a:moveTo>
                  <a:pt x="0" y="749623"/>
                </a:moveTo>
                <a:lnTo>
                  <a:pt x="12192000" y="749623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3" name="Elemento original">
            <a:extLst>
              <a:ext uri="{FF2B5EF4-FFF2-40B4-BE49-F238E27FC236}">
                <a16:creationId xmlns:a16="http://schemas.microsoft.com/office/drawing/2014/main" id="{DD4C7184-CB1C-43F1-B75F-A9AFB21D0C65}"/>
              </a:ext>
            </a:extLst>
          </p:cNvPr>
          <p:cNvSpPr>
            <a:spLocks noGrp="1"/>
          </p:cNvSpPr>
          <p:nvPr/>
        </p:nvSpPr>
        <p:spPr>
          <a:xfrm>
            <a:off x="0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4" name="Elemento original">
            <a:extLst>
              <a:ext uri="{FF2B5EF4-FFF2-40B4-BE49-F238E27FC236}">
                <a16:creationId xmlns:a16="http://schemas.microsoft.com/office/drawing/2014/main" id="{8847D3FF-FCD7-4D19-8009-CA24188C09FB}"/>
              </a:ext>
            </a:extLst>
          </p:cNvPr>
          <p:cNvSpPr>
            <a:spLocks noGrp="1"/>
          </p:cNvSpPr>
          <p:nvPr/>
        </p:nvSpPr>
        <p:spPr>
          <a:xfrm>
            <a:off x="4063946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314C6E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5" name="Elemento original">
            <a:extLst>
              <a:ext uri="{FF2B5EF4-FFF2-40B4-BE49-F238E27FC236}">
                <a16:creationId xmlns:a16="http://schemas.microsoft.com/office/drawing/2014/main" id="{5626B6E9-587D-4C3F-B616-F01042DFEE5A}"/>
              </a:ext>
            </a:extLst>
          </p:cNvPr>
          <p:cNvSpPr>
            <a:spLocks noGrp="1"/>
          </p:cNvSpPr>
          <p:nvPr/>
        </p:nvSpPr>
        <p:spPr>
          <a:xfrm>
            <a:off x="8127892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6" name="Los datos">
            <a:extLst>
              <a:ext uri="{FF2B5EF4-FFF2-40B4-BE49-F238E27FC236}">
                <a16:creationId xmlns:a16="http://schemas.microsoft.com/office/drawing/2014/main" id="{975F154E-8B97-4AEA-8912-2D1B4C7C4461}"/>
              </a:ext>
            </a:extLst>
          </p:cNvPr>
          <p:cNvSpPr>
            <a:spLocks noGrp="1"/>
          </p:cNvSpPr>
          <p:nvPr/>
        </p:nvSpPr>
        <p:spPr>
          <a:xfrm>
            <a:off x="397044" y="367992"/>
            <a:ext cx="2148462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588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800" b="1" i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Los </a:t>
            </a:r>
            <a:r>
              <a:rPr sz="2800" b="1" i="0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datos</a:t>
            </a:r>
            <a:endParaRPr sz="2800" b="1" i="0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15.000+">
            <a:extLst>
              <a:ext uri="{FF2B5EF4-FFF2-40B4-BE49-F238E27FC236}">
                <a16:creationId xmlns:a16="http://schemas.microsoft.com/office/drawing/2014/main" id="{2CA333D3-F279-41B5-9855-AE4CC02D5B9F}"/>
              </a:ext>
            </a:extLst>
          </p:cNvPr>
          <p:cNvSpPr>
            <a:spLocks noGrp="1"/>
          </p:cNvSpPr>
          <p:nvPr/>
        </p:nvSpPr>
        <p:spPr>
          <a:xfrm>
            <a:off x="1698600" y="1558554"/>
            <a:ext cx="2834641" cy="799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5089" b="1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5089" b="1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15.000+</a:t>
            </a:r>
          </a:p>
        </p:txBody>
      </p:sp>
      <p:sp>
        <p:nvSpPr>
          <p:cNvPr id="8" name="cuadras de Medellín">
            <a:extLst>
              <a:ext uri="{FF2B5EF4-FFF2-40B4-BE49-F238E27FC236}">
                <a16:creationId xmlns:a16="http://schemas.microsoft.com/office/drawing/2014/main" id="{4F90DC8E-AA2A-4CED-BDA4-98E00DAEA230}"/>
              </a:ext>
            </a:extLst>
          </p:cNvPr>
          <p:cNvSpPr>
            <a:spLocks noGrp="1"/>
          </p:cNvSpPr>
          <p:nvPr/>
        </p:nvSpPr>
        <p:spPr>
          <a:xfrm>
            <a:off x="1891557" y="2240289"/>
            <a:ext cx="24486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45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45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cuadras de Medellín</a:t>
            </a:r>
          </a:p>
        </p:txBody>
      </p:sp>
      <p:sp>
        <p:nvSpPr>
          <p:cNvPr id="9" name="2015–2025">
            <a:extLst>
              <a:ext uri="{FF2B5EF4-FFF2-40B4-BE49-F238E27FC236}">
                <a16:creationId xmlns:a16="http://schemas.microsoft.com/office/drawing/2014/main" id="{9179926A-6DFE-4B4C-97D5-8578C02A45D1}"/>
              </a:ext>
            </a:extLst>
          </p:cNvPr>
          <p:cNvSpPr>
            <a:spLocks noGrp="1"/>
          </p:cNvSpPr>
          <p:nvPr/>
        </p:nvSpPr>
        <p:spPr>
          <a:xfrm>
            <a:off x="7325447" y="1558554"/>
            <a:ext cx="3577453" cy="799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5089" b="1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5089" b="1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2015–2025</a:t>
            </a:r>
          </a:p>
        </p:txBody>
      </p:sp>
      <p:sp>
        <p:nvSpPr>
          <p:cNvPr id="10" name="una década de datos">
            <a:extLst>
              <a:ext uri="{FF2B5EF4-FFF2-40B4-BE49-F238E27FC236}">
                <a16:creationId xmlns:a16="http://schemas.microsoft.com/office/drawing/2014/main" id="{FAE3C77A-D862-47F4-B0E2-B3B666BCCA0F}"/>
              </a:ext>
            </a:extLst>
          </p:cNvPr>
          <p:cNvSpPr>
            <a:spLocks noGrp="1"/>
          </p:cNvSpPr>
          <p:nvPr/>
        </p:nvSpPr>
        <p:spPr>
          <a:xfrm>
            <a:off x="7845447" y="2240293"/>
            <a:ext cx="2537600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44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44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una década de datos</a:t>
            </a:r>
          </a:p>
        </p:txBody>
      </p:sp>
      <p:sp>
        <p:nvSpPr>
          <p:cNvPr id="11" name="•">
            <a:extLst>
              <a:ext uri="{FF2B5EF4-FFF2-40B4-BE49-F238E27FC236}">
                <a16:creationId xmlns:a16="http://schemas.microsoft.com/office/drawing/2014/main" id="{3ECF0AB5-FFC7-4FD5-AD5F-0988A9AAE62E}"/>
              </a:ext>
            </a:extLst>
          </p:cNvPr>
          <p:cNvSpPr>
            <a:spLocks noGrp="1"/>
          </p:cNvSpPr>
          <p:nvPr/>
        </p:nvSpPr>
        <p:spPr>
          <a:xfrm>
            <a:off x="586505" y="3166393"/>
            <a:ext cx="1847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240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Dos fuentes de arriendo">
            <a:extLst>
              <a:ext uri="{FF2B5EF4-FFF2-40B4-BE49-F238E27FC236}">
                <a16:creationId xmlns:a16="http://schemas.microsoft.com/office/drawing/2014/main" id="{86D06347-889F-46E3-903B-14BF1386F190}"/>
              </a:ext>
            </a:extLst>
          </p:cNvPr>
          <p:cNvSpPr>
            <a:spLocks noGrp="1"/>
          </p:cNvSpPr>
          <p:nvPr/>
        </p:nvSpPr>
        <p:spPr>
          <a:xfrm>
            <a:off x="879757" y="3200785"/>
            <a:ext cx="2913729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58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Dos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fuentes</a:t>
            </a:r>
            <a:r>
              <a:rPr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de </a:t>
            </a:r>
            <a:r>
              <a:rPr sz="20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arriendo</a:t>
            </a:r>
            <a:r>
              <a:rPr lang="en-US"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independientes</a:t>
            </a:r>
            <a:r>
              <a:rPr lang="en-US" sz="20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entre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sí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: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una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verificación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terreno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(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estratos</a:t>
            </a:r>
            <a:endParaRPr lang="en-US" sz="200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defRPr sz="2058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 sz="2000" b="1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defRPr sz="2058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sz="2000" b="0" i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4–6) y una de portales inmobiliarios (todos los estratos).">
            <a:extLst>
              <a:ext uri="{FF2B5EF4-FFF2-40B4-BE49-F238E27FC236}">
                <a16:creationId xmlns:a16="http://schemas.microsoft.com/office/drawing/2014/main" id="{991F6CD5-0F1C-4ECD-954D-CF7D74CCCC4F}"/>
              </a:ext>
            </a:extLst>
          </p:cNvPr>
          <p:cNvSpPr>
            <a:spLocks noGrp="1"/>
          </p:cNvSpPr>
          <p:nvPr/>
        </p:nvSpPr>
        <p:spPr>
          <a:xfrm>
            <a:off x="879757" y="3564707"/>
            <a:ext cx="6922466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117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4–6) y una de portales inmobiliarios (todos los estratos).</a:t>
            </a:r>
          </a:p>
        </p:txBody>
      </p:sp>
      <p:sp>
        <p:nvSpPr>
          <p:cNvPr id="16" name="•">
            <a:extLst>
              <a:ext uri="{FF2B5EF4-FFF2-40B4-BE49-F238E27FC236}">
                <a16:creationId xmlns:a16="http://schemas.microsoft.com/office/drawing/2014/main" id="{D951D1BD-9F9B-47D8-9D0C-73A46A717FE5}"/>
              </a:ext>
            </a:extLst>
          </p:cNvPr>
          <p:cNvSpPr>
            <a:spLocks noGrp="1"/>
          </p:cNvSpPr>
          <p:nvPr/>
        </p:nvSpPr>
        <p:spPr>
          <a:xfrm>
            <a:off x="586505" y="3975183"/>
            <a:ext cx="1847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240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7" name="Tres medidas distintas de la demanda turística, para confirmar que el resultado no depende">
            <a:extLst>
              <a:ext uri="{FF2B5EF4-FFF2-40B4-BE49-F238E27FC236}">
                <a16:creationId xmlns:a16="http://schemas.microsoft.com/office/drawing/2014/main" id="{4844D668-053E-41F5-A036-CBBCA6236C1D}"/>
              </a:ext>
            </a:extLst>
          </p:cNvPr>
          <p:cNvSpPr>
            <a:spLocks noGrp="1"/>
          </p:cNvSpPr>
          <p:nvPr/>
        </p:nvSpPr>
        <p:spPr>
          <a:xfrm>
            <a:off x="879757" y="4009506"/>
            <a:ext cx="11057156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7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Tres medidas distintas de la demanda turística, para confirmar que el resultado no depende</a:t>
            </a:r>
          </a:p>
        </p:txBody>
      </p:sp>
      <p:sp>
        <p:nvSpPr>
          <p:cNvPr id="18" name="de una sola.">
            <a:extLst>
              <a:ext uri="{FF2B5EF4-FFF2-40B4-BE49-F238E27FC236}">
                <a16:creationId xmlns:a16="http://schemas.microsoft.com/office/drawing/2014/main" id="{459D94B5-A463-4578-BCC9-09AED5D2A226}"/>
              </a:ext>
            </a:extLst>
          </p:cNvPr>
          <p:cNvSpPr>
            <a:spLocks noGrp="1"/>
          </p:cNvSpPr>
          <p:nvPr/>
        </p:nvSpPr>
        <p:spPr>
          <a:xfrm>
            <a:off x="879757" y="4373883"/>
            <a:ext cx="149730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46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de una sola.</a:t>
            </a:r>
          </a:p>
        </p:txBody>
      </p:sp>
      <p:sp>
        <p:nvSpPr>
          <p:cNvPr id="19" name="•">
            <a:extLst>
              <a:ext uri="{FF2B5EF4-FFF2-40B4-BE49-F238E27FC236}">
                <a16:creationId xmlns:a16="http://schemas.microsoft.com/office/drawing/2014/main" id="{615FBAC2-3958-4DB7-A7B5-F524CE9E0E5A}"/>
              </a:ext>
            </a:extLst>
          </p:cNvPr>
          <p:cNvSpPr>
            <a:spLocks noGrp="1"/>
          </p:cNvSpPr>
          <p:nvPr/>
        </p:nvSpPr>
        <p:spPr>
          <a:xfrm>
            <a:off x="586505" y="4783972"/>
            <a:ext cx="184727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240" b="0" i="0">
                <a:solidFill>
                  <a:srgbClr val="8C1414"/>
                </a:solidFill>
                <a:latin typeface="Arial"/>
                <a:ea typeface="Arial"/>
                <a:cs typeface="Arial"/>
              </a:defRPr>
            </a:pPr>
            <a:r>
              <a:rPr sz="2240" b="0" i="0">
                <a:solidFill>
                  <a:srgbClr val="8C1414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20" name="Un punto de referencia urbano fuera del mercado de renta corta, usado exclusivamente">
            <a:extLst>
              <a:ext uri="{FF2B5EF4-FFF2-40B4-BE49-F238E27FC236}">
                <a16:creationId xmlns:a16="http://schemas.microsoft.com/office/drawing/2014/main" id="{DDA4F14C-E563-472E-9893-37EBC4981937}"/>
              </a:ext>
            </a:extLst>
          </p:cNvPr>
          <p:cNvSpPr>
            <a:spLocks noGrp="1"/>
          </p:cNvSpPr>
          <p:nvPr/>
        </p:nvSpPr>
        <p:spPr>
          <a:xfrm>
            <a:off x="879757" y="4818274"/>
            <a:ext cx="10608153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81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Un punto de referencia urbano fuera del mercado de renta corta, usado exclusivamente</a:t>
            </a:r>
          </a:p>
        </p:txBody>
      </p:sp>
      <p:sp>
        <p:nvSpPr>
          <p:cNvPr id="21" name="para poner a prueba la validez del método.">
            <a:extLst>
              <a:ext uri="{FF2B5EF4-FFF2-40B4-BE49-F238E27FC236}">
                <a16:creationId xmlns:a16="http://schemas.microsoft.com/office/drawing/2014/main" id="{3C3020D7-D7F4-434A-9424-69C52826A885}"/>
              </a:ext>
            </a:extLst>
          </p:cNvPr>
          <p:cNvSpPr>
            <a:spLocks noGrp="1"/>
          </p:cNvSpPr>
          <p:nvPr/>
        </p:nvSpPr>
        <p:spPr>
          <a:xfrm>
            <a:off x="879757" y="5182453"/>
            <a:ext cx="5237276" cy="35190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089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para poner a prueba la validez del método.</a:t>
            </a:r>
          </a:p>
        </p:txBody>
      </p:sp>
      <p:sp>
        <p:nvSpPr>
          <p:cNvPr id="22" name="Fonseca Galvis &amp; Giraldo (PUJ)">
            <a:extLst>
              <a:ext uri="{FF2B5EF4-FFF2-40B4-BE49-F238E27FC236}">
                <a16:creationId xmlns:a16="http://schemas.microsoft.com/office/drawing/2014/main" id="{FB20A087-13F6-4602-BA6D-300BA7E7C1DB}"/>
              </a:ext>
            </a:extLst>
          </p:cNvPr>
          <p:cNvSpPr>
            <a:spLocks noGrp="1"/>
          </p:cNvSpPr>
          <p:nvPr/>
        </p:nvSpPr>
        <p:spPr>
          <a:xfrm>
            <a:off x="733816" y="6650801"/>
            <a:ext cx="263436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Fonseca Galvis &amp; Giraldo (PUJ)</a:t>
            </a:r>
          </a:p>
        </p:txBody>
      </p:sp>
      <p:sp>
        <p:nvSpPr>
          <p:cNvPr id="23" name="STR y arriendos en Medellín">
            <a:extLst>
              <a:ext uri="{FF2B5EF4-FFF2-40B4-BE49-F238E27FC236}">
                <a16:creationId xmlns:a16="http://schemas.microsoft.com/office/drawing/2014/main" id="{9AA22818-93B5-4A5B-A4EF-C3016776429E}"/>
              </a:ext>
            </a:extLst>
          </p:cNvPr>
          <p:cNvSpPr>
            <a:spLocks noGrp="1"/>
          </p:cNvSpPr>
          <p:nvPr/>
        </p:nvSpPr>
        <p:spPr>
          <a:xfrm>
            <a:off x="4974456" y="6650801"/>
            <a:ext cx="228104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STR y arriendos en Medellín</a:t>
            </a:r>
          </a:p>
        </p:txBody>
      </p:sp>
      <p:sp>
        <p:nvSpPr>
          <p:cNvPr id="24" name="8 / 19">
            <a:extLst>
              <a:ext uri="{FF2B5EF4-FFF2-40B4-BE49-F238E27FC236}">
                <a16:creationId xmlns:a16="http://schemas.microsoft.com/office/drawing/2014/main" id="{62570F1F-D243-4612-8054-0559AB01DD8B}"/>
              </a:ext>
            </a:extLst>
          </p:cNvPr>
          <p:cNvSpPr>
            <a:spLocks noGrp="1"/>
          </p:cNvSpPr>
          <p:nvPr/>
        </p:nvSpPr>
        <p:spPr>
          <a:xfrm>
            <a:off x="8365123" y="6650801"/>
            <a:ext cx="478385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8 / 19</a:t>
            </a:r>
          </a:p>
        </p:txBody>
      </p:sp>
    </p:spTree>
    <p:extLst>
      <p:ext uri="{BB962C8B-B14F-4D97-AF65-F5344CB8AC3E}">
        <p14:creationId xmlns:p14="http://schemas.microsoft.com/office/powerpoint/2010/main" val="815208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Elemento original">
            <a:extLst>
              <a:ext uri="{FF2B5EF4-FFF2-40B4-BE49-F238E27FC236}">
                <a16:creationId xmlns:a16="http://schemas.microsoft.com/office/drawing/2014/main" id="{49CF8256-35D4-4575-A1A8-257E9B38B11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2"/>
          </a:xfrm>
          <a:custGeom>
            <a:avLst/>
            <a:gdLst/>
            <a:ahLst/>
            <a:cxnLst/>
            <a:rect l="0" t="0" r="0" b="0"/>
            <a:pathLst>
              <a:path w="12192000" h="6858002">
                <a:moveTo>
                  <a:pt x="0" y="6858002"/>
                </a:moveTo>
                <a:lnTo>
                  <a:pt x="12192000" y="6858002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2" name="Elemento original">
            <a:extLst>
              <a:ext uri="{FF2B5EF4-FFF2-40B4-BE49-F238E27FC236}">
                <a16:creationId xmlns:a16="http://schemas.microsoft.com/office/drawing/2014/main" id="{5E7D3111-6418-4B48-BB9F-8BDE8AF76D0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49623"/>
          </a:xfrm>
          <a:custGeom>
            <a:avLst/>
            <a:gdLst/>
            <a:ahLst/>
            <a:cxnLst/>
            <a:rect l="0" t="0" r="0" b="0"/>
            <a:pathLst>
              <a:path w="12192000" h="749623">
                <a:moveTo>
                  <a:pt x="0" y="749623"/>
                </a:moveTo>
                <a:lnTo>
                  <a:pt x="12192000" y="749623"/>
                </a:lnTo>
                <a:lnTo>
                  <a:pt x="12192000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4" name="Elemento original">
            <a:extLst>
              <a:ext uri="{FF2B5EF4-FFF2-40B4-BE49-F238E27FC236}">
                <a16:creationId xmlns:a16="http://schemas.microsoft.com/office/drawing/2014/main" id="{7A097C00-B725-464E-9A32-F5B9B63C56FF}"/>
              </a:ext>
            </a:extLst>
          </p:cNvPr>
          <p:cNvSpPr>
            <a:spLocks noGrp="1"/>
          </p:cNvSpPr>
          <p:nvPr/>
        </p:nvSpPr>
        <p:spPr>
          <a:xfrm>
            <a:off x="2627407" y="1655791"/>
            <a:ext cx="294598" cy="2109424"/>
          </a:xfrm>
          <a:custGeom>
            <a:avLst/>
            <a:gdLst/>
            <a:ahLst/>
            <a:cxnLst/>
            <a:rect l="0" t="0" r="0" b="0"/>
            <a:pathLst>
              <a:path w="294598" h="2109424">
                <a:moveTo>
                  <a:pt x="0" y="2109424"/>
                </a:moveTo>
                <a:lnTo>
                  <a:pt x="294598" y="2109424"/>
                </a:lnTo>
                <a:lnTo>
                  <a:pt x="294598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10712">
            <a:solidFill>
              <a:srgbClr val="000000"/>
            </a:solidFill>
          </a:ln>
        </p:spPr>
        <p:txBody>
          <a:bodyPr/>
          <a:lstStyle/>
          <a:p>
            <a:endParaRPr lang="en-CO"/>
          </a:p>
        </p:txBody>
      </p:sp>
      <p:sp>
        <p:nvSpPr>
          <p:cNvPr id="5" name="Elemento original">
            <a:extLst>
              <a:ext uri="{FF2B5EF4-FFF2-40B4-BE49-F238E27FC236}">
                <a16:creationId xmlns:a16="http://schemas.microsoft.com/office/drawing/2014/main" id="{C113C64A-8F6A-4BFD-88A6-31429C4D0DCA}"/>
              </a:ext>
            </a:extLst>
          </p:cNvPr>
          <p:cNvSpPr>
            <a:spLocks noGrp="1"/>
          </p:cNvSpPr>
          <p:nvPr/>
        </p:nvSpPr>
        <p:spPr>
          <a:xfrm>
            <a:off x="4448986" y="3322916"/>
            <a:ext cx="294598" cy="442298"/>
          </a:xfrm>
          <a:custGeom>
            <a:avLst/>
            <a:gdLst/>
            <a:ahLst/>
            <a:cxnLst/>
            <a:rect l="0" t="0" r="0" b="0"/>
            <a:pathLst>
              <a:path w="294598" h="442298">
                <a:moveTo>
                  <a:pt x="0" y="442298"/>
                </a:moveTo>
                <a:lnTo>
                  <a:pt x="294598" y="442298"/>
                </a:lnTo>
                <a:lnTo>
                  <a:pt x="294598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10712">
            <a:solidFill>
              <a:srgbClr val="000000"/>
            </a:solidFill>
          </a:ln>
        </p:spPr>
        <p:txBody>
          <a:bodyPr/>
          <a:lstStyle/>
          <a:p>
            <a:endParaRPr lang="en-CO"/>
          </a:p>
        </p:txBody>
      </p:sp>
      <p:sp>
        <p:nvSpPr>
          <p:cNvPr id="6" name="Elemento original">
            <a:extLst>
              <a:ext uri="{FF2B5EF4-FFF2-40B4-BE49-F238E27FC236}">
                <a16:creationId xmlns:a16="http://schemas.microsoft.com/office/drawing/2014/main" id="{F1634AB9-EEF1-45FB-8D91-276000A93433}"/>
              </a:ext>
            </a:extLst>
          </p:cNvPr>
          <p:cNvSpPr>
            <a:spLocks noGrp="1"/>
          </p:cNvSpPr>
          <p:nvPr/>
        </p:nvSpPr>
        <p:spPr>
          <a:xfrm>
            <a:off x="6270565" y="3765215"/>
            <a:ext cx="294598" cy="68046"/>
          </a:xfrm>
          <a:custGeom>
            <a:avLst/>
            <a:gdLst/>
            <a:ahLst/>
            <a:cxnLst/>
            <a:rect l="0" t="0" r="0" b="0"/>
            <a:pathLst>
              <a:path w="294598" h="68046">
                <a:moveTo>
                  <a:pt x="0" y="0"/>
                </a:moveTo>
                <a:lnTo>
                  <a:pt x="294598" y="0"/>
                </a:lnTo>
                <a:lnTo>
                  <a:pt x="294598" y="68046"/>
                </a:lnTo>
                <a:lnTo>
                  <a:pt x="0" y="68046"/>
                </a:lnTo>
                <a:close/>
                <a:close/>
              </a:path>
            </a:pathLst>
          </a:custGeom>
          <a:solidFill>
            <a:srgbClr val="0D2C54"/>
          </a:solidFill>
          <a:ln w="10712">
            <a:solidFill>
              <a:srgbClr val="000000"/>
            </a:solidFill>
          </a:ln>
        </p:spPr>
        <p:txBody>
          <a:bodyPr/>
          <a:lstStyle/>
          <a:p>
            <a:endParaRPr lang="en-CO"/>
          </a:p>
        </p:txBody>
      </p:sp>
      <p:sp>
        <p:nvSpPr>
          <p:cNvPr id="7" name="Elemento original">
            <a:extLst>
              <a:ext uri="{FF2B5EF4-FFF2-40B4-BE49-F238E27FC236}">
                <a16:creationId xmlns:a16="http://schemas.microsoft.com/office/drawing/2014/main" id="{CBEB9D71-EAC0-48DA-8777-2C365A08E995}"/>
              </a:ext>
            </a:extLst>
          </p:cNvPr>
          <p:cNvSpPr>
            <a:spLocks noGrp="1"/>
          </p:cNvSpPr>
          <p:nvPr/>
        </p:nvSpPr>
        <p:spPr>
          <a:xfrm>
            <a:off x="8092143" y="3765215"/>
            <a:ext cx="294598" cy="85057"/>
          </a:xfrm>
          <a:custGeom>
            <a:avLst/>
            <a:gdLst/>
            <a:ahLst/>
            <a:cxnLst/>
            <a:rect l="0" t="0" r="0" b="0"/>
            <a:pathLst>
              <a:path w="294598" h="85057">
                <a:moveTo>
                  <a:pt x="0" y="0"/>
                </a:moveTo>
                <a:lnTo>
                  <a:pt x="294598" y="0"/>
                </a:lnTo>
                <a:lnTo>
                  <a:pt x="294598" y="85057"/>
                </a:lnTo>
                <a:lnTo>
                  <a:pt x="0" y="85057"/>
                </a:lnTo>
                <a:close/>
                <a:close/>
              </a:path>
            </a:pathLst>
          </a:custGeom>
          <a:solidFill>
            <a:srgbClr val="0D2C54"/>
          </a:solidFill>
          <a:ln w="10712">
            <a:solidFill>
              <a:srgbClr val="000000"/>
            </a:solidFill>
          </a:ln>
        </p:spPr>
        <p:txBody>
          <a:bodyPr/>
          <a:lstStyle/>
          <a:p>
            <a:endParaRPr lang="en-CO"/>
          </a:p>
        </p:txBody>
      </p:sp>
      <p:sp>
        <p:nvSpPr>
          <p:cNvPr id="8" name="Elemento original">
            <a:extLst>
              <a:ext uri="{FF2B5EF4-FFF2-40B4-BE49-F238E27FC236}">
                <a16:creationId xmlns:a16="http://schemas.microsoft.com/office/drawing/2014/main" id="{020A8162-83FB-45C0-8056-CAABE0FA7D8A}"/>
              </a:ext>
            </a:extLst>
          </p:cNvPr>
          <p:cNvSpPr>
            <a:spLocks noGrp="1"/>
          </p:cNvSpPr>
          <p:nvPr/>
        </p:nvSpPr>
        <p:spPr>
          <a:xfrm>
            <a:off x="2975568" y="1638780"/>
            <a:ext cx="294598" cy="2126435"/>
          </a:xfrm>
          <a:custGeom>
            <a:avLst/>
            <a:gdLst/>
            <a:ahLst/>
            <a:cxnLst/>
            <a:rect l="0" t="0" r="0" b="0"/>
            <a:pathLst>
              <a:path w="294598" h="2126435">
                <a:moveTo>
                  <a:pt x="0" y="2126435"/>
                </a:moveTo>
                <a:lnTo>
                  <a:pt x="294598" y="2126435"/>
                </a:lnTo>
                <a:lnTo>
                  <a:pt x="294598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8C1414"/>
          </a:solidFill>
          <a:ln w="10712">
            <a:solidFill>
              <a:srgbClr val="000000"/>
            </a:solidFill>
          </a:ln>
        </p:spPr>
        <p:txBody>
          <a:bodyPr/>
          <a:lstStyle/>
          <a:p>
            <a:endParaRPr lang="en-CO"/>
          </a:p>
        </p:txBody>
      </p:sp>
      <p:sp>
        <p:nvSpPr>
          <p:cNvPr id="9" name="Elemento original">
            <a:extLst>
              <a:ext uri="{FF2B5EF4-FFF2-40B4-BE49-F238E27FC236}">
                <a16:creationId xmlns:a16="http://schemas.microsoft.com/office/drawing/2014/main" id="{EE51FF94-1004-419A-AAD4-CD00E4FEBD23}"/>
              </a:ext>
            </a:extLst>
          </p:cNvPr>
          <p:cNvSpPr>
            <a:spLocks noGrp="1"/>
          </p:cNvSpPr>
          <p:nvPr/>
        </p:nvSpPr>
        <p:spPr>
          <a:xfrm>
            <a:off x="4797147" y="1723837"/>
            <a:ext cx="294598" cy="2041378"/>
          </a:xfrm>
          <a:custGeom>
            <a:avLst/>
            <a:gdLst/>
            <a:ahLst/>
            <a:cxnLst/>
            <a:rect l="0" t="0" r="0" b="0"/>
            <a:pathLst>
              <a:path w="294598" h="2041378">
                <a:moveTo>
                  <a:pt x="0" y="2041378"/>
                </a:moveTo>
                <a:lnTo>
                  <a:pt x="294598" y="2041378"/>
                </a:lnTo>
                <a:lnTo>
                  <a:pt x="294598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8C1414"/>
          </a:solidFill>
          <a:ln w="10712">
            <a:solidFill>
              <a:srgbClr val="000000"/>
            </a:solidFill>
          </a:ln>
        </p:spPr>
        <p:txBody>
          <a:bodyPr/>
          <a:lstStyle/>
          <a:p>
            <a:endParaRPr lang="en-CO"/>
          </a:p>
        </p:txBody>
      </p:sp>
      <p:sp>
        <p:nvSpPr>
          <p:cNvPr id="10" name="Elemento original">
            <a:extLst>
              <a:ext uri="{FF2B5EF4-FFF2-40B4-BE49-F238E27FC236}">
                <a16:creationId xmlns:a16="http://schemas.microsoft.com/office/drawing/2014/main" id="{E489B313-8E19-4644-9766-C37970D84955}"/>
              </a:ext>
            </a:extLst>
          </p:cNvPr>
          <p:cNvSpPr>
            <a:spLocks noGrp="1"/>
          </p:cNvSpPr>
          <p:nvPr/>
        </p:nvSpPr>
        <p:spPr>
          <a:xfrm>
            <a:off x="6618725" y="3254870"/>
            <a:ext cx="294598" cy="510344"/>
          </a:xfrm>
          <a:custGeom>
            <a:avLst/>
            <a:gdLst/>
            <a:ahLst/>
            <a:cxnLst/>
            <a:rect l="0" t="0" r="0" b="0"/>
            <a:pathLst>
              <a:path w="294598" h="510344">
                <a:moveTo>
                  <a:pt x="0" y="510344"/>
                </a:moveTo>
                <a:lnTo>
                  <a:pt x="294598" y="510344"/>
                </a:lnTo>
                <a:lnTo>
                  <a:pt x="294598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8C1414"/>
          </a:solidFill>
          <a:ln w="10712">
            <a:solidFill>
              <a:srgbClr val="000000"/>
            </a:solidFill>
          </a:ln>
        </p:spPr>
        <p:txBody>
          <a:bodyPr/>
          <a:lstStyle/>
          <a:p>
            <a:endParaRPr lang="en-CO"/>
          </a:p>
        </p:txBody>
      </p:sp>
      <p:sp>
        <p:nvSpPr>
          <p:cNvPr id="11" name="Elemento original">
            <a:extLst>
              <a:ext uri="{FF2B5EF4-FFF2-40B4-BE49-F238E27FC236}">
                <a16:creationId xmlns:a16="http://schemas.microsoft.com/office/drawing/2014/main" id="{026D9C9F-25ED-4287-80B6-ECC3C545BED0}"/>
              </a:ext>
            </a:extLst>
          </p:cNvPr>
          <p:cNvSpPr>
            <a:spLocks noGrp="1"/>
          </p:cNvSpPr>
          <p:nvPr/>
        </p:nvSpPr>
        <p:spPr>
          <a:xfrm>
            <a:off x="8440304" y="3476020"/>
            <a:ext cx="294598" cy="289195"/>
          </a:xfrm>
          <a:custGeom>
            <a:avLst/>
            <a:gdLst/>
            <a:ahLst/>
            <a:cxnLst/>
            <a:rect l="0" t="0" r="0" b="0"/>
            <a:pathLst>
              <a:path w="294598" h="289195">
                <a:moveTo>
                  <a:pt x="0" y="289195"/>
                </a:moveTo>
                <a:lnTo>
                  <a:pt x="294598" y="289195"/>
                </a:lnTo>
                <a:lnTo>
                  <a:pt x="294598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8C1414"/>
          </a:solidFill>
          <a:ln w="10712">
            <a:solidFill>
              <a:srgbClr val="000000"/>
            </a:solidFill>
          </a:ln>
        </p:spPr>
        <p:txBody>
          <a:bodyPr/>
          <a:lstStyle/>
          <a:p>
            <a:endParaRPr lang="en-CO"/>
          </a:p>
        </p:txBody>
      </p:sp>
      <p:sp>
        <p:nvSpPr>
          <p:cNvPr id="12" name="Elemento original">
            <a:extLst>
              <a:ext uri="{FF2B5EF4-FFF2-40B4-BE49-F238E27FC236}">
                <a16:creationId xmlns:a16="http://schemas.microsoft.com/office/drawing/2014/main" id="{103D3E47-B6ED-4D33-A819-88F16DC81442}"/>
              </a:ext>
            </a:extLst>
          </p:cNvPr>
          <p:cNvSpPr>
            <a:spLocks noGrp="1"/>
          </p:cNvSpPr>
          <p:nvPr/>
        </p:nvSpPr>
        <p:spPr>
          <a:xfrm>
            <a:off x="10261883" y="3765215"/>
            <a:ext cx="294598" cy="51034"/>
          </a:xfrm>
          <a:custGeom>
            <a:avLst/>
            <a:gdLst/>
            <a:ahLst/>
            <a:cxnLst/>
            <a:rect l="0" t="0" r="0" b="0"/>
            <a:pathLst>
              <a:path w="294598" h="51034">
                <a:moveTo>
                  <a:pt x="0" y="0"/>
                </a:moveTo>
                <a:lnTo>
                  <a:pt x="294598" y="0"/>
                </a:lnTo>
                <a:lnTo>
                  <a:pt x="294598" y="51034"/>
                </a:lnTo>
                <a:lnTo>
                  <a:pt x="0" y="51034"/>
                </a:lnTo>
                <a:close/>
                <a:close/>
              </a:path>
            </a:pathLst>
          </a:custGeom>
          <a:solidFill>
            <a:srgbClr val="8C1414"/>
          </a:solidFill>
          <a:ln w="10712">
            <a:solidFill>
              <a:srgbClr val="000000"/>
            </a:solidFill>
          </a:ln>
        </p:spPr>
        <p:txBody>
          <a:bodyPr/>
          <a:lstStyle/>
          <a:p>
            <a:endParaRPr lang="en-CO"/>
          </a:p>
        </p:txBody>
      </p:sp>
      <p:sp>
        <p:nvSpPr>
          <p:cNvPr id="13" name="Elemento original">
            <a:extLst>
              <a:ext uri="{FF2B5EF4-FFF2-40B4-BE49-F238E27FC236}">
                <a16:creationId xmlns:a16="http://schemas.microsoft.com/office/drawing/2014/main" id="{465EDE1C-C4D8-4264-9888-4260D69DECEA}"/>
              </a:ext>
            </a:extLst>
          </p:cNvPr>
          <p:cNvSpPr>
            <a:spLocks noGrp="1"/>
          </p:cNvSpPr>
          <p:nvPr/>
        </p:nvSpPr>
        <p:spPr>
          <a:xfrm>
            <a:off x="3098286" y="5199544"/>
            <a:ext cx="6987315" cy="442684"/>
          </a:xfrm>
          <a:custGeom>
            <a:avLst/>
            <a:gdLst/>
            <a:ahLst/>
            <a:cxnLst/>
            <a:rect l="0" t="0" r="0" b="0"/>
            <a:pathLst>
              <a:path w="6987315" h="442684">
                <a:moveTo>
                  <a:pt x="0" y="442684"/>
                </a:moveTo>
                <a:lnTo>
                  <a:pt x="6987315" y="442684"/>
                </a:lnTo>
                <a:lnTo>
                  <a:pt x="6987315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FFFFFF"/>
          </a:solidFill>
          <a:ln w="10712">
            <a:solidFill>
              <a:srgbClr val="000000"/>
            </a:solidFill>
          </a:ln>
        </p:spPr>
        <p:txBody>
          <a:bodyPr/>
          <a:lstStyle/>
          <a:p>
            <a:endParaRPr lang="en-CO"/>
          </a:p>
        </p:txBody>
      </p:sp>
      <p:sp>
        <p:nvSpPr>
          <p:cNvPr id="14" name="Elemento original">
            <a:extLst>
              <a:ext uri="{FF2B5EF4-FFF2-40B4-BE49-F238E27FC236}">
                <a16:creationId xmlns:a16="http://schemas.microsoft.com/office/drawing/2014/main" id="{C3DA032B-49DF-4DAB-B64E-AF5071B6589E}"/>
              </a:ext>
            </a:extLst>
          </p:cNvPr>
          <p:cNvSpPr>
            <a:spLocks noGrp="1"/>
          </p:cNvSpPr>
          <p:nvPr/>
        </p:nvSpPr>
        <p:spPr>
          <a:xfrm>
            <a:off x="3183990" y="5258440"/>
            <a:ext cx="80345" cy="233108"/>
          </a:xfrm>
          <a:custGeom>
            <a:avLst/>
            <a:gdLst/>
            <a:ahLst/>
            <a:cxnLst/>
            <a:rect l="0" t="0" r="0" b="0"/>
            <a:pathLst>
              <a:path w="80345" h="233108">
                <a:moveTo>
                  <a:pt x="0" y="233108"/>
                </a:moveTo>
                <a:lnTo>
                  <a:pt x="80345" y="233108"/>
                </a:lnTo>
                <a:lnTo>
                  <a:pt x="80345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10712">
            <a:solidFill>
              <a:srgbClr val="000000"/>
            </a:solidFill>
          </a:ln>
        </p:spPr>
        <p:txBody>
          <a:bodyPr/>
          <a:lstStyle/>
          <a:p>
            <a:endParaRPr lang="en-CO"/>
          </a:p>
        </p:txBody>
      </p:sp>
      <p:sp>
        <p:nvSpPr>
          <p:cNvPr id="15" name="Elemento original">
            <a:extLst>
              <a:ext uri="{FF2B5EF4-FFF2-40B4-BE49-F238E27FC236}">
                <a16:creationId xmlns:a16="http://schemas.microsoft.com/office/drawing/2014/main" id="{13152027-63F9-46C3-8E1A-2BFBDBA7434E}"/>
              </a:ext>
            </a:extLst>
          </p:cNvPr>
          <p:cNvSpPr>
            <a:spLocks noGrp="1"/>
          </p:cNvSpPr>
          <p:nvPr/>
        </p:nvSpPr>
        <p:spPr>
          <a:xfrm>
            <a:off x="3344680" y="5316716"/>
            <a:ext cx="80345" cy="174832"/>
          </a:xfrm>
          <a:custGeom>
            <a:avLst/>
            <a:gdLst/>
            <a:ahLst/>
            <a:cxnLst/>
            <a:rect l="0" t="0" r="0" b="0"/>
            <a:pathLst>
              <a:path w="80345" h="174832">
                <a:moveTo>
                  <a:pt x="0" y="174832"/>
                </a:moveTo>
                <a:lnTo>
                  <a:pt x="80345" y="174832"/>
                </a:lnTo>
                <a:lnTo>
                  <a:pt x="80345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10712">
            <a:solidFill>
              <a:srgbClr val="000000"/>
            </a:solidFill>
          </a:ln>
        </p:spPr>
        <p:txBody>
          <a:bodyPr/>
          <a:lstStyle/>
          <a:p>
            <a:endParaRPr lang="en-CO"/>
          </a:p>
        </p:txBody>
      </p:sp>
      <p:sp>
        <p:nvSpPr>
          <p:cNvPr id="16" name="Elemento original">
            <a:extLst>
              <a:ext uri="{FF2B5EF4-FFF2-40B4-BE49-F238E27FC236}">
                <a16:creationId xmlns:a16="http://schemas.microsoft.com/office/drawing/2014/main" id="{B6698166-F39B-4552-A6F2-FE27087C7A96}"/>
              </a:ext>
            </a:extLst>
          </p:cNvPr>
          <p:cNvSpPr>
            <a:spLocks noGrp="1"/>
          </p:cNvSpPr>
          <p:nvPr/>
        </p:nvSpPr>
        <p:spPr>
          <a:xfrm>
            <a:off x="6932533" y="5258440"/>
            <a:ext cx="80345" cy="233108"/>
          </a:xfrm>
          <a:custGeom>
            <a:avLst/>
            <a:gdLst/>
            <a:ahLst/>
            <a:cxnLst/>
            <a:rect l="0" t="0" r="0" b="0"/>
            <a:pathLst>
              <a:path w="80345" h="233108">
                <a:moveTo>
                  <a:pt x="0" y="233108"/>
                </a:moveTo>
                <a:lnTo>
                  <a:pt x="80345" y="233108"/>
                </a:lnTo>
                <a:lnTo>
                  <a:pt x="80345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8C1414"/>
          </a:solidFill>
          <a:ln w="10712">
            <a:solidFill>
              <a:srgbClr val="000000"/>
            </a:solidFill>
          </a:ln>
        </p:spPr>
        <p:txBody>
          <a:bodyPr/>
          <a:lstStyle/>
          <a:p>
            <a:endParaRPr lang="en-CO"/>
          </a:p>
        </p:txBody>
      </p:sp>
      <p:sp>
        <p:nvSpPr>
          <p:cNvPr id="17" name="Elemento original">
            <a:extLst>
              <a:ext uri="{FF2B5EF4-FFF2-40B4-BE49-F238E27FC236}">
                <a16:creationId xmlns:a16="http://schemas.microsoft.com/office/drawing/2014/main" id="{1C39A220-84A1-4698-8701-C61F72FD1F57}"/>
              </a:ext>
            </a:extLst>
          </p:cNvPr>
          <p:cNvSpPr>
            <a:spLocks noGrp="1"/>
          </p:cNvSpPr>
          <p:nvPr/>
        </p:nvSpPr>
        <p:spPr>
          <a:xfrm>
            <a:off x="7093223" y="5316716"/>
            <a:ext cx="80345" cy="174832"/>
          </a:xfrm>
          <a:custGeom>
            <a:avLst/>
            <a:gdLst/>
            <a:ahLst/>
            <a:cxnLst/>
            <a:rect l="0" t="0" r="0" b="0"/>
            <a:pathLst>
              <a:path w="80345" h="174832">
                <a:moveTo>
                  <a:pt x="0" y="174832"/>
                </a:moveTo>
                <a:lnTo>
                  <a:pt x="80345" y="174832"/>
                </a:lnTo>
                <a:lnTo>
                  <a:pt x="80345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8C1414"/>
          </a:solidFill>
          <a:ln w="10712">
            <a:solidFill>
              <a:srgbClr val="000000"/>
            </a:solidFill>
          </a:ln>
        </p:spPr>
        <p:txBody>
          <a:bodyPr/>
          <a:lstStyle/>
          <a:p>
            <a:endParaRPr lang="en-CO"/>
          </a:p>
        </p:txBody>
      </p:sp>
      <p:sp>
        <p:nvSpPr>
          <p:cNvPr id="18" name="Elemento original">
            <a:extLst>
              <a:ext uri="{FF2B5EF4-FFF2-40B4-BE49-F238E27FC236}">
                <a16:creationId xmlns:a16="http://schemas.microsoft.com/office/drawing/2014/main" id="{58645738-6F5E-4544-85C8-BBF360E4A15B}"/>
              </a:ext>
            </a:extLst>
          </p:cNvPr>
          <p:cNvSpPr>
            <a:spLocks noGrp="1"/>
          </p:cNvSpPr>
          <p:nvPr/>
        </p:nvSpPr>
        <p:spPr>
          <a:xfrm>
            <a:off x="0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19" name="Elemento original">
            <a:extLst>
              <a:ext uri="{FF2B5EF4-FFF2-40B4-BE49-F238E27FC236}">
                <a16:creationId xmlns:a16="http://schemas.microsoft.com/office/drawing/2014/main" id="{FD57BA19-1C64-4A7B-B57D-7040AE07A7EE}"/>
              </a:ext>
            </a:extLst>
          </p:cNvPr>
          <p:cNvSpPr>
            <a:spLocks noGrp="1"/>
          </p:cNvSpPr>
          <p:nvPr/>
        </p:nvSpPr>
        <p:spPr>
          <a:xfrm>
            <a:off x="4063946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314C6E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20" name="Elemento original">
            <a:extLst>
              <a:ext uri="{FF2B5EF4-FFF2-40B4-BE49-F238E27FC236}">
                <a16:creationId xmlns:a16="http://schemas.microsoft.com/office/drawing/2014/main" id="{CF126D6F-16BA-4FD6-A49E-EA6B00D846D4}"/>
              </a:ext>
            </a:extLst>
          </p:cNvPr>
          <p:cNvSpPr>
            <a:spLocks noGrp="1"/>
          </p:cNvSpPr>
          <p:nvPr/>
        </p:nvSpPr>
        <p:spPr>
          <a:xfrm>
            <a:off x="8127892" y="6625744"/>
            <a:ext cx="4063946" cy="232258"/>
          </a:xfrm>
          <a:custGeom>
            <a:avLst/>
            <a:gdLst/>
            <a:ahLst/>
            <a:cxnLst/>
            <a:rect l="0" t="0" r="0" b="0"/>
            <a:pathLst>
              <a:path w="4063946" h="232258">
                <a:moveTo>
                  <a:pt x="0" y="232258"/>
                </a:moveTo>
                <a:lnTo>
                  <a:pt x="4063946" y="232258"/>
                </a:lnTo>
                <a:lnTo>
                  <a:pt x="4063946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0">
            <a:noFill/>
          </a:ln>
        </p:spPr>
        <p:txBody>
          <a:bodyPr/>
          <a:lstStyle/>
          <a:p>
            <a:endParaRPr lang="en-CO"/>
          </a:p>
        </p:txBody>
      </p:sp>
      <p:sp>
        <p:nvSpPr>
          <p:cNvPr id="21" name="Elemento original">
            <a:extLst>
              <a:ext uri="{FF2B5EF4-FFF2-40B4-BE49-F238E27FC236}">
                <a16:creationId xmlns:a16="http://schemas.microsoft.com/office/drawing/2014/main" id="{9C03485B-6DA8-4199-A069-A5AEAA83CB0D}"/>
              </a:ext>
            </a:extLst>
          </p:cNvPr>
          <p:cNvSpPr>
            <a:spLocks noGrp="1"/>
          </p:cNvSpPr>
          <p:nvPr/>
        </p:nvSpPr>
        <p:spPr>
          <a:xfrm>
            <a:off x="9913722" y="3765215"/>
            <a:ext cx="294598" cy="953"/>
          </a:xfrm>
          <a:custGeom>
            <a:avLst/>
            <a:gdLst/>
            <a:ahLst/>
            <a:cxnLst/>
            <a:rect l="0" t="0" r="0" b="0"/>
            <a:pathLst>
              <a:path w="294598" h="953">
                <a:moveTo>
                  <a:pt x="0" y="0"/>
                </a:moveTo>
                <a:lnTo>
                  <a:pt x="294598" y="0"/>
                </a:lnTo>
                <a:lnTo>
                  <a:pt x="294598" y="0"/>
                </a:lnTo>
                <a:lnTo>
                  <a:pt x="0" y="0"/>
                </a:lnTo>
                <a:close/>
                <a:close/>
              </a:path>
            </a:pathLst>
          </a:custGeom>
          <a:solidFill>
            <a:srgbClr val="0D2C54"/>
          </a:solidFill>
          <a:ln w="10712">
            <a:solidFill>
              <a:srgbClr val="000000"/>
            </a:solidFill>
          </a:ln>
        </p:spPr>
        <p:txBody>
          <a:bodyPr/>
          <a:lstStyle/>
          <a:p>
            <a:endParaRPr lang="en-CO"/>
          </a:p>
        </p:txBody>
      </p:sp>
      <p:sp>
        <p:nvSpPr>
          <p:cNvPr id="40" name="El coeficiente se desinfla">
            <a:extLst>
              <a:ext uri="{FF2B5EF4-FFF2-40B4-BE49-F238E27FC236}">
                <a16:creationId xmlns:a16="http://schemas.microsoft.com/office/drawing/2014/main" id="{72AE17A7-4407-4D1A-B09F-D93C1340618A}"/>
              </a:ext>
            </a:extLst>
          </p:cNvPr>
          <p:cNvSpPr>
            <a:spLocks noGrp="1"/>
          </p:cNvSpPr>
          <p:nvPr/>
        </p:nvSpPr>
        <p:spPr>
          <a:xfrm>
            <a:off x="228601" y="219500"/>
            <a:ext cx="4341937" cy="4627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2596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596" b="1" i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El </a:t>
            </a:r>
            <a:r>
              <a:rPr sz="2596" b="1" i="0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coeficiente</a:t>
            </a:r>
            <a:r>
              <a:rPr sz="2596" b="1" i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se </a:t>
            </a:r>
            <a:r>
              <a:rPr lang="en-CO" sz="2596" b="1" i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"</a:t>
            </a:r>
            <a:r>
              <a:rPr sz="2596" b="1" i="0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desinfla</a:t>
            </a:r>
            <a:r>
              <a:rPr lang="en-CO" sz="2596" b="1" i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"</a:t>
            </a:r>
            <a:endParaRPr sz="2596" b="1" i="0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9" name="A medida que comparamos cuadras cada vez más parecidas entre sí, la relación entre Airbnb y el precio">
            <a:extLst>
              <a:ext uri="{FF2B5EF4-FFF2-40B4-BE49-F238E27FC236}">
                <a16:creationId xmlns:a16="http://schemas.microsoft.com/office/drawing/2014/main" id="{B31DE9FD-59C4-4FC5-8C64-C583CA6E5422}"/>
              </a:ext>
            </a:extLst>
          </p:cNvPr>
          <p:cNvSpPr>
            <a:spLocks noGrp="1"/>
          </p:cNvSpPr>
          <p:nvPr/>
        </p:nvSpPr>
        <p:spPr>
          <a:xfrm>
            <a:off x="293252" y="5919621"/>
            <a:ext cx="11643576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910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1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 medida que comparamos cuadras cada vez más parecidas entre sí, la relación entre Airbnb y el precio</a:t>
            </a:r>
          </a:p>
        </p:txBody>
      </p:sp>
      <p:sp>
        <p:nvSpPr>
          <p:cNvPr id="90" name="del arriendo se desvanece — en las dos fuentes de datos, por separado.">
            <a:extLst>
              <a:ext uri="{FF2B5EF4-FFF2-40B4-BE49-F238E27FC236}">
                <a16:creationId xmlns:a16="http://schemas.microsoft.com/office/drawing/2014/main" id="{69D1CC76-0C4B-427E-B1F7-A94A4CBB4E2E}"/>
              </a:ext>
            </a:extLst>
          </p:cNvPr>
          <p:cNvSpPr>
            <a:spLocks noGrp="1"/>
          </p:cNvSpPr>
          <p:nvPr/>
        </p:nvSpPr>
        <p:spPr>
          <a:xfrm>
            <a:off x="293252" y="6241150"/>
            <a:ext cx="7991672" cy="32137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884" b="0" i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84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del arriendo se desvanece — en las dos fuentes de datos, por separado.</a:t>
            </a:r>
          </a:p>
        </p:txBody>
      </p:sp>
      <p:sp>
        <p:nvSpPr>
          <p:cNvPr id="91" name="Fonseca Galvis &amp; Giraldo (PUJ)">
            <a:extLst>
              <a:ext uri="{FF2B5EF4-FFF2-40B4-BE49-F238E27FC236}">
                <a16:creationId xmlns:a16="http://schemas.microsoft.com/office/drawing/2014/main" id="{ECDEBDB8-7D82-4B37-94DB-CA9C25FFE32C}"/>
              </a:ext>
            </a:extLst>
          </p:cNvPr>
          <p:cNvSpPr>
            <a:spLocks noGrp="1"/>
          </p:cNvSpPr>
          <p:nvPr/>
        </p:nvSpPr>
        <p:spPr>
          <a:xfrm>
            <a:off x="733816" y="6650801"/>
            <a:ext cx="263436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Fonseca Galvis &amp; Giraldo (PUJ)</a:t>
            </a:r>
          </a:p>
        </p:txBody>
      </p:sp>
      <p:sp>
        <p:nvSpPr>
          <p:cNvPr id="92" name="STR y arriendos en Medellín">
            <a:extLst>
              <a:ext uri="{FF2B5EF4-FFF2-40B4-BE49-F238E27FC236}">
                <a16:creationId xmlns:a16="http://schemas.microsoft.com/office/drawing/2014/main" id="{F651A285-6A52-40F9-A36A-7177230A7F50}"/>
              </a:ext>
            </a:extLst>
          </p:cNvPr>
          <p:cNvSpPr>
            <a:spLocks noGrp="1"/>
          </p:cNvSpPr>
          <p:nvPr/>
        </p:nvSpPr>
        <p:spPr>
          <a:xfrm>
            <a:off x="4974456" y="6650801"/>
            <a:ext cx="2281047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STR y arriendos en Medellín</a:t>
            </a:r>
          </a:p>
        </p:txBody>
      </p:sp>
      <p:sp>
        <p:nvSpPr>
          <p:cNvPr id="93" name="9 / 19">
            <a:extLst>
              <a:ext uri="{FF2B5EF4-FFF2-40B4-BE49-F238E27FC236}">
                <a16:creationId xmlns:a16="http://schemas.microsoft.com/office/drawing/2014/main" id="{4FE3F587-C195-427D-9F62-44EA482D2E1A}"/>
              </a:ext>
            </a:extLst>
          </p:cNvPr>
          <p:cNvSpPr>
            <a:spLocks noGrp="1"/>
          </p:cNvSpPr>
          <p:nvPr/>
        </p:nvSpPr>
        <p:spPr>
          <a:xfrm>
            <a:off x="8365123" y="6650801"/>
            <a:ext cx="478385" cy="192826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>
              <a:defRPr sz="1227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27" b="0" i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9 / 19</a:t>
            </a:r>
          </a:p>
        </p:txBody>
      </p:sp>
      <p:pic>
        <p:nvPicPr>
          <p:cNvPr id="97" name="Picture 96">
            <a:extLst>
              <a:ext uri="{FF2B5EF4-FFF2-40B4-BE49-F238E27FC236}">
                <a16:creationId xmlns:a16="http://schemas.microsoft.com/office/drawing/2014/main" id="{8ED8BAB2-46CB-87D7-707E-3E82251DE6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120" y="1102809"/>
            <a:ext cx="9825912" cy="4400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53067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2234</Words>
  <Application>Microsoft Macintosh PowerPoint</Application>
  <DocSecurity>0</DocSecurity>
  <PresentationFormat>Widescreen</PresentationFormat>
  <Paragraphs>384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Angela Maria Fonseca Galvis</cp:lastModifiedBy>
  <cp:revision>5</cp:revision>
  <dcterms:created xsi:type="dcterms:W3CDTF">2026-09-14T20:05:36Z</dcterms:created>
  <dcterms:modified xsi:type="dcterms:W3CDTF">2026-09-15T05:45:39Z</dcterms:modified>
</cp:coreProperties>
</file>