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4" r:id="rId5"/>
    <p:sldId id="260" r:id="rId6"/>
    <p:sldId id="259" r:id="rId7"/>
    <p:sldId id="261" r:id="rId8"/>
    <p:sldId id="265" r:id="rId9"/>
    <p:sldId id="266" r:id="rId10"/>
    <p:sldId id="267" r:id="rId11"/>
    <p:sldId id="268" r:id="rId12"/>
    <p:sldId id="269" r:id="rId13"/>
    <p:sldId id="262" r:id="rId14"/>
    <p:sldId id="263" r:id="rId15"/>
    <p:sldId id="270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6"/>
    <p:restoredTop sz="94690"/>
  </p:normalViewPr>
  <p:slideViewPr>
    <p:cSldViewPr snapToGrid="0">
      <p:cViewPr varScale="1">
        <p:scale>
          <a:sx n="81" d="100"/>
          <a:sy n="81" d="100"/>
        </p:scale>
        <p:origin x="6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D5EE6-321F-4976-D685-29E05EF2B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988-458E-74B2-5B95-3447ACDF3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36DA81-E435-0C46-E0B2-C918607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534ED2-A3F7-545F-D39A-8454A615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CBCAD-F2FF-F622-9E7F-4C7D53E8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564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B82B2-1739-9A43-A932-7D189512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E02512-C281-B932-13AF-31F79ED6C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DC2351-0B47-8C37-977D-2E56D721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DB4A83-2AE3-FAF3-AE01-C07578B0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F7AFCA-F594-5650-5D8D-6817DC2E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22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31DAB2-D5C3-CE0F-C6EF-47A7E2DE3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D9BEB8-13BD-E19C-CCDD-B71DB3889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18F75-77D0-6341-D553-2E57B119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83DF1A-5D75-F35A-7039-3136F556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E3E57-8277-24DA-F93F-C39625F9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559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25298-3E51-DF78-6860-999E0C84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26992A-3640-408F-987F-A37E48791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C7B352-0001-7FD0-0337-8168B3E6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C71417-079C-606A-6A77-7176299F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7B7A52-64F7-03B2-3B9E-3FF5CBB2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598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DB247-DCF6-3946-28EE-E0B7F279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199587-FF5B-735C-113B-CD2F6D6F8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14DF7-6B27-9A60-522E-D9942034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ACC875-C354-10D6-5A83-66D1FC620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6E4F6B-3982-6A60-187D-77ABF4F9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041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9C993-3F80-F5FE-C118-17F9B013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671EF2-E028-7EC2-EDDF-4E13B9D7D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3E0045-DB1C-7ABB-658E-3F11F0D25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666AE2-7B57-4557-6F2F-39CE95DD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A1E0AE-F8DD-5943-56A5-6E69B7B7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7ABCFA-10D3-9FC2-CB18-5D7417D2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95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F296B-A3B2-AD17-CC30-FB972AA7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BEA16C-7E14-27F2-C485-61BF30D6D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DBBE67-8245-9B74-0E83-83B63AA42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148190-A47A-A6E9-BCF1-ED2DBE7D0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718088-BF13-20B4-6064-0D7EF328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9A7A6E-CA1A-73EC-F604-4AFA3758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69FA1B-CCE0-A610-C062-9970B68E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F9A5D97-5686-32D0-07D1-DD39E074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825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838AC-4F9D-2153-8568-98ABE87D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8F4970-E0A0-C301-2616-DD84FD65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56545A-5B17-9913-7450-B6CB7293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3FBE99-7FDB-EED2-EEBC-CCDD43B9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2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AFE4DC-DDCC-79B5-1180-F080B08E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2494FB1-177E-61A1-BE78-B4D558DC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1F4344-4F3E-4C95-456F-B03CE644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334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4AA0E-5BAD-5ACA-A21B-E9AF93DC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8CC4E-9358-5770-72B7-05D770D96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727ED1-AA9E-BE8B-EFDC-1845EA4CC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26C952-1F1D-3623-5456-68170FF41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AECBE1-27FE-ACBE-244D-ED5B4863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BB9B5-2E95-36B6-8C5D-68A3C80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847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D0C4F-9E52-6BA8-B8E6-4D0763625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367A2C-8EF6-F29D-5D3F-6786EC887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92D07B-552A-06EC-AF48-23159FA81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70F55-36AE-B7EE-2AFE-D07E2B37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7BA0D2-C351-8B0B-6090-82A489BA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65D49A-5B9D-153F-ED4E-F7B1E12E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311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26EECE-5A48-59FB-88EA-8E54C42B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6CFB41-C45D-4C5E-92E6-466F00FE2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F4030C-96A8-4E1F-F8F1-BF0E9E242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FE26-0A5C-5846-A3EC-2E9DD7222282}" type="datetimeFigureOut">
              <a:rPr lang="es-CO" smtClean="0"/>
              <a:t>26/08/2025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48C382-7609-8C8B-0E44-F2AC0E1F0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D454BB-8002-7AF5-5ACC-A13306AB9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B8457-C666-5D45-9F9D-3356BE8AB8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51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853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050E9-351F-6ABF-F5F0-4312BC8B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C9DE3D2-E672-A135-B59E-45C45175910E}"/>
              </a:ext>
            </a:extLst>
          </p:cNvPr>
          <p:cNvSpPr txBox="1"/>
          <p:nvPr/>
        </p:nvSpPr>
        <p:spPr>
          <a:xfrm>
            <a:off x="461682" y="433119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La huella de aportes del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7439B9-14C6-D925-F6A4-A15EDAAD33DF}"/>
              </a:ext>
            </a:extLst>
          </p:cNvPr>
          <p:cNvSpPr txBox="1"/>
          <p:nvPr/>
        </p:nvSpPr>
        <p:spPr>
          <a:xfrm>
            <a:off x="461682" y="776210"/>
            <a:ext cx="4333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liderazgo empresarial en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C6D5DA-6EA6-B22D-2D31-22631BFA58F1}"/>
              </a:ext>
            </a:extLst>
          </p:cNvPr>
          <p:cNvSpPr txBox="1"/>
          <p:nvPr/>
        </p:nvSpPr>
        <p:spPr>
          <a:xfrm>
            <a:off x="461683" y="1152754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el desarrollo colombiano 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E76AAE6-CB54-2364-BC52-0D2C5B515A65}"/>
              </a:ext>
            </a:extLst>
          </p:cNvPr>
          <p:cNvSpPr/>
          <p:nvPr/>
        </p:nvSpPr>
        <p:spPr>
          <a:xfrm>
            <a:off x="461682" y="1872389"/>
            <a:ext cx="24085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liderazgo de impacto empresarial en Colombia avanza con fuerza en algunos pilares estratégicos, pero también persisten oportunidades de</a:t>
            </a:r>
          </a:p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 e innovación en otros.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4DE7B6-E1F6-6930-03D2-4245174B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1" y="1782952"/>
            <a:ext cx="9282784" cy="46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FD1A6-07F3-A435-9D15-C8056BC7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CFC8FE0-5DD7-8FCF-7197-F3BA4A116391}"/>
              </a:ext>
            </a:extLst>
          </p:cNvPr>
          <p:cNvSpPr/>
          <p:nvPr/>
        </p:nvSpPr>
        <p:spPr>
          <a:xfrm>
            <a:off x="461681" y="1872389"/>
            <a:ext cx="30189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trayectoria no define el impacto: empresas centenarias y jóvenes conviven entre los mejores</a:t>
            </a:r>
          </a:p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puntajes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EBADD0B-1021-F3CF-2339-5733223D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462" y="1396972"/>
            <a:ext cx="8288137" cy="55499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4015913-830A-B0E2-94F9-87E36C95E2E2}"/>
              </a:ext>
            </a:extLst>
          </p:cNvPr>
          <p:cNvSpPr txBox="1"/>
          <p:nvPr/>
        </p:nvSpPr>
        <p:spPr>
          <a:xfrm>
            <a:off x="461682" y="776210"/>
            <a:ext cx="4333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liderazgo de impacto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0A250D-7207-1496-A1A0-C1FDC8D6ABB4}"/>
              </a:ext>
            </a:extLst>
          </p:cNvPr>
          <p:cNvSpPr txBox="1"/>
          <p:nvPr/>
        </p:nvSpPr>
        <p:spPr>
          <a:xfrm>
            <a:off x="461682" y="433119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Factores que moldean el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82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3057F-A86D-5C6B-8F0F-5AF07A581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041AE95-4614-2367-BB30-D54185CFC830}"/>
              </a:ext>
            </a:extLst>
          </p:cNvPr>
          <p:cNvSpPr txBox="1"/>
          <p:nvPr/>
        </p:nvSpPr>
        <p:spPr>
          <a:xfrm>
            <a:off x="461682" y="433119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Factores que moldean el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652A01-7E8A-72B1-6379-14666B63F56A}"/>
              </a:ext>
            </a:extLst>
          </p:cNvPr>
          <p:cNvSpPr txBox="1"/>
          <p:nvPr/>
        </p:nvSpPr>
        <p:spPr>
          <a:xfrm>
            <a:off x="461682" y="776210"/>
            <a:ext cx="4333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liderazgo de impacto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BD496A8-1704-2688-0092-2B5DD14B2779}"/>
              </a:ext>
            </a:extLst>
          </p:cNvPr>
          <p:cNvSpPr/>
          <p:nvPr/>
        </p:nvSpPr>
        <p:spPr>
          <a:xfrm>
            <a:off x="834018" y="4738602"/>
            <a:ext cx="3272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desempeño en liderazgo de impacto alcanza </a:t>
            </a:r>
            <a:r>
              <a:rPr lang="es-MX" sz="1600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consolidación </a:t>
            </a:r>
            <a:r>
              <a:rPr lang="es-MX" sz="1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estructuras corporativas no familiares que en las de control familiar.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1544413-BF97-68FA-5E5A-22CE8C92D212}"/>
              </a:ext>
            </a:extLst>
          </p:cNvPr>
          <p:cNvSpPr/>
          <p:nvPr/>
        </p:nvSpPr>
        <p:spPr>
          <a:xfrm>
            <a:off x="9839926" y="1479136"/>
            <a:ext cx="208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liderazgo de impacto no depende</a:t>
            </a:r>
          </a:p>
          <a:p>
            <a:r>
              <a:rPr lang="es-CO" sz="1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de operar fuera;</a:t>
            </a:r>
          </a:p>
          <a:p>
            <a:r>
              <a:rPr lang="es-CO" sz="1600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cercanía con el contexto es clave.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E6AE37D-E63D-C783-5142-456205F3C211}"/>
              </a:ext>
            </a:extLst>
          </p:cNvPr>
          <p:cNvSpPr/>
          <p:nvPr/>
        </p:nvSpPr>
        <p:spPr>
          <a:xfrm>
            <a:off x="9839926" y="4572926"/>
            <a:ext cx="2084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Fuera del mercado de valores también se alcanzan altos puntajes con </a:t>
            </a:r>
            <a:r>
              <a:rPr lang="es-MX" sz="1600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genuino.</a:t>
            </a:r>
            <a:endParaRPr lang="es-CO" sz="1600" dirty="0">
              <a:solidFill>
                <a:srgbClr val="02BD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413DF626-D043-90AC-E55D-35D2E7A0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086" y="495301"/>
            <a:ext cx="4604009" cy="299620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B7958D1-9035-C834-5407-A447DF565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7" y="1801616"/>
            <a:ext cx="4604009" cy="293698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239DC95-5520-4DD6-39A6-0F804D1DA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085" y="3607604"/>
            <a:ext cx="4604008" cy="295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4A7A3FF7-32A2-DCB8-66A4-18BF20EBDD6E}"/>
              </a:ext>
            </a:extLst>
          </p:cNvPr>
          <p:cNvSpPr txBox="1"/>
          <p:nvPr/>
        </p:nvSpPr>
        <p:spPr>
          <a:xfrm>
            <a:off x="1118318" y="2583879"/>
            <a:ext cx="299648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82% de las empresas de la muestra comunican públicamente sus resultados a través de informes de sostenibilidad.</a:t>
            </a:r>
          </a:p>
          <a:p>
            <a:endParaRPr lang="es-MX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 85% de las empresas que tienen informes de sostenibilidad de 2023-2024 usan el estándar GRI como referencia y el 83% publican análisis de materialidad.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277B35-16AC-2B05-A0F0-858DF6D2A4A6}"/>
              </a:ext>
            </a:extLst>
          </p:cNvPr>
          <p:cNvSpPr txBox="1"/>
          <p:nvPr/>
        </p:nvSpPr>
        <p:spPr>
          <a:xfrm>
            <a:off x="1118319" y="4893574"/>
            <a:ext cx="29964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12% de las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compañías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alcanzó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neutralidad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un 86%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definió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concretas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emisiones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GEI.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E834A0C-D417-6C66-36E0-9A27866ED5F6}"/>
              </a:ext>
            </a:extLst>
          </p:cNvPr>
          <p:cNvSpPr txBox="1"/>
          <p:nvPr/>
        </p:nvSpPr>
        <p:spPr>
          <a:xfrm>
            <a:off x="4669648" y="3322542"/>
            <a:ext cx="299647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67% de las empresas de la muestra cuenta con estrategias para la gestión efectiva de la biodiversidad, reconociendo su rol en la preservación del capital natural.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275473D-708B-C127-98BD-88C4589422F1}"/>
              </a:ext>
            </a:extLst>
          </p:cNvPr>
          <p:cNvSpPr txBox="1"/>
          <p:nvPr/>
        </p:nvSpPr>
        <p:spPr>
          <a:xfrm>
            <a:off x="4669648" y="4897648"/>
            <a:ext cx="290590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del talento se consolida como eje estratégico, con un 83% de organizaciones que han diseñado indicadores específicos para medirlo y gestionarlo.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B28BB18-B82A-5693-ACA9-DB39744E7F9E}"/>
              </a:ext>
            </a:extLst>
          </p:cNvPr>
          <p:cNvSpPr txBox="1"/>
          <p:nvPr/>
        </p:nvSpPr>
        <p:spPr>
          <a:xfrm>
            <a:off x="8220976" y="3863903"/>
            <a:ext cx="29059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46% de las compañías ya cuenta con programas y equipos diversos. 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260B68C-BB3B-D9CE-20A8-E1B09C38E581}"/>
              </a:ext>
            </a:extLst>
          </p:cNvPr>
          <p:cNvSpPr txBox="1"/>
          <p:nvPr/>
        </p:nvSpPr>
        <p:spPr>
          <a:xfrm>
            <a:off x="8220976" y="3424142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5</a:t>
            </a:r>
          </a:p>
          <a:p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Diversidad, equidad e inclusión 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BAADF7C-D484-106F-2AA2-26E94DC09FDA}"/>
              </a:ext>
            </a:extLst>
          </p:cNvPr>
          <p:cNvSpPr txBox="1"/>
          <p:nvPr/>
        </p:nvSpPr>
        <p:spPr>
          <a:xfrm>
            <a:off x="1118319" y="201377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1</a:t>
            </a:r>
          </a:p>
          <a:p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 y gobierno de la sostenibilidad 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endParaRPr lang="es-ES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6515607-D024-A47F-2263-E31F4B792D61}"/>
              </a:ext>
            </a:extLst>
          </p:cNvPr>
          <p:cNvSpPr txBox="1"/>
          <p:nvPr/>
        </p:nvSpPr>
        <p:spPr>
          <a:xfrm>
            <a:off x="1118319" y="447027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2</a:t>
            </a:r>
          </a:p>
          <a:p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 climática y energía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endParaRPr lang="es-ES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70BFCC5-0112-F9C0-5348-6D8D3E1A17B0}"/>
              </a:ext>
            </a:extLst>
          </p:cNvPr>
          <p:cNvSpPr txBox="1"/>
          <p:nvPr/>
        </p:nvSpPr>
        <p:spPr>
          <a:xfrm>
            <a:off x="4669648" y="287371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3</a:t>
            </a:r>
          </a:p>
          <a:p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recursos naturales 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endParaRPr lang="es-ES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3E351DE-4E95-CA04-AF3B-575FD1C79AAC}"/>
              </a:ext>
            </a:extLst>
          </p:cNvPr>
          <p:cNvSpPr txBox="1"/>
          <p:nvPr/>
        </p:nvSpPr>
        <p:spPr>
          <a:xfrm>
            <a:off x="4669648" y="447018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4</a:t>
            </a:r>
          </a:p>
          <a:p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humano</a:t>
            </a:r>
            <a:endParaRPr lang="es-ES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27DF0A5-1ADD-6531-B98F-038D8968EBD5}"/>
              </a:ext>
            </a:extLst>
          </p:cNvPr>
          <p:cNvSpPr txBox="1"/>
          <p:nvPr/>
        </p:nvSpPr>
        <p:spPr>
          <a:xfrm>
            <a:off x="8220976" y="447018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 dirty="0">
                <a:solidFill>
                  <a:srgbClr val="02B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6</a:t>
            </a:r>
          </a:p>
          <a:p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económico generado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endParaRPr lang="es-ES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4E3843E-A268-035B-BAD4-8B7BD6B377C3}"/>
              </a:ext>
            </a:extLst>
          </p:cNvPr>
          <p:cNvSpPr txBox="1"/>
          <p:nvPr/>
        </p:nvSpPr>
        <p:spPr>
          <a:xfrm>
            <a:off x="8220976" y="4893574"/>
            <a:ext cx="29059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89% de las empresas realiza inversión social en comunidades.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633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896E5E-83C1-50AD-B5AE-CA7856B8B221}"/>
              </a:ext>
            </a:extLst>
          </p:cNvPr>
          <p:cNvSpPr txBox="1"/>
          <p:nvPr/>
        </p:nvSpPr>
        <p:spPr>
          <a:xfrm>
            <a:off x="4599317" y="1544847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liderazgo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impacto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ha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dejado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de ser un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diferenciador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opcional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para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convertirse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un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imperativo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estratégico</a:t>
            </a:r>
            <a:endParaRPr lang="en-US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AFA4D4-9C47-88AB-1B24-E883B7DFA24F}"/>
              </a:ext>
            </a:extLst>
          </p:cNvPr>
          <p:cNvSpPr txBox="1"/>
          <p:nvPr/>
        </p:nvSpPr>
        <p:spPr>
          <a:xfrm>
            <a:off x="8307957" y="3300562"/>
            <a:ext cx="27432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impacto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trasciende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la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escala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y la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antigüedad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nuestro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análisis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demuestra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que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empresas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jóvenes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y de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menores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ingresos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alcanzan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niveles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liderazgo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equiparables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corporaciones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centenarias</a:t>
            </a:r>
            <a:endParaRPr lang="en-US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FA808D-BFF6-A580-F50B-81FFAC356988}"/>
              </a:ext>
            </a:extLst>
          </p:cNvPr>
          <p:cNvSpPr txBox="1"/>
          <p:nvPr/>
        </p:nvSpPr>
        <p:spPr>
          <a:xfrm>
            <a:off x="4599317" y="3313262"/>
            <a:ext cx="27432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contexto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actual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presenta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ventana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oportunidad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histórica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donde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las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empresas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que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comprenden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las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expectativas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sociales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elevadas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y las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convierten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ventaja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estratégica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no solo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fortalecerán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posición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competitiva</a:t>
            </a:r>
            <a:endParaRPr lang="en-US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D2D296-E851-75E7-1E16-1B598BFF866E}"/>
              </a:ext>
            </a:extLst>
          </p:cNvPr>
          <p:cNvSpPr txBox="1"/>
          <p:nvPr/>
        </p:nvSpPr>
        <p:spPr>
          <a:xfrm>
            <a:off x="8307957" y="1544847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colaboración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intersectorial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puede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volverse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ventaja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competitiva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nacional</a:t>
            </a:r>
            <a:endParaRPr lang="en-US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5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EB123B-F08E-2C9D-4E9A-09C766B4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0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3C6A68D-6B4C-73DA-8749-392C0C10EC94}"/>
              </a:ext>
            </a:extLst>
          </p:cNvPr>
          <p:cNvSpPr txBox="1"/>
          <p:nvPr/>
        </p:nvSpPr>
        <p:spPr>
          <a:xfrm>
            <a:off x="2918012" y="1025965"/>
            <a:ext cx="56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para entender el nuevo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31982F-9FB4-C487-89C9-206EE807996C}"/>
              </a:ext>
            </a:extLst>
          </p:cNvPr>
          <p:cNvSpPr txBox="1"/>
          <p:nvPr/>
        </p:nvSpPr>
        <p:spPr>
          <a:xfrm>
            <a:off x="2918012" y="1486762"/>
            <a:ext cx="611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top de impacto empresarial</a:t>
            </a:r>
            <a:endParaRPr lang="es-CO" sz="3600" spc="-15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77E31D-3D12-2206-07A3-EE4B0FB176CC}"/>
              </a:ext>
            </a:extLst>
          </p:cNvPr>
          <p:cNvSpPr txBox="1"/>
          <p:nvPr/>
        </p:nvSpPr>
        <p:spPr>
          <a:xfrm>
            <a:off x="2918012" y="1896759"/>
            <a:ext cx="520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 Colombia</a:t>
            </a:r>
            <a:endParaRPr lang="es-CO" sz="3600" spc="-15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C7643C-8607-F5B3-DA9F-5ABDCC890210}"/>
              </a:ext>
            </a:extLst>
          </p:cNvPr>
          <p:cNvSpPr txBox="1"/>
          <p:nvPr/>
        </p:nvSpPr>
        <p:spPr>
          <a:xfrm>
            <a:off x="2918012" y="3092824"/>
            <a:ext cx="7267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En la Universidad EAFIT llevamos dos años monitoreando la información pública de las empresas.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El liderazgo de impacto positivo trasciende lo financiero.</a:t>
            </a:r>
          </a:p>
          <a:p>
            <a:pPr fontAlgn="base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Invitamos a reflexionar sobre el liderazgo corporativo como una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fuerza transformadora para el desarrollo del país, fomentando innovación, transparencia y colaboración.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7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9BD915A-A54F-97E7-736D-A9AFE52A0A7E}"/>
              </a:ext>
            </a:extLst>
          </p:cNvPr>
          <p:cNvSpPr txBox="1"/>
          <p:nvPr/>
        </p:nvSpPr>
        <p:spPr>
          <a:xfrm>
            <a:off x="461682" y="433119"/>
            <a:ext cx="56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Contexto colombiano y</a:t>
            </a:r>
            <a:endParaRPr lang="es-CO" sz="36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4EE1AC-0E48-7425-54F9-9076F8011AA4}"/>
              </a:ext>
            </a:extLst>
          </p:cNvPr>
          <p:cNvSpPr txBox="1"/>
          <p:nvPr/>
        </p:nvSpPr>
        <p:spPr>
          <a:xfrm>
            <a:off x="461682" y="843116"/>
            <a:ext cx="611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protagonismo del sector</a:t>
            </a:r>
            <a:endParaRPr lang="es-CO" sz="36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73C5DA-71F9-669F-20E3-749EB11467C5}"/>
              </a:ext>
            </a:extLst>
          </p:cNvPr>
          <p:cNvSpPr txBox="1"/>
          <p:nvPr/>
        </p:nvSpPr>
        <p:spPr>
          <a:xfrm>
            <a:off x="461682" y="1253113"/>
            <a:ext cx="520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empresarial</a:t>
            </a:r>
            <a:endParaRPr lang="es-CO" sz="3600" spc="-15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D4F158-39E7-770F-6E5A-5A2156420B30}"/>
              </a:ext>
            </a:extLst>
          </p:cNvPr>
          <p:cNvSpPr txBox="1"/>
          <p:nvPr/>
        </p:nvSpPr>
        <p:spPr>
          <a:xfrm>
            <a:off x="461682" y="5152423"/>
            <a:ext cx="499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evidenciando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que las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navegado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exitosamente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inflacionario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complejo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manteniendo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ganancias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estables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1C53D19-6920-6691-211B-C752F603DF46}"/>
              </a:ext>
            </a:extLst>
          </p:cNvPr>
          <p:cNvSpPr txBox="1"/>
          <p:nvPr/>
        </p:nvSpPr>
        <p:spPr>
          <a:xfrm>
            <a:off x="6400460" y="5152423"/>
            <a:ext cx="499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diversificación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sectorial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refleja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base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tradicionales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notable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6D3996-FA60-D2E2-E3DF-9E12EDAE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01" y="1764831"/>
            <a:ext cx="5868364" cy="32686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6F0A264-6209-0CF7-ED14-6548E72E9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42" y="1489447"/>
            <a:ext cx="5868363" cy="35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7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2D3F0-991F-4EDD-CE28-75D06140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9C43052-AA4A-C154-8598-B6B8C7AB4E2F}"/>
              </a:ext>
            </a:extLst>
          </p:cNvPr>
          <p:cNvSpPr txBox="1"/>
          <p:nvPr/>
        </p:nvSpPr>
        <p:spPr>
          <a:xfrm>
            <a:off x="4498258" y="3112221"/>
            <a:ext cx="6987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Capacidad de transformar organizaciones y sociedades a través de una acción consciente, estratégica y humana​.</a:t>
            </a:r>
          </a:p>
          <a:p>
            <a:pPr fontAlgn="base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Este liderazgo no solo moviliza recursos: moviliza voluntades, construye confianza y genera valor con sentido​.</a:t>
            </a:r>
          </a:p>
          <a:p>
            <a:pPr fontAlgn="base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Liderazgo posibilista en acción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​.</a:t>
            </a:r>
          </a:p>
          <a:p>
            <a:pPr fontAlgn="base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No existe un solo futuro, sino futuros múltiples para diferentes grupos de interés.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D470DF-CD77-77D6-E0E1-782CDCABA5FA}"/>
              </a:ext>
            </a:extLst>
          </p:cNvPr>
          <p:cNvSpPr txBox="1"/>
          <p:nvPr/>
        </p:nvSpPr>
        <p:spPr>
          <a:xfrm>
            <a:off x="461682" y="433119"/>
            <a:ext cx="489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600" b="1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¿A que llamamos</a:t>
            </a:r>
            <a:endParaRPr lang="es-CO" sz="36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B438E1-12C2-C815-1423-B31043F03F27}"/>
              </a:ext>
            </a:extLst>
          </p:cNvPr>
          <p:cNvSpPr txBox="1"/>
          <p:nvPr/>
        </p:nvSpPr>
        <p:spPr>
          <a:xfrm>
            <a:off x="461683" y="883457"/>
            <a:ext cx="532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liderazgo de impacto</a:t>
            </a:r>
            <a:endParaRPr lang="es-CO" sz="36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653736-00A7-51BA-81F6-54878F89DE35}"/>
              </a:ext>
            </a:extLst>
          </p:cNvPr>
          <p:cNvSpPr txBox="1"/>
          <p:nvPr/>
        </p:nvSpPr>
        <p:spPr>
          <a:xfrm>
            <a:off x="461683" y="1293454"/>
            <a:ext cx="4525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y cómo se relaciona</a:t>
            </a:r>
            <a:endParaRPr lang="es-CO" sz="3600" spc="-15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C507A6-15AA-2126-81D6-66E993C74AF7}"/>
              </a:ext>
            </a:extLst>
          </p:cNvPr>
          <p:cNvSpPr txBox="1"/>
          <p:nvPr/>
        </p:nvSpPr>
        <p:spPr>
          <a:xfrm>
            <a:off x="461683" y="1696865"/>
            <a:ext cx="4525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con la construcción</a:t>
            </a:r>
            <a:endParaRPr lang="es-CO" sz="3600" spc="-15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681448-D3BA-0F0F-A176-41B5C583B72A}"/>
              </a:ext>
            </a:extLst>
          </p:cNvPr>
          <p:cNvSpPr txBox="1"/>
          <p:nvPr/>
        </p:nvSpPr>
        <p:spPr>
          <a:xfrm>
            <a:off x="461683" y="2073383"/>
            <a:ext cx="4525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CO" sz="3600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kern="1000" spc="-150" dirty="0">
                <a:latin typeface="Arial" panose="020B0604020202020204" pitchFamily="34" charset="0"/>
                <a:cs typeface="Arial" panose="020B0604020202020204" pitchFamily="34" charset="0"/>
              </a:rPr>
              <a:t>futuros?</a:t>
            </a:r>
            <a:endParaRPr lang="es-CO" sz="3600" b="1" kern="10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2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0374424-DE9A-F1E7-1E1D-C2DCFF3BA5FA}"/>
              </a:ext>
            </a:extLst>
          </p:cNvPr>
          <p:cNvSpPr/>
          <p:nvPr/>
        </p:nvSpPr>
        <p:spPr>
          <a:xfrm>
            <a:off x="7096997" y="1630105"/>
            <a:ext cx="1688151" cy="180896"/>
          </a:xfrm>
          <a:prstGeom prst="rect">
            <a:avLst/>
          </a:prstGeom>
          <a:solidFill>
            <a:srgbClr val="02BD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5A88F3E-1F3F-94CF-18A0-EF90042ABEDD}"/>
              </a:ext>
            </a:extLst>
          </p:cNvPr>
          <p:cNvSpPr/>
          <p:nvPr/>
        </p:nvSpPr>
        <p:spPr>
          <a:xfrm>
            <a:off x="8818221" y="1630105"/>
            <a:ext cx="2632978" cy="180896"/>
          </a:xfrm>
          <a:prstGeom prst="rect">
            <a:avLst/>
          </a:prstGeom>
          <a:solidFill>
            <a:srgbClr val="02BD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83D0A9-767D-73A1-6485-966CF5804BC7}"/>
              </a:ext>
            </a:extLst>
          </p:cNvPr>
          <p:cNvSpPr txBox="1"/>
          <p:nvPr/>
        </p:nvSpPr>
        <p:spPr>
          <a:xfrm>
            <a:off x="564777" y="2756647"/>
            <a:ext cx="55312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: construir un modelo riguroso y comparable de liderazgo empresarial de impacto, más allá de indicadores aislados.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Modelo ponderado por materialidad sectorial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: prioriza los temas ASG más relevantes para cada sector, según su capacidad de generar valor a largo plazo.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Top 1000 empresas por ingresos (2014–2024), ajustada para reflejar participación económica y potencial de impacto sectorial.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Controles de calidad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: exclusión de duplicidades, priorización de referentes sectoriales y empresas con alta reputación.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Tamaño de la muestra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: 100 empresas (26 comercio, 26 manufactura, 22 servicios, 10 minería, 10 construcción, 6 agropecuario).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3B8DF6-C907-7F75-1E21-9FC8B87C3DC8}"/>
              </a:ext>
            </a:extLst>
          </p:cNvPr>
          <p:cNvSpPr txBox="1"/>
          <p:nvPr/>
        </p:nvSpPr>
        <p:spPr>
          <a:xfrm>
            <a:off x="6966321" y="906407"/>
            <a:ext cx="462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6 pilares, con 100 puntos cada uno (600 puntos totales)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3A003B6-2374-2A6E-1992-4402B19DB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909611"/>
              </p:ext>
            </p:extLst>
          </p:nvPr>
        </p:nvGraphicFramePr>
        <p:xfrm>
          <a:off x="7096997" y="1617405"/>
          <a:ext cx="4354202" cy="3940842"/>
        </p:xfrm>
        <a:graphic>
          <a:graphicData uri="http://schemas.openxmlformats.org/drawingml/2006/table">
            <a:tbl>
              <a:tblPr/>
              <a:tblGrid>
                <a:gridCol w="1697243">
                  <a:extLst>
                    <a:ext uri="{9D8B030D-6E8A-4147-A177-3AD203B41FA5}">
                      <a16:colId xmlns:a16="http://schemas.microsoft.com/office/drawing/2014/main" val="3139756559"/>
                    </a:ext>
                  </a:extLst>
                </a:gridCol>
                <a:gridCol w="2656959">
                  <a:extLst>
                    <a:ext uri="{9D8B030D-6E8A-4147-A177-3AD203B41FA5}">
                      <a16:colId xmlns:a16="http://schemas.microsoft.com/office/drawing/2014/main" val="1905524181"/>
                    </a:ext>
                  </a:extLst>
                </a:gridCol>
              </a:tblGrid>
              <a:tr h="201419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Pilar</a:t>
                      </a:r>
                      <a:r>
                        <a:rPr lang="es-MX" sz="9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s-MX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Descripción</a:t>
                      </a:r>
                      <a:r>
                        <a:rPr lang="es-MX" sz="9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s-MX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23775"/>
                  </a:ext>
                </a:extLst>
              </a:tr>
              <a:tr h="462079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Transparencia y gobierno de la sostenibilidad </a:t>
                      </a:r>
                      <a:endParaRPr lang="es-MX" sz="1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0" i="0">
                          <a:effectLst/>
                          <a:latin typeface="Arial" panose="020B0604020202020204" pitchFamily="34" charset="0"/>
                        </a:rPr>
                        <a:t>Evalúa el compromiso estratégico y la seriedad con la que la organización aborda y comunica la sostenibilidad. </a:t>
                      </a:r>
                      <a:endParaRPr lang="es-MX" sz="1400" b="0" i="0"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758960"/>
                  </a:ext>
                </a:extLst>
              </a:tr>
              <a:tr h="722738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Acción climática y energía </a:t>
                      </a:r>
                      <a:endParaRPr lang="es-MX" sz="1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0" i="0" dirty="0">
                          <a:effectLst/>
                          <a:latin typeface="Arial" panose="020B0604020202020204" pitchFamily="34" charset="0"/>
                        </a:rPr>
                        <a:t>Agrupa todas las variables relacionadas con la gestión de emisiones de gases de efecto invernadero y el consumo energético, que son dos caras de la misma moneda. </a:t>
                      </a:r>
                      <a:endParaRPr lang="es-MX" sz="1400" b="0" i="0" dirty="0"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94639"/>
                  </a:ext>
                </a:extLst>
              </a:tr>
              <a:tr h="592408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de recursos naturales y circularidad </a:t>
                      </a:r>
                      <a:endParaRPr lang="es-MX" sz="1400" b="1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0" i="0">
                          <a:effectLst/>
                          <a:latin typeface="Arial" panose="020B0604020202020204" pitchFamily="34" charset="0"/>
                        </a:rPr>
                        <a:t>Se enfoca en el impacto ambiental más allá del clima, incluyendo la gestión del agua, los residuos y la protección de los ecosistemas. </a:t>
                      </a:r>
                      <a:endParaRPr lang="es-MX" sz="1400" b="0" i="0"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424368"/>
                  </a:ext>
                </a:extLst>
              </a:tr>
              <a:tr h="592408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humano, bienestar y desarrollo </a:t>
                      </a:r>
                      <a:endParaRPr lang="es-MX" sz="1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0" i="0" dirty="0">
                          <a:effectLst/>
                          <a:latin typeface="Arial" panose="020B0604020202020204" pitchFamily="34" charset="0"/>
                        </a:rPr>
                        <a:t>Se centra en el principal grupo de interés interno: los empleados. Evalúa las condiciones laborales, la seguridad y la inversión en su crecimiento. </a:t>
                      </a:r>
                      <a:endParaRPr lang="es-MX" sz="1400" b="0" i="0" dirty="0"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669982"/>
                  </a:ext>
                </a:extLst>
              </a:tr>
              <a:tr h="722738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Diversidad, equidad e inclusión </a:t>
                      </a:r>
                      <a:endParaRPr lang="es-MX" sz="1400" b="1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0" i="0">
                          <a:effectLst/>
                          <a:latin typeface="Arial" panose="020B0604020202020204" pitchFamily="34" charset="0"/>
                        </a:rPr>
                        <a:t>Debido a su creciente materialidad, el pilar de DEI se enfoca separadamente para dar un énfasis específico a cómo la empresa fomenta un entorno de trabajo inclusivo y equitativo. </a:t>
                      </a:r>
                      <a:endParaRPr lang="es-MX" sz="1400" b="0" i="0"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951716"/>
                  </a:ext>
                </a:extLst>
              </a:tr>
              <a:tr h="592408"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económico generado </a:t>
                      </a:r>
                      <a:endParaRPr lang="es-MX" sz="1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MX" sz="900" b="0" i="0" dirty="0">
                          <a:effectLst/>
                          <a:latin typeface="Arial" panose="020B0604020202020204" pitchFamily="34" charset="0"/>
                        </a:rPr>
                        <a:t>Además de la generación y distribución de valor, este pilar integra prácticas de gobernanza y contribución positiva a las comunidades. </a:t>
                      </a:r>
                      <a:endParaRPr lang="es-MX" sz="1400" b="0" i="0" dirty="0">
                        <a:effectLst/>
                      </a:endParaRPr>
                    </a:p>
                  </a:txBody>
                  <a:tcPr marL="71089" marR="71089" marT="35545" marB="3554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486483"/>
                  </a:ext>
                </a:extLst>
              </a:tr>
            </a:tbl>
          </a:graphicData>
        </a:graphic>
      </p:graphicFrame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0993D91-8F67-41D6-4BD9-2FA994346B49}"/>
              </a:ext>
            </a:extLst>
          </p:cNvPr>
          <p:cNvCxnSpPr/>
          <p:nvPr/>
        </p:nvCxnSpPr>
        <p:spPr>
          <a:xfrm>
            <a:off x="7096997" y="2308300"/>
            <a:ext cx="43542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94AAC24-2684-B407-A7A6-5914AE52CE80}"/>
              </a:ext>
            </a:extLst>
          </p:cNvPr>
          <p:cNvCxnSpPr/>
          <p:nvPr/>
        </p:nvCxnSpPr>
        <p:spPr>
          <a:xfrm>
            <a:off x="7096997" y="2977373"/>
            <a:ext cx="43542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2D3C03B-D846-0D11-5C4B-8A957CAE1BC7}"/>
              </a:ext>
            </a:extLst>
          </p:cNvPr>
          <p:cNvCxnSpPr/>
          <p:nvPr/>
        </p:nvCxnSpPr>
        <p:spPr>
          <a:xfrm>
            <a:off x="7096997" y="3579539"/>
            <a:ext cx="43542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88227FD-658D-7C4F-84E1-02CAD6F0D27E}"/>
              </a:ext>
            </a:extLst>
          </p:cNvPr>
          <p:cNvCxnSpPr/>
          <p:nvPr/>
        </p:nvCxnSpPr>
        <p:spPr>
          <a:xfrm>
            <a:off x="7096997" y="4159403"/>
            <a:ext cx="43542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F75A402-ACFC-C721-8D53-BC4E665D3BBF}"/>
              </a:ext>
            </a:extLst>
          </p:cNvPr>
          <p:cNvCxnSpPr/>
          <p:nvPr/>
        </p:nvCxnSpPr>
        <p:spPr>
          <a:xfrm>
            <a:off x="7096997" y="4895384"/>
            <a:ext cx="43542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25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80891A2-53F2-5613-FBB0-80089785BF0E}"/>
              </a:ext>
            </a:extLst>
          </p:cNvPr>
          <p:cNvSpPr txBox="1"/>
          <p:nvPr/>
        </p:nvSpPr>
        <p:spPr>
          <a:xfrm>
            <a:off x="5224957" y="1511749"/>
            <a:ext cx="569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BC7577-AAB1-9E39-62E0-5C977823A4EF}"/>
              </a:ext>
            </a:extLst>
          </p:cNvPr>
          <p:cNvSpPr txBox="1"/>
          <p:nvPr/>
        </p:nvSpPr>
        <p:spPr>
          <a:xfrm>
            <a:off x="461682" y="433119"/>
            <a:ext cx="56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¿Cómo evaluamos el nivel</a:t>
            </a:r>
            <a:endParaRPr lang="es-CO" sz="36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18761C-065A-DDBE-C0CA-E0150B1E5ADA}"/>
              </a:ext>
            </a:extLst>
          </p:cNvPr>
          <p:cNvSpPr txBox="1"/>
          <p:nvPr/>
        </p:nvSpPr>
        <p:spPr>
          <a:xfrm>
            <a:off x="461683" y="865418"/>
            <a:ext cx="56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liderazgo empresarial</a:t>
            </a:r>
            <a:endParaRPr lang="es-CO" sz="36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73828C-412E-517B-42B3-97712AB4E63C}"/>
              </a:ext>
            </a:extLst>
          </p:cNvPr>
          <p:cNvSpPr txBox="1"/>
          <p:nvPr/>
        </p:nvSpPr>
        <p:spPr>
          <a:xfrm>
            <a:off x="461682" y="1275415"/>
            <a:ext cx="520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impacto?</a:t>
            </a:r>
            <a:endParaRPr lang="es-CO" sz="3600" spc="-15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577EC9-7444-E94D-E6BB-5CE7379ADD72}"/>
              </a:ext>
            </a:extLst>
          </p:cNvPr>
          <p:cNvSpPr txBox="1"/>
          <p:nvPr/>
        </p:nvSpPr>
        <p:spPr>
          <a:xfrm>
            <a:off x="894229" y="3066585"/>
            <a:ext cx="2955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Ponderación SASB: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reconoce que los factores ASG no tienen el mismo peso en todos los sectores → comparabilidad + relevancia sectorial.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3F1B2D-4156-0DFA-D237-36134129FEBB}"/>
              </a:ext>
            </a:extLst>
          </p:cNvPr>
          <p:cNvSpPr txBox="1"/>
          <p:nvPr/>
        </p:nvSpPr>
        <p:spPr>
          <a:xfrm>
            <a:off x="4429166" y="3066585"/>
            <a:ext cx="2955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Variables analizadas: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1400" dirty="0">
                <a:latin typeface="Arial" panose="020B0604020202020204" pitchFamily="34" charset="0"/>
                <a:cs typeface="Arial" panose="020B0604020202020204" pitchFamily="34" charset="0"/>
              </a:rPr>
              <a:t>desde ingresos y distribución de valor hasta emisiones GEI, consumo de recursos, biodiversidad, independencia de juntas y sanciones.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629208-F1EF-5070-4A41-CBE0A442AC53}"/>
              </a:ext>
            </a:extLst>
          </p:cNvPr>
          <p:cNvSpPr txBox="1"/>
          <p:nvPr/>
        </p:nvSpPr>
        <p:spPr>
          <a:xfrm>
            <a:off x="7964102" y="3066585"/>
            <a:ext cx="2955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Desagregación sectorial: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macrosectores</a:t>
            </a:r>
            <a:r>
              <a:rPr lang="es-CO" alt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(ej. manufactura, servicios) traducidos a industrias representativas SASB para coherencia analítica.</a:t>
            </a:r>
          </a:p>
        </p:txBody>
      </p:sp>
    </p:spTree>
    <p:extLst>
      <p:ext uri="{BB962C8B-B14F-4D97-AF65-F5344CB8AC3E}">
        <p14:creationId xmlns:p14="http://schemas.microsoft.com/office/powerpoint/2010/main" val="134468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950836-F520-63CF-A27C-577DD1D8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431210-138A-5C9E-00B0-B63838115780}"/>
              </a:ext>
            </a:extLst>
          </p:cNvPr>
          <p:cNvSpPr txBox="1"/>
          <p:nvPr/>
        </p:nvSpPr>
        <p:spPr>
          <a:xfrm>
            <a:off x="461682" y="433119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La huella de aportes del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FEA359-1F5A-A4A5-EC8B-505866423C3B}"/>
              </a:ext>
            </a:extLst>
          </p:cNvPr>
          <p:cNvSpPr txBox="1"/>
          <p:nvPr/>
        </p:nvSpPr>
        <p:spPr>
          <a:xfrm>
            <a:off x="461682" y="776210"/>
            <a:ext cx="4333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liderazgo empresarial en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1D996B-28F1-782A-24FE-E3352A891D50}"/>
              </a:ext>
            </a:extLst>
          </p:cNvPr>
          <p:cNvSpPr txBox="1"/>
          <p:nvPr/>
        </p:nvSpPr>
        <p:spPr>
          <a:xfrm>
            <a:off x="461683" y="1152754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el desarrollo colombiano 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4232FC8-D28C-0019-36EC-6C19DD09B61E}"/>
              </a:ext>
            </a:extLst>
          </p:cNvPr>
          <p:cNvSpPr/>
          <p:nvPr/>
        </p:nvSpPr>
        <p:spPr>
          <a:xfrm>
            <a:off x="461682" y="1872389"/>
            <a:ext cx="26797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desempeño en liderazgo de impacto en Colombia es un mosaico que muestra varios sectores con base sólida.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F2C944-BDC3-7727-5F08-B9EF2E98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58482"/>
            <a:ext cx="9131300" cy="55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8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E76DE-5CC1-AA7E-C276-E376AF6EC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D0A6335-07BA-2D5F-2B24-6F0E0EAD53A2}"/>
              </a:ext>
            </a:extLst>
          </p:cNvPr>
          <p:cNvSpPr txBox="1"/>
          <p:nvPr/>
        </p:nvSpPr>
        <p:spPr>
          <a:xfrm>
            <a:off x="461682" y="433119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6400"/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La huella de aportes del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97BA5C-851E-E71D-521E-836D3A92FDD4}"/>
              </a:ext>
            </a:extLst>
          </p:cNvPr>
          <p:cNvSpPr txBox="1"/>
          <p:nvPr/>
        </p:nvSpPr>
        <p:spPr>
          <a:xfrm>
            <a:off x="461682" y="776210"/>
            <a:ext cx="4333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liderazgo empresarial en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557CFA-2232-88E1-A9A4-B21ECA86D3FA}"/>
              </a:ext>
            </a:extLst>
          </p:cNvPr>
          <p:cNvSpPr txBox="1"/>
          <p:nvPr/>
        </p:nvSpPr>
        <p:spPr>
          <a:xfrm>
            <a:off x="461683" y="1152754"/>
            <a:ext cx="433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el desarrollo colombiano </a:t>
            </a:r>
            <a:endParaRPr lang="es-CO" sz="3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3DAEEF7-6BC4-8AE7-5AB3-AF1D48739C3D}"/>
              </a:ext>
            </a:extLst>
          </p:cNvPr>
          <p:cNvSpPr/>
          <p:nvPr/>
        </p:nvSpPr>
        <p:spPr>
          <a:xfrm>
            <a:off x="461683" y="1872389"/>
            <a:ext cx="2605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mayoría de los sectores</a:t>
            </a:r>
          </a:p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consolidan fortalezas en gestión de recursos naturales y amplían su impacto en acción climática y transparencia.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3EA7774-889B-47C1-A912-2B285A78A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124271"/>
            <a:ext cx="8039269" cy="64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60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1032</Words>
  <Application>Microsoft Office PowerPoint</Application>
  <PresentationFormat>Panorámica</PresentationFormat>
  <Paragraphs>108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Moreno NuñeZ</dc:creator>
  <cp:lastModifiedBy>MM PRODUCCIONES</cp:lastModifiedBy>
  <cp:revision>15</cp:revision>
  <dcterms:created xsi:type="dcterms:W3CDTF">2025-08-24T22:44:54Z</dcterms:created>
  <dcterms:modified xsi:type="dcterms:W3CDTF">2025-08-26T13:05:50Z</dcterms:modified>
</cp:coreProperties>
</file>