
<file path=[Content_Types].xml><?xml version="1.0" encoding="utf-8"?>
<Types xmlns="http://schemas.openxmlformats.org/package/2006/content-types">
  <Default Extension="bin" ContentType="image/unknown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  <p:sldMasterId id="2147483672" r:id="rId5"/>
  </p:sldMasterIdLst>
  <p:sldIdLst>
    <p:sldId id="256" r:id="rId6"/>
    <p:sldId id="2147479125" r:id="rId7"/>
    <p:sldId id="257" r:id="rId8"/>
    <p:sldId id="2147479124" r:id="rId9"/>
    <p:sldId id="2147479112" r:id="rId10"/>
    <p:sldId id="268" r:id="rId11"/>
    <p:sldId id="2147479126" r:id="rId12"/>
    <p:sldId id="2147479115" r:id="rId13"/>
    <p:sldId id="2147479121" r:id="rId14"/>
    <p:sldId id="2147479120" r:id="rId15"/>
    <p:sldId id="2147479122" r:id="rId16"/>
    <p:sldId id="2147479116" r:id="rId17"/>
  </p:sldIdLst>
  <p:sldSz cx="18288000" cy="10287000"/>
  <p:notesSz cx="6858000" cy="9144000"/>
  <p:embeddedFontLst>
    <p:embeddedFont>
      <p:font typeface="Arial Bold" panose="020B0604020202020204" charset="0"/>
      <p:regular r:id="rId18"/>
    </p:embeddedFont>
    <p:embeddedFont>
      <p:font typeface="Montserrat" panose="00000500000000000000" pitchFamily="50" charset="0"/>
      <p:regular r:id="rId19"/>
      <p:bold r:id="rId20"/>
      <p:italic r:id="rId21"/>
      <p:boldItalic r:id="rId22"/>
    </p:embeddedFont>
    <p:embeddedFont>
      <p:font typeface="Montserrat Bold" panose="00000800000000000000" charset="0"/>
      <p:regular r:id="rId23"/>
      <p:bold r:id="rId24"/>
    </p:embeddedFont>
    <p:embeddedFont>
      <p:font typeface="Roboto" panose="02000000000000000000" pitchFamily="2" charset="0"/>
      <p:regular r:id="rId25"/>
      <p:bold r:id="rId26"/>
      <p:italic r:id="rId27"/>
      <p:boldItalic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ción predeterminada" id="{ABEF246C-E67D-4F18-8B0B-30B99B59DCBE}">
          <p14:sldIdLst>
            <p14:sldId id="256"/>
            <p14:sldId id="2147479125"/>
            <p14:sldId id="257"/>
            <p14:sldId id="2147479124"/>
            <p14:sldId id="2147479112"/>
            <p14:sldId id="268"/>
            <p14:sldId id="2147479126"/>
            <p14:sldId id="2147479115"/>
            <p14:sldId id="2147479121"/>
            <p14:sldId id="2147479120"/>
            <p14:sldId id="2147479122"/>
            <p14:sldId id="2147479116"/>
          </p14:sldIdLst>
        </p14:section>
        <p14:section name="Borrador" id="{9CAE9169-E5B9-498A-89E4-B71FA0B404A1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9FA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39" d="100"/>
          <a:sy n="39" d="100"/>
        </p:scale>
        <p:origin x="940" y="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customXml" Target="../customXml/item3.xml"/><Relationship Id="rId21" Type="http://schemas.openxmlformats.org/officeDocument/2006/relationships/font" Target="fonts/font4.fntdata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font" Target="fonts/font8.fntdata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font" Target="fonts/font3.fntdata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font" Target="fonts/font7.fntdata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10" Type="http://schemas.openxmlformats.org/officeDocument/2006/relationships/slide" Target="slides/slide5.xml"/><Relationship Id="rId19" Type="http://schemas.openxmlformats.org/officeDocument/2006/relationships/font" Target="fonts/font2.fntdata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5.sv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jpg"/><Relationship Id="rId5" Type="http://schemas.openxmlformats.org/officeDocument/2006/relationships/image" Target="../media/image7.sv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2.svg"/><Relationship Id="rId7" Type="http://schemas.openxmlformats.org/officeDocument/2006/relationships/image" Target="../media/image16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5.png"/><Relationship Id="rId5" Type="http://schemas.openxmlformats.org/officeDocument/2006/relationships/image" Target="../media/image14.svg"/><Relationship Id="rId10" Type="http://schemas.openxmlformats.org/officeDocument/2006/relationships/image" Target="../media/image18.svg"/><Relationship Id="rId4" Type="http://schemas.openxmlformats.org/officeDocument/2006/relationships/image" Target="../media/image13.png"/><Relationship Id="rId9" Type="http://schemas.openxmlformats.org/officeDocument/2006/relationships/image" Target="../media/image17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svg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2.svg"/><Relationship Id="rId3" Type="http://schemas.openxmlformats.org/officeDocument/2006/relationships/image" Target="../media/image20.svg"/><Relationship Id="rId7" Type="http://schemas.openxmlformats.org/officeDocument/2006/relationships/image" Target="../media/image24.svg"/><Relationship Id="rId12" Type="http://schemas.openxmlformats.org/officeDocument/2006/relationships/image" Target="../media/image1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3.png"/><Relationship Id="rId11" Type="http://schemas.openxmlformats.org/officeDocument/2006/relationships/image" Target="../media/image18.svg"/><Relationship Id="rId5" Type="http://schemas.openxmlformats.org/officeDocument/2006/relationships/image" Target="../media/image22.svg"/><Relationship Id="rId10" Type="http://schemas.openxmlformats.org/officeDocument/2006/relationships/image" Target="../media/image17.png"/><Relationship Id="rId4" Type="http://schemas.openxmlformats.org/officeDocument/2006/relationships/image" Target="../media/image21.png"/><Relationship Id="rId9" Type="http://schemas.openxmlformats.org/officeDocument/2006/relationships/image" Target="../media/image26.svg"/><Relationship Id="rId14" Type="http://schemas.openxmlformats.org/officeDocument/2006/relationships/image" Target="../media/image3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0.svg"/><Relationship Id="rId5" Type="http://schemas.openxmlformats.org/officeDocument/2006/relationships/image" Target="../media/image29.png"/><Relationship Id="rId4" Type="http://schemas.openxmlformats.org/officeDocument/2006/relationships/image" Target="../media/image11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2.svg"/><Relationship Id="rId4" Type="http://schemas.openxmlformats.org/officeDocument/2006/relationships/image" Target="../media/image29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31.svg"/><Relationship Id="rId7" Type="http://schemas.openxmlformats.org/officeDocument/2006/relationships/image" Target="../media/image22.sv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1.png"/><Relationship Id="rId11" Type="http://schemas.openxmlformats.org/officeDocument/2006/relationships/image" Target="../media/image35.jpeg"/><Relationship Id="rId5" Type="http://schemas.openxmlformats.org/officeDocument/2006/relationships/image" Target="../media/image34.svg"/><Relationship Id="rId10" Type="http://schemas.openxmlformats.org/officeDocument/2006/relationships/image" Target="../media/image32.svg"/><Relationship Id="rId4" Type="http://schemas.openxmlformats.org/officeDocument/2006/relationships/image" Target="../media/image33.png"/><Relationship Id="rId9" Type="http://schemas.openxmlformats.org/officeDocument/2006/relationships/image" Target="../media/image29.png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4.svg"/><Relationship Id="rId7" Type="http://schemas.openxmlformats.org/officeDocument/2006/relationships/image" Target="../media/image18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7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Layouts/_rels/slideLayout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2.svg"/><Relationship Id="rId7" Type="http://schemas.openxmlformats.org/officeDocument/2006/relationships/image" Target="../media/image37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6.png"/><Relationship Id="rId5" Type="http://schemas.openxmlformats.org/officeDocument/2006/relationships/image" Target="../media/image32.svg"/><Relationship Id="rId4" Type="http://schemas.openxmlformats.org/officeDocument/2006/relationships/image" Target="../media/image29.png"/><Relationship Id="rId9" Type="http://schemas.openxmlformats.org/officeDocument/2006/relationships/image" Target="../media/image22.sv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icture with Caption">
    <p:bg>
      <p:bgPr>
        <a:gradFill>
          <a:gsLst>
            <a:gs pos="0">
              <a:srgbClr val="48C1C1">
                <a:alpha val="100000"/>
              </a:srgbClr>
            </a:gs>
            <a:gs pos="100000">
              <a:srgbClr val="4017AA">
                <a:alpha val="100000"/>
              </a:srgbClr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7"/>
          <p:cNvSpPr/>
          <p:nvPr userDrawn="1"/>
        </p:nvSpPr>
        <p:spPr>
          <a:xfrm rot="6282643" flipV="1">
            <a:off x="-583877" y="3027822"/>
            <a:ext cx="6949104" cy="6949104"/>
          </a:xfrm>
          <a:custGeom>
            <a:avLst/>
            <a:gdLst/>
            <a:ahLst/>
            <a:cxnLst/>
            <a:rect l="l" t="t" r="r" b="b"/>
            <a:pathLst>
              <a:path w="6949104" h="6949104">
                <a:moveTo>
                  <a:pt x="0" y="6949104"/>
                </a:moveTo>
                <a:lnTo>
                  <a:pt x="6949104" y="6949104"/>
                </a:lnTo>
                <a:lnTo>
                  <a:pt x="6949104" y="0"/>
                </a:lnTo>
                <a:lnTo>
                  <a:pt x="0" y="0"/>
                </a:lnTo>
                <a:lnTo>
                  <a:pt x="0" y="6949104"/>
                </a:lnTo>
                <a:close/>
              </a:path>
            </a:pathLst>
          </a:custGeom>
          <a:blipFill>
            <a:blip r:embed="rId2">
              <a:alphaModFix amt="28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36" name="Freeform 30"/>
          <p:cNvSpPr/>
          <p:nvPr userDrawn="1"/>
        </p:nvSpPr>
        <p:spPr>
          <a:xfrm>
            <a:off x="1450179" y="880386"/>
            <a:ext cx="2672199" cy="800283"/>
          </a:xfrm>
          <a:custGeom>
            <a:avLst/>
            <a:gdLst/>
            <a:ahLst/>
            <a:cxnLst/>
            <a:rect l="l" t="t" r="r" b="b"/>
            <a:pathLst>
              <a:path w="2672199" h="800283">
                <a:moveTo>
                  <a:pt x="0" y="0"/>
                </a:moveTo>
                <a:lnTo>
                  <a:pt x="2672199" y="0"/>
                </a:lnTo>
                <a:lnTo>
                  <a:pt x="2672199" y="800283"/>
                </a:lnTo>
                <a:lnTo>
                  <a:pt x="0" y="80028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961" r="-3961"/>
            </a:stretch>
          </a:blipFill>
        </p:spPr>
        <p:txBody>
          <a:bodyPr/>
          <a:lstStyle/>
          <a:p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6579106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erpo de present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1147879" y="2366938"/>
            <a:ext cx="7772400" cy="1470025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1090729" y="4148343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fld id="{1D8BD707-D9CF-40AE-B4C6-C98DA3205C09}" type="datetimeFigureOut">
              <a:rPr lang="en-US" smtClean="0"/>
              <a:pPr/>
              <a:t>7/22/2025</a:t>
            </a:fld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  <p:grpSp>
        <p:nvGrpSpPr>
          <p:cNvPr id="15" name="Group 2">
            <a:extLst>
              <a:ext uri="{FF2B5EF4-FFF2-40B4-BE49-F238E27FC236}">
                <a16:creationId xmlns:a16="http://schemas.microsoft.com/office/drawing/2014/main" id="{1DDDBC40-621C-BAEF-13C0-6C86A31B6FF6}"/>
              </a:ext>
            </a:extLst>
          </p:cNvPr>
          <p:cNvGrpSpPr/>
          <p:nvPr userDrawn="1"/>
        </p:nvGrpSpPr>
        <p:grpSpPr>
          <a:xfrm rot="-5400000">
            <a:off x="9820539" y="7670712"/>
            <a:ext cx="9918348" cy="4959174"/>
            <a:chOff x="0" y="0"/>
            <a:chExt cx="812800" cy="406400"/>
          </a:xfrm>
        </p:grpSpPr>
        <p:sp>
          <p:nvSpPr>
            <p:cNvPr id="17" name="Freeform 3">
              <a:extLst>
                <a:ext uri="{FF2B5EF4-FFF2-40B4-BE49-F238E27FC236}">
                  <a16:creationId xmlns:a16="http://schemas.microsoft.com/office/drawing/2014/main" id="{0495FC12-A6FA-8A92-A543-A6A40F2A1E78}"/>
                </a:ext>
              </a:extLst>
            </p:cNvPr>
            <p:cNvSpPr/>
            <p:nvPr/>
          </p:nvSpPr>
          <p:spPr>
            <a:xfrm>
              <a:off x="0" y="0"/>
              <a:ext cx="812800" cy="406400"/>
            </a:xfrm>
            <a:custGeom>
              <a:avLst/>
              <a:gdLst/>
              <a:ahLst/>
              <a:cxnLst/>
              <a:rect l="l" t="t" r="r" b="b"/>
              <a:pathLst>
                <a:path w="812800" h="406400">
                  <a:moveTo>
                    <a:pt x="609600" y="0"/>
                  </a:moveTo>
                  <a:cubicBezTo>
                    <a:pt x="721824" y="0"/>
                    <a:pt x="812800" y="90976"/>
                    <a:pt x="812800" y="203200"/>
                  </a:cubicBezTo>
                  <a:cubicBezTo>
                    <a:pt x="812800" y="315424"/>
                    <a:pt x="721824" y="406400"/>
                    <a:pt x="609600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48C1C1">
                    <a:alpha val="100000"/>
                  </a:srgbClr>
                </a:gs>
                <a:gs pos="100000">
                  <a:srgbClr val="4017AA">
                    <a:alpha val="100000"/>
                  </a:srgbClr>
                </a:gs>
              </a:gsLst>
              <a:lin ang="270000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18" name="TextBox 4">
              <a:extLst>
                <a:ext uri="{FF2B5EF4-FFF2-40B4-BE49-F238E27FC236}">
                  <a16:creationId xmlns:a16="http://schemas.microsoft.com/office/drawing/2014/main" id="{F854B8CA-A88D-4342-72BA-9651685BAA91}"/>
                </a:ext>
              </a:extLst>
            </p:cNvPr>
            <p:cNvSpPr txBox="1"/>
            <p:nvPr/>
          </p:nvSpPr>
          <p:spPr>
            <a:xfrm>
              <a:off x="0" y="-38100"/>
              <a:ext cx="812800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9" name="Freeform 5">
            <a:extLst>
              <a:ext uri="{FF2B5EF4-FFF2-40B4-BE49-F238E27FC236}">
                <a16:creationId xmlns:a16="http://schemas.microsoft.com/office/drawing/2014/main" id="{EDD21400-D95B-65B5-6C14-A0D6FC2C8BFF}"/>
              </a:ext>
            </a:extLst>
          </p:cNvPr>
          <p:cNvSpPr/>
          <p:nvPr userDrawn="1"/>
        </p:nvSpPr>
        <p:spPr>
          <a:xfrm flipV="1">
            <a:off x="12722313" y="5450493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4114800"/>
                </a:moveTo>
                <a:lnTo>
                  <a:pt x="4114800" y="4114800"/>
                </a:lnTo>
                <a:lnTo>
                  <a:pt x="4114800" y="0"/>
                </a:lnTo>
                <a:lnTo>
                  <a:pt x="0" y="0"/>
                </a:lnTo>
                <a:lnTo>
                  <a:pt x="0" y="411480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20" name="Group 6">
            <a:extLst>
              <a:ext uri="{FF2B5EF4-FFF2-40B4-BE49-F238E27FC236}">
                <a16:creationId xmlns:a16="http://schemas.microsoft.com/office/drawing/2014/main" id="{211AA553-8EF2-3DE2-0CD2-4F05FD3C6732}"/>
              </a:ext>
            </a:extLst>
          </p:cNvPr>
          <p:cNvGrpSpPr/>
          <p:nvPr userDrawn="1"/>
        </p:nvGrpSpPr>
        <p:grpSpPr>
          <a:xfrm rot="-5400000">
            <a:off x="6229599" y="-2342886"/>
            <a:ext cx="9918348" cy="4959174"/>
            <a:chOff x="0" y="0"/>
            <a:chExt cx="812800" cy="406400"/>
          </a:xfrm>
        </p:grpSpPr>
        <p:sp>
          <p:nvSpPr>
            <p:cNvPr id="21" name="Freeform 7">
              <a:extLst>
                <a:ext uri="{FF2B5EF4-FFF2-40B4-BE49-F238E27FC236}">
                  <a16:creationId xmlns:a16="http://schemas.microsoft.com/office/drawing/2014/main" id="{8DF0DCAD-A216-86E6-ECF3-1EAC5D843B8C}"/>
                </a:ext>
              </a:extLst>
            </p:cNvPr>
            <p:cNvSpPr/>
            <p:nvPr/>
          </p:nvSpPr>
          <p:spPr>
            <a:xfrm>
              <a:off x="0" y="0"/>
              <a:ext cx="812800" cy="406400"/>
            </a:xfrm>
            <a:custGeom>
              <a:avLst/>
              <a:gdLst/>
              <a:ahLst/>
              <a:cxnLst/>
              <a:rect l="l" t="t" r="r" b="b"/>
              <a:pathLst>
                <a:path w="812800" h="406400">
                  <a:moveTo>
                    <a:pt x="609600" y="0"/>
                  </a:moveTo>
                  <a:cubicBezTo>
                    <a:pt x="721824" y="0"/>
                    <a:pt x="812800" y="90976"/>
                    <a:pt x="812800" y="203200"/>
                  </a:cubicBezTo>
                  <a:cubicBezTo>
                    <a:pt x="812800" y="315424"/>
                    <a:pt x="721824" y="406400"/>
                    <a:pt x="609600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48C1C1">
                    <a:alpha val="100000"/>
                  </a:srgbClr>
                </a:gs>
                <a:gs pos="100000">
                  <a:srgbClr val="4017AA">
                    <a:alpha val="100000"/>
                  </a:srgbClr>
                </a:gs>
              </a:gsLst>
              <a:lin ang="270000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22" name="TextBox 8">
              <a:extLst>
                <a:ext uri="{FF2B5EF4-FFF2-40B4-BE49-F238E27FC236}">
                  <a16:creationId xmlns:a16="http://schemas.microsoft.com/office/drawing/2014/main" id="{BCE64E18-B2BF-95EC-8848-884FCF8FAC8A}"/>
                </a:ext>
              </a:extLst>
            </p:cNvPr>
            <p:cNvSpPr txBox="1"/>
            <p:nvPr/>
          </p:nvSpPr>
          <p:spPr>
            <a:xfrm>
              <a:off x="0" y="-38100"/>
              <a:ext cx="812800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3" name="Freeform 9">
            <a:extLst>
              <a:ext uri="{FF2B5EF4-FFF2-40B4-BE49-F238E27FC236}">
                <a16:creationId xmlns:a16="http://schemas.microsoft.com/office/drawing/2014/main" id="{EF9E6CEC-EC06-3309-BF9F-02C02131946A}"/>
              </a:ext>
            </a:extLst>
          </p:cNvPr>
          <p:cNvSpPr/>
          <p:nvPr userDrawn="1"/>
        </p:nvSpPr>
        <p:spPr>
          <a:xfrm flipH="1">
            <a:off x="9131372" y="550226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4114800" y="0"/>
                </a:moveTo>
                <a:lnTo>
                  <a:pt x="0" y="0"/>
                </a:lnTo>
                <a:lnTo>
                  <a:pt x="0" y="4114800"/>
                </a:lnTo>
                <a:lnTo>
                  <a:pt x="4114800" y="4114800"/>
                </a:lnTo>
                <a:lnTo>
                  <a:pt x="411480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25" name="Freeform 14">
            <a:extLst>
              <a:ext uri="{FF2B5EF4-FFF2-40B4-BE49-F238E27FC236}">
                <a16:creationId xmlns:a16="http://schemas.microsoft.com/office/drawing/2014/main" id="{9917225C-0DFE-7EC3-696A-A265322FA501}"/>
              </a:ext>
            </a:extLst>
          </p:cNvPr>
          <p:cNvSpPr/>
          <p:nvPr/>
        </p:nvSpPr>
        <p:spPr>
          <a:xfrm>
            <a:off x="10585644" y="1951004"/>
            <a:ext cx="6384993" cy="6384993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blipFill>
            <a:blip r:embed="rId6"/>
            <a:stretch>
              <a:fillRect l="-14295" t="-7322" r="-29828" b="1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s-CO" dirty="0"/>
          </a:p>
        </p:txBody>
      </p:sp>
      <p:sp>
        <p:nvSpPr>
          <p:cNvPr id="26" name="Freeform 15">
            <a:extLst>
              <a:ext uri="{FF2B5EF4-FFF2-40B4-BE49-F238E27FC236}">
                <a16:creationId xmlns:a16="http://schemas.microsoft.com/office/drawing/2014/main" id="{97A6B648-E908-C09F-8913-C16EAFCF9EFB}"/>
              </a:ext>
            </a:extLst>
          </p:cNvPr>
          <p:cNvSpPr/>
          <p:nvPr userDrawn="1"/>
        </p:nvSpPr>
        <p:spPr>
          <a:xfrm>
            <a:off x="11262866" y="8893238"/>
            <a:ext cx="697576" cy="329908"/>
          </a:xfrm>
          <a:custGeom>
            <a:avLst/>
            <a:gdLst/>
            <a:ahLst/>
            <a:cxnLst/>
            <a:rect l="l" t="t" r="r" b="b"/>
            <a:pathLst>
              <a:path w="697576" h="329908">
                <a:moveTo>
                  <a:pt x="0" y="0"/>
                </a:moveTo>
                <a:lnTo>
                  <a:pt x="697576" y="0"/>
                </a:lnTo>
                <a:lnTo>
                  <a:pt x="697576" y="329908"/>
                </a:lnTo>
                <a:lnTo>
                  <a:pt x="0" y="32990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r="-134811" b="-156938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27" name="Freeform 16">
            <a:extLst>
              <a:ext uri="{FF2B5EF4-FFF2-40B4-BE49-F238E27FC236}">
                <a16:creationId xmlns:a16="http://schemas.microsoft.com/office/drawing/2014/main" id="{4572D7ED-B8CD-950E-029F-DA8AF0A54587}"/>
              </a:ext>
            </a:extLst>
          </p:cNvPr>
          <p:cNvSpPr/>
          <p:nvPr userDrawn="1"/>
        </p:nvSpPr>
        <p:spPr>
          <a:xfrm>
            <a:off x="16561724" y="1621096"/>
            <a:ext cx="697576" cy="329908"/>
          </a:xfrm>
          <a:custGeom>
            <a:avLst/>
            <a:gdLst/>
            <a:ahLst/>
            <a:cxnLst/>
            <a:rect l="l" t="t" r="r" b="b"/>
            <a:pathLst>
              <a:path w="697576" h="329908">
                <a:moveTo>
                  <a:pt x="0" y="0"/>
                </a:moveTo>
                <a:lnTo>
                  <a:pt x="697576" y="0"/>
                </a:lnTo>
                <a:lnTo>
                  <a:pt x="697576" y="329908"/>
                </a:lnTo>
                <a:lnTo>
                  <a:pt x="0" y="32990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r="-134811" b="-156938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28" name="Freeform 17">
            <a:extLst>
              <a:ext uri="{FF2B5EF4-FFF2-40B4-BE49-F238E27FC236}">
                <a16:creationId xmlns:a16="http://schemas.microsoft.com/office/drawing/2014/main" id="{02CDB68C-3E69-8F39-DF0D-2193CCC39262}"/>
              </a:ext>
            </a:extLst>
          </p:cNvPr>
          <p:cNvSpPr/>
          <p:nvPr userDrawn="1"/>
        </p:nvSpPr>
        <p:spPr>
          <a:xfrm>
            <a:off x="703833" y="750601"/>
            <a:ext cx="3681051" cy="1304957"/>
          </a:xfrm>
          <a:custGeom>
            <a:avLst/>
            <a:gdLst/>
            <a:ahLst/>
            <a:cxnLst/>
            <a:rect l="l" t="t" r="r" b="b"/>
            <a:pathLst>
              <a:path w="3681051" h="1304957">
                <a:moveTo>
                  <a:pt x="0" y="0"/>
                </a:moveTo>
                <a:lnTo>
                  <a:pt x="3681051" y="0"/>
                </a:lnTo>
                <a:lnTo>
                  <a:pt x="3681051" y="1304956"/>
                </a:lnTo>
                <a:lnTo>
                  <a:pt x="0" y="130495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t="-33814" b="-30733"/>
            </a:stretch>
          </a:blipFill>
        </p:spPr>
        <p:txBody>
          <a:bodyPr/>
          <a:lstStyle/>
          <a:p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006517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99736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Header">
    <p:bg>
      <p:bgPr>
        <a:gradFill>
          <a:gsLst>
            <a:gs pos="0">
              <a:srgbClr val="48C1C1">
                <a:alpha val="100000"/>
              </a:srgbClr>
            </a:gs>
            <a:gs pos="100000">
              <a:srgbClr val="4017AA">
                <a:alpha val="100000"/>
              </a:srgbClr>
            </a:gs>
          </a:gsLst>
          <a:path path="circle">
            <a:fillToRect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2">
            <a:extLst>
              <a:ext uri="{FF2B5EF4-FFF2-40B4-BE49-F238E27FC236}">
                <a16:creationId xmlns:a16="http://schemas.microsoft.com/office/drawing/2014/main" id="{799567DB-E5B7-087A-3BFC-A5C4E1A9725E}"/>
              </a:ext>
            </a:extLst>
          </p:cNvPr>
          <p:cNvSpPr/>
          <p:nvPr userDrawn="1"/>
        </p:nvSpPr>
        <p:spPr>
          <a:xfrm rot="6282643" flipV="1">
            <a:off x="536966" y="193421"/>
            <a:ext cx="6949104" cy="6949104"/>
          </a:xfrm>
          <a:custGeom>
            <a:avLst/>
            <a:gdLst/>
            <a:ahLst/>
            <a:cxnLst/>
            <a:rect l="l" t="t" r="r" b="b"/>
            <a:pathLst>
              <a:path w="6949104" h="6949104">
                <a:moveTo>
                  <a:pt x="0" y="6949103"/>
                </a:moveTo>
                <a:lnTo>
                  <a:pt x="6949104" y="6949103"/>
                </a:lnTo>
                <a:lnTo>
                  <a:pt x="6949104" y="0"/>
                </a:lnTo>
                <a:lnTo>
                  <a:pt x="0" y="0"/>
                </a:lnTo>
                <a:lnTo>
                  <a:pt x="0" y="6949103"/>
                </a:lnTo>
                <a:close/>
              </a:path>
            </a:pathLst>
          </a:custGeom>
          <a:blipFill>
            <a:blip r:embed="rId2">
              <a:alphaModFix amt="28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13" name="Freeform 8">
            <a:extLst>
              <a:ext uri="{FF2B5EF4-FFF2-40B4-BE49-F238E27FC236}">
                <a16:creationId xmlns:a16="http://schemas.microsoft.com/office/drawing/2014/main" id="{02070486-FDDA-6261-E629-0D96242C0A75}"/>
              </a:ext>
            </a:extLst>
          </p:cNvPr>
          <p:cNvSpPr/>
          <p:nvPr userDrawn="1"/>
        </p:nvSpPr>
        <p:spPr>
          <a:xfrm>
            <a:off x="1352835" y="5701975"/>
            <a:ext cx="648271" cy="651969"/>
          </a:xfrm>
          <a:custGeom>
            <a:avLst/>
            <a:gdLst/>
            <a:ahLst/>
            <a:cxnLst/>
            <a:rect l="l" t="t" r="r" b="b"/>
            <a:pathLst>
              <a:path w="648271" h="651969">
                <a:moveTo>
                  <a:pt x="0" y="0"/>
                </a:moveTo>
                <a:lnTo>
                  <a:pt x="648271" y="0"/>
                </a:lnTo>
                <a:lnTo>
                  <a:pt x="648271" y="651968"/>
                </a:lnTo>
                <a:lnTo>
                  <a:pt x="0" y="65196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123952" t="-145437" r="-24749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14" name="Freeform 9">
            <a:extLst>
              <a:ext uri="{FF2B5EF4-FFF2-40B4-BE49-F238E27FC236}">
                <a16:creationId xmlns:a16="http://schemas.microsoft.com/office/drawing/2014/main" id="{F853FEA8-5111-3FA5-0EA6-C27D123EF704}"/>
              </a:ext>
            </a:extLst>
          </p:cNvPr>
          <p:cNvSpPr/>
          <p:nvPr userDrawn="1"/>
        </p:nvSpPr>
        <p:spPr>
          <a:xfrm>
            <a:off x="1530820" y="5880518"/>
            <a:ext cx="292301" cy="294881"/>
          </a:xfrm>
          <a:custGeom>
            <a:avLst/>
            <a:gdLst/>
            <a:ahLst/>
            <a:cxnLst/>
            <a:rect l="l" t="t" r="r" b="b"/>
            <a:pathLst>
              <a:path w="292301" h="294881">
                <a:moveTo>
                  <a:pt x="0" y="0"/>
                </a:moveTo>
                <a:lnTo>
                  <a:pt x="292301" y="0"/>
                </a:lnTo>
                <a:lnTo>
                  <a:pt x="292301" y="294882"/>
                </a:lnTo>
                <a:lnTo>
                  <a:pt x="0" y="29488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18" name="Freeform 13">
            <a:extLst>
              <a:ext uri="{FF2B5EF4-FFF2-40B4-BE49-F238E27FC236}">
                <a16:creationId xmlns:a16="http://schemas.microsoft.com/office/drawing/2014/main" id="{3892F8A7-93EC-769B-2131-0901D1CE8776}"/>
              </a:ext>
            </a:extLst>
          </p:cNvPr>
          <p:cNvSpPr/>
          <p:nvPr userDrawn="1"/>
        </p:nvSpPr>
        <p:spPr>
          <a:xfrm>
            <a:off x="1371539" y="8858159"/>
            <a:ext cx="2672199" cy="800283"/>
          </a:xfrm>
          <a:custGeom>
            <a:avLst/>
            <a:gdLst/>
            <a:ahLst/>
            <a:cxnLst/>
            <a:rect l="l" t="t" r="r" b="b"/>
            <a:pathLst>
              <a:path w="2672199" h="800283">
                <a:moveTo>
                  <a:pt x="0" y="0"/>
                </a:moveTo>
                <a:lnTo>
                  <a:pt x="2672199" y="0"/>
                </a:lnTo>
                <a:lnTo>
                  <a:pt x="2672199" y="800282"/>
                </a:lnTo>
                <a:lnTo>
                  <a:pt x="0" y="80028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3961" r="-3961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19" name="Freeform 10">
            <a:extLst>
              <a:ext uri="{FF2B5EF4-FFF2-40B4-BE49-F238E27FC236}">
                <a16:creationId xmlns:a16="http://schemas.microsoft.com/office/drawing/2014/main" id="{CC8DAC76-B458-10E0-57E2-53033B427FD6}"/>
              </a:ext>
            </a:extLst>
          </p:cNvPr>
          <p:cNvSpPr/>
          <p:nvPr userDrawn="1"/>
        </p:nvSpPr>
        <p:spPr>
          <a:xfrm>
            <a:off x="16714124" y="9080792"/>
            <a:ext cx="697576" cy="329908"/>
          </a:xfrm>
          <a:custGeom>
            <a:avLst/>
            <a:gdLst/>
            <a:ahLst/>
            <a:cxnLst/>
            <a:rect l="l" t="t" r="r" b="b"/>
            <a:pathLst>
              <a:path w="697576" h="329908">
                <a:moveTo>
                  <a:pt x="0" y="0"/>
                </a:moveTo>
                <a:lnTo>
                  <a:pt x="697576" y="0"/>
                </a:lnTo>
                <a:lnTo>
                  <a:pt x="697576" y="329908"/>
                </a:lnTo>
                <a:lnTo>
                  <a:pt x="0" y="32990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r="-134811" b="-156938"/>
            </a:stretch>
          </a:blipFill>
        </p:spPr>
        <p:txBody>
          <a:bodyPr/>
          <a:lstStyle/>
          <a:p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6386162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1D8BD707-D9CF-40AE-B4C6-C98DA3205C09}" type="datetimeFigureOut">
              <a:rPr lang="en-US" smtClean="0"/>
              <a:pPr/>
              <a:t>7/22/2025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  <p:grpSp>
        <p:nvGrpSpPr>
          <p:cNvPr id="5" name="Group 2">
            <a:extLst>
              <a:ext uri="{FF2B5EF4-FFF2-40B4-BE49-F238E27FC236}">
                <a16:creationId xmlns:a16="http://schemas.microsoft.com/office/drawing/2014/main" id="{69E9B1B8-B439-3596-F040-B90578B55A91}"/>
              </a:ext>
            </a:extLst>
          </p:cNvPr>
          <p:cNvGrpSpPr/>
          <p:nvPr userDrawn="1"/>
        </p:nvGrpSpPr>
        <p:grpSpPr>
          <a:xfrm rot="-5400000">
            <a:off x="7767632" y="-2586375"/>
            <a:ext cx="9918348" cy="4959174"/>
            <a:chOff x="0" y="0"/>
            <a:chExt cx="812800" cy="406400"/>
          </a:xfrm>
        </p:grpSpPr>
        <p:sp>
          <p:nvSpPr>
            <p:cNvPr id="6" name="Freeform 3">
              <a:extLst>
                <a:ext uri="{FF2B5EF4-FFF2-40B4-BE49-F238E27FC236}">
                  <a16:creationId xmlns:a16="http://schemas.microsoft.com/office/drawing/2014/main" id="{E66FF7C6-3332-181B-3176-E38B8C39148D}"/>
                </a:ext>
              </a:extLst>
            </p:cNvPr>
            <p:cNvSpPr/>
            <p:nvPr/>
          </p:nvSpPr>
          <p:spPr>
            <a:xfrm>
              <a:off x="0" y="0"/>
              <a:ext cx="812800" cy="406400"/>
            </a:xfrm>
            <a:custGeom>
              <a:avLst/>
              <a:gdLst/>
              <a:ahLst/>
              <a:cxnLst/>
              <a:rect l="l" t="t" r="r" b="b"/>
              <a:pathLst>
                <a:path w="812800" h="406400">
                  <a:moveTo>
                    <a:pt x="609600" y="0"/>
                  </a:moveTo>
                  <a:cubicBezTo>
                    <a:pt x="721824" y="0"/>
                    <a:pt x="812800" y="90976"/>
                    <a:pt x="812800" y="203200"/>
                  </a:cubicBezTo>
                  <a:cubicBezTo>
                    <a:pt x="812800" y="315424"/>
                    <a:pt x="721824" y="406400"/>
                    <a:pt x="609600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48C1C1">
                    <a:alpha val="100000"/>
                  </a:srgbClr>
                </a:gs>
                <a:gs pos="100000">
                  <a:srgbClr val="4017AA">
                    <a:alpha val="100000"/>
                  </a:srgbClr>
                </a:gs>
              </a:gsLst>
              <a:lin ang="270000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7" name="TextBox 4">
              <a:extLst>
                <a:ext uri="{FF2B5EF4-FFF2-40B4-BE49-F238E27FC236}">
                  <a16:creationId xmlns:a16="http://schemas.microsoft.com/office/drawing/2014/main" id="{F0631DBD-7A34-723E-235F-48D420D01F20}"/>
                </a:ext>
              </a:extLst>
            </p:cNvPr>
            <p:cNvSpPr txBox="1"/>
            <p:nvPr/>
          </p:nvSpPr>
          <p:spPr>
            <a:xfrm>
              <a:off x="0" y="-38100"/>
              <a:ext cx="812800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0" name="Freeform 41">
            <a:extLst>
              <a:ext uri="{FF2B5EF4-FFF2-40B4-BE49-F238E27FC236}">
                <a16:creationId xmlns:a16="http://schemas.microsoft.com/office/drawing/2014/main" id="{0515E454-AF1B-3F1B-4E35-4497F341A552}"/>
              </a:ext>
            </a:extLst>
          </p:cNvPr>
          <p:cNvSpPr/>
          <p:nvPr userDrawn="1"/>
        </p:nvSpPr>
        <p:spPr>
          <a:xfrm>
            <a:off x="1028700" y="316010"/>
            <a:ext cx="2524070" cy="1103215"/>
          </a:xfrm>
          <a:custGeom>
            <a:avLst/>
            <a:gdLst/>
            <a:ahLst/>
            <a:cxnLst/>
            <a:rect l="l" t="t" r="r" b="b"/>
            <a:pathLst>
              <a:path w="2524070" h="1103215">
                <a:moveTo>
                  <a:pt x="0" y="0"/>
                </a:moveTo>
                <a:lnTo>
                  <a:pt x="2524070" y="0"/>
                </a:lnTo>
                <a:lnTo>
                  <a:pt x="2524070" y="1103215"/>
                </a:lnTo>
                <a:lnTo>
                  <a:pt x="0" y="110321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0980" t="-33814" r="-12311" b="-30733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11" name="Freeform 42">
            <a:extLst>
              <a:ext uri="{FF2B5EF4-FFF2-40B4-BE49-F238E27FC236}">
                <a16:creationId xmlns:a16="http://schemas.microsoft.com/office/drawing/2014/main" id="{A97AF151-6F88-3AEC-2C5D-2E56E7CF9E0B}"/>
              </a:ext>
            </a:extLst>
          </p:cNvPr>
          <p:cNvSpPr/>
          <p:nvPr userDrawn="1"/>
        </p:nvSpPr>
        <p:spPr>
          <a:xfrm rot="-8699687" flipV="1">
            <a:off x="10646745" y="250612"/>
            <a:ext cx="4160121" cy="4160121"/>
          </a:xfrm>
          <a:custGeom>
            <a:avLst/>
            <a:gdLst/>
            <a:ahLst/>
            <a:cxnLst/>
            <a:rect l="l" t="t" r="r" b="b"/>
            <a:pathLst>
              <a:path w="4160121" h="4160121">
                <a:moveTo>
                  <a:pt x="0" y="4160122"/>
                </a:moveTo>
                <a:lnTo>
                  <a:pt x="4160122" y="4160122"/>
                </a:lnTo>
                <a:lnTo>
                  <a:pt x="4160122" y="0"/>
                </a:lnTo>
                <a:lnTo>
                  <a:pt x="0" y="0"/>
                </a:lnTo>
                <a:lnTo>
                  <a:pt x="0" y="4160122"/>
                </a:lnTo>
                <a:close/>
              </a:path>
            </a:pathLst>
          </a:custGeom>
          <a:blipFill>
            <a:blip r:embed="rId3">
              <a:alphaModFix amt="28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3809319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icture with Caption">
    <p:bg>
      <p:bgPr>
        <a:gradFill>
          <a:gsLst>
            <a:gs pos="0">
              <a:srgbClr val="48C1C1">
                <a:alpha val="100000"/>
              </a:srgbClr>
            </a:gs>
            <a:gs pos="100000">
              <a:srgbClr val="4017AA">
                <a:alpha val="100000"/>
              </a:srgbClr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2"/>
          <p:cNvSpPr/>
          <p:nvPr userDrawn="1"/>
        </p:nvSpPr>
        <p:spPr>
          <a:xfrm rot="-10800000">
            <a:off x="16601943" y="8606331"/>
            <a:ext cx="657357" cy="651969"/>
          </a:xfrm>
          <a:custGeom>
            <a:avLst/>
            <a:gdLst/>
            <a:ahLst/>
            <a:cxnLst/>
            <a:rect l="l" t="t" r="r" b="b"/>
            <a:pathLst>
              <a:path w="657357" h="651969">
                <a:moveTo>
                  <a:pt x="0" y="0"/>
                </a:moveTo>
                <a:lnTo>
                  <a:pt x="657357" y="0"/>
                </a:lnTo>
                <a:lnTo>
                  <a:pt x="657357" y="651969"/>
                </a:lnTo>
                <a:lnTo>
                  <a:pt x="0" y="6519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25131" t="-26108" r="-802380" b="-728410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9" name="Freeform 3"/>
          <p:cNvSpPr/>
          <p:nvPr userDrawn="1"/>
        </p:nvSpPr>
        <p:spPr>
          <a:xfrm flipH="1">
            <a:off x="16784471" y="8784875"/>
            <a:ext cx="292301" cy="294881"/>
          </a:xfrm>
          <a:custGeom>
            <a:avLst/>
            <a:gdLst/>
            <a:ahLst/>
            <a:cxnLst/>
            <a:rect l="l" t="t" r="r" b="b"/>
            <a:pathLst>
              <a:path w="292301" h="294881">
                <a:moveTo>
                  <a:pt x="292301" y="0"/>
                </a:moveTo>
                <a:lnTo>
                  <a:pt x="0" y="0"/>
                </a:lnTo>
                <a:lnTo>
                  <a:pt x="0" y="294881"/>
                </a:lnTo>
                <a:lnTo>
                  <a:pt x="292301" y="294881"/>
                </a:lnTo>
                <a:lnTo>
                  <a:pt x="292301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10" name="Freeform 4"/>
          <p:cNvSpPr/>
          <p:nvPr userDrawn="1"/>
        </p:nvSpPr>
        <p:spPr>
          <a:xfrm>
            <a:off x="15111977" y="1028700"/>
            <a:ext cx="648271" cy="651969"/>
          </a:xfrm>
          <a:custGeom>
            <a:avLst/>
            <a:gdLst/>
            <a:ahLst/>
            <a:cxnLst/>
            <a:rect l="l" t="t" r="r" b="b"/>
            <a:pathLst>
              <a:path w="648271" h="651969">
                <a:moveTo>
                  <a:pt x="0" y="0"/>
                </a:moveTo>
                <a:lnTo>
                  <a:pt x="648271" y="0"/>
                </a:lnTo>
                <a:lnTo>
                  <a:pt x="648271" y="651969"/>
                </a:lnTo>
                <a:lnTo>
                  <a:pt x="0" y="65196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-123952" t="-145437" r="-24749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11" name="Freeform 5"/>
          <p:cNvSpPr/>
          <p:nvPr userDrawn="1"/>
        </p:nvSpPr>
        <p:spPr>
          <a:xfrm flipV="1">
            <a:off x="15289962" y="1207244"/>
            <a:ext cx="292301" cy="294881"/>
          </a:xfrm>
          <a:custGeom>
            <a:avLst/>
            <a:gdLst/>
            <a:ahLst/>
            <a:cxnLst/>
            <a:rect l="l" t="t" r="r" b="b"/>
            <a:pathLst>
              <a:path w="292301" h="294881">
                <a:moveTo>
                  <a:pt x="0" y="294881"/>
                </a:moveTo>
                <a:lnTo>
                  <a:pt x="292301" y="294881"/>
                </a:lnTo>
                <a:lnTo>
                  <a:pt x="292301" y="0"/>
                </a:lnTo>
                <a:lnTo>
                  <a:pt x="0" y="0"/>
                </a:lnTo>
                <a:lnTo>
                  <a:pt x="0" y="294881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12" name="Freeform 6"/>
          <p:cNvSpPr/>
          <p:nvPr userDrawn="1"/>
        </p:nvSpPr>
        <p:spPr>
          <a:xfrm>
            <a:off x="16286997" y="1042290"/>
            <a:ext cx="972303" cy="459835"/>
          </a:xfrm>
          <a:custGeom>
            <a:avLst/>
            <a:gdLst/>
            <a:ahLst/>
            <a:cxnLst/>
            <a:rect l="l" t="t" r="r" b="b"/>
            <a:pathLst>
              <a:path w="972303" h="459835">
                <a:moveTo>
                  <a:pt x="0" y="0"/>
                </a:moveTo>
                <a:lnTo>
                  <a:pt x="972303" y="0"/>
                </a:lnTo>
                <a:lnTo>
                  <a:pt x="972303" y="459835"/>
                </a:lnTo>
                <a:lnTo>
                  <a:pt x="0" y="45983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r="-134811" b="-156938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13" name="Freeform 7"/>
          <p:cNvSpPr/>
          <p:nvPr userDrawn="1"/>
        </p:nvSpPr>
        <p:spPr>
          <a:xfrm rot="6282643" flipV="1">
            <a:off x="-583877" y="3027822"/>
            <a:ext cx="6949104" cy="6949104"/>
          </a:xfrm>
          <a:custGeom>
            <a:avLst/>
            <a:gdLst/>
            <a:ahLst/>
            <a:cxnLst/>
            <a:rect l="l" t="t" r="r" b="b"/>
            <a:pathLst>
              <a:path w="6949104" h="6949104">
                <a:moveTo>
                  <a:pt x="0" y="6949104"/>
                </a:moveTo>
                <a:lnTo>
                  <a:pt x="6949104" y="6949104"/>
                </a:lnTo>
                <a:lnTo>
                  <a:pt x="6949104" y="0"/>
                </a:lnTo>
                <a:lnTo>
                  <a:pt x="0" y="0"/>
                </a:lnTo>
                <a:lnTo>
                  <a:pt x="0" y="6949104"/>
                </a:lnTo>
                <a:close/>
              </a:path>
            </a:pathLst>
          </a:custGeom>
          <a:blipFill>
            <a:blip r:embed="rId12">
              <a:alphaModFix amt="28000"/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36" name="Freeform 30"/>
          <p:cNvSpPr/>
          <p:nvPr userDrawn="1"/>
        </p:nvSpPr>
        <p:spPr>
          <a:xfrm>
            <a:off x="1450179" y="880386"/>
            <a:ext cx="2672199" cy="800283"/>
          </a:xfrm>
          <a:custGeom>
            <a:avLst/>
            <a:gdLst/>
            <a:ahLst/>
            <a:cxnLst/>
            <a:rect l="l" t="t" r="r" b="b"/>
            <a:pathLst>
              <a:path w="2672199" h="800283">
                <a:moveTo>
                  <a:pt x="0" y="0"/>
                </a:moveTo>
                <a:lnTo>
                  <a:pt x="2672199" y="0"/>
                </a:lnTo>
                <a:lnTo>
                  <a:pt x="2672199" y="800283"/>
                </a:lnTo>
                <a:lnTo>
                  <a:pt x="0" y="800283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-3961" r="-3961"/>
            </a:stretch>
          </a:blipFill>
        </p:spPr>
        <p:txBody>
          <a:bodyPr/>
          <a:lstStyle/>
          <a:p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2641911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Freeform 2">
            <a:extLst>
              <a:ext uri="{FF2B5EF4-FFF2-40B4-BE49-F238E27FC236}">
                <a16:creationId xmlns:a16="http://schemas.microsoft.com/office/drawing/2014/main" id="{18F074F7-E612-9A29-66CF-4BF638362605}"/>
              </a:ext>
            </a:extLst>
          </p:cNvPr>
          <p:cNvSpPr/>
          <p:nvPr userDrawn="1"/>
        </p:nvSpPr>
        <p:spPr>
          <a:xfrm rot="6077130" flipH="1" flipV="1">
            <a:off x="13023521" y="161613"/>
            <a:ext cx="5197799" cy="5197799"/>
          </a:xfrm>
          <a:custGeom>
            <a:avLst/>
            <a:gdLst/>
            <a:ahLst/>
            <a:cxnLst/>
            <a:rect l="l" t="t" r="r" b="b"/>
            <a:pathLst>
              <a:path w="5197799" h="5197799">
                <a:moveTo>
                  <a:pt x="5197800" y="5197799"/>
                </a:moveTo>
                <a:lnTo>
                  <a:pt x="0" y="5197799"/>
                </a:lnTo>
                <a:lnTo>
                  <a:pt x="0" y="0"/>
                </a:lnTo>
                <a:lnTo>
                  <a:pt x="5197800" y="0"/>
                </a:lnTo>
                <a:lnTo>
                  <a:pt x="5197800" y="5197799"/>
                </a:lnTo>
                <a:close/>
              </a:path>
            </a:pathLst>
          </a:custGeom>
          <a:blipFill>
            <a:blip r:embed="rId2">
              <a:alphaModFix amt="36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18" name="Freeform 6">
            <a:extLst>
              <a:ext uri="{FF2B5EF4-FFF2-40B4-BE49-F238E27FC236}">
                <a16:creationId xmlns:a16="http://schemas.microsoft.com/office/drawing/2014/main" id="{03305A26-18D7-F4D2-476B-C2DC0E517D81}"/>
              </a:ext>
            </a:extLst>
          </p:cNvPr>
          <p:cNvSpPr/>
          <p:nvPr userDrawn="1"/>
        </p:nvSpPr>
        <p:spPr>
          <a:xfrm>
            <a:off x="15971207" y="9099485"/>
            <a:ext cx="1916176" cy="837518"/>
          </a:xfrm>
          <a:custGeom>
            <a:avLst/>
            <a:gdLst/>
            <a:ahLst/>
            <a:cxnLst/>
            <a:rect l="l" t="t" r="r" b="b"/>
            <a:pathLst>
              <a:path w="1916176" h="837518">
                <a:moveTo>
                  <a:pt x="0" y="0"/>
                </a:moveTo>
                <a:lnTo>
                  <a:pt x="1916175" y="0"/>
                </a:lnTo>
                <a:lnTo>
                  <a:pt x="1916175" y="837518"/>
                </a:lnTo>
                <a:lnTo>
                  <a:pt x="0" y="83751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0980" t="-33814" r="-12311" b="-30733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19" name="Freeform 7">
            <a:extLst>
              <a:ext uri="{FF2B5EF4-FFF2-40B4-BE49-F238E27FC236}">
                <a16:creationId xmlns:a16="http://schemas.microsoft.com/office/drawing/2014/main" id="{E26C2EE0-D4B3-DC66-64EE-3691B1924837}"/>
              </a:ext>
            </a:extLst>
          </p:cNvPr>
          <p:cNvSpPr/>
          <p:nvPr userDrawn="1"/>
        </p:nvSpPr>
        <p:spPr>
          <a:xfrm>
            <a:off x="15273631" y="844369"/>
            <a:ext cx="697576" cy="329908"/>
          </a:xfrm>
          <a:custGeom>
            <a:avLst/>
            <a:gdLst/>
            <a:ahLst/>
            <a:cxnLst/>
            <a:rect l="l" t="t" r="r" b="b"/>
            <a:pathLst>
              <a:path w="697576" h="329908">
                <a:moveTo>
                  <a:pt x="0" y="0"/>
                </a:moveTo>
                <a:lnTo>
                  <a:pt x="697576" y="0"/>
                </a:lnTo>
                <a:lnTo>
                  <a:pt x="697576" y="329908"/>
                </a:lnTo>
                <a:lnTo>
                  <a:pt x="0" y="32990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r="-134811" b="-156938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20" name="Freeform 8">
            <a:extLst>
              <a:ext uri="{FF2B5EF4-FFF2-40B4-BE49-F238E27FC236}">
                <a16:creationId xmlns:a16="http://schemas.microsoft.com/office/drawing/2014/main" id="{BD94C5CD-D9CC-F53B-9044-1A75255AB611}"/>
              </a:ext>
            </a:extLst>
          </p:cNvPr>
          <p:cNvSpPr/>
          <p:nvPr userDrawn="1"/>
        </p:nvSpPr>
        <p:spPr>
          <a:xfrm>
            <a:off x="1028700" y="9556084"/>
            <a:ext cx="697576" cy="329908"/>
          </a:xfrm>
          <a:custGeom>
            <a:avLst/>
            <a:gdLst/>
            <a:ahLst/>
            <a:cxnLst/>
            <a:rect l="l" t="t" r="r" b="b"/>
            <a:pathLst>
              <a:path w="697576" h="329908">
                <a:moveTo>
                  <a:pt x="0" y="0"/>
                </a:moveTo>
                <a:lnTo>
                  <a:pt x="697576" y="0"/>
                </a:lnTo>
                <a:lnTo>
                  <a:pt x="697576" y="329908"/>
                </a:lnTo>
                <a:lnTo>
                  <a:pt x="0" y="32990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r="-134811" b="-156938"/>
            </a:stretch>
          </a:blipFill>
        </p:spPr>
        <p:txBody>
          <a:bodyPr/>
          <a:lstStyle/>
          <a:p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0495150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Freeform 2">
            <a:extLst>
              <a:ext uri="{FF2B5EF4-FFF2-40B4-BE49-F238E27FC236}">
                <a16:creationId xmlns:a16="http://schemas.microsoft.com/office/drawing/2014/main" id="{18F074F7-E612-9A29-66CF-4BF638362605}"/>
              </a:ext>
            </a:extLst>
          </p:cNvPr>
          <p:cNvSpPr/>
          <p:nvPr userDrawn="1"/>
        </p:nvSpPr>
        <p:spPr>
          <a:xfrm rot="6077130" flipH="1" flipV="1">
            <a:off x="13107548" y="-62867"/>
            <a:ext cx="5197799" cy="5197799"/>
          </a:xfrm>
          <a:custGeom>
            <a:avLst/>
            <a:gdLst/>
            <a:ahLst/>
            <a:cxnLst/>
            <a:rect l="l" t="t" r="r" b="b"/>
            <a:pathLst>
              <a:path w="5197799" h="5197799">
                <a:moveTo>
                  <a:pt x="5197800" y="5197799"/>
                </a:moveTo>
                <a:lnTo>
                  <a:pt x="0" y="5197799"/>
                </a:lnTo>
                <a:lnTo>
                  <a:pt x="0" y="0"/>
                </a:lnTo>
                <a:lnTo>
                  <a:pt x="5197800" y="0"/>
                </a:lnTo>
                <a:lnTo>
                  <a:pt x="5197800" y="5197799"/>
                </a:lnTo>
                <a:close/>
              </a:path>
            </a:pathLst>
          </a:custGeom>
          <a:blipFill>
            <a:blip r:embed="rId2">
              <a:alphaModFix amt="36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5" name="Freeform 8">
            <a:extLst>
              <a:ext uri="{FF2B5EF4-FFF2-40B4-BE49-F238E27FC236}">
                <a16:creationId xmlns:a16="http://schemas.microsoft.com/office/drawing/2014/main" id="{03C12887-A5E3-3AE7-DDBF-C70E3A96FB92}"/>
              </a:ext>
            </a:extLst>
          </p:cNvPr>
          <p:cNvSpPr/>
          <p:nvPr userDrawn="1"/>
        </p:nvSpPr>
        <p:spPr>
          <a:xfrm>
            <a:off x="16535400" y="876300"/>
            <a:ext cx="697576" cy="329908"/>
          </a:xfrm>
          <a:custGeom>
            <a:avLst/>
            <a:gdLst/>
            <a:ahLst/>
            <a:cxnLst/>
            <a:rect l="l" t="t" r="r" b="b"/>
            <a:pathLst>
              <a:path w="697576" h="329908">
                <a:moveTo>
                  <a:pt x="0" y="0"/>
                </a:moveTo>
                <a:lnTo>
                  <a:pt x="697576" y="0"/>
                </a:lnTo>
                <a:lnTo>
                  <a:pt x="697576" y="329908"/>
                </a:lnTo>
                <a:lnTo>
                  <a:pt x="0" y="32990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r="-134811" b="-156938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7" name="Freeform 8">
            <a:extLst>
              <a:ext uri="{FF2B5EF4-FFF2-40B4-BE49-F238E27FC236}">
                <a16:creationId xmlns:a16="http://schemas.microsoft.com/office/drawing/2014/main" id="{051EC5C1-0C72-2DAB-2D38-3CDF1FD76C05}"/>
              </a:ext>
            </a:extLst>
          </p:cNvPr>
          <p:cNvSpPr/>
          <p:nvPr userDrawn="1"/>
        </p:nvSpPr>
        <p:spPr>
          <a:xfrm>
            <a:off x="16535400" y="9245746"/>
            <a:ext cx="697576" cy="329908"/>
          </a:xfrm>
          <a:custGeom>
            <a:avLst/>
            <a:gdLst/>
            <a:ahLst/>
            <a:cxnLst/>
            <a:rect l="l" t="t" r="r" b="b"/>
            <a:pathLst>
              <a:path w="697576" h="329908">
                <a:moveTo>
                  <a:pt x="0" y="0"/>
                </a:moveTo>
                <a:lnTo>
                  <a:pt x="697576" y="0"/>
                </a:lnTo>
                <a:lnTo>
                  <a:pt x="697576" y="329908"/>
                </a:lnTo>
                <a:lnTo>
                  <a:pt x="0" y="32990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r="-134811" b="-156938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A6A8C93A-0B83-845D-2E45-E96F58322333}"/>
              </a:ext>
            </a:extLst>
          </p:cNvPr>
          <p:cNvSpPr/>
          <p:nvPr userDrawn="1"/>
        </p:nvSpPr>
        <p:spPr>
          <a:xfrm>
            <a:off x="559724" y="9409404"/>
            <a:ext cx="697576" cy="329908"/>
          </a:xfrm>
          <a:custGeom>
            <a:avLst/>
            <a:gdLst/>
            <a:ahLst/>
            <a:cxnLst/>
            <a:rect l="l" t="t" r="r" b="b"/>
            <a:pathLst>
              <a:path w="697576" h="329908">
                <a:moveTo>
                  <a:pt x="0" y="0"/>
                </a:moveTo>
                <a:lnTo>
                  <a:pt x="697576" y="0"/>
                </a:lnTo>
                <a:lnTo>
                  <a:pt x="697576" y="329908"/>
                </a:lnTo>
                <a:lnTo>
                  <a:pt x="0" y="32990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r="-134811" b="-156938"/>
            </a:stretch>
          </a:blipFill>
        </p:spPr>
        <p:txBody>
          <a:bodyPr/>
          <a:lstStyle/>
          <a:p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0331076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2">
            <a:extLst>
              <a:ext uri="{FF2B5EF4-FFF2-40B4-BE49-F238E27FC236}">
                <a16:creationId xmlns:a16="http://schemas.microsoft.com/office/drawing/2014/main" id="{18F074F7-E612-9A29-66CF-4BF638362605}"/>
              </a:ext>
            </a:extLst>
          </p:cNvPr>
          <p:cNvSpPr/>
          <p:nvPr userDrawn="1"/>
        </p:nvSpPr>
        <p:spPr>
          <a:xfrm rot="6077130" flipH="1" flipV="1">
            <a:off x="13032420" y="-74150"/>
            <a:ext cx="5197799" cy="5197799"/>
          </a:xfrm>
          <a:custGeom>
            <a:avLst/>
            <a:gdLst/>
            <a:ahLst/>
            <a:cxnLst/>
            <a:rect l="l" t="t" r="r" b="b"/>
            <a:pathLst>
              <a:path w="5197799" h="5197799">
                <a:moveTo>
                  <a:pt x="5197800" y="5197799"/>
                </a:moveTo>
                <a:lnTo>
                  <a:pt x="0" y="5197799"/>
                </a:lnTo>
                <a:lnTo>
                  <a:pt x="0" y="0"/>
                </a:lnTo>
                <a:lnTo>
                  <a:pt x="5197800" y="0"/>
                </a:lnTo>
                <a:lnTo>
                  <a:pt x="5197800" y="5197799"/>
                </a:lnTo>
                <a:close/>
              </a:path>
            </a:pathLst>
          </a:custGeom>
          <a:blipFill>
            <a:blip r:embed="rId2">
              <a:alphaModFix amt="36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15" name="Freeform 3">
            <a:extLst>
              <a:ext uri="{FF2B5EF4-FFF2-40B4-BE49-F238E27FC236}">
                <a16:creationId xmlns:a16="http://schemas.microsoft.com/office/drawing/2014/main" id="{5285CF41-F78C-3E8D-B593-D02E3277889B}"/>
              </a:ext>
            </a:extLst>
          </p:cNvPr>
          <p:cNvSpPr/>
          <p:nvPr userDrawn="1"/>
        </p:nvSpPr>
        <p:spPr>
          <a:xfrm>
            <a:off x="16281024" y="1093241"/>
            <a:ext cx="648271" cy="651969"/>
          </a:xfrm>
          <a:custGeom>
            <a:avLst/>
            <a:gdLst/>
            <a:ahLst/>
            <a:cxnLst/>
            <a:rect l="l" t="t" r="r" b="b"/>
            <a:pathLst>
              <a:path w="648271" h="651969">
                <a:moveTo>
                  <a:pt x="0" y="0"/>
                </a:moveTo>
                <a:lnTo>
                  <a:pt x="648271" y="0"/>
                </a:lnTo>
                <a:lnTo>
                  <a:pt x="648271" y="651968"/>
                </a:lnTo>
                <a:lnTo>
                  <a:pt x="0" y="65196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123952" t="-145437" r="-24749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16" name="Freeform 4">
            <a:extLst>
              <a:ext uri="{FF2B5EF4-FFF2-40B4-BE49-F238E27FC236}">
                <a16:creationId xmlns:a16="http://schemas.microsoft.com/office/drawing/2014/main" id="{06E51BD8-4F28-9817-9670-09C61903E840}"/>
              </a:ext>
            </a:extLst>
          </p:cNvPr>
          <p:cNvSpPr/>
          <p:nvPr userDrawn="1"/>
        </p:nvSpPr>
        <p:spPr>
          <a:xfrm flipH="1" flipV="1">
            <a:off x="16459009" y="1271784"/>
            <a:ext cx="292301" cy="294881"/>
          </a:xfrm>
          <a:custGeom>
            <a:avLst/>
            <a:gdLst/>
            <a:ahLst/>
            <a:cxnLst/>
            <a:rect l="l" t="t" r="r" b="b"/>
            <a:pathLst>
              <a:path w="292301" h="294881">
                <a:moveTo>
                  <a:pt x="292301" y="294882"/>
                </a:moveTo>
                <a:lnTo>
                  <a:pt x="0" y="294882"/>
                </a:lnTo>
                <a:lnTo>
                  <a:pt x="0" y="0"/>
                </a:lnTo>
                <a:lnTo>
                  <a:pt x="292301" y="0"/>
                </a:lnTo>
                <a:lnTo>
                  <a:pt x="292301" y="294882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18" name="Freeform 6">
            <a:extLst>
              <a:ext uri="{FF2B5EF4-FFF2-40B4-BE49-F238E27FC236}">
                <a16:creationId xmlns:a16="http://schemas.microsoft.com/office/drawing/2014/main" id="{03305A26-18D7-F4D2-476B-C2DC0E517D81}"/>
              </a:ext>
            </a:extLst>
          </p:cNvPr>
          <p:cNvSpPr/>
          <p:nvPr userDrawn="1"/>
        </p:nvSpPr>
        <p:spPr>
          <a:xfrm>
            <a:off x="15971207" y="9099485"/>
            <a:ext cx="1916176" cy="837518"/>
          </a:xfrm>
          <a:custGeom>
            <a:avLst/>
            <a:gdLst/>
            <a:ahLst/>
            <a:cxnLst/>
            <a:rect l="l" t="t" r="r" b="b"/>
            <a:pathLst>
              <a:path w="1916176" h="837518">
                <a:moveTo>
                  <a:pt x="0" y="0"/>
                </a:moveTo>
                <a:lnTo>
                  <a:pt x="1916175" y="0"/>
                </a:lnTo>
                <a:lnTo>
                  <a:pt x="1916175" y="837518"/>
                </a:lnTo>
                <a:lnTo>
                  <a:pt x="0" y="83751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10980" t="-33814" r="-12311" b="-30733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19" name="Freeform 7">
            <a:extLst>
              <a:ext uri="{FF2B5EF4-FFF2-40B4-BE49-F238E27FC236}">
                <a16:creationId xmlns:a16="http://schemas.microsoft.com/office/drawing/2014/main" id="{E26C2EE0-D4B3-DC66-64EE-3691B1924837}"/>
              </a:ext>
            </a:extLst>
          </p:cNvPr>
          <p:cNvSpPr/>
          <p:nvPr userDrawn="1"/>
        </p:nvSpPr>
        <p:spPr>
          <a:xfrm>
            <a:off x="13320921" y="1236758"/>
            <a:ext cx="697576" cy="329908"/>
          </a:xfrm>
          <a:custGeom>
            <a:avLst/>
            <a:gdLst/>
            <a:ahLst/>
            <a:cxnLst/>
            <a:rect l="l" t="t" r="r" b="b"/>
            <a:pathLst>
              <a:path w="697576" h="329908">
                <a:moveTo>
                  <a:pt x="0" y="0"/>
                </a:moveTo>
                <a:lnTo>
                  <a:pt x="697576" y="0"/>
                </a:lnTo>
                <a:lnTo>
                  <a:pt x="697576" y="329908"/>
                </a:lnTo>
                <a:lnTo>
                  <a:pt x="0" y="32990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r="-134811" b="-156938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20" name="Freeform 8">
            <a:extLst>
              <a:ext uri="{FF2B5EF4-FFF2-40B4-BE49-F238E27FC236}">
                <a16:creationId xmlns:a16="http://schemas.microsoft.com/office/drawing/2014/main" id="{BD94C5CD-D9CC-F53B-9044-1A75255AB611}"/>
              </a:ext>
            </a:extLst>
          </p:cNvPr>
          <p:cNvSpPr/>
          <p:nvPr userDrawn="1"/>
        </p:nvSpPr>
        <p:spPr>
          <a:xfrm>
            <a:off x="1028700" y="9353290"/>
            <a:ext cx="697576" cy="329908"/>
          </a:xfrm>
          <a:custGeom>
            <a:avLst/>
            <a:gdLst/>
            <a:ahLst/>
            <a:cxnLst/>
            <a:rect l="l" t="t" r="r" b="b"/>
            <a:pathLst>
              <a:path w="697576" h="329908">
                <a:moveTo>
                  <a:pt x="0" y="0"/>
                </a:moveTo>
                <a:lnTo>
                  <a:pt x="697576" y="0"/>
                </a:lnTo>
                <a:lnTo>
                  <a:pt x="697576" y="329908"/>
                </a:lnTo>
                <a:lnTo>
                  <a:pt x="0" y="32990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r="-134811" b="-156938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6" name="Google Shape;9;p2">
            <a:extLst>
              <a:ext uri="{FF2B5EF4-FFF2-40B4-BE49-F238E27FC236}">
                <a16:creationId xmlns:a16="http://schemas.microsoft.com/office/drawing/2014/main" id="{11556C7D-5DF0-C9A1-07F6-537861B6C0F4}"/>
              </a:ext>
            </a:extLst>
          </p:cNvPr>
          <p:cNvSpPr/>
          <p:nvPr userDrawn="1"/>
        </p:nvSpPr>
        <p:spPr>
          <a:xfrm>
            <a:off x="833435" y="676931"/>
            <a:ext cx="9279923" cy="3695046"/>
          </a:xfrm>
          <a:prstGeom prst="roundRect">
            <a:avLst>
              <a:gd name="adj" fmla="val 13574"/>
            </a:avLst>
          </a:prstGeom>
          <a:blipFill>
            <a:blip r:embed="rId11"/>
            <a:stretch>
              <a:fillRect/>
            </a:stretch>
          </a:blipFill>
          <a:ln>
            <a:noFill/>
          </a:ln>
        </p:spPr>
        <p:txBody>
          <a:bodyPr spcFirstLastPara="1" wrap="square" lIns="238086" tIns="238086" rIns="238086" bIns="238086" anchor="ctr" anchorCtr="0">
            <a:noAutofit/>
          </a:bodyPr>
          <a:lstStyle/>
          <a:p>
            <a:pPr lvl="0" indent="0">
              <a:spcBef>
                <a:spcPts val="0"/>
              </a:spcBef>
              <a:spcAft>
                <a:spcPts val="0"/>
              </a:spcAft>
              <a:buNone/>
            </a:pPr>
            <a:endParaRPr sz="4688"/>
          </a:p>
        </p:txBody>
      </p:sp>
      <p:sp>
        <p:nvSpPr>
          <p:cNvPr id="7" name="Google Shape;9;p2">
            <a:extLst>
              <a:ext uri="{FF2B5EF4-FFF2-40B4-BE49-F238E27FC236}">
                <a16:creationId xmlns:a16="http://schemas.microsoft.com/office/drawing/2014/main" id="{BC8AC1C2-7CF1-7BAB-A923-CA0D57428678}"/>
              </a:ext>
            </a:extLst>
          </p:cNvPr>
          <p:cNvSpPr/>
          <p:nvPr userDrawn="1"/>
        </p:nvSpPr>
        <p:spPr>
          <a:xfrm>
            <a:off x="833435" y="676931"/>
            <a:ext cx="9279923" cy="3695046"/>
          </a:xfrm>
          <a:prstGeom prst="roundRect">
            <a:avLst>
              <a:gd name="adj" fmla="val 13574"/>
            </a:avLst>
          </a:prstGeom>
          <a:gradFill>
            <a:gsLst>
              <a:gs pos="54000">
                <a:srgbClr val="4363B4">
                  <a:alpha val="91000"/>
                </a:srgbClr>
              </a:gs>
              <a:gs pos="0">
                <a:srgbClr val="3E13A9"/>
              </a:gs>
              <a:gs pos="100000">
                <a:srgbClr val="51B7CF"/>
              </a:gs>
            </a:gsLst>
            <a:lin ang="18000000" scaled="0"/>
          </a:gradFill>
          <a:ln>
            <a:noFill/>
          </a:ln>
        </p:spPr>
        <p:txBody>
          <a:bodyPr spcFirstLastPara="1" wrap="square" lIns="238086" tIns="238086" rIns="238086" bIns="238086" anchor="ctr" anchorCtr="0">
            <a:noAutofit/>
          </a:bodyPr>
          <a:lstStyle/>
          <a:p>
            <a:pPr lvl="0" indent="0">
              <a:spcBef>
                <a:spcPts val="0"/>
              </a:spcBef>
              <a:spcAft>
                <a:spcPts val="0"/>
              </a:spcAft>
              <a:buNone/>
            </a:pPr>
            <a:endParaRPr sz="4688"/>
          </a:p>
        </p:txBody>
      </p:sp>
      <p:sp>
        <p:nvSpPr>
          <p:cNvPr id="8" name="Marcador de texto 5">
            <a:extLst>
              <a:ext uri="{FF2B5EF4-FFF2-40B4-BE49-F238E27FC236}">
                <a16:creationId xmlns:a16="http://schemas.microsoft.com/office/drawing/2014/main" id="{117D3D53-E1C3-8D9A-B191-824A59F7B37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24318" y="1099988"/>
            <a:ext cx="7698158" cy="1236737"/>
          </a:xfrm>
        </p:spPr>
        <p:txBody>
          <a:bodyPr>
            <a:normAutofit/>
          </a:bodyPr>
          <a:lstStyle>
            <a:lvl1pPr marL="0" indent="0" algn="l">
              <a:buNone/>
              <a:defRPr sz="6000" b="1">
                <a:solidFill>
                  <a:schemeClr val="bg1"/>
                </a:solidFill>
                <a:effectLst/>
                <a:latin typeface="Montserrat" panose="00000500000000000000" pitchFamily="2" charset="0"/>
              </a:defRPr>
            </a:lvl1pPr>
          </a:lstStyle>
          <a:p>
            <a:pPr lvl="0"/>
            <a:r>
              <a:rPr lang="es-ES" dirty="0"/>
              <a:t>Título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64689911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bg>
      <p:bgPr>
        <a:gradFill>
          <a:gsLst>
            <a:gs pos="0">
              <a:srgbClr val="48C1C1">
                <a:alpha val="100000"/>
              </a:srgbClr>
            </a:gs>
            <a:gs pos="100000">
              <a:srgbClr val="4017AA">
                <a:alpha val="100000"/>
              </a:srgbClr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2">
            <a:extLst>
              <a:ext uri="{FF2B5EF4-FFF2-40B4-BE49-F238E27FC236}">
                <a16:creationId xmlns:a16="http://schemas.microsoft.com/office/drawing/2014/main" id="{7AC418E8-ABDE-0E24-D6D1-02F4CEEBCA3F}"/>
              </a:ext>
            </a:extLst>
          </p:cNvPr>
          <p:cNvSpPr/>
          <p:nvPr userDrawn="1"/>
        </p:nvSpPr>
        <p:spPr>
          <a:xfrm>
            <a:off x="1210303" y="1028700"/>
            <a:ext cx="648271" cy="651969"/>
          </a:xfrm>
          <a:custGeom>
            <a:avLst/>
            <a:gdLst/>
            <a:ahLst/>
            <a:cxnLst/>
            <a:rect l="l" t="t" r="r" b="b"/>
            <a:pathLst>
              <a:path w="648271" h="651969">
                <a:moveTo>
                  <a:pt x="0" y="0"/>
                </a:moveTo>
                <a:lnTo>
                  <a:pt x="648271" y="0"/>
                </a:lnTo>
                <a:lnTo>
                  <a:pt x="648271" y="651969"/>
                </a:lnTo>
                <a:lnTo>
                  <a:pt x="0" y="6519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123952" t="-145437" r="-24749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9" name="Freeform 3">
            <a:extLst>
              <a:ext uri="{FF2B5EF4-FFF2-40B4-BE49-F238E27FC236}">
                <a16:creationId xmlns:a16="http://schemas.microsoft.com/office/drawing/2014/main" id="{5D3E4A33-E138-0FAD-AA33-9B31DC5431DE}"/>
              </a:ext>
            </a:extLst>
          </p:cNvPr>
          <p:cNvSpPr/>
          <p:nvPr userDrawn="1"/>
        </p:nvSpPr>
        <p:spPr>
          <a:xfrm rot="-10800000">
            <a:off x="16460336" y="8822394"/>
            <a:ext cx="648271" cy="651969"/>
          </a:xfrm>
          <a:custGeom>
            <a:avLst/>
            <a:gdLst/>
            <a:ahLst/>
            <a:cxnLst/>
            <a:rect l="l" t="t" r="r" b="b"/>
            <a:pathLst>
              <a:path w="648271" h="651969">
                <a:moveTo>
                  <a:pt x="0" y="0"/>
                </a:moveTo>
                <a:lnTo>
                  <a:pt x="648270" y="0"/>
                </a:lnTo>
                <a:lnTo>
                  <a:pt x="648270" y="651969"/>
                </a:lnTo>
                <a:lnTo>
                  <a:pt x="0" y="6519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123952" t="-145437" r="-24749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10" name="Freeform 4">
            <a:extLst>
              <a:ext uri="{FF2B5EF4-FFF2-40B4-BE49-F238E27FC236}">
                <a16:creationId xmlns:a16="http://schemas.microsoft.com/office/drawing/2014/main" id="{40440E97-B8EF-3D3A-ECA3-A6B261B265F7}"/>
              </a:ext>
            </a:extLst>
          </p:cNvPr>
          <p:cNvSpPr/>
          <p:nvPr userDrawn="1"/>
        </p:nvSpPr>
        <p:spPr>
          <a:xfrm flipV="1">
            <a:off x="1388288" y="1207244"/>
            <a:ext cx="292301" cy="294881"/>
          </a:xfrm>
          <a:custGeom>
            <a:avLst/>
            <a:gdLst/>
            <a:ahLst/>
            <a:cxnLst/>
            <a:rect l="l" t="t" r="r" b="b"/>
            <a:pathLst>
              <a:path w="292301" h="294881">
                <a:moveTo>
                  <a:pt x="0" y="294881"/>
                </a:moveTo>
                <a:lnTo>
                  <a:pt x="292301" y="294881"/>
                </a:lnTo>
                <a:lnTo>
                  <a:pt x="292301" y="0"/>
                </a:lnTo>
                <a:lnTo>
                  <a:pt x="0" y="0"/>
                </a:lnTo>
                <a:lnTo>
                  <a:pt x="0" y="294881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11" name="Freeform 5">
            <a:extLst>
              <a:ext uri="{FF2B5EF4-FFF2-40B4-BE49-F238E27FC236}">
                <a16:creationId xmlns:a16="http://schemas.microsoft.com/office/drawing/2014/main" id="{66559089-9A03-ECE3-E9B2-105356734D12}"/>
              </a:ext>
            </a:extLst>
          </p:cNvPr>
          <p:cNvSpPr/>
          <p:nvPr userDrawn="1"/>
        </p:nvSpPr>
        <p:spPr>
          <a:xfrm rot="-10800000" flipV="1">
            <a:off x="16638320" y="9000938"/>
            <a:ext cx="292301" cy="294881"/>
          </a:xfrm>
          <a:custGeom>
            <a:avLst/>
            <a:gdLst/>
            <a:ahLst/>
            <a:cxnLst/>
            <a:rect l="l" t="t" r="r" b="b"/>
            <a:pathLst>
              <a:path w="292301" h="294881">
                <a:moveTo>
                  <a:pt x="0" y="294881"/>
                </a:moveTo>
                <a:lnTo>
                  <a:pt x="292302" y="294881"/>
                </a:lnTo>
                <a:lnTo>
                  <a:pt x="292302" y="0"/>
                </a:lnTo>
                <a:lnTo>
                  <a:pt x="0" y="0"/>
                </a:lnTo>
                <a:lnTo>
                  <a:pt x="0" y="294881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12" name="Freeform 6">
            <a:extLst>
              <a:ext uri="{FF2B5EF4-FFF2-40B4-BE49-F238E27FC236}">
                <a16:creationId xmlns:a16="http://schemas.microsoft.com/office/drawing/2014/main" id="{B7746149-6AFC-5E0F-A163-1F521660306B}"/>
              </a:ext>
            </a:extLst>
          </p:cNvPr>
          <p:cNvSpPr/>
          <p:nvPr userDrawn="1"/>
        </p:nvSpPr>
        <p:spPr>
          <a:xfrm>
            <a:off x="16784471" y="1042290"/>
            <a:ext cx="778453" cy="368157"/>
          </a:xfrm>
          <a:custGeom>
            <a:avLst/>
            <a:gdLst/>
            <a:ahLst/>
            <a:cxnLst/>
            <a:rect l="l" t="t" r="r" b="b"/>
            <a:pathLst>
              <a:path w="778453" h="368157">
                <a:moveTo>
                  <a:pt x="0" y="0"/>
                </a:moveTo>
                <a:lnTo>
                  <a:pt x="778452" y="0"/>
                </a:lnTo>
                <a:lnTo>
                  <a:pt x="778452" y="368157"/>
                </a:lnTo>
                <a:lnTo>
                  <a:pt x="0" y="36815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r="-134811" b="-156938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13" name="Freeform 7">
            <a:extLst>
              <a:ext uri="{FF2B5EF4-FFF2-40B4-BE49-F238E27FC236}">
                <a16:creationId xmlns:a16="http://schemas.microsoft.com/office/drawing/2014/main" id="{69BF04C4-5852-79CB-1566-1187980472FB}"/>
              </a:ext>
            </a:extLst>
          </p:cNvPr>
          <p:cNvSpPr/>
          <p:nvPr userDrawn="1"/>
        </p:nvSpPr>
        <p:spPr>
          <a:xfrm>
            <a:off x="1534438" y="8822394"/>
            <a:ext cx="778453" cy="368157"/>
          </a:xfrm>
          <a:custGeom>
            <a:avLst/>
            <a:gdLst/>
            <a:ahLst/>
            <a:cxnLst/>
            <a:rect l="l" t="t" r="r" b="b"/>
            <a:pathLst>
              <a:path w="778453" h="368157">
                <a:moveTo>
                  <a:pt x="0" y="0"/>
                </a:moveTo>
                <a:lnTo>
                  <a:pt x="778453" y="0"/>
                </a:lnTo>
                <a:lnTo>
                  <a:pt x="778453" y="368157"/>
                </a:lnTo>
                <a:lnTo>
                  <a:pt x="0" y="36815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r="-134811" b="-156938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15" name="Freeform 9">
            <a:extLst>
              <a:ext uri="{FF2B5EF4-FFF2-40B4-BE49-F238E27FC236}">
                <a16:creationId xmlns:a16="http://schemas.microsoft.com/office/drawing/2014/main" id="{78BF5185-486E-4916-95A1-EFFF1C1D4B5D}"/>
              </a:ext>
            </a:extLst>
          </p:cNvPr>
          <p:cNvSpPr/>
          <p:nvPr userDrawn="1"/>
        </p:nvSpPr>
        <p:spPr>
          <a:xfrm>
            <a:off x="7807900" y="8606331"/>
            <a:ext cx="2672199" cy="800283"/>
          </a:xfrm>
          <a:custGeom>
            <a:avLst/>
            <a:gdLst/>
            <a:ahLst/>
            <a:cxnLst/>
            <a:rect l="l" t="t" r="r" b="b"/>
            <a:pathLst>
              <a:path w="2672199" h="800283">
                <a:moveTo>
                  <a:pt x="0" y="0"/>
                </a:moveTo>
                <a:lnTo>
                  <a:pt x="2672200" y="0"/>
                </a:lnTo>
                <a:lnTo>
                  <a:pt x="2672200" y="800283"/>
                </a:lnTo>
                <a:lnTo>
                  <a:pt x="0" y="80028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3961" r="-3961"/>
            </a:stretch>
          </a:blipFill>
        </p:spPr>
        <p:txBody>
          <a:bodyPr/>
          <a:lstStyle/>
          <a:p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65781352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mparison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2">
            <a:extLst>
              <a:ext uri="{FF2B5EF4-FFF2-40B4-BE49-F238E27FC236}">
                <a16:creationId xmlns:a16="http://schemas.microsoft.com/office/drawing/2014/main" id="{F9D94E07-6757-0442-8681-38E70EDE81B0}"/>
              </a:ext>
            </a:extLst>
          </p:cNvPr>
          <p:cNvSpPr/>
          <p:nvPr userDrawn="1"/>
        </p:nvSpPr>
        <p:spPr>
          <a:xfrm rot="786795" flipH="1">
            <a:off x="14158120" y="-5576900"/>
            <a:ext cx="7845755" cy="7845755"/>
          </a:xfrm>
          <a:custGeom>
            <a:avLst/>
            <a:gdLst/>
            <a:ahLst/>
            <a:cxnLst/>
            <a:rect l="l" t="t" r="r" b="b"/>
            <a:pathLst>
              <a:path w="7845755" h="7845755">
                <a:moveTo>
                  <a:pt x="7845755" y="0"/>
                </a:moveTo>
                <a:lnTo>
                  <a:pt x="0" y="0"/>
                </a:lnTo>
                <a:lnTo>
                  <a:pt x="0" y="7845756"/>
                </a:lnTo>
                <a:lnTo>
                  <a:pt x="7845755" y="7845756"/>
                </a:lnTo>
                <a:lnTo>
                  <a:pt x="7845755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s-CO"/>
          </a:p>
        </p:txBody>
      </p:sp>
      <p:sp>
        <p:nvSpPr>
          <p:cNvPr id="11" name="Freeform 3">
            <a:extLst>
              <a:ext uri="{FF2B5EF4-FFF2-40B4-BE49-F238E27FC236}">
                <a16:creationId xmlns:a16="http://schemas.microsoft.com/office/drawing/2014/main" id="{72B87CAF-C364-62D9-D64F-0D45E9C355E0}"/>
              </a:ext>
            </a:extLst>
          </p:cNvPr>
          <p:cNvSpPr/>
          <p:nvPr userDrawn="1"/>
        </p:nvSpPr>
        <p:spPr>
          <a:xfrm rot="-777420" flipV="1">
            <a:off x="-3723885" y="8026154"/>
            <a:ext cx="7845755" cy="7845755"/>
          </a:xfrm>
          <a:custGeom>
            <a:avLst/>
            <a:gdLst/>
            <a:ahLst/>
            <a:cxnLst/>
            <a:rect l="l" t="t" r="r" b="b"/>
            <a:pathLst>
              <a:path w="7845755" h="7845755">
                <a:moveTo>
                  <a:pt x="0" y="7845756"/>
                </a:moveTo>
                <a:lnTo>
                  <a:pt x="7845755" y="7845756"/>
                </a:lnTo>
                <a:lnTo>
                  <a:pt x="7845755" y="0"/>
                </a:lnTo>
                <a:lnTo>
                  <a:pt x="0" y="0"/>
                </a:lnTo>
                <a:lnTo>
                  <a:pt x="0" y="7845756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13" name="Freeform 5">
            <a:extLst>
              <a:ext uri="{FF2B5EF4-FFF2-40B4-BE49-F238E27FC236}">
                <a16:creationId xmlns:a16="http://schemas.microsoft.com/office/drawing/2014/main" id="{BF3BD0AF-5D1F-7C4F-D28B-EAC77CF85305}"/>
              </a:ext>
            </a:extLst>
          </p:cNvPr>
          <p:cNvSpPr/>
          <p:nvPr userDrawn="1"/>
        </p:nvSpPr>
        <p:spPr>
          <a:xfrm>
            <a:off x="15698870" y="9019870"/>
            <a:ext cx="697576" cy="329908"/>
          </a:xfrm>
          <a:custGeom>
            <a:avLst/>
            <a:gdLst/>
            <a:ahLst/>
            <a:cxnLst/>
            <a:rect l="l" t="t" r="r" b="b"/>
            <a:pathLst>
              <a:path w="697576" h="329908">
                <a:moveTo>
                  <a:pt x="0" y="0"/>
                </a:moveTo>
                <a:lnTo>
                  <a:pt x="697576" y="0"/>
                </a:lnTo>
                <a:lnTo>
                  <a:pt x="697576" y="329908"/>
                </a:lnTo>
                <a:lnTo>
                  <a:pt x="0" y="32990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r="-134811" b="-156938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14" name="Freeform 6">
            <a:extLst>
              <a:ext uri="{FF2B5EF4-FFF2-40B4-BE49-F238E27FC236}">
                <a16:creationId xmlns:a16="http://schemas.microsoft.com/office/drawing/2014/main" id="{3AAB510D-FC79-0AF6-CC24-EB412C24EC7B}"/>
              </a:ext>
            </a:extLst>
          </p:cNvPr>
          <p:cNvSpPr/>
          <p:nvPr userDrawn="1"/>
        </p:nvSpPr>
        <p:spPr>
          <a:xfrm>
            <a:off x="10729223" y="1028700"/>
            <a:ext cx="697576" cy="329908"/>
          </a:xfrm>
          <a:custGeom>
            <a:avLst/>
            <a:gdLst/>
            <a:ahLst/>
            <a:cxnLst/>
            <a:rect l="l" t="t" r="r" b="b"/>
            <a:pathLst>
              <a:path w="697576" h="329908">
                <a:moveTo>
                  <a:pt x="0" y="0"/>
                </a:moveTo>
                <a:lnTo>
                  <a:pt x="697576" y="0"/>
                </a:lnTo>
                <a:lnTo>
                  <a:pt x="697576" y="329908"/>
                </a:lnTo>
                <a:lnTo>
                  <a:pt x="0" y="32990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r="-134811" b="-156938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15" name="Freeform 7">
            <a:extLst>
              <a:ext uri="{FF2B5EF4-FFF2-40B4-BE49-F238E27FC236}">
                <a16:creationId xmlns:a16="http://schemas.microsoft.com/office/drawing/2014/main" id="{4649DC24-D274-6DBA-FEE4-20474B7B0270}"/>
              </a:ext>
            </a:extLst>
          </p:cNvPr>
          <p:cNvSpPr/>
          <p:nvPr userDrawn="1"/>
        </p:nvSpPr>
        <p:spPr>
          <a:xfrm rot="-10800000">
            <a:off x="16930622" y="8693886"/>
            <a:ext cx="657357" cy="651969"/>
          </a:xfrm>
          <a:custGeom>
            <a:avLst/>
            <a:gdLst/>
            <a:ahLst/>
            <a:cxnLst/>
            <a:rect l="l" t="t" r="r" b="b"/>
            <a:pathLst>
              <a:path w="657357" h="651969">
                <a:moveTo>
                  <a:pt x="0" y="0"/>
                </a:moveTo>
                <a:lnTo>
                  <a:pt x="657356" y="0"/>
                </a:lnTo>
                <a:lnTo>
                  <a:pt x="657356" y="651969"/>
                </a:lnTo>
                <a:lnTo>
                  <a:pt x="0" y="65196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-25131" t="-26108" r="-802380" b="-728410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16" name="Freeform 8">
            <a:extLst>
              <a:ext uri="{FF2B5EF4-FFF2-40B4-BE49-F238E27FC236}">
                <a16:creationId xmlns:a16="http://schemas.microsoft.com/office/drawing/2014/main" id="{7108AD47-D29B-5F59-A3F5-DF10E11D378D}"/>
              </a:ext>
            </a:extLst>
          </p:cNvPr>
          <p:cNvSpPr/>
          <p:nvPr userDrawn="1"/>
        </p:nvSpPr>
        <p:spPr>
          <a:xfrm flipH="1">
            <a:off x="17113149" y="8872430"/>
            <a:ext cx="292301" cy="294881"/>
          </a:xfrm>
          <a:custGeom>
            <a:avLst/>
            <a:gdLst/>
            <a:ahLst/>
            <a:cxnLst/>
            <a:rect l="l" t="t" r="r" b="b"/>
            <a:pathLst>
              <a:path w="292301" h="294881">
                <a:moveTo>
                  <a:pt x="292302" y="0"/>
                </a:moveTo>
                <a:lnTo>
                  <a:pt x="0" y="0"/>
                </a:lnTo>
                <a:lnTo>
                  <a:pt x="0" y="294881"/>
                </a:lnTo>
                <a:lnTo>
                  <a:pt x="292302" y="294881"/>
                </a:lnTo>
                <a:lnTo>
                  <a:pt x="292302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17" name="Freeform 9">
            <a:extLst>
              <a:ext uri="{FF2B5EF4-FFF2-40B4-BE49-F238E27FC236}">
                <a16:creationId xmlns:a16="http://schemas.microsoft.com/office/drawing/2014/main" id="{5384514D-4C4A-5E79-A2B1-9BD417FC276D}"/>
              </a:ext>
            </a:extLst>
          </p:cNvPr>
          <p:cNvSpPr/>
          <p:nvPr userDrawn="1"/>
        </p:nvSpPr>
        <p:spPr>
          <a:xfrm>
            <a:off x="882549" y="881259"/>
            <a:ext cx="292301" cy="294881"/>
          </a:xfrm>
          <a:custGeom>
            <a:avLst/>
            <a:gdLst/>
            <a:ahLst/>
            <a:cxnLst/>
            <a:rect l="l" t="t" r="r" b="b"/>
            <a:pathLst>
              <a:path w="292301" h="294881">
                <a:moveTo>
                  <a:pt x="0" y="0"/>
                </a:moveTo>
                <a:lnTo>
                  <a:pt x="292302" y="0"/>
                </a:lnTo>
                <a:lnTo>
                  <a:pt x="292302" y="294882"/>
                </a:lnTo>
                <a:lnTo>
                  <a:pt x="0" y="29488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3131913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84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AF5CC91E-383B-B93A-AE77-3E46EFCA1F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dirty="0"/>
              <a:t>Haga clic para modificar el estilo de título del patrón</a:t>
            </a:r>
            <a:endParaRPr lang="es-CO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FE530AE-B746-AFE1-B8BA-01749B4C8C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O" dirty="0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0A41AE3-B250-C654-038D-ECDA5D07E15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es-CO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F131972-E276-DCA1-DC8B-19F1948CF36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4F67F0E-0585-8DE7-FEDF-DF895F7BAB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73909172-8158-432F-8C24-2EA0E0718D50}" type="slidenum">
              <a:rPr lang="es-CO" smtClean="0"/>
              <a:pPr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3727493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</p:sldLayoutIdLst>
  <p:hf sldNum="0" hdr="0" dt="0"/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png"/><Relationship Id="rId3" Type="http://schemas.openxmlformats.org/officeDocument/2006/relationships/image" Target="../media/image3.png"/><Relationship Id="rId7" Type="http://schemas.openxmlformats.org/officeDocument/2006/relationships/image" Target="../media/image116.sv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5.png"/><Relationship Id="rId5" Type="http://schemas.openxmlformats.org/officeDocument/2006/relationships/image" Target="../media/image114.svg"/><Relationship Id="rId4" Type="http://schemas.openxmlformats.org/officeDocument/2006/relationships/image" Target="../media/image113.png"/><Relationship Id="rId9" Type="http://schemas.openxmlformats.org/officeDocument/2006/relationships/image" Target="../media/image118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png"/><Relationship Id="rId3" Type="http://schemas.openxmlformats.org/officeDocument/2006/relationships/image" Target="../media/image3.png"/><Relationship Id="rId7" Type="http://schemas.openxmlformats.org/officeDocument/2006/relationships/image" Target="../media/image123.sv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2.png"/><Relationship Id="rId5" Type="http://schemas.openxmlformats.org/officeDocument/2006/relationships/image" Target="../media/image121.svg"/><Relationship Id="rId4" Type="http://schemas.openxmlformats.org/officeDocument/2006/relationships/image" Target="../media/image120.png"/><Relationship Id="rId9" Type="http://schemas.openxmlformats.org/officeDocument/2006/relationships/image" Target="../media/image125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sv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0.jpeg"/><Relationship Id="rId5" Type="http://schemas.openxmlformats.org/officeDocument/2006/relationships/image" Target="../media/image129.svg"/><Relationship Id="rId4" Type="http://schemas.openxmlformats.org/officeDocument/2006/relationships/image" Target="../media/image12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svg"/><Relationship Id="rId5" Type="http://schemas.openxmlformats.org/officeDocument/2006/relationships/image" Target="../media/image42.png"/><Relationship Id="rId4" Type="http://schemas.openxmlformats.org/officeDocument/2006/relationships/image" Target="../media/image41.svg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3.jpeg"/><Relationship Id="rId18" Type="http://schemas.openxmlformats.org/officeDocument/2006/relationships/image" Target="../media/image58.png"/><Relationship Id="rId26" Type="http://schemas.openxmlformats.org/officeDocument/2006/relationships/image" Target="../media/image65.png"/><Relationship Id="rId39" Type="http://schemas.openxmlformats.org/officeDocument/2006/relationships/image" Target="../media/image78.png"/><Relationship Id="rId21" Type="http://schemas.openxmlformats.org/officeDocument/2006/relationships/image" Target="../media/image61.png"/><Relationship Id="rId34" Type="http://schemas.openxmlformats.org/officeDocument/2006/relationships/image" Target="../media/image73.png"/><Relationship Id="rId42" Type="http://schemas.openxmlformats.org/officeDocument/2006/relationships/image" Target="../media/image81.png"/><Relationship Id="rId47" Type="http://schemas.openxmlformats.org/officeDocument/2006/relationships/image" Target="../media/image86.png"/><Relationship Id="rId50" Type="http://schemas.openxmlformats.org/officeDocument/2006/relationships/image" Target="../media/image89.png"/><Relationship Id="rId55" Type="http://schemas.openxmlformats.org/officeDocument/2006/relationships/image" Target="../media/image94.png"/><Relationship Id="rId7" Type="http://schemas.openxmlformats.org/officeDocument/2006/relationships/image" Target="../media/image49.png"/><Relationship Id="rId2" Type="http://schemas.openxmlformats.org/officeDocument/2006/relationships/image" Target="../media/image44.png"/><Relationship Id="rId16" Type="http://schemas.openxmlformats.org/officeDocument/2006/relationships/image" Target="../media/image56.png"/><Relationship Id="rId29" Type="http://schemas.openxmlformats.org/officeDocument/2006/relationships/image" Target="../media/image68.png"/><Relationship Id="rId11" Type="http://schemas.openxmlformats.org/officeDocument/2006/relationships/image" Target="../media/image52.png"/><Relationship Id="rId24" Type="http://schemas.openxmlformats.org/officeDocument/2006/relationships/image" Target="../media/image63.png"/><Relationship Id="rId32" Type="http://schemas.openxmlformats.org/officeDocument/2006/relationships/image" Target="../media/image71.png"/><Relationship Id="rId37" Type="http://schemas.openxmlformats.org/officeDocument/2006/relationships/image" Target="../media/image76.png"/><Relationship Id="rId40" Type="http://schemas.openxmlformats.org/officeDocument/2006/relationships/image" Target="../media/image79.bin"/><Relationship Id="rId45" Type="http://schemas.openxmlformats.org/officeDocument/2006/relationships/image" Target="../media/image84.png"/><Relationship Id="rId53" Type="http://schemas.openxmlformats.org/officeDocument/2006/relationships/image" Target="../media/image92.png"/><Relationship Id="rId58" Type="http://schemas.openxmlformats.org/officeDocument/2006/relationships/image" Target="../media/image3.png"/><Relationship Id="rId5" Type="http://schemas.openxmlformats.org/officeDocument/2006/relationships/image" Target="../media/image47.png"/><Relationship Id="rId19" Type="http://schemas.openxmlformats.org/officeDocument/2006/relationships/image" Target="../media/image59.png"/><Relationship Id="rId4" Type="http://schemas.openxmlformats.org/officeDocument/2006/relationships/image" Target="../media/image46.png"/><Relationship Id="rId9" Type="http://schemas.microsoft.com/office/2007/relationships/hdphoto" Target="../media/hdphoto1.wdp"/><Relationship Id="rId14" Type="http://schemas.openxmlformats.org/officeDocument/2006/relationships/image" Target="../media/image54.png"/><Relationship Id="rId22" Type="http://schemas.microsoft.com/office/2007/relationships/hdphoto" Target="../media/hdphoto3.wdp"/><Relationship Id="rId27" Type="http://schemas.openxmlformats.org/officeDocument/2006/relationships/image" Target="../media/image66.png"/><Relationship Id="rId30" Type="http://schemas.openxmlformats.org/officeDocument/2006/relationships/image" Target="../media/image69.png"/><Relationship Id="rId35" Type="http://schemas.openxmlformats.org/officeDocument/2006/relationships/image" Target="../media/image74.png"/><Relationship Id="rId43" Type="http://schemas.openxmlformats.org/officeDocument/2006/relationships/image" Target="../media/image82.png"/><Relationship Id="rId48" Type="http://schemas.openxmlformats.org/officeDocument/2006/relationships/image" Target="../media/image87.png"/><Relationship Id="rId56" Type="http://schemas.openxmlformats.org/officeDocument/2006/relationships/image" Target="../media/image95.png"/><Relationship Id="rId8" Type="http://schemas.openxmlformats.org/officeDocument/2006/relationships/image" Target="../media/image50.png"/><Relationship Id="rId51" Type="http://schemas.openxmlformats.org/officeDocument/2006/relationships/image" Target="../media/image90.png"/><Relationship Id="rId3" Type="http://schemas.openxmlformats.org/officeDocument/2006/relationships/image" Target="../media/image45.png"/><Relationship Id="rId12" Type="http://schemas.microsoft.com/office/2007/relationships/hdphoto" Target="../media/hdphoto2.wdp"/><Relationship Id="rId17" Type="http://schemas.openxmlformats.org/officeDocument/2006/relationships/image" Target="../media/image57.png"/><Relationship Id="rId25" Type="http://schemas.openxmlformats.org/officeDocument/2006/relationships/image" Target="../media/image64.png"/><Relationship Id="rId33" Type="http://schemas.openxmlformats.org/officeDocument/2006/relationships/image" Target="../media/image72.png"/><Relationship Id="rId38" Type="http://schemas.openxmlformats.org/officeDocument/2006/relationships/image" Target="../media/image77.png"/><Relationship Id="rId46" Type="http://schemas.openxmlformats.org/officeDocument/2006/relationships/image" Target="../media/image85.png"/><Relationship Id="rId20" Type="http://schemas.openxmlformats.org/officeDocument/2006/relationships/image" Target="../media/image60.png"/><Relationship Id="rId41" Type="http://schemas.openxmlformats.org/officeDocument/2006/relationships/image" Target="../media/image80.png"/><Relationship Id="rId54" Type="http://schemas.openxmlformats.org/officeDocument/2006/relationships/image" Target="../media/image9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8.png"/><Relationship Id="rId15" Type="http://schemas.openxmlformats.org/officeDocument/2006/relationships/image" Target="../media/image55.png"/><Relationship Id="rId23" Type="http://schemas.openxmlformats.org/officeDocument/2006/relationships/image" Target="../media/image62.png"/><Relationship Id="rId28" Type="http://schemas.openxmlformats.org/officeDocument/2006/relationships/image" Target="../media/image67.png"/><Relationship Id="rId36" Type="http://schemas.openxmlformats.org/officeDocument/2006/relationships/image" Target="../media/image75.png"/><Relationship Id="rId49" Type="http://schemas.openxmlformats.org/officeDocument/2006/relationships/image" Target="../media/image88.png"/><Relationship Id="rId57" Type="http://schemas.openxmlformats.org/officeDocument/2006/relationships/image" Target="../media/image96.png"/><Relationship Id="rId10" Type="http://schemas.openxmlformats.org/officeDocument/2006/relationships/image" Target="../media/image51.png"/><Relationship Id="rId31" Type="http://schemas.openxmlformats.org/officeDocument/2006/relationships/image" Target="../media/image70.png"/><Relationship Id="rId44" Type="http://schemas.openxmlformats.org/officeDocument/2006/relationships/image" Target="../media/image83.png"/><Relationship Id="rId52" Type="http://schemas.openxmlformats.org/officeDocument/2006/relationships/image" Target="../media/image9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3" Type="http://schemas.openxmlformats.org/officeDocument/2006/relationships/image" Target="../media/image3.png"/><Relationship Id="rId7" Type="http://schemas.openxmlformats.org/officeDocument/2006/relationships/image" Target="../media/image101.sv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0.png"/><Relationship Id="rId11" Type="http://schemas.openxmlformats.org/officeDocument/2006/relationships/image" Target="../media/image105.svg"/><Relationship Id="rId5" Type="http://schemas.openxmlformats.org/officeDocument/2006/relationships/image" Target="../media/image99.png"/><Relationship Id="rId10" Type="http://schemas.openxmlformats.org/officeDocument/2006/relationships/image" Target="../media/image104.png"/><Relationship Id="rId4" Type="http://schemas.openxmlformats.org/officeDocument/2006/relationships/image" Target="../media/image96.png"/><Relationship Id="rId9" Type="http://schemas.openxmlformats.org/officeDocument/2006/relationships/image" Target="../media/image103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svg"/><Relationship Id="rId3" Type="http://schemas.openxmlformats.org/officeDocument/2006/relationships/image" Target="../media/image3.png"/><Relationship Id="rId7" Type="http://schemas.openxmlformats.org/officeDocument/2006/relationships/image" Target="../media/image110.pn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9.svg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073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800000">
            <a:off x="8582691" y="224864"/>
            <a:ext cx="10846632" cy="15580595"/>
          </a:xfrm>
          <a:custGeom>
            <a:avLst/>
            <a:gdLst/>
            <a:ahLst/>
            <a:cxnLst/>
            <a:rect l="l" t="t" r="r" b="b"/>
            <a:pathLst>
              <a:path w="10846632" h="15580595">
                <a:moveTo>
                  <a:pt x="0" y="0"/>
                </a:moveTo>
                <a:lnTo>
                  <a:pt x="10846632" y="0"/>
                </a:lnTo>
                <a:lnTo>
                  <a:pt x="10846632" y="15580595"/>
                </a:lnTo>
                <a:lnTo>
                  <a:pt x="0" y="1558059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8113595" y="-248344"/>
            <a:ext cx="10174405" cy="10535344"/>
            <a:chOff x="0" y="0"/>
            <a:chExt cx="2679679" cy="277474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679678" cy="2774741"/>
            </a:xfrm>
            <a:custGeom>
              <a:avLst/>
              <a:gdLst/>
              <a:ahLst/>
              <a:cxnLst/>
              <a:rect l="l" t="t" r="r" b="b"/>
              <a:pathLst>
                <a:path w="2679678" h="2774741">
                  <a:moveTo>
                    <a:pt x="0" y="0"/>
                  </a:moveTo>
                  <a:lnTo>
                    <a:pt x="2679678" y="0"/>
                  </a:lnTo>
                  <a:lnTo>
                    <a:pt x="2679678" y="2774741"/>
                  </a:lnTo>
                  <a:lnTo>
                    <a:pt x="0" y="2774741"/>
                  </a:lnTo>
                  <a:close/>
                </a:path>
              </a:pathLst>
            </a:custGeom>
            <a:gradFill rotWithShape="1">
              <a:gsLst>
                <a:gs pos="0">
                  <a:srgbClr val="140734">
                    <a:alpha val="100000"/>
                  </a:srgbClr>
                </a:gs>
                <a:gs pos="50000">
                  <a:srgbClr val="140734">
                    <a:alpha val="74500"/>
                  </a:srgbClr>
                </a:gs>
                <a:gs pos="100000">
                  <a:srgbClr val="140734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19050"/>
              <a:ext cx="2679679" cy="275569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387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2054482" y="7962900"/>
            <a:ext cx="3385386" cy="717442"/>
          </a:xfrm>
          <a:prstGeom prst="roundRect">
            <a:avLst>
              <a:gd name="adj" fmla="val 50000"/>
            </a:avLst>
          </a:prstGeom>
          <a:solidFill>
            <a:srgbClr val="000000">
              <a:alpha val="0"/>
            </a:srgbClr>
          </a:solidFill>
          <a:ln w="9525" cap="sq">
            <a:solidFill>
              <a:srgbClr val="FFFFFF"/>
            </a:solidFill>
            <a:prstDash val="solid"/>
            <a:miter/>
          </a:ln>
        </p:spPr>
        <p:txBody>
          <a:bodyPr/>
          <a:lstStyle/>
          <a:p>
            <a:endParaRPr lang="es-CO"/>
          </a:p>
        </p:txBody>
      </p:sp>
      <p:sp>
        <p:nvSpPr>
          <p:cNvPr id="8" name="TextBox 8"/>
          <p:cNvSpPr txBox="1"/>
          <p:nvPr/>
        </p:nvSpPr>
        <p:spPr>
          <a:xfrm>
            <a:off x="2054482" y="7895640"/>
            <a:ext cx="3385386" cy="784702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659"/>
              </a:lnSpc>
              <a:spcBef>
                <a:spcPct val="0"/>
              </a:spcBef>
            </a:pPr>
            <a:endParaRPr/>
          </a:p>
        </p:txBody>
      </p:sp>
      <p:sp>
        <p:nvSpPr>
          <p:cNvPr id="9" name="Freeform 9"/>
          <p:cNvSpPr/>
          <p:nvPr/>
        </p:nvSpPr>
        <p:spPr>
          <a:xfrm>
            <a:off x="2054482" y="1768585"/>
            <a:ext cx="3385386" cy="988529"/>
          </a:xfrm>
          <a:custGeom>
            <a:avLst/>
            <a:gdLst/>
            <a:ahLst/>
            <a:cxnLst/>
            <a:rect l="l" t="t" r="r" b="b"/>
            <a:pathLst>
              <a:path w="3385386" h="988529">
                <a:moveTo>
                  <a:pt x="0" y="0"/>
                </a:moveTo>
                <a:lnTo>
                  <a:pt x="3385386" y="0"/>
                </a:lnTo>
                <a:lnTo>
                  <a:pt x="3385386" y="988529"/>
                </a:lnTo>
                <a:lnTo>
                  <a:pt x="0" y="98852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988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10" name="TextBox 10"/>
          <p:cNvSpPr txBox="1"/>
          <p:nvPr/>
        </p:nvSpPr>
        <p:spPr>
          <a:xfrm>
            <a:off x="2054482" y="3602275"/>
            <a:ext cx="13718918" cy="35009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9148"/>
              </a:lnSpc>
            </a:pPr>
            <a:r>
              <a:rPr lang="en-US" sz="8000" b="1" spc="-166" dirty="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IA y </a:t>
            </a:r>
            <a:r>
              <a:rPr lang="en-US" sz="8000" b="1" spc="-166" dirty="0" err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tecnología</a:t>
            </a:r>
            <a:r>
              <a:rPr lang="en-US" sz="8000" b="1" spc="-166" dirty="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al </a:t>
            </a:r>
            <a:r>
              <a:rPr lang="en-US" sz="8000" b="1" spc="-166" dirty="0" err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servicio</a:t>
            </a:r>
            <a:r>
              <a:rPr lang="en-US" sz="8000" b="1" spc="-166" dirty="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del </a:t>
            </a:r>
            <a:r>
              <a:rPr lang="en-US" sz="8000" b="1" spc="-166" dirty="0" err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crecimiento</a:t>
            </a:r>
            <a:r>
              <a:rPr lang="en-US" sz="8000" b="1" spc="-166" dirty="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8000" b="1" spc="-166" dirty="0" err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empresarial</a:t>
            </a:r>
            <a:endParaRPr lang="en-US" sz="8000" b="1" spc="-166" dirty="0">
              <a:solidFill>
                <a:srgbClr val="FFFFFF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2362200" y="8211079"/>
            <a:ext cx="4876800" cy="3052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306"/>
              </a:lnSpc>
            </a:pPr>
            <a:r>
              <a:rPr lang="en-US" sz="2621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22 de </a:t>
            </a:r>
            <a:r>
              <a:rPr lang="en-US" sz="2621" dirty="0" err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julio</a:t>
            </a:r>
            <a:r>
              <a:rPr lang="en-US" sz="2621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 de 2025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073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E16D8C0-E422-A62F-2D38-7222717BE6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Torre de metal&#10;&#10;El contenido generado por IA puede ser incorrecto.">
            <a:extLst>
              <a:ext uri="{FF2B5EF4-FFF2-40B4-BE49-F238E27FC236}">
                <a16:creationId xmlns:a16="http://schemas.microsoft.com/office/drawing/2014/main" id="{85EC4C60-C604-780B-A2FA-18FBCA8C2E2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966" y="3704912"/>
            <a:ext cx="8503200" cy="5781988"/>
          </a:xfrm>
          <a:prstGeom prst="roundRect">
            <a:avLst>
              <a:gd name="adj" fmla="val 4822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46" name="Freeform 3">
            <a:extLst>
              <a:ext uri="{FF2B5EF4-FFF2-40B4-BE49-F238E27FC236}">
                <a16:creationId xmlns:a16="http://schemas.microsoft.com/office/drawing/2014/main" id="{D08777CE-5DFF-7479-D891-0E41685BBEE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2596" y="3637379"/>
            <a:ext cx="18287996" cy="6686550"/>
          </a:xfrm>
          <a:custGeom>
            <a:avLst/>
            <a:gdLst/>
            <a:ahLst/>
            <a:cxnLst/>
            <a:rect l="l" t="t" r="r" b="b"/>
            <a:pathLst>
              <a:path w="4816592" h="1761067">
                <a:moveTo>
                  <a:pt x="0" y="0"/>
                </a:moveTo>
                <a:lnTo>
                  <a:pt x="4816592" y="0"/>
                </a:lnTo>
                <a:lnTo>
                  <a:pt x="4816592" y="1761067"/>
                </a:lnTo>
                <a:lnTo>
                  <a:pt x="0" y="1761067"/>
                </a:lnTo>
                <a:close/>
              </a:path>
            </a:pathLst>
          </a:custGeom>
          <a:gradFill rotWithShape="1">
            <a:gsLst>
              <a:gs pos="100000">
                <a:schemeClr val="accent2">
                  <a:alpha val="61000"/>
                </a:schemeClr>
              </a:gs>
              <a:gs pos="33000">
                <a:schemeClr val="accent1">
                  <a:alpha val="0"/>
                </a:schemeClr>
              </a:gs>
            </a:gsLst>
            <a:lin ang="5400000"/>
          </a:gradFill>
        </p:spPr>
        <p:txBody>
          <a:bodyPr/>
          <a:lstStyle/>
          <a:p>
            <a:r>
              <a:rPr lang="es-MX" dirty="0"/>
              <a:t>.</a:t>
            </a:r>
            <a:endParaRPr lang="es-CO" dirty="0"/>
          </a:p>
        </p:txBody>
      </p:sp>
      <p:sp>
        <p:nvSpPr>
          <p:cNvPr id="45" name="Freeform 18">
            <a:extLst>
              <a:ext uri="{FF2B5EF4-FFF2-40B4-BE49-F238E27FC236}">
                <a16:creationId xmlns:a16="http://schemas.microsoft.com/office/drawing/2014/main" id="{AF774933-1691-4DC2-43C3-B771980CADCD}"/>
              </a:ext>
            </a:extLst>
          </p:cNvPr>
          <p:cNvSpPr/>
          <p:nvPr/>
        </p:nvSpPr>
        <p:spPr>
          <a:xfrm>
            <a:off x="838200" y="4261359"/>
            <a:ext cx="8573385" cy="5225541"/>
          </a:xfrm>
          <a:prstGeom prst="roundRect">
            <a:avLst>
              <a:gd name="adj" fmla="val 5415"/>
            </a:avLst>
          </a:prstGeom>
          <a:gradFill>
            <a:gsLst>
              <a:gs pos="100000">
                <a:schemeClr val="accent1"/>
              </a:gs>
              <a:gs pos="33000">
                <a:schemeClr val="accent1">
                  <a:alpha val="0"/>
                </a:schemeClr>
              </a:gs>
            </a:gsLst>
            <a:lin ang="5400000" scaled="0"/>
          </a:gradFill>
        </p:spPr>
        <p:txBody>
          <a:bodyPr/>
          <a:lstStyle/>
          <a:p>
            <a:endParaRPr lang="es-CO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4857FB90-EAD3-1C53-76FC-20AFCEE80484}"/>
              </a:ext>
            </a:extLst>
          </p:cNvPr>
          <p:cNvSpPr txBox="1"/>
          <p:nvPr/>
        </p:nvSpPr>
        <p:spPr>
          <a:xfrm>
            <a:off x="867457" y="654541"/>
            <a:ext cx="3066610" cy="526559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marL="0" marR="0" lvl="0" indent="0" algn="ctr" defTabSz="914400" rtl="0" eaLnBrk="1" fontAlgn="auto" latinLnBrk="0" hangingPunct="1">
              <a:lnSpc>
                <a:spcPts val="265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8" name="Grupo 37">
            <a:extLst>
              <a:ext uri="{FF2B5EF4-FFF2-40B4-BE49-F238E27FC236}">
                <a16:creationId xmlns:a16="http://schemas.microsoft.com/office/drawing/2014/main" id="{5CDA427F-81C8-7CE9-38DD-C64CC45B588C}"/>
              </a:ext>
            </a:extLst>
          </p:cNvPr>
          <p:cNvGrpSpPr/>
          <p:nvPr/>
        </p:nvGrpSpPr>
        <p:grpSpPr>
          <a:xfrm>
            <a:off x="867457" y="699675"/>
            <a:ext cx="3399743" cy="481425"/>
            <a:chOff x="867457" y="699675"/>
            <a:chExt cx="3399743" cy="481425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081CCB09-0377-5642-CB87-E958C7DF257E}"/>
                </a:ext>
              </a:extLst>
            </p:cNvPr>
            <p:cNvSpPr/>
            <p:nvPr/>
          </p:nvSpPr>
          <p:spPr>
            <a:xfrm>
              <a:off x="867457" y="699675"/>
              <a:ext cx="3399743" cy="481425"/>
            </a:xfrm>
            <a:prstGeom prst="roundRect">
              <a:avLst>
                <a:gd name="adj" fmla="val 50000"/>
              </a:avLst>
            </a:prstGeom>
            <a:solidFill>
              <a:srgbClr val="000000">
                <a:alpha val="0"/>
              </a:srgbClr>
            </a:solidFill>
            <a:ln w="9525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7DDBF56B-543A-BC27-9D20-5A331D3AD254}"/>
                </a:ext>
              </a:extLst>
            </p:cNvPr>
            <p:cNvSpPr txBox="1"/>
            <p:nvPr/>
          </p:nvSpPr>
          <p:spPr>
            <a:xfrm>
              <a:off x="1097908" y="879766"/>
              <a:ext cx="3002725" cy="1806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1387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76" b="1" i="0" u="none" strike="noStrike" kern="1200" cap="none" spc="6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ontserrat" panose="00000500000000000000" pitchFamily="50" charset="0"/>
                  <a:ea typeface="Arial"/>
                  <a:cs typeface="Arial"/>
                  <a:sym typeface="Arial"/>
                </a:rPr>
                <a:t>CASOS DE ÉXITO</a:t>
              </a:r>
            </a:p>
          </p:txBody>
        </p:sp>
      </p:grpSp>
      <p:sp>
        <p:nvSpPr>
          <p:cNvPr id="19" name="TextBox 19">
            <a:extLst>
              <a:ext uri="{FF2B5EF4-FFF2-40B4-BE49-F238E27FC236}">
                <a16:creationId xmlns:a16="http://schemas.microsoft.com/office/drawing/2014/main" id="{A1FC425E-6932-F982-4411-F485EE0D2B62}"/>
              </a:ext>
            </a:extLst>
          </p:cNvPr>
          <p:cNvSpPr txBox="1"/>
          <p:nvPr/>
        </p:nvSpPr>
        <p:spPr>
          <a:xfrm>
            <a:off x="10096365" y="4187065"/>
            <a:ext cx="6962828" cy="1483895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marL="0" marR="0" lvl="0" indent="0" algn="ctr" defTabSz="914400" rtl="0" eaLnBrk="1" fontAlgn="auto" latinLnBrk="0" hangingPunct="1">
              <a:lnSpc>
                <a:spcPts val="138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Freeform 8">
            <a:extLst>
              <a:ext uri="{FF2B5EF4-FFF2-40B4-BE49-F238E27FC236}">
                <a16:creationId xmlns:a16="http://schemas.microsoft.com/office/drawing/2014/main" id="{371A1BAD-8E72-15DE-E56E-B66A33AD7B69}"/>
              </a:ext>
            </a:extLst>
          </p:cNvPr>
          <p:cNvSpPr/>
          <p:nvPr/>
        </p:nvSpPr>
        <p:spPr>
          <a:xfrm>
            <a:off x="15536227" y="616440"/>
            <a:ext cx="2208791" cy="644964"/>
          </a:xfrm>
          <a:custGeom>
            <a:avLst/>
            <a:gdLst/>
            <a:ahLst/>
            <a:cxnLst/>
            <a:rect l="l" t="t" r="r" b="b"/>
            <a:pathLst>
              <a:path w="2208791" h="644964">
                <a:moveTo>
                  <a:pt x="0" y="0"/>
                </a:moveTo>
                <a:lnTo>
                  <a:pt x="2208791" y="0"/>
                </a:lnTo>
                <a:lnTo>
                  <a:pt x="2208791" y="644964"/>
                </a:lnTo>
                <a:lnTo>
                  <a:pt x="0" y="64496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988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465C197-5C54-E429-C16E-29719D62BD16}"/>
              </a:ext>
            </a:extLst>
          </p:cNvPr>
          <p:cNvSpPr txBox="1"/>
          <p:nvPr/>
        </p:nvSpPr>
        <p:spPr>
          <a:xfrm>
            <a:off x="929596" y="2555013"/>
            <a:ext cx="16877805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914445">
              <a:spcBef>
                <a:spcPct val="0"/>
              </a:spcBef>
            </a:pPr>
            <a:r>
              <a:rPr lang="es-CO" sz="2000" dirty="0">
                <a:solidFill>
                  <a:schemeClr val="bg1"/>
                </a:solidFill>
                <a:latin typeface="Roboto"/>
                <a:ea typeface="Roboto"/>
                <a:cs typeface="Roboto"/>
                <a:sym typeface="Roboto"/>
              </a:rPr>
              <a:t>El cliente </a:t>
            </a:r>
            <a:r>
              <a:rPr lang="es-CO" sz="2000" dirty="0">
                <a:solidFill>
                  <a:schemeClr val="bg1"/>
                </a:solidFill>
                <a:latin typeface="Roboto"/>
                <a:ea typeface="Roboto"/>
                <a:sym typeface="Roboto"/>
              </a:rPr>
              <a:t>necesitaba </a:t>
            </a:r>
            <a:r>
              <a:rPr lang="es-MX" sz="2000" dirty="0">
                <a:solidFill>
                  <a:schemeClr val="bg1"/>
                </a:solidFill>
                <a:latin typeface="Roboto"/>
                <a:ea typeface="Roboto"/>
              </a:rPr>
              <a:t>acelerar su estrategia de analítica e inteligencia artificial para optimizar operaciones críticas, reducir riesgos y maximizar el retorno de inversión en proyectos clave.</a:t>
            </a:r>
            <a:endParaRPr lang="en-US" sz="2000" dirty="0">
              <a:solidFill>
                <a:schemeClr val="bg1"/>
              </a:solidFill>
              <a:latin typeface="Roboto"/>
              <a:ea typeface="Roboto"/>
              <a:sym typeface="Roboto"/>
            </a:endParaRPr>
          </a:p>
        </p:txBody>
      </p:sp>
      <p:sp>
        <p:nvSpPr>
          <p:cNvPr id="35" name="TextBox 36">
            <a:extLst>
              <a:ext uri="{FF2B5EF4-FFF2-40B4-BE49-F238E27FC236}">
                <a16:creationId xmlns:a16="http://schemas.microsoft.com/office/drawing/2014/main" id="{95504DCA-B6F9-01EB-4978-647925D969DC}"/>
              </a:ext>
            </a:extLst>
          </p:cNvPr>
          <p:cNvSpPr txBox="1"/>
          <p:nvPr/>
        </p:nvSpPr>
        <p:spPr>
          <a:xfrm>
            <a:off x="867457" y="1283355"/>
            <a:ext cx="6628469" cy="9525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914445">
              <a:lnSpc>
                <a:spcPts val="8400"/>
              </a:lnSpc>
            </a:pPr>
            <a:r>
              <a:rPr lang="es-CO" sz="4800" b="1" noProof="0" dirty="0">
                <a:solidFill>
                  <a:schemeClr val="bg1"/>
                </a:solidFill>
                <a:latin typeface="Montserrat" panose="00000500000000000000" pitchFamily="50" charset="0"/>
                <a:ea typeface="Montserrat Bold"/>
                <a:cs typeface="Montserrat Bold"/>
                <a:sym typeface="Montserrat Bold"/>
              </a:rPr>
              <a:t>Sector Energía</a:t>
            </a:r>
          </a:p>
        </p:txBody>
      </p:sp>
      <p:sp>
        <p:nvSpPr>
          <p:cNvPr id="41" name="AutoShape 2">
            <a:extLst>
              <a:ext uri="{FF2B5EF4-FFF2-40B4-BE49-F238E27FC236}">
                <a16:creationId xmlns:a16="http://schemas.microsoft.com/office/drawing/2014/main" id="{FEB4562A-A469-ACFE-7038-8CD9EB75626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991600" y="49911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/>
          </a:p>
        </p:txBody>
      </p:sp>
      <p:sp>
        <p:nvSpPr>
          <p:cNvPr id="58" name="Rectángulo: esquinas redondeadas 57">
            <a:extLst>
              <a:ext uri="{FF2B5EF4-FFF2-40B4-BE49-F238E27FC236}">
                <a16:creationId xmlns:a16="http://schemas.microsoft.com/office/drawing/2014/main" id="{177694DB-CC6E-AC77-1679-27D7FE7F67EB}"/>
              </a:ext>
            </a:extLst>
          </p:cNvPr>
          <p:cNvSpPr/>
          <p:nvPr/>
        </p:nvSpPr>
        <p:spPr>
          <a:xfrm>
            <a:off x="10096365" y="3717683"/>
            <a:ext cx="7628600" cy="1686431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49" name="CuadroTexto 48">
            <a:extLst>
              <a:ext uri="{FF2B5EF4-FFF2-40B4-BE49-F238E27FC236}">
                <a16:creationId xmlns:a16="http://schemas.microsoft.com/office/drawing/2014/main" id="{1D3A072B-F3C3-5E9D-5EEF-F989A0839925}"/>
              </a:ext>
            </a:extLst>
          </p:cNvPr>
          <p:cNvSpPr txBox="1"/>
          <p:nvPr/>
        </p:nvSpPr>
        <p:spPr>
          <a:xfrm>
            <a:off x="11887201" y="4922047"/>
            <a:ext cx="5920200" cy="3077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defTabSz="914445">
              <a:spcBef>
                <a:spcPct val="0"/>
              </a:spcBef>
              <a:defRPr sz="2000">
                <a:solidFill>
                  <a:srgbClr val="FFFFFF"/>
                </a:solidFill>
                <a:latin typeface="Roboto"/>
                <a:ea typeface="Roboto"/>
                <a:cs typeface="Roboto"/>
              </a:defRPr>
            </a:lvl1pPr>
          </a:lstStyle>
          <a:p>
            <a:r>
              <a:rPr lang="es-MX" dirty="0"/>
              <a:t>En beneficios con inversión de 1.500 millones COP</a:t>
            </a:r>
          </a:p>
        </p:txBody>
      </p:sp>
      <p:sp>
        <p:nvSpPr>
          <p:cNvPr id="50" name="TextBox 32">
            <a:extLst>
              <a:ext uri="{FF2B5EF4-FFF2-40B4-BE49-F238E27FC236}">
                <a16:creationId xmlns:a16="http://schemas.microsoft.com/office/drawing/2014/main" id="{77FC4C53-AA91-E12F-6961-FE180387865E}"/>
              </a:ext>
            </a:extLst>
          </p:cNvPr>
          <p:cNvSpPr txBox="1"/>
          <p:nvPr/>
        </p:nvSpPr>
        <p:spPr>
          <a:xfrm>
            <a:off x="11887201" y="4528573"/>
            <a:ext cx="5605685" cy="3898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914445">
              <a:lnSpc>
                <a:spcPts val="2799"/>
              </a:lnSpc>
              <a:spcBef>
                <a:spcPct val="0"/>
              </a:spcBef>
            </a:pPr>
            <a:r>
              <a:rPr lang="en-US" sz="40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Montserrat" panose="00000500000000000000" pitchFamily="50" charset="0"/>
                <a:ea typeface="Montserrat Semi-Bold"/>
                <a:cs typeface="Montserrat Semi-Bold"/>
                <a:sym typeface="Montserrat Semi-Bold"/>
              </a:rPr>
              <a:t>4.000 </a:t>
            </a:r>
            <a:r>
              <a:rPr lang="en-US" sz="4000" b="1" dirty="0" err="1">
                <a:solidFill>
                  <a:schemeClr val="accent5">
                    <a:lumMod val="60000"/>
                    <a:lumOff val="40000"/>
                  </a:schemeClr>
                </a:solidFill>
                <a:latin typeface="Montserrat" panose="00000500000000000000" pitchFamily="50" charset="0"/>
                <a:ea typeface="Montserrat Semi-Bold"/>
                <a:cs typeface="Montserrat Semi-Bold"/>
                <a:sym typeface="Montserrat Semi-Bold"/>
              </a:rPr>
              <a:t>millones</a:t>
            </a:r>
            <a:r>
              <a:rPr lang="en-US" sz="40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Montserrat" panose="00000500000000000000" pitchFamily="50" charset="0"/>
                <a:ea typeface="Montserrat Semi-Bold"/>
                <a:cs typeface="Montserrat Semi-Bold"/>
                <a:sym typeface="Montserrat Semi-Bold"/>
              </a:rPr>
              <a:t> COP</a:t>
            </a:r>
          </a:p>
        </p:txBody>
      </p:sp>
      <p:sp>
        <p:nvSpPr>
          <p:cNvPr id="52" name="CuadroTexto 51">
            <a:extLst>
              <a:ext uri="{FF2B5EF4-FFF2-40B4-BE49-F238E27FC236}">
                <a16:creationId xmlns:a16="http://schemas.microsoft.com/office/drawing/2014/main" id="{FF7397B4-E836-4C10-E5D2-22AA63DA47D0}"/>
              </a:ext>
            </a:extLst>
          </p:cNvPr>
          <p:cNvSpPr txBox="1"/>
          <p:nvPr/>
        </p:nvSpPr>
        <p:spPr>
          <a:xfrm>
            <a:off x="11887201" y="3959473"/>
            <a:ext cx="5533586" cy="3077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defTabSz="914445">
              <a:spcBef>
                <a:spcPct val="0"/>
              </a:spcBef>
              <a:defRPr sz="2000">
                <a:solidFill>
                  <a:srgbClr val="FFFFFF"/>
                </a:solidFill>
                <a:latin typeface="Roboto"/>
                <a:ea typeface="Roboto"/>
                <a:cs typeface="Roboto"/>
              </a:defRPr>
            </a:lvl1pPr>
          </a:lstStyle>
          <a:p>
            <a:r>
              <a:rPr lang="es-MX" dirty="0"/>
              <a:t>Por cada peso invertido logró un retorno de 2X</a:t>
            </a:r>
            <a:endParaRPr lang="es-CO" dirty="0"/>
          </a:p>
        </p:txBody>
      </p:sp>
      <p:sp>
        <p:nvSpPr>
          <p:cNvPr id="59" name="Rectángulo: esquinas redondeadas 58">
            <a:extLst>
              <a:ext uri="{FF2B5EF4-FFF2-40B4-BE49-F238E27FC236}">
                <a16:creationId xmlns:a16="http://schemas.microsoft.com/office/drawing/2014/main" id="{EC0DB383-55F0-4157-2CE3-D966F4A17BEC}"/>
              </a:ext>
            </a:extLst>
          </p:cNvPr>
          <p:cNvSpPr/>
          <p:nvPr/>
        </p:nvSpPr>
        <p:spPr>
          <a:xfrm>
            <a:off x="10096365" y="5759076"/>
            <a:ext cx="7628600" cy="1686431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62" name="CuadroTexto 61">
            <a:extLst>
              <a:ext uri="{FF2B5EF4-FFF2-40B4-BE49-F238E27FC236}">
                <a16:creationId xmlns:a16="http://schemas.microsoft.com/office/drawing/2014/main" id="{3C83282D-0085-E897-9A9C-D90684FD9829}"/>
              </a:ext>
            </a:extLst>
          </p:cNvPr>
          <p:cNvSpPr txBox="1"/>
          <p:nvPr/>
        </p:nvSpPr>
        <p:spPr>
          <a:xfrm>
            <a:off x="11887201" y="6000369"/>
            <a:ext cx="5171992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defTabSz="914445">
              <a:spcBef>
                <a:spcPct val="0"/>
              </a:spcBef>
              <a:defRPr sz="2000">
                <a:solidFill>
                  <a:srgbClr val="FFFFFF"/>
                </a:solidFill>
                <a:latin typeface="Roboto"/>
                <a:ea typeface="Roboto"/>
                <a:cs typeface="Roboto"/>
              </a:defRPr>
            </a:lvl1pPr>
          </a:lstStyle>
          <a:p>
            <a:r>
              <a:rPr lang="es-MX" dirty="0"/>
              <a:t>Predicciones sobre precios de </a:t>
            </a:r>
            <a:r>
              <a:rPr lang="es-MX" dirty="0" err="1"/>
              <a:t>commodities</a:t>
            </a:r>
            <a:r>
              <a:rPr lang="es-MX" dirty="0"/>
              <a:t> permitieron </a:t>
            </a:r>
            <a:r>
              <a:rPr lang="es-MX" b="1" dirty="0"/>
              <a:t>reducir impactos en negociaciones y aumentar la rentabilidad de proyectos.</a:t>
            </a:r>
            <a:endParaRPr lang="es-CO" b="1" dirty="0"/>
          </a:p>
        </p:txBody>
      </p:sp>
      <p:sp>
        <p:nvSpPr>
          <p:cNvPr id="67" name="Rectángulo: esquinas redondeadas 66">
            <a:extLst>
              <a:ext uri="{FF2B5EF4-FFF2-40B4-BE49-F238E27FC236}">
                <a16:creationId xmlns:a16="http://schemas.microsoft.com/office/drawing/2014/main" id="{6A37A608-7E28-F2AB-A9CA-1D18BDF67868}"/>
              </a:ext>
            </a:extLst>
          </p:cNvPr>
          <p:cNvSpPr/>
          <p:nvPr/>
        </p:nvSpPr>
        <p:spPr>
          <a:xfrm>
            <a:off x="10096365" y="7800469"/>
            <a:ext cx="7628600" cy="1686431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70" name="CuadroTexto 69">
            <a:extLst>
              <a:ext uri="{FF2B5EF4-FFF2-40B4-BE49-F238E27FC236}">
                <a16:creationId xmlns:a16="http://schemas.microsoft.com/office/drawing/2014/main" id="{F0D35C4B-295B-1CF5-79AF-49B4A3A3B588}"/>
              </a:ext>
            </a:extLst>
          </p:cNvPr>
          <p:cNvSpPr txBox="1"/>
          <p:nvPr/>
        </p:nvSpPr>
        <p:spPr>
          <a:xfrm>
            <a:off x="11923190" y="7948921"/>
            <a:ext cx="5569696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defTabSz="914445">
              <a:spcBef>
                <a:spcPct val="0"/>
              </a:spcBef>
              <a:defRPr sz="2000">
                <a:solidFill>
                  <a:srgbClr val="FFFFFF"/>
                </a:solidFill>
                <a:latin typeface="Roboto"/>
                <a:ea typeface="Roboto"/>
                <a:cs typeface="Roboto"/>
              </a:defRPr>
            </a:lvl1pPr>
          </a:lstStyle>
          <a:p>
            <a:r>
              <a:rPr lang="es-MX" dirty="0"/>
              <a:t>Implementación de sensores y analítica predictiva en infraestructura, incluyendo </a:t>
            </a:r>
            <a:r>
              <a:rPr lang="es-MX" b="1" dirty="0"/>
              <a:t>gemelos digitales y analítica de imágenes</a:t>
            </a:r>
            <a:r>
              <a:rPr lang="es-MX" dirty="0"/>
              <a:t>, para mantenimiento preventivo y seguridad operativa.</a:t>
            </a:r>
            <a:endParaRPr lang="es-CO" dirty="0"/>
          </a:p>
        </p:txBody>
      </p:sp>
      <p:pic>
        <p:nvPicPr>
          <p:cNvPr id="9" name="Gráfico 8">
            <a:extLst>
              <a:ext uri="{FF2B5EF4-FFF2-40B4-BE49-F238E27FC236}">
                <a16:creationId xmlns:a16="http://schemas.microsoft.com/office/drawing/2014/main" id="{6DE5394B-4DE8-AAD8-460A-3F99E8C193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343783" y="3904441"/>
            <a:ext cx="1296000" cy="1296000"/>
          </a:xfrm>
          <a:prstGeom prst="rect">
            <a:avLst/>
          </a:prstGeom>
        </p:spPr>
      </p:pic>
      <p:pic>
        <p:nvPicPr>
          <p:cNvPr id="11" name="Gráfico 10">
            <a:extLst>
              <a:ext uri="{FF2B5EF4-FFF2-40B4-BE49-F238E27FC236}">
                <a16:creationId xmlns:a16="http://schemas.microsoft.com/office/drawing/2014/main" id="{C2CFFFF2-9E39-0A1D-A755-CF45F9C01BA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393862" y="7995684"/>
            <a:ext cx="1296000" cy="1296000"/>
          </a:xfrm>
          <a:prstGeom prst="rect">
            <a:avLst/>
          </a:prstGeom>
        </p:spPr>
      </p:pic>
      <p:pic>
        <p:nvPicPr>
          <p:cNvPr id="13" name="Gráfico 12">
            <a:extLst>
              <a:ext uri="{FF2B5EF4-FFF2-40B4-BE49-F238E27FC236}">
                <a16:creationId xmlns:a16="http://schemas.microsoft.com/office/drawing/2014/main" id="{84E7C10B-327F-CE5C-D68D-B1D6A7D2BF6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343783" y="5954291"/>
            <a:ext cx="1296000" cy="12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9247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073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F808244-5539-1E01-8633-BDEEF8BB95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Freeform 3">
            <a:extLst>
              <a:ext uri="{FF2B5EF4-FFF2-40B4-BE49-F238E27FC236}">
                <a16:creationId xmlns:a16="http://schemas.microsoft.com/office/drawing/2014/main" id="{39E8B8A4-83B2-27A7-5490-773F5A7FFB9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2596" y="3637379"/>
            <a:ext cx="18287996" cy="6686550"/>
          </a:xfrm>
          <a:custGeom>
            <a:avLst/>
            <a:gdLst/>
            <a:ahLst/>
            <a:cxnLst/>
            <a:rect l="l" t="t" r="r" b="b"/>
            <a:pathLst>
              <a:path w="4816592" h="1761067">
                <a:moveTo>
                  <a:pt x="0" y="0"/>
                </a:moveTo>
                <a:lnTo>
                  <a:pt x="4816592" y="0"/>
                </a:lnTo>
                <a:lnTo>
                  <a:pt x="4816592" y="1761067"/>
                </a:lnTo>
                <a:lnTo>
                  <a:pt x="0" y="1761067"/>
                </a:lnTo>
                <a:close/>
              </a:path>
            </a:pathLst>
          </a:custGeom>
          <a:gradFill rotWithShape="1">
            <a:gsLst>
              <a:gs pos="100000">
                <a:schemeClr val="accent2">
                  <a:alpha val="61000"/>
                </a:schemeClr>
              </a:gs>
              <a:gs pos="33000">
                <a:schemeClr val="accent1">
                  <a:alpha val="0"/>
                </a:schemeClr>
              </a:gs>
            </a:gsLst>
            <a:lin ang="5400000"/>
          </a:gradFill>
        </p:spPr>
        <p:txBody>
          <a:bodyPr/>
          <a:lstStyle/>
          <a:p>
            <a:r>
              <a:rPr lang="es-MX" dirty="0"/>
              <a:t>.</a:t>
            </a:r>
            <a:endParaRPr lang="es-CO" dirty="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5C822A25-BF82-3391-9F74-353268BF5D1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6" t="16992" r="12190" b="954"/>
          <a:stretch>
            <a:fillRect/>
          </a:stretch>
        </p:blipFill>
        <p:spPr>
          <a:xfrm>
            <a:off x="835128" y="3637380"/>
            <a:ext cx="8555618" cy="5846682"/>
          </a:xfrm>
          <a:prstGeom prst="roundRect">
            <a:avLst>
              <a:gd name="adj" fmla="val 4822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45" name="Freeform 18">
            <a:extLst>
              <a:ext uri="{FF2B5EF4-FFF2-40B4-BE49-F238E27FC236}">
                <a16:creationId xmlns:a16="http://schemas.microsoft.com/office/drawing/2014/main" id="{339F1E14-E2AC-1656-9680-73B9F4BBD313}"/>
              </a:ext>
            </a:extLst>
          </p:cNvPr>
          <p:cNvSpPr/>
          <p:nvPr/>
        </p:nvSpPr>
        <p:spPr>
          <a:xfrm>
            <a:off x="835128" y="4337559"/>
            <a:ext cx="8555618" cy="5225541"/>
          </a:xfrm>
          <a:prstGeom prst="roundRect">
            <a:avLst>
              <a:gd name="adj" fmla="val 5415"/>
            </a:avLst>
          </a:prstGeom>
          <a:gradFill>
            <a:gsLst>
              <a:gs pos="100000">
                <a:schemeClr val="accent1"/>
              </a:gs>
              <a:gs pos="33000">
                <a:schemeClr val="accent1">
                  <a:alpha val="0"/>
                </a:schemeClr>
              </a:gs>
            </a:gsLst>
            <a:lin ang="5400000" scaled="0"/>
          </a:gra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2EB67E57-189A-F937-7E11-863234F8C25B}"/>
              </a:ext>
            </a:extLst>
          </p:cNvPr>
          <p:cNvSpPr txBox="1"/>
          <p:nvPr/>
        </p:nvSpPr>
        <p:spPr>
          <a:xfrm>
            <a:off x="867457" y="654541"/>
            <a:ext cx="3066610" cy="526559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marL="0" marR="0" lvl="0" indent="0" algn="ctr" defTabSz="914400" rtl="0" eaLnBrk="1" fontAlgn="auto" latinLnBrk="0" hangingPunct="1">
              <a:lnSpc>
                <a:spcPts val="265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8" name="Grupo 37">
            <a:extLst>
              <a:ext uri="{FF2B5EF4-FFF2-40B4-BE49-F238E27FC236}">
                <a16:creationId xmlns:a16="http://schemas.microsoft.com/office/drawing/2014/main" id="{F8C5653D-77DC-224B-138B-9FBCA0756723}"/>
              </a:ext>
            </a:extLst>
          </p:cNvPr>
          <p:cNvGrpSpPr/>
          <p:nvPr/>
        </p:nvGrpSpPr>
        <p:grpSpPr>
          <a:xfrm>
            <a:off x="867457" y="699675"/>
            <a:ext cx="3399743" cy="481425"/>
            <a:chOff x="867457" y="699675"/>
            <a:chExt cx="3399743" cy="481425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162C5377-936B-278F-65E0-610E0A2667F6}"/>
                </a:ext>
              </a:extLst>
            </p:cNvPr>
            <p:cNvSpPr/>
            <p:nvPr/>
          </p:nvSpPr>
          <p:spPr>
            <a:xfrm>
              <a:off x="867457" y="699675"/>
              <a:ext cx="3399743" cy="481425"/>
            </a:xfrm>
            <a:prstGeom prst="roundRect">
              <a:avLst>
                <a:gd name="adj" fmla="val 50000"/>
              </a:avLst>
            </a:prstGeom>
            <a:solidFill>
              <a:srgbClr val="000000">
                <a:alpha val="0"/>
              </a:srgbClr>
            </a:solidFill>
            <a:ln w="9525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95976D9E-E82C-46EF-7467-79D445683AFF}"/>
                </a:ext>
              </a:extLst>
            </p:cNvPr>
            <p:cNvSpPr txBox="1"/>
            <p:nvPr/>
          </p:nvSpPr>
          <p:spPr>
            <a:xfrm>
              <a:off x="1097908" y="879766"/>
              <a:ext cx="3002725" cy="1806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1387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76" b="1" i="0" u="none" strike="noStrike" kern="1200" cap="none" spc="6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ontserrat" panose="00000500000000000000" pitchFamily="50" charset="0"/>
                  <a:ea typeface="Arial"/>
                  <a:cs typeface="Arial"/>
                  <a:sym typeface="Arial"/>
                </a:rPr>
                <a:t>CASOS DE ÉXITO</a:t>
              </a:r>
            </a:p>
          </p:txBody>
        </p:sp>
      </p:grpSp>
      <p:sp>
        <p:nvSpPr>
          <p:cNvPr id="19" name="TextBox 19">
            <a:extLst>
              <a:ext uri="{FF2B5EF4-FFF2-40B4-BE49-F238E27FC236}">
                <a16:creationId xmlns:a16="http://schemas.microsoft.com/office/drawing/2014/main" id="{3A6C795B-AFC9-E050-96AC-2E0044B3D383}"/>
              </a:ext>
            </a:extLst>
          </p:cNvPr>
          <p:cNvSpPr txBox="1"/>
          <p:nvPr/>
        </p:nvSpPr>
        <p:spPr>
          <a:xfrm>
            <a:off x="10096365" y="4187065"/>
            <a:ext cx="6962828" cy="1483895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marL="0" marR="0" lvl="0" indent="0" algn="ctr" defTabSz="914400" rtl="0" eaLnBrk="1" fontAlgn="auto" latinLnBrk="0" hangingPunct="1">
              <a:lnSpc>
                <a:spcPts val="138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Freeform 8">
            <a:extLst>
              <a:ext uri="{FF2B5EF4-FFF2-40B4-BE49-F238E27FC236}">
                <a16:creationId xmlns:a16="http://schemas.microsoft.com/office/drawing/2014/main" id="{7B24FB4B-EE58-15D9-EA42-2AC53A3227D6}"/>
              </a:ext>
            </a:extLst>
          </p:cNvPr>
          <p:cNvSpPr/>
          <p:nvPr/>
        </p:nvSpPr>
        <p:spPr>
          <a:xfrm>
            <a:off x="15536227" y="616440"/>
            <a:ext cx="2208791" cy="644964"/>
          </a:xfrm>
          <a:custGeom>
            <a:avLst/>
            <a:gdLst/>
            <a:ahLst/>
            <a:cxnLst/>
            <a:rect l="l" t="t" r="r" b="b"/>
            <a:pathLst>
              <a:path w="2208791" h="644964">
                <a:moveTo>
                  <a:pt x="0" y="0"/>
                </a:moveTo>
                <a:lnTo>
                  <a:pt x="2208791" y="0"/>
                </a:lnTo>
                <a:lnTo>
                  <a:pt x="2208791" y="644964"/>
                </a:lnTo>
                <a:lnTo>
                  <a:pt x="0" y="64496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988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162098D-E307-865A-14F7-35A6DFFF97C9}"/>
              </a:ext>
            </a:extLst>
          </p:cNvPr>
          <p:cNvSpPr txBox="1"/>
          <p:nvPr/>
        </p:nvSpPr>
        <p:spPr>
          <a:xfrm>
            <a:off x="929596" y="2555013"/>
            <a:ext cx="16877805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914445">
              <a:spcBef>
                <a:spcPct val="0"/>
              </a:spcBef>
            </a:pPr>
            <a:r>
              <a:rPr lang="es-CO" sz="2000" dirty="0">
                <a:solidFill>
                  <a:schemeClr val="bg1"/>
                </a:solidFill>
                <a:latin typeface="Roboto"/>
                <a:ea typeface="Roboto"/>
                <a:cs typeface="Roboto"/>
                <a:sym typeface="Roboto"/>
              </a:rPr>
              <a:t>El cliente </a:t>
            </a:r>
            <a:r>
              <a:rPr lang="es-CO" sz="2000" dirty="0">
                <a:solidFill>
                  <a:schemeClr val="bg1"/>
                </a:solidFill>
                <a:latin typeface="Roboto"/>
                <a:ea typeface="Roboto"/>
                <a:sym typeface="Roboto"/>
              </a:rPr>
              <a:t>necesitaba </a:t>
            </a:r>
            <a:r>
              <a:rPr lang="es-MX" sz="2000" dirty="0">
                <a:solidFill>
                  <a:schemeClr val="bg1"/>
                </a:solidFill>
                <a:latin typeface="Roboto"/>
                <a:ea typeface="Roboto"/>
              </a:rPr>
              <a:t>acelerar su estrategia de analítica e inteligencia artificial para optimizar operaciones críticas, reducir riesgos y maximizar el retorno de inversión en proyectos clave.</a:t>
            </a:r>
            <a:endParaRPr lang="en-US" sz="2000" dirty="0">
              <a:solidFill>
                <a:schemeClr val="bg1"/>
              </a:solidFill>
              <a:latin typeface="Roboto"/>
              <a:ea typeface="Roboto"/>
              <a:sym typeface="Roboto"/>
            </a:endParaRPr>
          </a:p>
        </p:txBody>
      </p:sp>
      <p:sp>
        <p:nvSpPr>
          <p:cNvPr id="35" name="TextBox 36">
            <a:extLst>
              <a:ext uri="{FF2B5EF4-FFF2-40B4-BE49-F238E27FC236}">
                <a16:creationId xmlns:a16="http://schemas.microsoft.com/office/drawing/2014/main" id="{50AF27F3-32FF-0A47-7879-407AC619F025}"/>
              </a:ext>
            </a:extLst>
          </p:cNvPr>
          <p:cNvSpPr txBox="1"/>
          <p:nvPr/>
        </p:nvSpPr>
        <p:spPr>
          <a:xfrm>
            <a:off x="867457" y="1283355"/>
            <a:ext cx="6628469" cy="9525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914445">
              <a:lnSpc>
                <a:spcPts val="8400"/>
              </a:lnSpc>
            </a:pPr>
            <a:r>
              <a:rPr lang="es-CO" sz="4800" b="1" noProof="0" dirty="0">
                <a:solidFill>
                  <a:schemeClr val="bg1"/>
                </a:solidFill>
                <a:latin typeface="Montserrat" panose="00000500000000000000" pitchFamily="50" charset="0"/>
                <a:ea typeface="Montserrat Bold"/>
                <a:cs typeface="Montserrat Bold"/>
                <a:sym typeface="Montserrat Bold"/>
              </a:rPr>
              <a:t>Sector Construcción</a:t>
            </a:r>
          </a:p>
        </p:txBody>
      </p:sp>
      <p:sp>
        <p:nvSpPr>
          <p:cNvPr id="41" name="AutoShape 2">
            <a:extLst>
              <a:ext uri="{FF2B5EF4-FFF2-40B4-BE49-F238E27FC236}">
                <a16:creationId xmlns:a16="http://schemas.microsoft.com/office/drawing/2014/main" id="{76743A89-C602-6CCF-3B77-32FB45F3A96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991600" y="49911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/>
          </a:p>
        </p:txBody>
      </p:sp>
      <p:sp>
        <p:nvSpPr>
          <p:cNvPr id="58" name="Rectángulo: esquinas redondeadas 57">
            <a:extLst>
              <a:ext uri="{FF2B5EF4-FFF2-40B4-BE49-F238E27FC236}">
                <a16:creationId xmlns:a16="http://schemas.microsoft.com/office/drawing/2014/main" id="{23AF2F44-07C6-16B6-C8E2-0B7C766CB4F5}"/>
              </a:ext>
            </a:extLst>
          </p:cNvPr>
          <p:cNvSpPr/>
          <p:nvPr/>
        </p:nvSpPr>
        <p:spPr>
          <a:xfrm>
            <a:off x="10096365" y="3717683"/>
            <a:ext cx="7628600" cy="1686431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52" name="CuadroTexto 51">
            <a:extLst>
              <a:ext uri="{FF2B5EF4-FFF2-40B4-BE49-F238E27FC236}">
                <a16:creationId xmlns:a16="http://schemas.microsoft.com/office/drawing/2014/main" id="{1C444EA6-3838-8AA5-8367-169D17BD802D}"/>
              </a:ext>
            </a:extLst>
          </p:cNvPr>
          <p:cNvSpPr txBox="1"/>
          <p:nvPr/>
        </p:nvSpPr>
        <p:spPr>
          <a:xfrm>
            <a:off x="11887201" y="3959473"/>
            <a:ext cx="5533586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defTabSz="914445">
              <a:spcBef>
                <a:spcPct val="0"/>
              </a:spcBef>
              <a:defRPr sz="2000">
                <a:solidFill>
                  <a:srgbClr val="FFFFFF"/>
                </a:solidFill>
                <a:latin typeface="Roboto"/>
                <a:ea typeface="Roboto"/>
                <a:cs typeface="Roboto"/>
              </a:defRPr>
            </a:lvl1pPr>
          </a:lstStyle>
          <a:p>
            <a:r>
              <a:rPr lang="es-MX" dirty="0"/>
              <a:t>El agente calcula automáticamente el plan de pagos estimado, el valor asegurado y advierte si el monto es insuficiente, optimizando así el proceso comercial.</a:t>
            </a:r>
            <a:endParaRPr lang="es-CO" dirty="0"/>
          </a:p>
        </p:txBody>
      </p:sp>
      <p:sp>
        <p:nvSpPr>
          <p:cNvPr id="59" name="Rectángulo: esquinas redondeadas 58">
            <a:extLst>
              <a:ext uri="{FF2B5EF4-FFF2-40B4-BE49-F238E27FC236}">
                <a16:creationId xmlns:a16="http://schemas.microsoft.com/office/drawing/2014/main" id="{4D1745E0-2658-14BA-BC57-0E1E41F18261}"/>
              </a:ext>
            </a:extLst>
          </p:cNvPr>
          <p:cNvSpPr/>
          <p:nvPr/>
        </p:nvSpPr>
        <p:spPr>
          <a:xfrm>
            <a:off x="10096365" y="5759076"/>
            <a:ext cx="7628600" cy="1686431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62" name="CuadroTexto 61">
            <a:extLst>
              <a:ext uri="{FF2B5EF4-FFF2-40B4-BE49-F238E27FC236}">
                <a16:creationId xmlns:a16="http://schemas.microsoft.com/office/drawing/2014/main" id="{F990ECC0-9458-B11E-7A98-0A6A179CDD05}"/>
              </a:ext>
            </a:extLst>
          </p:cNvPr>
          <p:cNvSpPr txBox="1"/>
          <p:nvPr/>
        </p:nvSpPr>
        <p:spPr>
          <a:xfrm>
            <a:off x="11887201" y="6000369"/>
            <a:ext cx="5171992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defTabSz="914445">
              <a:spcBef>
                <a:spcPct val="0"/>
              </a:spcBef>
              <a:defRPr sz="2000">
                <a:solidFill>
                  <a:srgbClr val="FFFFFF"/>
                </a:solidFill>
                <a:latin typeface="Roboto"/>
                <a:ea typeface="Roboto"/>
                <a:cs typeface="Roboto"/>
              </a:defRPr>
            </a:lvl1pPr>
          </a:lstStyle>
          <a:p>
            <a:r>
              <a:rPr lang="es-MX" dirty="0"/>
              <a:t>El </a:t>
            </a:r>
            <a:r>
              <a:rPr lang="es-MX" dirty="0" err="1"/>
              <a:t>bot</a:t>
            </a:r>
            <a:r>
              <a:rPr lang="es-MX" dirty="0"/>
              <a:t> ofrece imágenes, explica beneficios, zonas comunes y subsidios, mejorando la experiencia del usuario y reduciendo la carga operativa sobre asesores.</a:t>
            </a:r>
            <a:endParaRPr lang="es-CO" b="1" dirty="0"/>
          </a:p>
        </p:txBody>
      </p:sp>
      <p:sp>
        <p:nvSpPr>
          <p:cNvPr id="67" name="Rectángulo: esquinas redondeadas 66">
            <a:extLst>
              <a:ext uri="{FF2B5EF4-FFF2-40B4-BE49-F238E27FC236}">
                <a16:creationId xmlns:a16="http://schemas.microsoft.com/office/drawing/2014/main" id="{E8D9B8F7-A5F4-12D4-DFAF-4B29B8B827C5}"/>
              </a:ext>
            </a:extLst>
          </p:cNvPr>
          <p:cNvSpPr/>
          <p:nvPr/>
        </p:nvSpPr>
        <p:spPr>
          <a:xfrm>
            <a:off x="10096365" y="7800469"/>
            <a:ext cx="7628600" cy="1686431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70" name="CuadroTexto 69">
            <a:extLst>
              <a:ext uri="{FF2B5EF4-FFF2-40B4-BE49-F238E27FC236}">
                <a16:creationId xmlns:a16="http://schemas.microsoft.com/office/drawing/2014/main" id="{2B1DEFD5-0D49-C036-4F33-04340316FCE1}"/>
              </a:ext>
            </a:extLst>
          </p:cNvPr>
          <p:cNvSpPr txBox="1"/>
          <p:nvPr/>
        </p:nvSpPr>
        <p:spPr>
          <a:xfrm>
            <a:off x="11923190" y="7948921"/>
            <a:ext cx="5569696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defTabSz="914445">
              <a:spcBef>
                <a:spcPct val="0"/>
              </a:spcBef>
              <a:defRPr sz="2000">
                <a:solidFill>
                  <a:srgbClr val="FFFFFF"/>
                </a:solidFill>
                <a:latin typeface="Roboto"/>
                <a:ea typeface="Roboto"/>
                <a:cs typeface="Roboto"/>
              </a:defRPr>
            </a:lvl1pPr>
          </a:lstStyle>
          <a:p>
            <a:r>
              <a:rPr lang="es-MX" dirty="0"/>
              <a:t>El agente integra respuestas sobre valorización, arriendos y políticas de subsidio —con mejoras proyectadas para mayor precisión y consistencia en 2025.</a:t>
            </a:r>
            <a:endParaRPr lang="es-CO" dirty="0"/>
          </a:p>
        </p:txBody>
      </p:sp>
      <p:pic>
        <p:nvPicPr>
          <p:cNvPr id="8" name="Gráfico 7">
            <a:extLst>
              <a:ext uri="{FF2B5EF4-FFF2-40B4-BE49-F238E27FC236}">
                <a16:creationId xmlns:a16="http://schemas.microsoft.com/office/drawing/2014/main" id="{AA881590-7528-8A8E-F7C0-6518392A49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29867" y="5966721"/>
            <a:ext cx="1188000" cy="1188000"/>
          </a:xfrm>
          <a:prstGeom prst="rect">
            <a:avLst/>
          </a:prstGeom>
        </p:spPr>
      </p:pic>
      <p:pic>
        <p:nvPicPr>
          <p:cNvPr id="10" name="Gráfico 9">
            <a:extLst>
              <a:ext uri="{FF2B5EF4-FFF2-40B4-BE49-F238E27FC236}">
                <a16:creationId xmlns:a16="http://schemas.microsoft.com/office/drawing/2014/main" id="{DC8FFC6A-51DE-CB36-E88C-E13426EFF82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415778" y="8013711"/>
            <a:ext cx="1188000" cy="1188000"/>
          </a:xfrm>
          <a:prstGeom prst="rect">
            <a:avLst/>
          </a:prstGeom>
        </p:spPr>
      </p:pic>
      <p:pic>
        <p:nvPicPr>
          <p:cNvPr id="12" name="Gráfico 11">
            <a:extLst>
              <a:ext uri="{FF2B5EF4-FFF2-40B4-BE49-F238E27FC236}">
                <a16:creationId xmlns:a16="http://schemas.microsoft.com/office/drawing/2014/main" id="{774E47CF-A052-FC19-F979-42CEECF6CC0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408573" y="3907671"/>
            <a:ext cx="1188000" cy="11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2089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3000">
              <a:schemeClr val="accent1"/>
            </a:gs>
            <a:gs pos="100000">
              <a:srgbClr val="4017AA">
                <a:alpha val="100000"/>
              </a:srgbClr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9">
            <a:extLst>
              <a:ext uri="{FF2B5EF4-FFF2-40B4-BE49-F238E27FC236}">
                <a16:creationId xmlns:a16="http://schemas.microsoft.com/office/drawing/2014/main" id="{98E514BE-1E1C-6721-8735-41607C685243}"/>
              </a:ext>
            </a:extLst>
          </p:cNvPr>
          <p:cNvSpPr txBox="1"/>
          <p:nvPr/>
        </p:nvSpPr>
        <p:spPr>
          <a:xfrm>
            <a:off x="1385387" y="5356056"/>
            <a:ext cx="5233140" cy="1025227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659"/>
              </a:lnSpc>
            </a:pPr>
            <a:endParaRPr/>
          </a:p>
        </p:txBody>
      </p:sp>
      <p:sp>
        <p:nvSpPr>
          <p:cNvPr id="12" name="TextBox 24">
            <a:extLst>
              <a:ext uri="{FF2B5EF4-FFF2-40B4-BE49-F238E27FC236}">
                <a16:creationId xmlns:a16="http://schemas.microsoft.com/office/drawing/2014/main" id="{8725E79F-6D1E-16B0-B658-AEFC4040D504}"/>
              </a:ext>
            </a:extLst>
          </p:cNvPr>
          <p:cNvSpPr txBox="1"/>
          <p:nvPr/>
        </p:nvSpPr>
        <p:spPr>
          <a:xfrm>
            <a:off x="1385387" y="3297399"/>
            <a:ext cx="6638078" cy="16576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383"/>
              </a:lnSpc>
            </a:pPr>
            <a:r>
              <a:rPr lang="en-US" sz="6320" b="1" dirty="0" err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Pongámonos</a:t>
            </a:r>
            <a:endParaRPr lang="en-US" sz="6320" b="1" dirty="0">
              <a:solidFill>
                <a:srgbClr val="FFFFFF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algn="l">
              <a:lnSpc>
                <a:spcPts val="6383"/>
              </a:lnSpc>
            </a:pPr>
            <a:r>
              <a:rPr lang="en-US" sz="6320" b="1" dirty="0" err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en</a:t>
            </a:r>
            <a:r>
              <a:rPr lang="en-US" sz="6320" b="1" dirty="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6320" b="1" dirty="0" err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contacto</a:t>
            </a:r>
            <a:endParaRPr lang="en-US" sz="6320" b="1" dirty="0">
              <a:solidFill>
                <a:srgbClr val="FFFFFF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17659E11-4FBB-64AE-AEE5-AE66008618DA}"/>
              </a:ext>
            </a:extLst>
          </p:cNvPr>
          <p:cNvGrpSpPr/>
          <p:nvPr/>
        </p:nvGrpSpPr>
        <p:grpSpPr>
          <a:xfrm>
            <a:off x="798234" y="5358061"/>
            <a:ext cx="7659967" cy="2332003"/>
            <a:chOff x="974008" y="5092757"/>
            <a:chExt cx="5061670" cy="1540977"/>
          </a:xfrm>
        </p:grpSpPr>
        <p:sp>
          <p:nvSpPr>
            <p:cNvPr id="6" name="CuadroTexto 5">
              <a:extLst>
                <a:ext uri="{FF2B5EF4-FFF2-40B4-BE49-F238E27FC236}">
                  <a16:creationId xmlns:a16="http://schemas.microsoft.com/office/drawing/2014/main" id="{7C979E8C-07CC-45BB-6F76-6C63030B179D}"/>
                </a:ext>
              </a:extLst>
            </p:cNvPr>
            <p:cNvSpPr txBox="1"/>
            <p:nvPr/>
          </p:nvSpPr>
          <p:spPr>
            <a:xfrm>
              <a:off x="974008" y="5654811"/>
              <a:ext cx="5061670" cy="97892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1219170">
                <a:lnSpc>
                  <a:spcPct val="150000"/>
                </a:lnSpc>
                <a:buClr>
                  <a:srgbClr val="000000"/>
                </a:buClr>
                <a:defRPr/>
              </a:pPr>
              <a:r>
                <a:rPr lang="es-ES" sz="3200" kern="0" dirty="0">
                  <a:solidFill>
                    <a:srgbClr val="FFFFFF"/>
                  </a:solidFill>
                  <a:latin typeface="Montserrat" panose="00000500000000000000" pitchFamily="50" charset="0"/>
                  <a:cs typeface="Arial"/>
                  <a:sym typeface="Arial"/>
                </a:rPr>
                <a:t>   	+57 304 492 1619      	contacto@dataknow.co</a:t>
              </a:r>
            </a:p>
          </p:txBody>
        </p:sp>
        <p:sp>
          <p:nvSpPr>
            <p:cNvPr id="11" name="TextBox 23">
              <a:extLst>
                <a:ext uri="{FF2B5EF4-FFF2-40B4-BE49-F238E27FC236}">
                  <a16:creationId xmlns:a16="http://schemas.microsoft.com/office/drawing/2014/main" id="{31A0823A-2704-61C7-1CF1-9D8DB593D0B1}"/>
                </a:ext>
              </a:extLst>
            </p:cNvPr>
            <p:cNvSpPr txBox="1"/>
            <p:nvPr/>
          </p:nvSpPr>
          <p:spPr>
            <a:xfrm>
              <a:off x="1385387" y="5092757"/>
              <a:ext cx="3988065" cy="31354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717"/>
                </a:lnSpc>
              </a:pPr>
              <a:r>
                <a:rPr lang="en-US" sz="3200" dirty="0">
                  <a:solidFill>
                    <a:srgbClr val="FFFFFF"/>
                  </a:solidFill>
                  <a:latin typeface="Montserrat" panose="00000500000000000000" pitchFamily="50" charset="0"/>
                  <a:ea typeface="Roboto"/>
                  <a:cs typeface="Roboto"/>
                  <a:sym typeface="Roboto"/>
                </a:rPr>
                <a:t>www.dataknow.co</a:t>
              </a:r>
            </a:p>
          </p:txBody>
        </p:sp>
        <p:grpSp>
          <p:nvGrpSpPr>
            <p:cNvPr id="13" name="Grupo 12">
              <a:extLst>
                <a:ext uri="{FF2B5EF4-FFF2-40B4-BE49-F238E27FC236}">
                  <a16:creationId xmlns:a16="http://schemas.microsoft.com/office/drawing/2014/main" id="{45A1120E-A905-DCE3-D908-BBAE7384A0BF}"/>
                </a:ext>
              </a:extLst>
            </p:cNvPr>
            <p:cNvGrpSpPr/>
            <p:nvPr/>
          </p:nvGrpSpPr>
          <p:grpSpPr>
            <a:xfrm>
              <a:off x="1385387" y="5794090"/>
              <a:ext cx="249445" cy="779204"/>
              <a:chOff x="2611161" y="2626381"/>
              <a:chExt cx="199979" cy="647929"/>
            </a:xfrm>
          </p:grpSpPr>
          <p:pic>
            <p:nvPicPr>
              <p:cNvPr id="14" name="Gráfico 13">
                <a:extLst>
                  <a:ext uri="{FF2B5EF4-FFF2-40B4-BE49-F238E27FC236}">
                    <a16:creationId xmlns:a16="http://schemas.microsoft.com/office/drawing/2014/main" id="{64AD410D-19BF-5AE6-E6DC-D3AA7E3338C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2611161" y="3075954"/>
                <a:ext cx="198356" cy="198356"/>
              </a:xfrm>
              <a:prstGeom prst="rect">
                <a:avLst/>
              </a:prstGeom>
            </p:spPr>
          </p:pic>
          <p:pic>
            <p:nvPicPr>
              <p:cNvPr id="15" name="Gráfico 14">
                <a:extLst>
                  <a:ext uri="{FF2B5EF4-FFF2-40B4-BE49-F238E27FC236}">
                    <a16:creationId xmlns:a16="http://schemas.microsoft.com/office/drawing/2014/main" id="{BBA2F417-A96F-2267-D4EF-CD4CB4B89E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2612783" y="2626381"/>
                <a:ext cx="198357" cy="198357"/>
              </a:xfrm>
              <a:prstGeom prst="rect">
                <a:avLst/>
              </a:prstGeom>
            </p:spPr>
          </p:pic>
        </p:grpSp>
      </p:grpSp>
      <p:pic>
        <p:nvPicPr>
          <p:cNvPr id="9" name="Imagen 8" descr="Imagen que contiene tabla, cuarto&#10;&#10;El contenido generado por IA puede ser incorrecto.">
            <a:extLst>
              <a:ext uri="{FF2B5EF4-FFF2-40B4-BE49-F238E27FC236}">
                <a16:creationId xmlns:a16="http://schemas.microsoft.com/office/drawing/2014/main" id="{054C49B5-9274-1DBD-E739-36990145E2D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61"/>
          <a:stretch>
            <a:fillRect/>
          </a:stretch>
        </p:blipFill>
        <p:spPr>
          <a:xfrm>
            <a:off x="8839200" y="1738881"/>
            <a:ext cx="10311267" cy="7234350"/>
          </a:xfrm>
          <a:prstGeom prst="roundRect">
            <a:avLst>
              <a:gd name="adj" fmla="val 2083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4513990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073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9194C0E-27BF-4BC8-1FCF-F351218952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3">
            <a:extLst>
              <a:ext uri="{FF2B5EF4-FFF2-40B4-BE49-F238E27FC236}">
                <a16:creationId xmlns:a16="http://schemas.microsoft.com/office/drawing/2014/main" id="{987003D0-61D4-D8CF-74D3-D84B6F24E16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16200000">
            <a:off x="6125716" y="-1875287"/>
            <a:ext cx="10287001" cy="14037569"/>
          </a:xfrm>
          <a:custGeom>
            <a:avLst/>
            <a:gdLst/>
            <a:ahLst/>
            <a:cxnLst/>
            <a:rect l="l" t="t" r="r" b="b"/>
            <a:pathLst>
              <a:path w="4583605" h="4788220">
                <a:moveTo>
                  <a:pt x="0" y="0"/>
                </a:moveTo>
                <a:lnTo>
                  <a:pt x="4583605" y="0"/>
                </a:lnTo>
                <a:lnTo>
                  <a:pt x="4583605" y="4788220"/>
                </a:lnTo>
                <a:lnTo>
                  <a:pt x="0" y="4788220"/>
                </a:lnTo>
                <a:close/>
              </a:path>
            </a:pathLst>
          </a:custGeom>
          <a:gradFill rotWithShape="1">
            <a:gsLst>
              <a:gs pos="100000">
                <a:schemeClr val="accent5">
                  <a:alpha val="47000"/>
                </a:schemeClr>
              </a:gs>
              <a:gs pos="33000">
                <a:schemeClr val="accent1">
                  <a:alpha val="0"/>
                </a:schemeClr>
              </a:gs>
            </a:gsLst>
            <a:lin ang="5400000"/>
          </a:gradFill>
        </p:spPr>
        <p:txBody>
          <a:bodyPr/>
          <a:lstStyle/>
          <a:p>
            <a:endParaRPr lang="es-CO"/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0E0D91BB-0C75-4074-F66A-BBCE7F3776F3}"/>
              </a:ext>
            </a:extLst>
          </p:cNvPr>
          <p:cNvSpPr txBox="1"/>
          <p:nvPr/>
        </p:nvSpPr>
        <p:spPr>
          <a:xfrm>
            <a:off x="2743199" y="2943726"/>
            <a:ext cx="12801600" cy="33239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s-CO" sz="5400" b="1" noProof="0" dirty="0">
                <a:solidFill>
                  <a:srgbClr val="FFFFFF"/>
                </a:solidFill>
                <a:latin typeface="Montserrat" panose="00000500000000000000" pitchFamily="50" charset="0"/>
                <a:ea typeface="Avenir Bold"/>
                <a:cs typeface="Avenir Bold"/>
                <a:sym typeface="Avenir Bold"/>
              </a:rPr>
              <a:t>Menos del 15% de las empresas en Colombia están usando IA de forma estratégica. Y la mayoría no sabe si lo está haciendo bien. </a:t>
            </a:r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04BE0A58-892A-B8E8-8B01-A683E3CA35BD}"/>
              </a:ext>
            </a:extLst>
          </p:cNvPr>
          <p:cNvSpPr/>
          <p:nvPr/>
        </p:nvSpPr>
        <p:spPr>
          <a:xfrm>
            <a:off x="8039605" y="1039137"/>
            <a:ext cx="2208791" cy="644964"/>
          </a:xfrm>
          <a:custGeom>
            <a:avLst/>
            <a:gdLst/>
            <a:ahLst/>
            <a:cxnLst/>
            <a:rect l="l" t="t" r="r" b="b"/>
            <a:pathLst>
              <a:path w="2208791" h="644964">
                <a:moveTo>
                  <a:pt x="0" y="0"/>
                </a:moveTo>
                <a:lnTo>
                  <a:pt x="2208791" y="0"/>
                </a:lnTo>
                <a:lnTo>
                  <a:pt x="2208791" y="644964"/>
                </a:lnTo>
                <a:lnTo>
                  <a:pt x="0" y="64496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988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10" name="TextBox 7">
            <a:extLst>
              <a:ext uri="{FF2B5EF4-FFF2-40B4-BE49-F238E27FC236}">
                <a16:creationId xmlns:a16="http://schemas.microsoft.com/office/drawing/2014/main" id="{F5809EEC-17A6-81FE-DA79-5ABE91D14C77}"/>
              </a:ext>
            </a:extLst>
          </p:cNvPr>
          <p:cNvSpPr txBox="1"/>
          <p:nvPr/>
        </p:nvSpPr>
        <p:spPr>
          <a:xfrm>
            <a:off x="4773068" y="7353300"/>
            <a:ext cx="8741863" cy="9746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798"/>
              </a:lnSpc>
            </a:pPr>
            <a:r>
              <a:rPr lang="es-CO" sz="3517" noProof="0" dirty="0">
                <a:solidFill>
                  <a:srgbClr val="FFFFFF"/>
                </a:solidFill>
                <a:latin typeface="Montserrat" panose="00000500000000000000" pitchFamily="50" charset="0"/>
                <a:ea typeface="Avenir"/>
                <a:cs typeface="Avenir"/>
                <a:sym typeface="Avenir"/>
              </a:rPr>
              <a:t>La IA es un motor de crecimiento, no solo una moda tecnológica.</a:t>
            </a:r>
          </a:p>
        </p:txBody>
      </p:sp>
    </p:spTree>
    <p:extLst>
      <p:ext uri="{BB962C8B-B14F-4D97-AF65-F5344CB8AC3E}">
        <p14:creationId xmlns:p14="http://schemas.microsoft.com/office/powerpoint/2010/main" val="3617566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073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4011154">
            <a:off x="9586313" y="-601749"/>
            <a:ext cx="17403374" cy="18180272"/>
            <a:chOff x="0" y="0"/>
            <a:chExt cx="4583605" cy="478822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83605" cy="4788220"/>
            </a:xfrm>
            <a:custGeom>
              <a:avLst/>
              <a:gdLst/>
              <a:ahLst/>
              <a:cxnLst/>
              <a:rect l="l" t="t" r="r" b="b"/>
              <a:pathLst>
                <a:path w="4583605" h="4788220">
                  <a:moveTo>
                    <a:pt x="0" y="0"/>
                  </a:moveTo>
                  <a:lnTo>
                    <a:pt x="4583605" y="0"/>
                  </a:lnTo>
                  <a:lnTo>
                    <a:pt x="4583605" y="4788220"/>
                  </a:lnTo>
                  <a:lnTo>
                    <a:pt x="0" y="4788220"/>
                  </a:lnTo>
                  <a:close/>
                </a:path>
              </a:pathLst>
            </a:custGeom>
            <a:gradFill rotWithShape="1">
              <a:gsLst>
                <a:gs pos="0">
                  <a:srgbClr val="27DDDF">
                    <a:alpha val="0"/>
                  </a:srgbClr>
                </a:gs>
                <a:gs pos="100000">
                  <a:srgbClr val="27DDDF">
                    <a:alpha val="100000"/>
                  </a:srgbClr>
                </a:gs>
              </a:gsLst>
              <a:lin ang="540000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19050"/>
              <a:ext cx="4583605" cy="476917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387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8044970" y="2391446"/>
            <a:ext cx="9696505" cy="6474918"/>
          </a:xfrm>
          <a:prstGeom prst="roundRect">
            <a:avLst>
              <a:gd name="adj" fmla="val 4279"/>
            </a:avLst>
          </a:prstGeom>
          <a:blipFill>
            <a:blip r:embed="rId2"/>
            <a:stretch>
              <a:fillRect l="-1636" t="-735" b="-735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6" name="TextBox 6"/>
          <p:cNvSpPr txBox="1"/>
          <p:nvPr/>
        </p:nvSpPr>
        <p:spPr>
          <a:xfrm>
            <a:off x="1028700" y="3244720"/>
            <a:ext cx="6438900" cy="23596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573"/>
              </a:lnSpc>
            </a:pPr>
            <a:r>
              <a:rPr lang="en-US" sz="4234" b="1" dirty="0">
                <a:solidFill>
                  <a:srgbClr val="FFFFFF"/>
                </a:solidFill>
                <a:latin typeface="Montserrat" panose="00000500000000000000" pitchFamily="50" charset="0"/>
                <a:ea typeface="Avenir Bold"/>
                <a:cs typeface="Avenir Bold"/>
                <a:sym typeface="Avenir Bold"/>
              </a:rPr>
              <a:t>En DataKnow, </a:t>
            </a:r>
            <a:r>
              <a:rPr lang="en-US" sz="4234" b="1" dirty="0" err="1">
                <a:solidFill>
                  <a:srgbClr val="FFFFFF"/>
                </a:solidFill>
                <a:latin typeface="Montserrat" panose="00000500000000000000" pitchFamily="50" charset="0"/>
                <a:ea typeface="Avenir Bold"/>
                <a:cs typeface="Avenir Bold"/>
                <a:sym typeface="Avenir Bold"/>
              </a:rPr>
              <a:t>creemos</a:t>
            </a:r>
            <a:r>
              <a:rPr lang="en-US" sz="4234" b="1" dirty="0">
                <a:solidFill>
                  <a:srgbClr val="FFFFFF"/>
                </a:solidFill>
                <a:latin typeface="Montserrat" panose="00000500000000000000" pitchFamily="50" charset="0"/>
                <a:ea typeface="Avenir Bold"/>
                <a:cs typeface="Avenir Bold"/>
                <a:sym typeface="Avenir Bold"/>
              </a:rPr>
              <a:t> </a:t>
            </a:r>
            <a:r>
              <a:rPr lang="en-US" sz="4234" b="1" dirty="0" err="1">
                <a:solidFill>
                  <a:srgbClr val="FFFFFF"/>
                </a:solidFill>
                <a:latin typeface="Montserrat" panose="00000500000000000000" pitchFamily="50" charset="0"/>
                <a:ea typeface="Avenir Bold"/>
                <a:cs typeface="Avenir Bold"/>
                <a:sym typeface="Avenir Bold"/>
              </a:rPr>
              <a:t>en</a:t>
            </a:r>
            <a:r>
              <a:rPr lang="en-US" sz="4234" b="1" dirty="0">
                <a:solidFill>
                  <a:srgbClr val="FFFFFF"/>
                </a:solidFill>
                <a:latin typeface="Montserrat" panose="00000500000000000000" pitchFamily="50" charset="0"/>
                <a:ea typeface="Avenir Bold"/>
                <a:cs typeface="Avenir Bold"/>
                <a:sym typeface="Avenir Bold"/>
              </a:rPr>
              <a:t> </a:t>
            </a:r>
            <a:r>
              <a:rPr lang="en-US" sz="4234" b="1" dirty="0" err="1">
                <a:solidFill>
                  <a:srgbClr val="FFFFFF"/>
                </a:solidFill>
                <a:latin typeface="Montserrat" panose="00000500000000000000" pitchFamily="50" charset="0"/>
                <a:ea typeface="Avenir Bold"/>
                <a:cs typeface="Avenir Bold"/>
                <a:sym typeface="Avenir Bold"/>
              </a:rPr>
              <a:t>el</a:t>
            </a:r>
            <a:r>
              <a:rPr lang="en-US" sz="4234" b="1" dirty="0">
                <a:solidFill>
                  <a:srgbClr val="FFFFFF"/>
                </a:solidFill>
                <a:latin typeface="Montserrat" panose="00000500000000000000" pitchFamily="50" charset="0"/>
                <a:ea typeface="Avenir Bold"/>
                <a:cs typeface="Avenir Bold"/>
                <a:sym typeface="Avenir Bold"/>
              </a:rPr>
              <a:t> </a:t>
            </a:r>
            <a:r>
              <a:rPr lang="en-US" sz="4234" b="1" dirty="0" err="1">
                <a:solidFill>
                  <a:srgbClr val="FFFFFF"/>
                </a:solidFill>
                <a:latin typeface="Montserrat" panose="00000500000000000000" pitchFamily="50" charset="0"/>
                <a:ea typeface="Avenir Bold"/>
                <a:cs typeface="Avenir Bold"/>
                <a:sym typeface="Avenir Bold"/>
              </a:rPr>
              <a:t>poder</a:t>
            </a:r>
            <a:r>
              <a:rPr lang="en-US" sz="4234" b="1" dirty="0">
                <a:solidFill>
                  <a:srgbClr val="FFFFFF"/>
                </a:solidFill>
                <a:latin typeface="Montserrat" panose="00000500000000000000" pitchFamily="50" charset="0"/>
                <a:ea typeface="Avenir Bold"/>
                <a:cs typeface="Avenir Bold"/>
                <a:sym typeface="Avenir Bold"/>
              </a:rPr>
              <a:t> de </a:t>
            </a:r>
            <a:r>
              <a:rPr lang="en-US" sz="4234" b="1" dirty="0" err="1">
                <a:solidFill>
                  <a:srgbClr val="FFFFFF"/>
                </a:solidFill>
                <a:latin typeface="Montserrat" panose="00000500000000000000" pitchFamily="50" charset="0"/>
                <a:ea typeface="Avenir Bold"/>
                <a:cs typeface="Avenir Bold"/>
                <a:sym typeface="Avenir Bold"/>
              </a:rPr>
              <a:t>los</a:t>
            </a:r>
            <a:r>
              <a:rPr lang="en-US" sz="4234" b="1" dirty="0">
                <a:solidFill>
                  <a:srgbClr val="FFFFFF"/>
                </a:solidFill>
                <a:latin typeface="Montserrat" panose="00000500000000000000" pitchFamily="50" charset="0"/>
                <a:ea typeface="Avenir Bold"/>
                <a:cs typeface="Avenir Bold"/>
                <a:sym typeface="Avenir Bold"/>
              </a:rPr>
              <a:t> </a:t>
            </a:r>
            <a:r>
              <a:rPr lang="en-US" sz="4234" b="1" dirty="0" err="1">
                <a:solidFill>
                  <a:srgbClr val="FFFFFF"/>
                </a:solidFill>
                <a:latin typeface="Montserrat" panose="00000500000000000000" pitchFamily="50" charset="0"/>
                <a:ea typeface="Avenir Bold"/>
                <a:cs typeface="Avenir Bold"/>
                <a:sym typeface="Avenir Bold"/>
              </a:rPr>
              <a:t>datos</a:t>
            </a:r>
            <a:r>
              <a:rPr lang="en-US" sz="4234" b="1" dirty="0">
                <a:solidFill>
                  <a:srgbClr val="FFFFFF"/>
                </a:solidFill>
                <a:latin typeface="Montserrat" panose="00000500000000000000" pitchFamily="50" charset="0"/>
                <a:ea typeface="Avenir Bold"/>
                <a:cs typeface="Avenir Bold"/>
                <a:sym typeface="Avenir Bold"/>
              </a:rPr>
              <a:t> para </a:t>
            </a:r>
            <a:r>
              <a:rPr lang="en-US" sz="4234" b="1" dirty="0" err="1">
                <a:solidFill>
                  <a:srgbClr val="FFFFFF"/>
                </a:solidFill>
                <a:latin typeface="Montserrat" panose="00000500000000000000" pitchFamily="50" charset="0"/>
                <a:ea typeface="Avenir Bold"/>
                <a:cs typeface="Avenir Bold"/>
                <a:sym typeface="Avenir Bold"/>
              </a:rPr>
              <a:t>transformar</a:t>
            </a:r>
            <a:r>
              <a:rPr lang="en-US" sz="4234" b="1" dirty="0">
                <a:solidFill>
                  <a:srgbClr val="FFFFFF"/>
                </a:solidFill>
                <a:latin typeface="Montserrat" panose="00000500000000000000" pitchFamily="50" charset="0"/>
                <a:ea typeface="Avenir Bold"/>
                <a:cs typeface="Avenir Bold"/>
                <a:sym typeface="Avenir Bold"/>
              </a:rPr>
              <a:t> al </a:t>
            </a:r>
            <a:r>
              <a:rPr lang="en-US" sz="4234" b="1" dirty="0" err="1">
                <a:solidFill>
                  <a:srgbClr val="FFFFFF"/>
                </a:solidFill>
                <a:latin typeface="Montserrat" panose="00000500000000000000" pitchFamily="50" charset="0"/>
                <a:ea typeface="Avenir Bold"/>
                <a:cs typeface="Avenir Bold"/>
                <a:sym typeface="Avenir Bold"/>
              </a:rPr>
              <a:t>mundo</a:t>
            </a:r>
            <a:r>
              <a:rPr lang="en-US" sz="4234" b="1" dirty="0">
                <a:solidFill>
                  <a:srgbClr val="FFFFFF"/>
                </a:solidFill>
                <a:latin typeface="Montserrat" panose="00000500000000000000" pitchFamily="50" charset="0"/>
                <a:ea typeface="Avenir Bold"/>
                <a:cs typeface="Avenir Bold"/>
                <a:sym typeface="Avenir Bold"/>
              </a:rPr>
              <a:t>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28700" y="6031855"/>
            <a:ext cx="5617663" cy="1981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98"/>
              </a:lnSpc>
            </a:pPr>
            <a:r>
              <a:rPr lang="en-US" sz="3517" dirty="0">
                <a:solidFill>
                  <a:srgbClr val="FFFFFF"/>
                </a:solidFill>
                <a:latin typeface="Montserrat" panose="00000500000000000000" pitchFamily="50" charset="0"/>
                <a:ea typeface="Avenir"/>
                <a:cs typeface="Avenir"/>
                <a:sym typeface="Avenir"/>
              </a:rPr>
              <a:t>Nuestro </a:t>
            </a:r>
            <a:r>
              <a:rPr lang="en-US" sz="3517" dirty="0" err="1">
                <a:solidFill>
                  <a:srgbClr val="FFFFFF"/>
                </a:solidFill>
                <a:latin typeface="Montserrat" panose="00000500000000000000" pitchFamily="50" charset="0"/>
                <a:ea typeface="Avenir"/>
                <a:cs typeface="Avenir"/>
                <a:sym typeface="Avenir"/>
              </a:rPr>
              <a:t>propósito</a:t>
            </a:r>
            <a:r>
              <a:rPr lang="en-US" sz="3517" dirty="0">
                <a:solidFill>
                  <a:srgbClr val="FFFFFF"/>
                </a:solidFill>
                <a:latin typeface="Montserrat" panose="00000500000000000000" pitchFamily="50" charset="0"/>
                <a:ea typeface="Avenir"/>
                <a:cs typeface="Avenir"/>
                <a:sym typeface="Avenir"/>
              </a:rPr>
              <a:t> es </a:t>
            </a:r>
            <a:r>
              <a:rPr lang="en-US" sz="3517" dirty="0" err="1">
                <a:solidFill>
                  <a:srgbClr val="FFFFFF"/>
                </a:solidFill>
                <a:latin typeface="Montserrat" panose="00000500000000000000" pitchFamily="50" charset="0"/>
                <a:ea typeface="Avenir"/>
                <a:cs typeface="Avenir"/>
                <a:sym typeface="Avenir"/>
              </a:rPr>
              <a:t>democratizar</a:t>
            </a:r>
            <a:r>
              <a:rPr lang="en-US" sz="3517" dirty="0">
                <a:solidFill>
                  <a:srgbClr val="FFFFFF"/>
                </a:solidFill>
                <a:latin typeface="Montserrat" panose="00000500000000000000" pitchFamily="50" charset="0"/>
                <a:ea typeface="Avenir"/>
                <a:cs typeface="Avenir"/>
                <a:sym typeface="Avenir"/>
              </a:rPr>
              <a:t> la </a:t>
            </a:r>
            <a:r>
              <a:rPr lang="en-US" sz="3517" dirty="0" err="1">
                <a:solidFill>
                  <a:srgbClr val="FFFFFF"/>
                </a:solidFill>
                <a:latin typeface="Montserrat" panose="00000500000000000000" pitchFamily="50" charset="0"/>
                <a:ea typeface="Avenir"/>
                <a:cs typeface="Avenir"/>
                <a:sym typeface="Avenir"/>
              </a:rPr>
              <a:t>analítica</a:t>
            </a:r>
            <a:r>
              <a:rPr lang="en-US" sz="3517" dirty="0">
                <a:solidFill>
                  <a:srgbClr val="FFFFFF"/>
                </a:solidFill>
                <a:latin typeface="Montserrat" panose="00000500000000000000" pitchFamily="50" charset="0"/>
                <a:ea typeface="Avenir"/>
                <a:cs typeface="Avenir"/>
                <a:sym typeface="Avenir"/>
              </a:rPr>
              <a:t> de </a:t>
            </a:r>
            <a:r>
              <a:rPr lang="en-US" sz="3517" dirty="0" err="1">
                <a:solidFill>
                  <a:srgbClr val="FFFFFF"/>
                </a:solidFill>
                <a:latin typeface="Montserrat" panose="00000500000000000000" pitchFamily="50" charset="0"/>
                <a:ea typeface="Avenir"/>
                <a:cs typeface="Avenir"/>
                <a:sym typeface="Avenir"/>
              </a:rPr>
              <a:t>datos</a:t>
            </a:r>
            <a:r>
              <a:rPr lang="en-US" sz="3517" dirty="0">
                <a:solidFill>
                  <a:srgbClr val="FFFFFF"/>
                </a:solidFill>
                <a:latin typeface="Montserrat" panose="00000500000000000000" pitchFamily="50" charset="0"/>
                <a:ea typeface="Avenir"/>
                <a:cs typeface="Avenir"/>
                <a:sym typeface="Avenir"/>
              </a:rPr>
              <a:t> y la </a:t>
            </a:r>
            <a:r>
              <a:rPr lang="en-US" sz="3517" dirty="0" err="1">
                <a:solidFill>
                  <a:srgbClr val="FFFFFF"/>
                </a:solidFill>
                <a:latin typeface="Montserrat" panose="00000500000000000000" pitchFamily="50" charset="0"/>
                <a:ea typeface="Avenir"/>
                <a:cs typeface="Avenir"/>
                <a:sym typeface="Avenir"/>
              </a:rPr>
              <a:t>inteligencia</a:t>
            </a:r>
            <a:r>
              <a:rPr lang="en-US" sz="3517" dirty="0">
                <a:solidFill>
                  <a:srgbClr val="FFFFFF"/>
                </a:solidFill>
                <a:latin typeface="Montserrat" panose="00000500000000000000" pitchFamily="50" charset="0"/>
                <a:ea typeface="Avenir"/>
                <a:cs typeface="Avenir"/>
                <a:sym typeface="Avenir"/>
              </a:rPr>
              <a:t> artificial.</a:t>
            </a:r>
          </a:p>
        </p:txBody>
      </p:sp>
      <p:sp>
        <p:nvSpPr>
          <p:cNvPr id="8" name="Freeform 8"/>
          <p:cNvSpPr/>
          <p:nvPr/>
        </p:nvSpPr>
        <p:spPr>
          <a:xfrm>
            <a:off x="1028700" y="1039137"/>
            <a:ext cx="2208791" cy="644964"/>
          </a:xfrm>
          <a:custGeom>
            <a:avLst/>
            <a:gdLst/>
            <a:ahLst/>
            <a:cxnLst/>
            <a:rect l="l" t="t" r="r" b="b"/>
            <a:pathLst>
              <a:path w="2208791" h="644964">
                <a:moveTo>
                  <a:pt x="0" y="0"/>
                </a:moveTo>
                <a:lnTo>
                  <a:pt x="2208791" y="0"/>
                </a:lnTo>
                <a:lnTo>
                  <a:pt x="2208791" y="644964"/>
                </a:lnTo>
                <a:lnTo>
                  <a:pt x="0" y="64496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988"/>
            </a:stretch>
          </a:blipFill>
        </p:spPr>
        <p:txBody>
          <a:bodyPr/>
          <a:lstStyle/>
          <a:p>
            <a:endParaRPr lang="es-CO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073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C58CC67-B5B0-59AA-1F0A-25D0959B91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>
            <a:extLst>
              <a:ext uri="{FF2B5EF4-FFF2-40B4-BE49-F238E27FC236}">
                <a16:creationId xmlns:a16="http://schemas.microsoft.com/office/drawing/2014/main" id="{E882A384-0C5F-33F7-1E84-569011714220}"/>
              </a:ext>
            </a:extLst>
          </p:cNvPr>
          <p:cNvSpPr>
            <a:spLocks/>
          </p:cNvSpPr>
          <p:nvPr/>
        </p:nvSpPr>
        <p:spPr>
          <a:xfrm rot="16200000">
            <a:off x="6125716" y="-1875287"/>
            <a:ext cx="10287001" cy="14037569"/>
          </a:xfrm>
          <a:custGeom>
            <a:avLst/>
            <a:gdLst/>
            <a:ahLst/>
            <a:cxnLst/>
            <a:rect l="l" t="t" r="r" b="b"/>
            <a:pathLst>
              <a:path w="4583605" h="4788220">
                <a:moveTo>
                  <a:pt x="0" y="0"/>
                </a:moveTo>
                <a:lnTo>
                  <a:pt x="4583605" y="0"/>
                </a:lnTo>
                <a:lnTo>
                  <a:pt x="4583605" y="4788220"/>
                </a:lnTo>
                <a:lnTo>
                  <a:pt x="0" y="4788220"/>
                </a:lnTo>
                <a:close/>
              </a:path>
            </a:pathLst>
          </a:custGeom>
          <a:gradFill rotWithShape="1">
            <a:gsLst>
              <a:gs pos="100000">
                <a:schemeClr val="accent5">
                  <a:alpha val="47000"/>
                </a:schemeClr>
              </a:gs>
              <a:gs pos="33000">
                <a:schemeClr val="accent1">
                  <a:alpha val="0"/>
                </a:schemeClr>
              </a:gs>
            </a:gsLst>
            <a:lin ang="5400000"/>
          </a:gradFill>
        </p:spPr>
        <p:txBody>
          <a:bodyPr/>
          <a:lstStyle/>
          <a:p>
            <a:endParaRPr lang="es-CO"/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3D281646-C3A2-7705-98F4-5E2DCDBB0471}"/>
              </a:ext>
            </a:extLst>
          </p:cNvPr>
          <p:cNvSpPr txBox="1">
            <a:spLocks/>
          </p:cNvSpPr>
          <p:nvPr/>
        </p:nvSpPr>
        <p:spPr>
          <a:xfrm rot="17588846">
            <a:off x="9619566" y="-551367"/>
            <a:ext cx="17403375" cy="1810794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marL="0" marR="0" lvl="0" indent="0" algn="ctr" defTabSz="914400" rtl="0" eaLnBrk="1" fontAlgn="auto" latinLnBrk="0" hangingPunct="1">
              <a:lnSpc>
                <a:spcPts val="138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08282CB0-EC9E-53E9-0DDF-DCDA87B120E9}"/>
              </a:ext>
            </a:extLst>
          </p:cNvPr>
          <p:cNvSpPr/>
          <p:nvPr/>
        </p:nvSpPr>
        <p:spPr>
          <a:xfrm>
            <a:off x="1028700" y="1039137"/>
            <a:ext cx="2208791" cy="644964"/>
          </a:xfrm>
          <a:custGeom>
            <a:avLst/>
            <a:gdLst/>
            <a:ahLst/>
            <a:cxnLst/>
            <a:rect l="l" t="t" r="r" b="b"/>
            <a:pathLst>
              <a:path w="2208791" h="644964">
                <a:moveTo>
                  <a:pt x="0" y="0"/>
                </a:moveTo>
                <a:lnTo>
                  <a:pt x="2208791" y="0"/>
                </a:lnTo>
                <a:lnTo>
                  <a:pt x="2208791" y="644964"/>
                </a:lnTo>
                <a:lnTo>
                  <a:pt x="0" y="64496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988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object 3066">
            <a:extLst>
              <a:ext uri="{FF2B5EF4-FFF2-40B4-BE49-F238E27FC236}">
                <a16:creationId xmlns:a16="http://schemas.microsoft.com/office/drawing/2014/main" id="{84DE2DDD-8C87-A34D-5AB3-476A76AAF7B6}"/>
              </a:ext>
            </a:extLst>
          </p:cNvPr>
          <p:cNvSpPr txBox="1">
            <a:spLocks/>
          </p:cNvSpPr>
          <p:nvPr/>
        </p:nvSpPr>
        <p:spPr>
          <a:xfrm>
            <a:off x="768320" y="4092588"/>
            <a:ext cx="6308342" cy="751152"/>
          </a:xfrm>
          <a:prstGeom prst="rect">
            <a:avLst/>
          </a:prstGeom>
        </p:spPr>
        <p:txBody>
          <a:bodyPr vert="horz" wrap="square" lIns="0" tIns="12367" rIns="0" bIns="0" rtlCol="0">
            <a:spAutoFit/>
          </a:bodyPr>
          <a:lstStyle>
            <a:lvl1pPr>
              <a:defRPr sz="5400" b="1" i="0">
                <a:solidFill>
                  <a:schemeClr val="bg1"/>
                </a:solidFill>
                <a:latin typeface="Trebuchet MS"/>
                <a:ea typeface="+mj-ea"/>
                <a:cs typeface="Trebuchet MS"/>
              </a:defRPr>
            </a:lvl1pPr>
          </a:lstStyle>
          <a:p>
            <a:pPr marL="9512" marR="0" lvl="0" indent="0" algn="l" defTabSz="1198943" rtl="0" eaLnBrk="1" fontAlgn="auto" latinLnBrk="0" hangingPunct="1">
              <a:lnSpc>
                <a:spcPct val="100000"/>
              </a:lnSpc>
              <a:spcBef>
                <a:spcPts val="96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s-ES" sz="4800" b="1" i="0" u="none" strike="noStrike" kern="1200" cap="none" spc="-23" normalizeH="0" baseline="0" noProof="0" dirty="0">
                <a:ln>
                  <a:noFill/>
                </a:ln>
                <a:effectLst/>
                <a:uLnTx/>
                <a:uFillTx/>
                <a:latin typeface="Montserrat"/>
                <a:ea typeface="+mj-ea"/>
                <a:cs typeface="Arial"/>
                <a:sym typeface="Arial"/>
              </a:rPr>
              <a:t>Nuestras Sedes</a:t>
            </a:r>
            <a:endParaRPr kumimoji="0" lang="es-CO" sz="4800" b="1" i="0" u="none" strike="noStrike" kern="1200" cap="none" spc="-23" normalizeH="0" baseline="0" noProof="0" dirty="0">
              <a:ln>
                <a:noFill/>
              </a:ln>
              <a:effectLst/>
              <a:uLnTx/>
              <a:uFillTx/>
              <a:latin typeface="Montserrat"/>
              <a:ea typeface="+mj-ea"/>
              <a:cs typeface="Arial"/>
              <a:sym typeface="Arial"/>
            </a:endParaRPr>
          </a:p>
        </p:txBody>
      </p:sp>
      <p:sp>
        <p:nvSpPr>
          <p:cNvPr id="10" name="object 3066">
            <a:extLst>
              <a:ext uri="{FF2B5EF4-FFF2-40B4-BE49-F238E27FC236}">
                <a16:creationId xmlns:a16="http://schemas.microsoft.com/office/drawing/2014/main" id="{4011AC56-0054-0D2E-30EC-5DA532875A6E}"/>
              </a:ext>
            </a:extLst>
          </p:cNvPr>
          <p:cNvSpPr txBox="1">
            <a:spLocks/>
          </p:cNvSpPr>
          <p:nvPr/>
        </p:nvSpPr>
        <p:spPr>
          <a:xfrm>
            <a:off x="768320" y="4909111"/>
            <a:ext cx="7052386" cy="443375"/>
          </a:xfrm>
          <a:prstGeom prst="rect">
            <a:avLst/>
          </a:prstGeom>
        </p:spPr>
        <p:txBody>
          <a:bodyPr vert="horz" wrap="square" lIns="0" tIns="12367" rIns="0" bIns="0" rtlCol="0">
            <a:spAutoFit/>
          </a:bodyPr>
          <a:lstStyle>
            <a:lvl1pPr>
              <a:defRPr sz="5400" b="1" i="0">
                <a:solidFill>
                  <a:schemeClr val="bg1"/>
                </a:solidFill>
                <a:latin typeface="Trebuchet MS"/>
                <a:ea typeface="+mj-ea"/>
                <a:cs typeface="Trebuchet MS"/>
              </a:defRPr>
            </a:lvl1pPr>
          </a:lstStyle>
          <a:p>
            <a:pPr marL="9512" marR="0" lvl="0" indent="0" algn="l" defTabSz="1198943" rtl="0" eaLnBrk="1" fontAlgn="auto" latinLnBrk="0" hangingPunct="1">
              <a:lnSpc>
                <a:spcPct val="100000"/>
              </a:lnSpc>
              <a:spcBef>
                <a:spcPts val="96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s-ES" sz="2800" b="1" i="0" u="none" strike="noStrike" kern="1200" cap="none" spc="-23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Montserrat"/>
                <a:ea typeface="+mj-ea"/>
                <a:cs typeface="Arial"/>
                <a:sym typeface="Arial"/>
              </a:rPr>
              <a:t>Exportación de servicios:</a:t>
            </a:r>
            <a:endParaRPr kumimoji="0" lang="es-CO" sz="2800" b="1" i="0" u="none" strike="noStrike" kern="1200" cap="none" spc="-23" normalizeH="0" baseline="0" noProof="0" dirty="0">
              <a:ln>
                <a:noFill/>
              </a:ln>
              <a:solidFill>
                <a:schemeClr val="accent5"/>
              </a:solidFill>
              <a:effectLst/>
              <a:uLnTx/>
              <a:uFillTx/>
              <a:latin typeface="Montserrat"/>
              <a:ea typeface="+mj-ea"/>
              <a:cs typeface="Arial"/>
              <a:sym typeface="Arial"/>
            </a:endParaRPr>
          </a:p>
        </p:txBody>
      </p:sp>
      <p:grpSp>
        <p:nvGrpSpPr>
          <p:cNvPr id="37" name="Grupo 36">
            <a:extLst>
              <a:ext uri="{FF2B5EF4-FFF2-40B4-BE49-F238E27FC236}">
                <a16:creationId xmlns:a16="http://schemas.microsoft.com/office/drawing/2014/main" id="{DE2A2E37-F805-2C83-5915-50D7C278AC8D}"/>
              </a:ext>
            </a:extLst>
          </p:cNvPr>
          <p:cNvGrpSpPr/>
          <p:nvPr/>
        </p:nvGrpSpPr>
        <p:grpSpPr>
          <a:xfrm>
            <a:off x="5562600" y="1039137"/>
            <a:ext cx="10419583" cy="8436608"/>
            <a:chOff x="6248400" y="1759750"/>
            <a:chExt cx="9493874" cy="7687073"/>
          </a:xfrm>
        </p:grpSpPr>
        <p:sp>
          <p:nvSpPr>
            <p:cNvPr id="36" name="Forma libre: forma 35">
              <a:extLst>
                <a:ext uri="{FF2B5EF4-FFF2-40B4-BE49-F238E27FC236}">
                  <a16:creationId xmlns:a16="http://schemas.microsoft.com/office/drawing/2014/main" id="{070DA5C1-F8EE-8969-89E5-C5C2494EB8EF}"/>
                </a:ext>
              </a:extLst>
            </p:cNvPr>
            <p:cNvSpPr/>
            <p:nvPr/>
          </p:nvSpPr>
          <p:spPr>
            <a:xfrm>
              <a:off x="8601206" y="1759750"/>
              <a:ext cx="5025524" cy="7668758"/>
            </a:xfrm>
            <a:custGeom>
              <a:avLst/>
              <a:gdLst>
                <a:gd name="connsiteX0" fmla="*/ 2445110 w 2823409"/>
                <a:gd name="connsiteY0" fmla="*/ 879457 h 4554552"/>
                <a:gd name="connsiteX1" fmla="*/ 2416991 w 2823409"/>
                <a:gd name="connsiteY1" fmla="*/ 875587 h 4554552"/>
                <a:gd name="connsiteX2" fmla="*/ 2390541 w 2823409"/>
                <a:gd name="connsiteY2" fmla="*/ 869719 h 4554552"/>
                <a:gd name="connsiteX3" fmla="*/ 2335844 w 2823409"/>
                <a:gd name="connsiteY3" fmla="*/ 860105 h 4554552"/>
                <a:gd name="connsiteX4" fmla="*/ 2407104 w 2823409"/>
                <a:gd name="connsiteY4" fmla="*/ 772960 h 4554552"/>
                <a:gd name="connsiteX5" fmla="*/ 2427006 w 2823409"/>
                <a:gd name="connsiteY5" fmla="*/ 743870 h 4554552"/>
                <a:gd name="connsiteX6" fmla="*/ 2382324 w 2823409"/>
                <a:gd name="connsiteY6" fmla="*/ 753608 h 4554552"/>
                <a:gd name="connsiteX7" fmla="*/ 2335972 w 2823409"/>
                <a:gd name="connsiteY7" fmla="*/ 778828 h 4554552"/>
                <a:gd name="connsiteX8" fmla="*/ 2249818 w 2823409"/>
                <a:gd name="connsiteY8" fmla="*/ 786568 h 4554552"/>
                <a:gd name="connsiteX9" fmla="*/ 2271260 w 2823409"/>
                <a:gd name="connsiteY9" fmla="*/ 817531 h 4554552"/>
                <a:gd name="connsiteX10" fmla="*/ 2241472 w 2823409"/>
                <a:gd name="connsiteY10" fmla="*/ 811663 h 4554552"/>
                <a:gd name="connsiteX11" fmla="*/ 2233255 w 2823409"/>
                <a:gd name="connsiteY11" fmla="*/ 786444 h 4554552"/>
                <a:gd name="connsiteX12" fmla="*/ 2178558 w 2823409"/>
                <a:gd name="connsiteY12" fmla="*/ 778703 h 4554552"/>
                <a:gd name="connsiteX13" fmla="*/ 2143762 w 2823409"/>
                <a:gd name="connsiteY13" fmla="*/ 811538 h 4554552"/>
                <a:gd name="connsiteX14" fmla="*/ 2206677 w 2823409"/>
                <a:gd name="connsiteY14" fmla="*/ 829017 h 4554552"/>
                <a:gd name="connsiteX15" fmla="*/ 2171881 w 2823409"/>
                <a:gd name="connsiteY15" fmla="*/ 898684 h 4554552"/>
                <a:gd name="connsiteX16" fmla="*/ 2195121 w 2823409"/>
                <a:gd name="connsiteY16" fmla="*/ 929647 h 4554552"/>
                <a:gd name="connsiteX17" fmla="*/ 2218361 w 2823409"/>
                <a:gd name="connsiteY17" fmla="*/ 921906 h 4554552"/>
                <a:gd name="connsiteX18" fmla="*/ 2236593 w 2823409"/>
                <a:gd name="connsiteY18" fmla="*/ 933517 h 4554552"/>
                <a:gd name="connsiteX19" fmla="*/ 2279606 w 2823409"/>
                <a:gd name="connsiteY19" fmla="*/ 900557 h 4554552"/>
                <a:gd name="connsiteX20" fmla="*/ 2236593 w 2823409"/>
                <a:gd name="connsiteY20" fmla="*/ 956615 h 4554552"/>
                <a:gd name="connsiteX21" fmla="*/ 2155446 w 2823409"/>
                <a:gd name="connsiteY21" fmla="*/ 983707 h 4554552"/>
                <a:gd name="connsiteX22" fmla="*/ 2099209 w 2823409"/>
                <a:gd name="connsiteY22" fmla="*/ 999188 h 4554552"/>
                <a:gd name="connsiteX23" fmla="*/ 2124117 w 2823409"/>
                <a:gd name="connsiteY23" fmla="*/ 960485 h 4554552"/>
                <a:gd name="connsiteX24" fmla="*/ 2051188 w 2823409"/>
                <a:gd name="connsiteY24" fmla="*/ 983707 h 4554552"/>
                <a:gd name="connsiteX25" fmla="*/ 1953478 w 2823409"/>
                <a:gd name="connsiteY25" fmla="*/ 1051501 h 4554552"/>
                <a:gd name="connsiteX26" fmla="*/ 1951809 w 2823409"/>
                <a:gd name="connsiteY26" fmla="*/ 1082464 h 4554552"/>
                <a:gd name="connsiteX27" fmla="*/ 1913675 w 2823409"/>
                <a:gd name="connsiteY27" fmla="*/ 1092202 h 4554552"/>
                <a:gd name="connsiteX28" fmla="*/ 1873872 w 2823409"/>
                <a:gd name="connsiteY28" fmla="*/ 1115424 h 4554552"/>
                <a:gd name="connsiteX29" fmla="*/ 1850760 w 2823409"/>
                <a:gd name="connsiteY29" fmla="*/ 1119295 h 4554552"/>
                <a:gd name="connsiteX30" fmla="*/ 1817634 w 2823409"/>
                <a:gd name="connsiteY30" fmla="*/ 1159871 h 4554552"/>
                <a:gd name="connsiteX31" fmla="*/ 1792725 w 2823409"/>
                <a:gd name="connsiteY31" fmla="*/ 1175352 h 4554552"/>
                <a:gd name="connsiteX32" fmla="*/ 1767944 w 2823409"/>
                <a:gd name="connsiteY32" fmla="*/ 1214056 h 4554552"/>
                <a:gd name="connsiteX33" fmla="*/ 1741366 w 2823409"/>
                <a:gd name="connsiteY33" fmla="*/ 1212058 h 4554552"/>
                <a:gd name="connsiteX34" fmla="*/ 1739697 w 2823409"/>
                <a:gd name="connsiteY34" fmla="*/ 1295334 h 4554552"/>
                <a:gd name="connsiteX35" fmla="*/ 1673444 w 2823409"/>
                <a:gd name="connsiteY35" fmla="*/ 1343776 h 4554552"/>
                <a:gd name="connsiteX36" fmla="*/ 1630303 w 2823409"/>
                <a:gd name="connsiteY36" fmla="*/ 1365125 h 4554552"/>
                <a:gd name="connsiteX37" fmla="*/ 1593838 w 2823409"/>
                <a:gd name="connsiteY37" fmla="*/ 1397961 h 4554552"/>
                <a:gd name="connsiteX38" fmla="*/ 1524247 w 2823409"/>
                <a:gd name="connsiteY38" fmla="*/ 1500588 h 4554552"/>
                <a:gd name="connsiteX39" fmla="*/ 1530924 w 2823409"/>
                <a:gd name="connsiteY39" fmla="*/ 1539291 h 4554552"/>
                <a:gd name="connsiteX40" fmla="*/ 1530924 w 2823409"/>
                <a:gd name="connsiteY40" fmla="*/ 1564511 h 4554552"/>
                <a:gd name="connsiteX41" fmla="*/ 1530924 w 2823409"/>
                <a:gd name="connsiteY41" fmla="*/ 1624439 h 4554552"/>
                <a:gd name="connsiteX42" fmla="*/ 1464671 w 2823409"/>
                <a:gd name="connsiteY42" fmla="*/ 1591604 h 4554552"/>
                <a:gd name="connsiteX43" fmla="*/ 1471347 w 2823409"/>
                <a:gd name="connsiteY43" fmla="*/ 1539291 h 4554552"/>
                <a:gd name="connsiteX44" fmla="*/ 1443100 w 2823409"/>
                <a:gd name="connsiteY44" fmla="*/ 1498590 h 4554552"/>
                <a:gd name="connsiteX45" fmla="*/ 1413312 w 2823409"/>
                <a:gd name="connsiteY45" fmla="*/ 1508204 h 4554552"/>
                <a:gd name="connsiteX46" fmla="*/ 1373509 w 2823409"/>
                <a:gd name="connsiteY46" fmla="*/ 1484981 h 4554552"/>
                <a:gd name="connsiteX47" fmla="*/ 1307256 w 2823409"/>
                <a:gd name="connsiteY47" fmla="*/ 1486979 h 4554552"/>
                <a:gd name="connsiteX48" fmla="*/ 1244342 w 2823409"/>
                <a:gd name="connsiteY48" fmla="*/ 1527555 h 4554552"/>
                <a:gd name="connsiteX49" fmla="*/ 1211215 w 2823409"/>
                <a:gd name="connsiteY49" fmla="*/ 1514072 h 4554552"/>
                <a:gd name="connsiteX50" fmla="*/ 1163195 w 2823409"/>
                <a:gd name="connsiteY50" fmla="*/ 1506331 h 4554552"/>
                <a:gd name="connsiteX51" fmla="*/ 1090265 w 2823409"/>
                <a:gd name="connsiteY51" fmla="*/ 1546907 h 4554552"/>
                <a:gd name="connsiteX52" fmla="*/ 1032230 w 2823409"/>
                <a:gd name="connsiteY52" fmla="*/ 1603090 h 4554552"/>
                <a:gd name="connsiteX53" fmla="*/ 1027223 w 2823409"/>
                <a:gd name="connsiteY53" fmla="*/ 1651532 h 4554552"/>
                <a:gd name="connsiteX54" fmla="*/ 1013998 w 2823409"/>
                <a:gd name="connsiteY54" fmla="*/ 1676627 h 4554552"/>
                <a:gd name="connsiteX55" fmla="*/ 994096 w 2823409"/>
                <a:gd name="connsiteY55" fmla="*/ 1825698 h 4554552"/>
                <a:gd name="connsiteX56" fmla="*/ 1022215 w 2823409"/>
                <a:gd name="connsiteY56" fmla="*/ 1891494 h 4554552"/>
                <a:gd name="connsiteX57" fmla="*/ 1070235 w 2823409"/>
                <a:gd name="connsiteY57" fmla="*/ 1918587 h 4554552"/>
                <a:gd name="connsiteX58" fmla="*/ 1108369 w 2823409"/>
                <a:gd name="connsiteY58" fmla="*/ 1908973 h 4554552"/>
                <a:gd name="connsiteX59" fmla="*/ 1151511 w 2823409"/>
                <a:gd name="connsiteY59" fmla="*/ 1901232 h 4554552"/>
                <a:gd name="connsiteX60" fmla="*/ 1216094 w 2823409"/>
                <a:gd name="connsiteY60" fmla="*/ 1812214 h 4554552"/>
                <a:gd name="connsiteX61" fmla="*/ 1277340 w 2823409"/>
                <a:gd name="connsiteY61" fmla="*/ 1800603 h 4554552"/>
                <a:gd name="connsiteX62" fmla="*/ 1289024 w 2823409"/>
                <a:gd name="connsiteY62" fmla="*/ 1837309 h 4554552"/>
                <a:gd name="connsiteX63" fmla="*/ 1275799 w 2823409"/>
                <a:gd name="connsiteY63" fmla="*/ 1870270 h 4554552"/>
                <a:gd name="connsiteX64" fmla="*/ 1267453 w 2823409"/>
                <a:gd name="connsiteY64" fmla="*/ 1907100 h 4554552"/>
                <a:gd name="connsiteX65" fmla="*/ 1247552 w 2823409"/>
                <a:gd name="connsiteY65" fmla="*/ 1941934 h 4554552"/>
                <a:gd name="connsiteX66" fmla="*/ 1244213 w 2823409"/>
                <a:gd name="connsiteY66" fmla="*/ 1967029 h 4554552"/>
                <a:gd name="connsiteX67" fmla="*/ 1232529 w 2823409"/>
                <a:gd name="connsiteY67" fmla="*/ 2001862 h 4554552"/>
                <a:gd name="connsiteX68" fmla="*/ 1341923 w 2823409"/>
                <a:gd name="connsiteY68" fmla="*/ 2003860 h 4554552"/>
                <a:gd name="connsiteX69" fmla="*/ 1381726 w 2823409"/>
                <a:gd name="connsiteY69" fmla="*/ 2048431 h 4554552"/>
                <a:gd name="connsiteX70" fmla="*/ 1368502 w 2823409"/>
                <a:gd name="connsiteY70" fmla="*/ 2096873 h 4554552"/>
                <a:gd name="connsiteX71" fmla="*/ 1356946 w 2823409"/>
                <a:gd name="connsiteY71" fmla="*/ 2170410 h 4554552"/>
                <a:gd name="connsiteX72" fmla="*/ 1426537 w 2823409"/>
                <a:gd name="connsiteY72" fmla="*/ 2257556 h 4554552"/>
                <a:gd name="connsiteX73" fmla="*/ 1514360 w 2823409"/>
                <a:gd name="connsiteY73" fmla="*/ 2240201 h 4554552"/>
                <a:gd name="connsiteX74" fmla="*/ 1554163 w 2823409"/>
                <a:gd name="connsiteY74" fmla="*/ 2269291 h 4554552"/>
                <a:gd name="connsiteX75" fmla="*/ 1590628 w 2823409"/>
                <a:gd name="connsiteY75" fmla="*/ 2228590 h 4554552"/>
                <a:gd name="connsiteX76" fmla="*/ 1617078 w 2823409"/>
                <a:gd name="connsiteY76" fmla="*/ 2182146 h 4554552"/>
                <a:gd name="connsiteX77" fmla="*/ 1671775 w 2823409"/>
                <a:gd name="connsiteY77" fmla="*/ 2166665 h 4554552"/>
                <a:gd name="connsiteX78" fmla="*/ 1699894 w 2823409"/>
                <a:gd name="connsiteY78" fmla="*/ 2147313 h 4554552"/>
                <a:gd name="connsiteX79" fmla="*/ 1726472 w 2823409"/>
                <a:gd name="connsiteY79" fmla="*/ 2135702 h 4554552"/>
                <a:gd name="connsiteX80" fmla="*/ 1721465 w 2823409"/>
                <a:gd name="connsiteY80" fmla="*/ 2176403 h 4554552"/>
                <a:gd name="connsiteX81" fmla="*/ 1772824 w 2823409"/>
                <a:gd name="connsiteY81" fmla="*/ 2149310 h 4554552"/>
                <a:gd name="connsiteX82" fmla="*/ 1805950 w 2823409"/>
                <a:gd name="connsiteY82" fmla="*/ 2168662 h 4554552"/>
                <a:gd name="connsiteX83" fmla="*/ 1837407 w 2823409"/>
                <a:gd name="connsiteY83" fmla="*/ 2195755 h 4554552"/>
                <a:gd name="connsiteX84" fmla="*/ 1873872 w 2823409"/>
                <a:gd name="connsiteY84" fmla="*/ 2193757 h 4554552"/>
                <a:gd name="connsiteX85" fmla="*/ 1913675 w 2823409"/>
                <a:gd name="connsiteY85" fmla="*/ 2213109 h 4554552"/>
                <a:gd name="connsiteX86" fmla="*/ 1950140 w 2823409"/>
                <a:gd name="connsiteY86" fmla="*/ 2189887 h 4554552"/>
                <a:gd name="connsiteX87" fmla="*/ 2003167 w 2823409"/>
                <a:gd name="connsiteY87" fmla="*/ 2215106 h 4554552"/>
                <a:gd name="connsiteX88" fmla="*/ 2031286 w 2823409"/>
                <a:gd name="connsiteY88" fmla="*/ 2203495 h 4554552"/>
                <a:gd name="connsiteX89" fmla="*/ 2039632 w 2823409"/>
                <a:gd name="connsiteY89" fmla="*/ 2242199 h 4554552"/>
                <a:gd name="connsiteX90" fmla="*/ 2046309 w 2823409"/>
                <a:gd name="connsiteY90" fmla="*/ 2261551 h 4554552"/>
                <a:gd name="connsiteX91" fmla="*/ 2081104 w 2823409"/>
                <a:gd name="connsiteY91" fmla="*/ 2278905 h 4554552"/>
                <a:gd name="connsiteX92" fmla="*/ 2114231 w 2823409"/>
                <a:gd name="connsiteY92" fmla="*/ 2323477 h 4554552"/>
                <a:gd name="connsiteX93" fmla="*/ 2172266 w 2823409"/>
                <a:gd name="connsiteY93" fmla="*/ 2364053 h 4554552"/>
                <a:gd name="connsiteX94" fmla="*/ 2220287 w 2823409"/>
                <a:gd name="connsiteY94" fmla="*/ 2360183 h 4554552"/>
                <a:gd name="connsiteX95" fmla="*/ 2299764 w 2823409"/>
                <a:gd name="connsiteY95" fmla="*/ 2406627 h 4554552"/>
                <a:gd name="connsiteX96" fmla="*/ 2329552 w 2823409"/>
                <a:gd name="connsiteY96" fmla="*/ 2441460 h 4554552"/>
                <a:gd name="connsiteX97" fmla="*/ 2334560 w 2823409"/>
                <a:gd name="connsiteY97" fmla="*/ 2476293 h 4554552"/>
                <a:gd name="connsiteX98" fmla="*/ 2361138 w 2823409"/>
                <a:gd name="connsiteY98" fmla="*/ 2553701 h 4554552"/>
                <a:gd name="connsiteX99" fmla="*/ 2389257 w 2823409"/>
                <a:gd name="connsiteY99" fmla="*/ 2578796 h 4554552"/>
                <a:gd name="connsiteX100" fmla="*/ 2417376 w 2823409"/>
                <a:gd name="connsiteY100" fmla="*/ 2602018 h 4554552"/>
                <a:gd name="connsiteX101" fmla="*/ 2437278 w 2823409"/>
                <a:gd name="connsiteY101" fmla="*/ 2600020 h 4554552"/>
                <a:gd name="connsiteX102" fmla="*/ 2485298 w 2823409"/>
                <a:gd name="connsiteY102" fmla="*/ 2617499 h 4554552"/>
                <a:gd name="connsiteX103" fmla="*/ 2515086 w 2823409"/>
                <a:gd name="connsiteY103" fmla="*/ 2629235 h 4554552"/>
                <a:gd name="connsiteX104" fmla="*/ 2534987 w 2823409"/>
                <a:gd name="connsiteY104" fmla="*/ 2663943 h 4554552"/>
                <a:gd name="connsiteX105" fmla="*/ 2568114 w 2823409"/>
                <a:gd name="connsiteY105" fmla="*/ 2663943 h 4554552"/>
                <a:gd name="connsiteX106" fmla="*/ 2626149 w 2823409"/>
                <a:gd name="connsiteY106" fmla="*/ 2679425 h 4554552"/>
                <a:gd name="connsiteX107" fmla="*/ 2652599 w 2823409"/>
                <a:gd name="connsiteY107" fmla="*/ 2675555 h 4554552"/>
                <a:gd name="connsiteX108" fmla="*/ 2755317 w 2823409"/>
                <a:gd name="connsiteY108" fmla="*/ 2752962 h 4554552"/>
                <a:gd name="connsiteX109" fmla="*/ 2795120 w 2823409"/>
                <a:gd name="connsiteY109" fmla="*/ 2758830 h 4554552"/>
                <a:gd name="connsiteX110" fmla="*/ 2823239 w 2823409"/>
                <a:gd name="connsiteY110" fmla="*/ 2841980 h 4554552"/>
                <a:gd name="connsiteX111" fmla="*/ 2753648 w 2823409"/>
                <a:gd name="connsiteY111" fmla="*/ 2981313 h 4554552"/>
                <a:gd name="connsiteX112" fmla="*/ 2737084 w 2823409"/>
                <a:gd name="connsiteY112" fmla="*/ 3020017 h 4554552"/>
                <a:gd name="connsiteX113" fmla="*/ 2705627 w 2823409"/>
                <a:gd name="connsiteY113" fmla="*/ 3103292 h 4554552"/>
                <a:gd name="connsiteX114" fmla="*/ 2712175 w 2823409"/>
                <a:gd name="connsiteY114" fmla="*/ 3145866 h 4554552"/>
                <a:gd name="connsiteX115" fmla="*/ 2707168 w 2823409"/>
                <a:gd name="connsiteY115" fmla="*/ 3205919 h 4554552"/>
                <a:gd name="connsiteX116" fmla="*/ 2693943 w 2823409"/>
                <a:gd name="connsiteY116" fmla="*/ 3240752 h 4554552"/>
                <a:gd name="connsiteX117" fmla="*/ 2695612 w 2823409"/>
                <a:gd name="connsiteY117" fmla="*/ 3271715 h 4554552"/>
                <a:gd name="connsiteX118" fmla="*/ 2677380 w 2823409"/>
                <a:gd name="connsiteY118" fmla="*/ 3314289 h 4554552"/>
                <a:gd name="connsiteX119" fmla="*/ 2627690 w 2823409"/>
                <a:gd name="connsiteY119" fmla="*/ 3399437 h 4554552"/>
                <a:gd name="connsiteX120" fmla="*/ 2564776 w 2823409"/>
                <a:gd name="connsiteY120" fmla="*/ 3411048 h 4554552"/>
                <a:gd name="connsiteX121" fmla="*/ 2536528 w 2823409"/>
                <a:gd name="connsiteY121" fmla="*/ 3428402 h 4554552"/>
                <a:gd name="connsiteX122" fmla="*/ 2458720 w 2823409"/>
                <a:gd name="connsiteY122" fmla="*/ 3500067 h 4554552"/>
                <a:gd name="connsiteX123" fmla="*/ 2463727 w 2823409"/>
                <a:gd name="connsiteY123" fmla="*/ 3591082 h 4554552"/>
                <a:gd name="connsiteX124" fmla="*/ 2443826 w 2823409"/>
                <a:gd name="connsiteY124" fmla="*/ 3623918 h 4554552"/>
                <a:gd name="connsiteX125" fmla="*/ 2425593 w 2823409"/>
                <a:gd name="connsiteY125" fmla="*/ 3658751 h 4554552"/>
                <a:gd name="connsiteX126" fmla="*/ 2394136 w 2823409"/>
                <a:gd name="connsiteY126" fmla="*/ 3699453 h 4554552"/>
                <a:gd name="connsiteX127" fmla="*/ 2390798 w 2823409"/>
                <a:gd name="connsiteY127" fmla="*/ 3724547 h 4554552"/>
                <a:gd name="connsiteX128" fmla="*/ 2380783 w 2823409"/>
                <a:gd name="connsiteY128" fmla="*/ 3741902 h 4554552"/>
                <a:gd name="connsiteX129" fmla="*/ 2375775 w 2823409"/>
                <a:gd name="connsiteY129" fmla="*/ 3763251 h 4554552"/>
                <a:gd name="connsiteX130" fmla="*/ 2329424 w 2823409"/>
                <a:gd name="connsiteY130" fmla="*/ 3827174 h 4554552"/>
                <a:gd name="connsiteX131" fmla="*/ 2235052 w 2823409"/>
                <a:gd name="connsiteY131" fmla="*/ 3815438 h 4554552"/>
                <a:gd name="connsiteX132" fmla="*/ 2258292 w 2823409"/>
                <a:gd name="connsiteY132" fmla="*/ 3846401 h 4554552"/>
                <a:gd name="connsiteX133" fmla="*/ 2271517 w 2823409"/>
                <a:gd name="connsiteY133" fmla="*/ 3873494 h 4554552"/>
                <a:gd name="connsiteX134" fmla="*/ 2286411 w 2823409"/>
                <a:gd name="connsiteY134" fmla="*/ 3898589 h 4554552"/>
                <a:gd name="connsiteX135" fmla="*/ 2261502 w 2823409"/>
                <a:gd name="connsiteY135" fmla="*/ 3954772 h 4554552"/>
                <a:gd name="connsiteX136" fmla="*/ 2213482 w 2823409"/>
                <a:gd name="connsiteY136" fmla="*/ 3970253 h 4554552"/>
                <a:gd name="connsiteX137" fmla="*/ 2163792 w 2823409"/>
                <a:gd name="connsiteY137" fmla="*/ 3981989 h 4554552"/>
                <a:gd name="connsiteX138" fmla="*/ 2162123 w 2823409"/>
                <a:gd name="connsiteY138" fmla="*/ 4041917 h 4554552"/>
                <a:gd name="connsiteX139" fmla="*/ 2099209 w 2823409"/>
                <a:gd name="connsiteY139" fmla="*/ 4049658 h 4554552"/>
                <a:gd name="connsiteX140" fmla="*/ 2112433 w 2823409"/>
                <a:gd name="connsiteY140" fmla="*/ 4086364 h 4554552"/>
                <a:gd name="connsiteX141" fmla="*/ 2145560 w 2823409"/>
                <a:gd name="connsiteY141" fmla="*/ 4097975 h 4554552"/>
                <a:gd name="connsiteX142" fmla="*/ 2120651 w 2823409"/>
                <a:gd name="connsiteY142" fmla="*/ 4138676 h 4554552"/>
                <a:gd name="connsiteX143" fmla="*/ 2123989 w 2823409"/>
                <a:gd name="connsiteY143" fmla="*/ 4173510 h 4554552"/>
                <a:gd name="connsiteX144" fmla="*/ 2087524 w 2823409"/>
                <a:gd name="connsiteY144" fmla="*/ 4223824 h 4554552"/>
                <a:gd name="connsiteX145" fmla="*/ 2153777 w 2823409"/>
                <a:gd name="connsiteY145" fmla="*/ 4285750 h 4554552"/>
                <a:gd name="connsiteX146" fmla="*/ 2128997 w 2823409"/>
                <a:gd name="connsiteY146" fmla="*/ 4332194 h 4554552"/>
                <a:gd name="connsiteX147" fmla="*/ 2128997 w 2823409"/>
                <a:gd name="connsiteY147" fmla="*/ 4357290 h 4554552"/>
                <a:gd name="connsiteX148" fmla="*/ 2112433 w 2823409"/>
                <a:gd name="connsiteY148" fmla="*/ 4390125 h 4554552"/>
                <a:gd name="connsiteX149" fmla="*/ 2147229 w 2823409"/>
                <a:gd name="connsiteY149" fmla="*/ 4444310 h 4554552"/>
                <a:gd name="connsiteX150" fmla="*/ 2188701 w 2823409"/>
                <a:gd name="connsiteY150" fmla="*/ 4490754 h 4554552"/>
                <a:gd name="connsiteX151" fmla="*/ 2256623 w 2823409"/>
                <a:gd name="connsiteY151" fmla="*/ 4529458 h 4554552"/>
                <a:gd name="connsiteX152" fmla="*/ 2226835 w 2823409"/>
                <a:gd name="connsiteY152" fmla="*/ 4554553 h 4554552"/>
                <a:gd name="connsiteX153" fmla="*/ 2223497 w 2823409"/>
                <a:gd name="connsiteY153" fmla="*/ 4554553 h 4554552"/>
                <a:gd name="connsiteX154" fmla="*/ 2198588 w 2823409"/>
                <a:gd name="connsiteY154" fmla="*/ 4554553 h 4554552"/>
                <a:gd name="connsiteX155" fmla="*/ 2175348 w 2823409"/>
                <a:gd name="connsiteY155" fmla="*/ 4554553 h 4554552"/>
                <a:gd name="connsiteX156" fmla="*/ 2099080 w 2823409"/>
                <a:gd name="connsiteY156" fmla="*/ 4523590 h 4554552"/>
                <a:gd name="connsiteX157" fmla="*/ 2067623 w 2823409"/>
                <a:gd name="connsiteY157" fmla="*/ 4504238 h 4554552"/>
                <a:gd name="connsiteX158" fmla="*/ 2044383 w 2823409"/>
                <a:gd name="connsiteY158" fmla="*/ 4494500 h 4554552"/>
                <a:gd name="connsiteX159" fmla="*/ 1999701 w 2823409"/>
                <a:gd name="connsiteY159" fmla="*/ 4446183 h 4554552"/>
                <a:gd name="connsiteX160" fmla="*/ 1971582 w 2823409"/>
                <a:gd name="connsiteY160" fmla="*/ 4428704 h 4554552"/>
                <a:gd name="connsiteX161" fmla="*/ 1958357 w 2823409"/>
                <a:gd name="connsiteY161" fmla="*/ 4399739 h 4554552"/>
                <a:gd name="connsiteX162" fmla="*/ 1936786 w 2823409"/>
                <a:gd name="connsiteY162" fmla="*/ 4374519 h 4554552"/>
                <a:gd name="connsiteX163" fmla="*/ 1905329 w 2823409"/>
                <a:gd name="connsiteY163" fmla="*/ 4308723 h 4554552"/>
                <a:gd name="connsiteX164" fmla="*/ 1913675 w 2823409"/>
                <a:gd name="connsiteY164" fmla="*/ 4268146 h 4554552"/>
                <a:gd name="connsiteX165" fmla="*/ 1880549 w 2823409"/>
                <a:gd name="connsiteY165" fmla="*/ 4240929 h 4554552"/>
                <a:gd name="connsiteX166" fmla="*/ 1887097 w 2823409"/>
                <a:gd name="connsiteY166" fmla="*/ 4200352 h 4554552"/>
                <a:gd name="connsiteX167" fmla="*/ 1878879 w 2823409"/>
                <a:gd name="connsiteY167" fmla="*/ 4169264 h 4554552"/>
                <a:gd name="connsiteX168" fmla="*/ 1905329 w 2823409"/>
                <a:gd name="connsiteY168" fmla="*/ 4163521 h 4554552"/>
                <a:gd name="connsiteX169" fmla="*/ 1882089 w 2823409"/>
                <a:gd name="connsiteY169" fmla="*/ 4082244 h 4554552"/>
                <a:gd name="connsiteX170" fmla="*/ 1873743 w 2823409"/>
                <a:gd name="connsiteY170" fmla="*/ 4128688 h 4554552"/>
                <a:gd name="connsiteX171" fmla="*/ 1853842 w 2823409"/>
                <a:gd name="connsiteY171" fmla="*/ 4064765 h 4554552"/>
                <a:gd name="connsiteX172" fmla="*/ 1843955 w 2823409"/>
                <a:gd name="connsiteY172" fmla="*/ 4020193 h 4554552"/>
                <a:gd name="connsiteX173" fmla="*/ 1845625 w 2823409"/>
                <a:gd name="connsiteY173" fmla="*/ 3993101 h 4554552"/>
                <a:gd name="connsiteX174" fmla="*/ 1815836 w 2823409"/>
                <a:gd name="connsiteY174" fmla="*/ 3919439 h 4554552"/>
                <a:gd name="connsiteX175" fmla="*/ 1824054 w 2823409"/>
                <a:gd name="connsiteY175" fmla="*/ 3882733 h 4554552"/>
                <a:gd name="connsiteX176" fmla="*/ 1824054 w 2823409"/>
                <a:gd name="connsiteY176" fmla="*/ 3853643 h 4554552"/>
                <a:gd name="connsiteX177" fmla="*/ 1832400 w 2823409"/>
                <a:gd name="connsiteY177" fmla="*/ 3818810 h 4554552"/>
                <a:gd name="connsiteX178" fmla="*/ 1829061 w 2823409"/>
                <a:gd name="connsiteY178" fmla="*/ 3743275 h 4554552"/>
                <a:gd name="connsiteX179" fmla="*/ 1807491 w 2823409"/>
                <a:gd name="connsiteY179" fmla="*/ 3677604 h 4554552"/>
                <a:gd name="connsiteX180" fmla="*/ 1809160 w 2823409"/>
                <a:gd name="connsiteY180" fmla="*/ 3642771 h 4554552"/>
                <a:gd name="connsiteX181" fmla="*/ 1802612 w 2823409"/>
                <a:gd name="connsiteY181" fmla="*/ 3609810 h 4554552"/>
                <a:gd name="connsiteX182" fmla="*/ 1805950 w 2823409"/>
                <a:gd name="connsiteY182" fmla="*/ 3574977 h 4554552"/>
                <a:gd name="connsiteX183" fmla="*/ 1802612 w 2823409"/>
                <a:gd name="connsiteY183" fmla="*/ 3499442 h 4554552"/>
                <a:gd name="connsiteX184" fmla="*/ 1805950 w 2823409"/>
                <a:gd name="connsiteY184" fmla="*/ 3480091 h 4554552"/>
                <a:gd name="connsiteX185" fmla="*/ 1799273 w 2823409"/>
                <a:gd name="connsiteY185" fmla="*/ 3420038 h 4554552"/>
                <a:gd name="connsiteX186" fmla="*/ 1797604 w 2823409"/>
                <a:gd name="connsiteY186" fmla="*/ 3323278 h 4554552"/>
                <a:gd name="connsiteX187" fmla="*/ 1781041 w 2823409"/>
                <a:gd name="connsiteY187" fmla="*/ 3242001 h 4554552"/>
                <a:gd name="connsiteX188" fmla="*/ 1719796 w 2823409"/>
                <a:gd name="connsiteY188" fmla="*/ 3181948 h 4554552"/>
                <a:gd name="connsiteX189" fmla="*/ 1681662 w 2823409"/>
                <a:gd name="connsiteY189" fmla="*/ 3164594 h 4554552"/>
                <a:gd name="connsiteX190" fmla="*/ 1590500 w 2823409"/>
                <a:gd name="connsiteY190" fmla="*/ 3085313 h 4554552"/>
                <a:gd name="connsiteX191" fmla="*/ 1583823 w 2823409"/>
                <a:gd name="connsiteY191" fmla="*/ 3054351 h 4554552"/>
                <a:gd name="connsiteX192" fmla="*/ 1550697 w 2823409"/>
                <a:gd name="connsiteY192" fmla="*/ 2998168 h 4554552"/>
                <a:gd name="connsiteX193" fmla="*/ 1492661 w 2823409"/>
                <a:gd name="connsiteY193" fmla="*/ 2878187 h 4554552"/>
                <a:gd name="connsiteX194" fmla="*/ 1461204 w 2823409"/>
                <a:gd name="connsiteY194" fmla="*/ 2822129 h 4554552"/>
                <a:gd name="connsiteX195" fmla="*/ 1429747 w 2823409"/>
                <a:gd name="connsiteY195" fmla="*/ 2791166 h 4554552"/>
                <a:gd name="connsiteX196" fmla="*/ 1416522 w 2823409"/>
                <a:gd name="connsiteY196" fmla="*/ 2735108 h 4554552"/>
                <a:gd name="connsiteX197" fmla="*/ 1449648 w 2823409"/>
                <a:gd name="connsiteY197" fmla="*/ 2684794 h 4554552"/>
                <a:gd name="connsiteX198" fmla="*/ 1429747 w 2823409"/>
                <a:gd name="connsiteY198" fmla="*/ 2649960 h 4554552"/>
                <a:gd name="connsiteX199" fmla="*/ 1444641 w 2823409"/>
                <a:gd name="connsiteY199" fmla="*/ 2578296 h 4554552"/>
                <a:gd name="connsiteX200" fmla="*/ 1454656 w 2823409"/>
                <a:gd name="connsiteY200" fmla="*/ 2551204 h 4554552"/>
                <a:gd name="connsiteX201" fmla="*/ 1481106 w 2823409"/>
                <a:gd name="connsiteY201" fmla="*/ 2525984 h 4554552"/>
                <a:gd name="connsiteX202" fmla="*/ 1494330 w 2823409"/>
                <a:gd name="connsiteY202" fmla="*/ 2496894 h 4554552"/>
                <a:gd name="connsiteX203" fmla="*/ 1532464 w 2823409"/>
                <a:gd name="connsiteY203" fmla="*/ 2452322 h 4554552"/>
                <a:gd name="connsiteX204" fmla="*/ 1534134 w 2823409"/>
                <a:gd name="connsiteY204" fmla="*/ 2342079 h 4554552"/>
                <a:gd name="connsiteX205" fmla="*/ 1515901 w 2823409"/>
                <a:gd name="connsiteY205" fmla="*/ 2303376 h 4554552"/>
                <a:gd name="connsiteX206" fmla="*/ 1486113 w 2823409"/>
                <a:gd name="connsiteY206" fmla="*/ 2254934 h 4554552"/>
                <a:gd name="connsiteX207" fmla="*/ 1456325 w 2823409"/>
                <a:gd name="connsiteY207" fmla="*/ 2282026 h 4554552"/>
                <a:gd name="connsiteX208" fmla="*/ 1443100 w 2823409"/>
                <a:gd name="connsiteY208" fmla="*/ 2314862 h 4554552"/>
                <a:gd name="connsiteX209" fmla="*/ 1395080 w 2823409"/>
                <a:gd name="connsiteY209" fmla="*/ 2283899 h 4554552"/>
                <a:gd name="connsiteX210" fmla="*/ 1366961 w 2823409"/>
                <a:gd name="connsiteY210" fmla="*/ 2278031 h 4554552"/>
                <a:gd name="connsiteX211" fmla="*/ 1328827 w 2823409"/>
                <a:gd name="connsiteY211" fmla="*/ 2231587 h 4554552"/>
                <a:gd name="connsiteX212" fmla="*/ 1294031 w 2823409"/>
                <a:gd name="connsiteY212" fmla="*/ 2212235 h 4554552"/>
                <a:gd name="connsiteX213" fmla="*/ 1292362 w 2823409"/>
                <a:gd name="connsiteY213" fmla="*/ 2173531 h 4554552"/>
                <a:gd name="connsiteX214" fmla="*/ 1237665 w 2823409"/>
                <a:gd name="connsiteY214" fmla="*/ 2103865 h 4554552"/>
                <a:gd name="connsiteX215" fmla="*/ 1184637 w 2823409"/>
                <a:gd name="connsiteY215" fmla="*/ 2090381 h 4554552"/>
                <a:gd name="connsiteX216" fmla="*/ 1161397 w 2823409"/>
                <a:gd name="connsiteY216" fmla="*/ 2080767 h 4554552"/>
                <a:gd name="connsiteX217" fmla="*/ 1131609 w 2823409"/>
                <a:gd name="connsiteY217" fmla="*/ 2073027 h 4554552"/>
                <a:gd name="connsiteX218" fmla="*/ 1040447 w 2823409"/>
                <a:gd name="connsiteY218" fmla="*/ 1993747 h 4554552"/>
                <a:gd name="connsiteX219" fmla="*/ 990758 w 2823409"/>
                <a:gd name="connsiteY219" fmla="*/ 2013099 h 4554552"/>
                <a:gd name="connsiteX220" fmla="*/ 929384 w 2823409"/>
                <a:gd name="connsiteY220" fmla="*/ 1987879 h 4554552"/>
                <a:gd name="connsiteX221" fmla="*/ 869808 w 2823409"/>
                <a:gd name="connsiteY221" fmla="*/ 1960786 h 4554552"/>
                <a:gd name="connsiteX222" fmla="*/ 835012 w 2823409"/>
                <a:gd name="connsiteY222" fmla="*/ 1931696 h 4554552"/>
                <a:gd name="connsiteX223" fmla="*/ 805224 w 2823409"/>
                <a:gd name="connsiteY223" fmla="*/ 1922082 h 4554552"/>
                <a:gd name="connsiteX224" fmla="*/ 770429 w 2823409"/>
                <a:gd name="connsiteY224" fmla="*/ 1892992 h 4554552"/>
                <a:gd name="connsiteX225" fmla="*/ 743851 w 2823409"/>
                <a:gd name="connsiteY225" fmla="*/ 1854289 h 4554552"/>
                <a:gd name="connsiteX226" fmla="*/ 757075 w 2823409"/>
                <a:gd name="connsiteY226" fmla="*/ 1811715 h 4554552"/>
                <a:gd name="connsiteX227" fmla="*/ 713934 w 2823409"/>
                <a:gd name="connsiteY227" fmla="*/ 1705217 h 4554552"/>
                <a:gd name="connsiteX228" fmla="*/ 670921 w 2823409"/>
                <a:gd name="connsiteY228" fmla="*/ 1649160 h 4554552"/>
                <a:gd name="connsiteX229" fmla="*/ 670921 w 2823409"/>
                <a:gd name="connsiteY229" fmla="*/ 1622067 h 4554552"/>
                <a:gd name="connsiteX230" fmla="*/ 641133 w 2823409"/>
                <a:gd name="connsiteY230" fmla="*/ 1575623 h 4554552"/>
                <a:gd name="connsiteX231" fmla="*/ 609676 w 2823409"/>
                <a:gd name="connsiteY231" fmla="*/ 1525308 h 4554552"/>
                <a:gd name="connsiteX232" fmla="*/ 609676 w 2823409"/>
                <a:gd name="connsiteY232" fmla="*/ 1463382 h 4554552"/>
                <a:gd name="connsiteX233" fmla="*/ 561655 w 2823409"/>
                <a:gd name="connsiteY233" fmla="*/ 1490475 h 4554552"/>
                <a:gd name="connsiteX234" fmla="*/ 583226 w 2823409"/>
                <a:gd name="connsiteY234" fmla="*/ 1533049 h 4554552"/>
                <a:gd name="connsiteX235" fmla="*/ 591572 w 2823409"/>
                <a:gd name="connsiteY235" fmla="*/ 1577620 h 4554552"/>
                <a:gd name="connsiteX236" fmla="*/ 613142 w 2823409"/>
                <a:gd name="connsiteY236" fmla="*/ 1622192 h 4554552"/>
                <a:gd name="connsiteX237" fmla="*/ 626367 w 2823409"/>
                <a:gd name="connsiteY237" fmla="*/ 1693731 h 4554552"/>
                <a:gd name="connsiteX238" fmla="*/ 641261 w 2823409"/>
                <a:gd name="connsiteY238" fmla="*/ 1740176 h 4554552"/>
                <a:gd name="connsiteX239" fmla="*/ 609804 w 2823409"/>
                <a:gd name="connsiteY239" fmla="*/ 1714956 h 4554552"/>
                <a:gd name="connsiteX240" fmla="*/ 581685 w 2823409"/>
                <a:gd name="connsiteY240" fmla="*/ 1683993 h 4554552"/>
                <a:gd name="connsiteX241" fmla="*/ 585024 w 2823409"/>
                <a:gd name="connsiteY241" fmla="*/ 1643292 h 4554552"/>
                <a:gd name="connsiteX242" fmla="*/ 531996 w 2823409"/>
                <a:gd name="connsiteY242" fmla="*/ 1587234 h 4554552"/>
                <a:gd name="connsiteX243" fmla="*/ 551897 w 2823409"/>
                <a:gd name="connsiteY243" fmla="*/ 1550403 h 4554552"/>
                <a:gd name="connsiteX244" fmla="*/ 525319 w 2823409"/>
                <a:gd name="connsiteY244" fmla="*/ 1500088 h 4554552"/>
                <a:gd name="connsiteX245" fmla="*/ 518771 w 2823409"/>
                <a:gd name="connsiteY245" fmla="*/ 1442033 h 4554552"/>
                <a:gd name="connsiteX246" fmla="*/ 515432 w 2823409"/>
                <a:gd name="connsiteY246" fmla="*/ 1385850 h 4554552"/>
                <a:gd name="connsiteX247" fmla="*/ 483975 w 2823409"/>
                <a:gd name="connsiteY247" fmla="*/ 1347147 h 4554552"/>
                <a:gd name="connsiteX248" fmla="*/ 450849 w 2823409"/>
                <a:gd name="connsiteY248" fmla="*/ 1327795 h 4554552"/>
                <a:gd name="connsiteX249" fmla="*/ 439293 w 2823409"/>
                <a:gd name="connsiteY249" fmla="*/ 1277480 h 4554552"/>
                <a:gd name="connsiteX250" fmla="*/ 437624 w 2823409"/>
                <a:gd name="connsiteY250" fmla="*/ 1203943 h 4554552"/>
                <a:gd name="connsiteX251" fmla="*/ 437624 w 2823409"/>
                <a:gd name="connsiteY251" fmla="*/ 1128534 h 4554552"/>
                <a:gd name="connsiteX252" fmla="*/ 469081 w 2823409"/>
                <a:gd name="connsiteY252" fmla="*/ 1082089 h 4554552"/>
                <a:gd name="connsiteX253" fmla="*/ 482306 w 2823409"/>
                <a:gd name="connsiteY253" fmla="*/ 1039515 h 4554552"/>
                <a:gd name="connsiteX254" fmla="*/ 538672 w 2823409"/>
                <a:gd name="connsiteY254" fmla="*/ 965978 h 4554552"/>
                <a:gd name="connsiteX255" fmla="*/ 586693 w 2823409"/>
                <a:gd name="connsiteY255" fmla="*/ 882703 h 4554552"/>
                <a:gd name="connsiteX256" fmla="*/ 599918 w 2823409"/>
                <a:gd name="connsiteY256" fmla="*/ 834261 h 4554552"/>
                <a:gd name="connsiteX257" fmla="*/ 570130 w 2823409"/>
                <a:gd name="connsiteY257" fmla="*/ 778203 h 4554552"/>
                <a:gd name="connsiteX258" fmla="*/ 593369 w 2823409"/>
                <a:gd name="connsiteY258" fmla="*/ 751111 h 4554552"/>
                <a:gd name="connsiteX259" fmla="*/ 598377 w 2823409"/>
                <a:gd name="connsiteY259" fmla="*/ 716278 h 4554552"/>
                <a:gd name="connsiteX260" fmla="*/ 593369 w 2823409"/>
                <a:gd name="connsiteY260" fmla="*/ 658222 h 4554552"/>
                <a:gd name="connsiteX261" fmla="*/ 606594 w 2823409"/>
                <a:gd name="connsiteY261" fmla="*/ 615648 h 4554552"/>
                <a:gd name="connsiteX262" fmla="*/ 563453 w 2823409"/>
                <a:gd name="connsiteY262" fmla="*/ 613651 h 4554552"/>
                <a:gd name="connsiteX263" fmla="*/ 566791 w 2823409"/>
                <a:gd name="connsiteY263" fmla="*/ 569079 h 4554552"/>
                <a:gd name="connsiteX264" fmla="*/ 563453 w 2823409"/>
                <a:gd name="connsiteY264" fmla="*/ 545857 h 4554552"/>
                <a:gd name="connsiteX265" fmla="*/ 575009 w 2823409"/>
                <a:gd name="connsiteY265" fmla="*/ 516767 h 4554552"/>
                <a:gd name="connsiteX266" fmla="*/ 536875 w 2823409"/>
                <a:gd name="connsiteY266" fmla="*/ 458711 h 4554552"/>
                <a:gd name="connsiteX267" fmla="*/ 452389 w 2823409"/>
                <a:gd name="connsiteY267" fmla="*/ 447100 h 4554552"/>
                <a:gd name="connsiteX268" fmla="*/ 402700 w 2823409"/>
                <a:gd name="connsiteY268" fmla="*/ 422005 h 4554552"/>
                <a:gd name="connsiteX269" fmla="*/ 367904 w 2823409"/>
                <a:gd name="connsiteY269" fmla="*/ 447100 h 4554552"/>
                <a:gd name="connsiteX270" fmla="*/ 314876 w 2823409"/>
                <a:gd name="connsiteY270" fmla="*/ 456714 h 4554552"/>
                <a:gd name="connsiteX271" fmla="*/ 275073 w 2823409"/>
                <a:gd name="connsiteY271" fmla="*/ 472195 h 4554552"/>
                <a:gd name="connsiteX272" fmla="*/ 245285 w 2823409"/>
                <a:gd name="connsiteY272" fmla="*/ 454841 h 4554552"/>
                <a:gd name="connsiteX273" fmla="*/ 217166 w 2823409"/>
                <a:gd name="connsiteY273" fmla="*/ 460709 h 4554552"/>
                <a:gd name="connsiteX274" fmla="*/ 119456 w 2823409"/>
                <a:gd name="connsiteY274" fmla="*/ 458711 h 4554552"/>
                <a:gd name="connsiteX275" fmla="*/ 54873 w 2823409"/>
                <a:gd name="connsiteY275" fmla="*/ 429621 h 4554552"/>
                <a:gd name="connsiteX276" fmla="*/ 47 w 2823409"/>
                <a:gd name="connsiteY276" fmla="*/ 389794 h 4554552"/>
                <a:gd name="connsiteX277" fmla="*/ 48068 w 2823409"/>
                <a:gd name="connsiteY277" fmla="*/ 362701 h 4554552"/>
                <a:gd name="connsiteX278" fmla="*/ 99426 w 2823409"/>
                <a:gd name="connsiteY278" fmla="*/ 341352 h 4554552"/>
                <a:gd name="connsiteX279" fmla="*/ 122538 w 2823409"/>
                <a:gd name="connsiteY279" fmla="*/ 345222 h 4554552"/>
                <a:gd name="connsiteX280" fmla="*/ 152326 w 2823409"/>
                <a:gd name="connsiteY280" fmla="*/ 333611 h 4554552"/>
                <a:gd name="connsiteX281" fmla="*/ 205354 w 2823409"/>
                <a:gd name="connsiteY281" fmla="*/ 308391 h 4554552"/>
                <a:gd name="connsiteX282" fmla="*/ 114192 w 2823409"/>
                <a:gd name="connsiteY282" fmla="*/ 285169 h 4554552"/>
                <a:gd name="connsiteX283" fmla="*/ 162212 w 2823409"/>
                <a:gd name="connsiteY283" fmla="*/ 252334 h 4554552"/>
                <a:gd name="connsiteX284" fmla="*/ 226796 w 2823409"/>
                <a:gd name="connsiteY284" fmla="*/ 240722 h 4554552"/>
                <a:gd name="connsiteX285" fmla="*/ 281493 w 2823409"/>
                <a:gd name="connsiteY285" fmla="*/ 238850 h 4554552"/>
                <a:gd name="connsiteX286" fmla="*/ 271478 w 2823409"/>
                <a:gd name="connsiteY286" fmla="*/ 186537 h 4554552"/>
                <a:gd name="connsiteX287" fmla="*/ 331183 w 2823409"/>
                <a:gd name="connsiteY287" fmla="*/ 163315 h 4554552"/>
                <a:gd name="connsiteX288" fmla="*/ 394097 w 2823409"/>
                <a:gd name="connsiteY288" fmla="*/ 143963 h 4554552"/>
                <a:gd name="connsiteX289" fmla="*/ 457012 w 2823409"/>
                <a:gd name="connsiteY289" fmla="*/ 124612 h 4554552"/>
                <a:gd name="connsiteX290" fmla="*/ 521595 w 2823409"/>
                <a:gd name="connsiteY290" fmla="*/ 109130 h 4554552"/>
                <a:gd name="connsiteX291" fmla="*/ 569616 w 2823409"/>
                <a:gd name="connsiteY291" fmla="*/ 105260 h 4554552"/>
                <a:gd name="connsiteX292" fmla="*/ 614426 w 2823409"/>
                <a:gd name="connsiteY292" fmla="*/ 93649 h 4554552"/>
                <a:gd name="connsiteX293" fmla="*/ 644214 w 2823409"/>
                <a:gd name="connsiteY293" fmla="*/ 105260 h 4554552"/>
                <a:gd name="connsiteX294" fmla="*/ 675672 w 2823409"/>
                <a:gd name="connsiteY294" fmla="*/ 107257 h 4554552"/>
                <a:gd name="connsiteX295" fmla="*/ 698912 w 2823409"/>
                <a:gd name="connsiteY295" fmla="*/ 116871 h 4554552"/>
                <a:gd name="connsiteX296" fmla="*/ 737046 w 2823409"/>
                <a:gd name="connsiteY296" fmla="*/ 116871 h 4554552"/>
                <a:gd name="connsiteX297" fmla="*/ 768503 w 2823409"/>
                <a:gd name="connsiteY297" fmla="*/ 128482 h 4554552"/>
                <a:gd name="connsiteX298" fmla="*/ 847980 w 2823409"/>
                <a:gd name="connsiteY298" fmla="*/ 132352 h 4554552"/>
                <a:gd name="connsiteX299" fmla="*/ 876099 w 2823409"/>
                <a:gd name="connsiteY299" fmla="*/ 142091 h 4554552"/>
                <a:gd name="connsiteX300" fmla="*/ 905887 w 2823409"/>
                <a:gd name="connsiteY300" fmla="*/ 143963 h 4554552"/>
                <a:gd name="connsiteX301" fmla="*/ 944021 w 2823409"/>
                <a:gd name="connsiteY301" fmla="*/ 163315 h 4554552"/>
                <a:gd name="connsiteX302" fmla="*/ 1025168 w 2823409"/>
                <a:gd name="connsiteY302" fmla="*/ 147834 h 4554552"/>
                <a:gd name="connsiteX303" fmla="*/ 1084873 w 2823409"/>
                <a:gd name="connsiteY303" fmla="*/ 143963 h 4554552"/>
                <a:gd name="connsiteX304" fmla="*/ 1137901 w 2823409"/>
                <a:gd name="connsiteY304" fmla="*/ 130480 h 4554552"/>
                <a:gd name="connsiteX305" fmla="*/ 1162681 w 2823409"/>
                <a:gd name="connsiteY305" fmla="*/ 132477 h 4554552"/>
                <a:gd name="connsiteX306" fmla="*/ 1190800 w 2823409"/>
                <a:gd name="connsiteY306" fmla="*/ 120866 h 4554552"/>
                <a:gd name="connsiteX307" fmla="*/ 1214040 w 2823409"/>
                <a:gd name="connsiteY307" fmla="*/ 146086 h 4554552"/>
                <a:gd name="connsiteX308" fmla="*/ 1258722 w 2823409"/>
                <a:gd name="connsiteY308" fmla="*/ 146086 h 4554552"/>
                <a:gd name="connsiteX309" fmla="*/ 1305073 w 2823409"/>
                <a:gd name="connsiteY309" fmla="*/ 140218 h 4554552"/>
                <a:gd name="connsiteX310" fmla="*/ 1401114 w 2823409"/>
                <a:gd name="connsiteY310" fmla="*/ 161567 h 4554552"/>
                <a:gd name="connsiteX311" fmla="*/ 1411129 w 2823409"/>
                <a:gd name="connsiteY311" fmla="*/ 136348 h 4554552"/>
                <a:gd name="connsiteX312" fmla="*/ 1429362 w 2823409"/>
                <a:gd name="connsiteY312" fmla="*/ 76295 h 4554552"/>
                <a:gd name="connsiteX313" fmla="*/ 1326644 w 2823409"/>
                <a:gd name="connsiteY313" fmla="*/ 97644 h 4554552"/>
                <a:gd name="connsiteX314" fmla="*/ 1364778 w 2823409"/>
                <a:gd name="connsiteY314" fmla="*/ 39588 h 4554552"/>
                <a:gd name="connsiteX315" fmla="*/ 1434369 w 2823409"/>
                <a:gd name="connsiteY315" fmla="*/ 885 h 4554552"/>
                <a:gd name="connsiteX316" fmla="*/ 1510509 w 2823409"/>
                <a:gd name="connsiteY316" fmla="*/ 10498 h 4554552"/>
                <a:gd name="connsiteX317" fmla="*/ 1551981 w 2823409"/>
                <a:gd name="connsiteY317" fmla="*/ 12371 h 4554552"/>
                <a:gd name="connsiteX318" fmla="*/ 1590115 w 2823409"/>
                <a:gd name="connsiteY318" fmla="*/ 41461 h 4554552"/>
                <a:gd name="connsiteX319" fmla="*/ 1613226 w 2823409"/>
                <a:gd name="connsiteY319" fmla="*/ 45332 h 4554552"/>
                <a:gd name="connsiteX320" fmla="*/ 1656367 w 2823409"/>
                <a:gd name="connsiteY320" fmla="*/ 45332 h 4554552"/>
                <a:gd name="connsiteX321" fmla="*/ 1681276 w 2823409"/>
                <a:gd name="connsiteY321" fmla="*/ 64683 h 4554552"/>
                <a:gd name="connsiteX322" fmla="*/ 1717741 w 2823409"/>
                <a:gd name="connsiteY322" fmla="*/ 35593 h 4554552"/>
                <a:gd name="connsiteX323" fmla="*/ 1740853 w 2823409"/>
                <a:gd name="connsiteY323" fmla="*/ 35593 h 4554552"/>
                <a:gd name="connsiteX324" fmla="*/ 1780656 w 2823409"/>
                <a:gd name="connsiteY324" fmla="*/ 31723 h 4554552"/>
                <a:gd name="connsiteX325" fmla="*/ 1749198 w 2823409"/>
                <a:gd name="connsiteY325" fmla="*/ 58815 h 4554552"/>
                <a:gd name="connsiteX326" fmla="*/ 1727756 w 2823409"/>
                <a:gd name="connsiteY326" fmla="*/ 101389 h 4554552"/>
                <a:gd name="connsiteX327" fmla="*/ 1754206 w 2823409"/>
                <a:gd name="connsiteY327" fmla="*/ 136223 h 4554552"/>
                <a:gd name="connsiteX328" fmla="*/ 1726087 w 2823409"/>
                <a:gd name="connsiteY328" fmla="*/ 149707 h 4554552"/>
                <a:gd name="connsiteX329" fmla="*/ 1701178 w 2823409"/>
                <a:gd name="connsiteY329" fmla="*/ 169058 h 4554552"/>
                <a:gd name="connsiteX330" fmla="*/ 1620031 w 2823409"/>
                <a:gd name="connsiteY330" fmla="*/ 161318 h 4554552"/>
                <a:gd name="connsiteX331" fmla="*/ 1639933 w 2823409"/>
                <a:gd name="connsiteY331" fmla="*/ 186413 h 4554552"/>
                <a:gd name="connsiteX332" fmla="*/ 1716072 w 2823409"/>
                <a:gd name="connsiteY332" fmla="*/ 198024 h 4554552"/>
                <a:gd name="connsiteX333" fmla="*/ 1767431 w 2823409"/>
                <a:gd name="connsiteY333" fmla="*/ 192156 h 4554552"/>
                <a:gd name="connsiteX334" fmla="*/ 1783994 w 2823409"/>
                <a:gd name="connsiteY334" fmla="*/ 159320 h 4554552"/>
                <a:gd name="connsiteX335" fmla="*/ 1828676 w 2823409"/>
                <a:gd name="connsiteY335" fmla="*/ 139968 h 4554552"/>
                <a:gd name="connsiteX336" fmla="*/ 1846908 w 2823409"/>
                <a:gd name="connsiteY336" fmla="*/ 159320 h 4554552"/>
                <a:gd name="connsiteX337" fmla="*/ 1825338 w 2823409"/>
                <a:gd name="connsiteY337" fmla="*/ 190283 h 4554552"/>
                <a:gd name="connsiteX338" fmla="*/ 1878366 w 2823409"/>
                <a:gd name="connsiteY338" fmla="*/ 163190 h 4554552"/>
                <a:gd name="connsiteX339" fmla="*/ 1866810 w 2823409"/>
                <a:gd name="connsiteY339" fmla="*/ 132227 h 4554552"/>
                <a:gd name="connsiteX340" fmla="*/ 1888381 w 2823409"/>
                <a:gd name="connsiteY340" fmla="*/ 91526 h 4554552"/>
                <a:gd name="connsiteX341" fmla="*/ 1853585 w 2823409"/>
                <a:gd name="connsiteY341" fmla="*/ 91526 h 4554552"/>
                <a:gd name="connsiteX342" fmla="*/ 1815451 w 2823409"/>
                <a:gd name="connsiteY342" fmla="*/ 50825 h 4554552"/>
                <a:gd name="connsiteX343" fmla="*/ 1848578 w 2823409"/>
                <a:gd name="connsiteY343" fmla="*/ 48952 h 4554552"/>
                <a:gd name="connsiteX344" fmla="*/ 1914830 w 2823409"/>
                <a:gd name="connsiteY344" fmla="*/ 17989 h 4554552"/>
                <a:gd name="connsiteX345" fmla="*/ 1946288 w 2823409"/>
                <a:gd name="connsiteY345" fmla="*/ 23857 h 4554552"/>
                <a:gd name="connsiteX346" fmla="*/ 1928055 w 2823409"/>
                <a:gd name="connsiteY346" fmla="*/ 74172 h 4554552"/>
                <a:gd name="connsiteX347" fmla="*/ 1976076 w 2823409"/>
                <a:gd name="connsiteY347" fmla="*/ 31598 h 4554552"/>
                <a:gd name="connsiteX348" fmla="*/ 2007533 w 2823409"/>
                <a:gd name="connsiteY348" fmla="*/ 16117 h 4554552"/>
                <a:gd name="connsiteX349" fmla="*/ 2037321 w 2823409"/>
                <a:gd name="connsiteY349" fmla="*/ 635 h 4554552"/>
                <a:gd name="connsiteX350" fmla="*/ 2057223 w 2823409"/>
                <a:gd name="connsiteY350" fmla="*/ 14119 h 4554552"/>
                <a:gd name="connsiteX351" fmla="*/ 2078793 w 2823409"/>
                <a:gd name="connsiteY351" fmla="*/ 23857 h 4554552"/>
                <a:gd name="connsiteX352" fmla="*/ 1969399 w 2823409"/>
                <a:gd name="connsiteY352" fmla="*/ 79915 h 4554552"/>
                <a:gd name="connsiteX353" fmla="*/ 1971068 w 2823409"/>
                <a:gd name="connsiteY353" fmla="*/ 149582 h 4554552"/>
                <a:gd name="connsiteX354" fmla="*/ 2005864 w 2823409"/>
                <a:gd name="connsiteY354" fmla="*/ 166936 h 4554552"/>
                <a:gd name="connsiteX355" fmla="*/ 1992639 w 2823409"/>
                <a:gd name="connsiteY355" fmla="*/ 205639 h 4554552"/>
                <a:gd name="connsiteX356" fmla="*/ 2047208 w 2823409"/>
                <a:gd name="connsiteY356" fmla="*/ 184415 h 4554552"/>
                <a:gd name="connsiteX357" fmla="*/ 2088680 w 2823409"/>
                <a:gd name="connsiteY357" fmla="*/ 137971 h 4554552"/>
                <a:gd name="connsiteX358" fmla="*/ 2042329 w 2823409"/>
                <a:gd name="connsiteY358" fmla="*/ 112876 h 4554552"/>
                <a:gd name="connsiteX359" fmla="*/ 2055553 w 2823409"/>
                <a:gd name="connsiteY359" fmla="*/ 72174 h 4554552"/>
                <a:gd name="connsiteX360" fmla="*/ 2176503 w 2823409"/>
                <a:gd name="connsiteY360" fmla="*/ 21860 h 4554552"/>
                <a:gd name="connsiteX361" fmla="*/ 2201412 w 2823409"/>
                <a:gd name="connsiteY361" fmla="*/ 29600 h 4554552"/>
                <a:gd name="connsiteX362" fmla="*/ 2285898 w 2823409"/>
                <a:gd name="connsiteY362" fmla="*/ 29600 h 4554552"/>
                <a:gd name="connsiteX363" fmla="*/ 2350481 w 2823409"/>
                <a:gd name="connsiteY363" fmla="*/ 27603 h 4554552"/>
                <a:gd name="connsiteX364" fmla="*/ 2393623 w 2823409"/>
                <a:gd name="connsiteY364" fmla="*/ 81788 h 4554552"/>
                <a:gd name="connsiteX365" fmla="*/ 2421742 w 2823409"/>
                <a:gd name="connsiteY365" fmla="*/ 85658 h 4554552"/>
                <a:gd name="connsiteX366" fmla="*/ 2446522 w 2823409"/>
                <a:gd name="connsiteY366" fmla="*/ 103137 h 4554552"/>
                <a:gd name="connsiteX367" fmla="*/ 2471431 w 2823409"/>
                <a:gd name="connsiteY367" fmla="*/ 118619 h 4554552"/>
                <a:gd name="connsiteX368" fmla="*/ 2463214 w 2823409"/>
                <a:gd name="connsiteY368" fmla="*/ 145711 h 4554552"/>
                <a:gd name="connsiteX369" fmla="*/ 2468221 w 2823409"/>
                <a:gd name="connsiteY369" fmla="*/ 172804 h 4554552"/>
                <a:gd name="connsiteX370" fmla="*/ 2511234 w 2823409"/>
                <a:gd name="connsiteY370" fmla="*/ 198024 h 4554552"/>
                <a:gd name="connsiteX371" fmla="*/ 2549368 w 2823409"/>
                <a:gd name="connsiteY371" fmla="*/ 236727 h 4554552"/>
                <a:gd name="connsiteX372" fmla="*/ 2516242 w 2823409"/>
                <a:gd name="connsiteY372" fmla="*/ 267690 h 4554552"/>
                <a:gd name="connsiteX373" fmla="*/ 2473229 w 2823409"/>
                <a:gd name="connsiteY373" fmla="*/ 285044 h 4554552"/>
                <a:gd name="connsiteX374" fmla="*/ 2430087 w 2823409"/>
                <a:gd name="connsiteY374" fmla="*/ 246341 h 4554552"/>
                <a:gd name="connsiteX375" fmla="*/ 2411855 w 2823409"/>
                <a:gd name="connsiteY375" fmla="*/ 267690 h 4554552"/>
                <a:gd name="connsiteX376" fmla="*/ 2436764 w 2823409"/>
                <a:gd name="connsiteY376" fmla="*/ 316132 h 4554552"/>
                <a:gd name="connsiteX377" fmla="*/ 2405307 w 2823409"/>
                <a:gd name="connsiteY377" fmla="*/ 360579 h 4554552"/>
                <a:gd name="connsiteX378" fmla="*/ 2362165 w 2823409"/>
                <a:gd name="connsiteY378" fmla="*/ 343225 h 4554552"/>
                <a:gd name="connsiteX379" fmla="*/ 2370511 w 2823409"/>
                <a:gd name="connsiteY379" fmla="*/ 381928 h 4554552"/>
                <a:gd name="connsiteX380" fmla="*/ 2299251 w 2823409"/>
                <a:gd name="connsiteY380" fmla="*/ 364574 h 4554552"/>
                <a:gd name="connsiteX381" fmla="*/ 2274342 w 2823409"/>
                <a:gd name="connsiteY381" fmla="*/ 358706 h 4554552"/>
                <a:gd name="connsiteX382" fmla="*/ 2254440 w 2823409"/>
                <a:gd name="connsiteY382" fmla="*/ 323873 h 4554552"/>
                <a:gd name="connsiteX383" fmla="*/ 2212968 w 2823409"/>
                <a:gd name="connsiteY383" fmla="*/ 296780 h 4554552"/>
                <a:gd name="connsiteX384" fmla="*/ 2146715 w 2823409"/>
                <a:gd name="connsiteY384" fmla="*/ 298653 h 4554552"/>
                <a:gd name="connsiteX385" fmla="*/ 2246094 w 2823409"/>
                <a:gd name="connsiteY385" fmla="*/ 271561 h 4554552"/>
                <a:gd name="connsiteX386" fmla="*/ 2274342 w 2823409"/>
                <a:gd name="connsiteY386" fmla="*/ 242470 h 4554552"/>
                <a:gd name="connsiteX387" fmla="*/ 2327370 w 2823409"/>
                <a:gd name="connsiteY387" fmla="*/ 197899 h 4554552"/>
                <a:gd name="connsiteX388" fmla="*/ 2299251 w 2823409"/>
                <a:gd name="connsiteY388" fmla="*/ 176549 h 4554552"/>
                <a:gd name="connsiteX389" fmla="*/ 2257779 w 2823409"/>
                <a:gd name="connsiteY389" fmla="*/ 130105 h 4554552"/>
                <a:gd name="connsiteX390" fmla="*/ 2231201 w 2823409"/>
                <a:gd name="connsiteY390" fmla="*/ 139719 h 4554552"/>
                <a:gd name="connsiteX391" fmla="*/ 2166617 w 2823409"/>
                <a:gd name="connsiteY391" fmla="*/ 139719 h 4554552"/>
                <a:gd name="connsiteX392" fmla="*/ 2156602 w 2823409"/>
                <a:gd name="connsiteY392" fmla="*/ 166811 h 4554552"/>
                <a:gd name="connsiteX393" fmla="*/ 2131693 w 2823409"/>
                <a:gd name="connsiteY393" fmla="*/ 188160 h 4554552"/>
                <a:gd name="connsiteX394" fmla="*/ 2118468 w 2823409"/>
                <a:gd name="connsiteY394" fmla="*/ 220996 h 4554552"/>
                <a:gd name="connsiteX395" fmla="*/ 2058892 w 2823409"/>
                <a:gd name="connsiteY395" fmla="*/ 244218 h 4554552"/>
                <a:gd name="connsiteX396" fmla="*/ 2033983 w 2823409"/>
                <a:gd name="connsiteY396" fmla="*/ 257827 h 4554552"/>
                <a:gd name="connsiteX397" fmla="*/ 1999187 w 2823409"/>
                <a:gd name="connsiteY397" fmla="*/ 244218 h 4554552"/>
                <a:gd name="connsiteX398" fmla="*/ 2030644 w 2823409"/>
                <a:gd name="connsiteY398" fmla="*/ 282922 h 4554552"/>
                <a:gd name="connsiteX399" fmla="*/ 2063771 w 2823409"/>
                <a:gd name="connsiteY399" fmla="*/ 321626 h 4554552"/>
                <a:gd name="connsiteX400" fmla="*/ 2007405 w 2823409"/>
                <a:gd name="connsiteY400" fmla="*/ 319753 h 4554552"/>
                <a:gd name="connsiteX401" fmla="*/ 1929596 w 2823409"/>
                <a:gd name="connsiteY401" fmla="*/ 329366 h 4554552"/>
                <a:gd name="connsiteX402" fmla="*/ 1961053 w 2823409"/>
                <a:gd name="connsiteY402" fmla="*/ 280924 h 4554552"/>
                <a:gd name="connsiteX403" fmla="*/ 1889793 w 2823409"/>
                <a:gd name="connsiteY403" fmla="*/ 315758 h 4554552"/>
                <a:gd name="connsiteX404" fmla="*/ 1856667 w 2823409"/>
                <a:gd name="connsiteY404" fmla="*/ 321501 h 4554552"/>
                <a:gd name="connsiteX405" fmla="*/ 1802098 w 2823409"/>
                <a:gd name="connsiteY405" fmla="*/ 354461 h 4554552"/>
                <a:gd name="connsiteX406" fmla="*/ 1775520 w 2823409"/>
                <a:gd name="connsiteY406" fmla="*/ 360204 h 4554552"/>
                <a:gd name="connsiteX407" fmla="*/ 1710936 w 2823409"/>
                <a:gd name="connsiteY407" fmla="*/ 395038 h 4554552"/>
                <a:gd name="connsiteX408" fmla="*/ 1652901 w 2823409"/>
                <a:gd name="connsiteY408" fmla="*/ 435739 h 4554552"/>
                <a:gd name="connsiteX409" fmla="*/ 1627992 w 2823409"/>
                <a:gd name="connsiteY409" fmla="*/ 476315 h 4554552"/>
                <a:gd name="connsiteX410" fmla="*/ 1647893 w 2823409"/>
                <a:gd name="connsiteY410" fmla="*/ 503408 h 4554552"/>
                <a:gd name="connsiteX411" fmla="*/ 1644555 w 2823409"/>
                <a:gd name="connsiteY411" fmla="*/ 536243 h 4554552"/>
                <a:gd name="connsiteX412" fmla="*/ 1679350 w 2823409"/>
                <a:gd name="connsiteY412" fmla="*/ 540114 h 4554552"/>
                <a:gd name="connsiteX413" fmla="*/ 1740596 w 2823409"/>
                <a:gd name="connsiteY413" fmla="*/ 580815 h 4554552"/>
                <a:gd name="connsiteX414" fmla="*/ 1793624 w 2823409"/>
                <a:gd name="connsiteY414" fmla="*/ 604037 h 4554552"/>
                <a:gd name="connsiteX415" fmla="*/ 1844983 w 2823409"/>
                <a:gd name="connsiteY415" fmla="*/ 617521 h 4554552"/>
                <a:gd name="connsiteX416" fmla="*/ 1821743 w 2823409"/>
                <a:gd name="connsiteY416" fmla="*/ 658222 h 4554552"/>
                <a:gd name="connsiteX417" fmla="*/ 1813525 w 2823409"/>
                <a:gd name="connsiteY417" fmla="*/ 702794 h 4554552"/>
                <a:gd name="connsiteX418" fmla="*/ 1839975 w 2823409"/>
                <a:gd name="connsiteY418" fmla="*/ 737627 h 4554552"/>
                <a:gd name="connsiteX419" fmla="*/ 1887995 w 2823409"/>
                <a:gd name="connsiteY419" fmla="*/ 698923 h 4554552"/>
                <a:gd name="connsiteX420" fmla="*/ 1907897 w 2823409"/>
                <a:gd name="connsiteY420" fmla="*/ 627259 h 4554552"/>
                <a:gd name="connsiteX421" fmla="*/ 2045410 w 2823409"/>
                <a:gd name="connsiteY421" fmla="*/ 493794 h 4554552"/>
                <a:gd name="connsiteX422" fmla="*/ 2042072 w 2823409"/>
                <a:gd name="connsiteY422" fmla="*/ 462831 h 4554552"/>
                <a:gd name="connsiteX423" fmla="*/ 2063514 w 2823409"/>
                <a:gd name="connsiteY423" fmla="*/ 416387 h 4554552"/>
                <a:gd name="connsiteX424" fmla="*/ 2106656 w 2823409"/>
                <a:gd name="connsiteY424" fmla="*/ 362202 h 4554552"/>
                <a:gd name="connsiteX425" fmla="*/ 2171239 w 2823409"/>
                <a:gd name="connsiteY425" fmla="*/ 375686 h 4554552"/>
                <a:gd name="connsiteX426" fmla="*/ 2197817 w 2823409"/>
                <a:gd name="connsiteY426" fmla="*/ 367945 h 4554552"/>
                <a:gd name="connsiteX427" fmla="*/ 2235951 w 2823409"/>
                <a:gd name="connsiteY427" fmla="*/ 404651 h 4554552"/>
                <a:gd name="connsiteX428" fmla="*/ 2260860 w 2823409"/>
                <a:gd name="connsiteY428" fmla="*/ 424003 h 4554552"/>
                <a:gd name="connsiteX429" fmla="*/ 2245966 w 2823409"/>
                <a:gd name="connsiteY429" fmla="*/ 466577 h 4554552"/>
                <a:gd name="connsiteX430" fmla="*/ 2270875 w 2823409"/>
                <a:gd name="connsiteY430" fmla="*/ 499537 h 4554552"/>
                <a:gd name="connsiteX431" fmla="*/ 2312347 w 2823409"/>
                <a:gd name="connsiteY431" fmla="*/ 487926 h 4554552"/>
                <a:gd name="connsiteX432" fmla="*/ 2372052 w 2823409"/>
                <a:gd name="connsiteY432" fmla="*/ 443355 h 4554552"/>
                <a:gd name="connsiteX433" fmla="*/ 2400171 w 2823409"/>
                <a:gd name="connsiteY433" fmla="*/ 520762 h 4554552"/>
                <a:gd name="connsiteX434" fmla="*/ 2398502 w 2823409"/>
                <a:gd name="connsiteY434" fmla="*/ 576945 h 4554552"/>
                <a:gd name="connsiteX435" fmla="*/ 2453199 w 2823409"/>
                <a:gd name="connsiteY435" fmla="*/ 623389 h 4554552"/>
                <a:gd name="connsiteX436" fmla="*/ 2464883 w 2823409"/>
                <a:gd name="connsiteY436" fmla="*/ 648609 h 4554552"/>
                <a:gd name="connsiteX437" fmla="*/ 2484784 w 2823409"/>
                <a:gd name="connsiteY437" fmla="*/ 675701 h 4554552"/>
                <a:gd name="connsiteX438" fmla="*/ 2461545 w 2823409"/>
                <a:gd name="connsiteY438" fmla="*/ 749238 h 4554552"/>
                <a:gd name="connsiteX439" fmla="*/ 2441643 w 2823409"/>
                <a:gd name="connsiteY439" fmla="*/ 782074 h 4554552"/>
                <a:gd name="connsiteX440" fmla="*/ 2491333 w 2823409"/>
                <a:gd name="connsiteY440" fmla="*/ 813037 h 4554552"/>
                <a:gd name="connsiteX441" fmla="*/ 2486325 w 2823409"/>
                <a:gd name="connsiteY441" fmla="*/ 853613 h 4554552"/>
                <a:gd name="connsiteX442" fmla="*/ 2476439 w 2823409"/>
                <a:gd name="connsiteY442" fmla="*/ 900057 h 4554552"/>
                <a:gd name="connsiteX443" fmla="*/ 2445110 w 2823409"/>
                <a:gd name="connsiteY443" fmla="*/ 879457 h 4554552"/>
                <a:gd name="connsiteX444" fmla="*/ 654486 w 2823409"/>
                <a:gd name="connsiteY444" fmla="*/ 829142 h 4554552"/>
                <a:gd name="connsiteX445" fmla="*/ 639592 w 2823409"/>
                <a:gd name="connsiteY445" fmla="*/ 807793 h 4554552"/>
                <a:gd name="connsiteX446" fmla="*/ 654486 w 2823409"/>
                <a:gd name="connsiteY446" fmla="*/ 829142 h 4554552"/>
                <a:gd name="connsiteX447" fmla="*/ 1810701 w 2823409"/>
                <a:gd name="connsiteY447" fmla="*/ 1005306 h 4554552"/>
                <a:gd name="connsiteX448" fmla="*/ 1765890 w 2823409"/>
                <a:gd name="connsiteY448" fmla="*/ 1001436 h 4554552"/>
                <a:gd name="connsiteX449" fmla="*/ 1740981 w 2823409"/>
                <a:gd name="connsiteY449" fmla="*/ 1014920 h 4554552"/>
                <a:gd name="connsiteX450" fmla="*/ 1810701 w 2823409"/>
                <a:gd name="connsiteY450" fmla="*/ 1005306 h 4554552"/>
                <a:gd name="connsiteX451" fmla="*/ 1724546 w 2823409"/>
                <a:gd name="connsiteY451" fmla="*/ 972346 h 4554552"/>
                <a:gd name="connsiteX452" fmla="*/ 1717998 w 2823409"/>
                <a:gd name="connsiteY452" fmla="*/ 931644 h 4554552"/>
                <a:gd name="connsiteX453" fmla="*/ 1696427 w 2823409"/>
                <a:gd name="connsiteY453" fmla="*/ 935515 h 4554552"/>
                <a:gd name="connsiteX454" fmla="*/ 1669977 w 2823409"/>
                <a:gd name="connsiteY454" fmla="*/ 923904 h 4554552"/>
                <a:gd name="connsiteX455" fmla="*/ 1638520 w 2823409"/>
                <a:gd name="connsiteY455" fmla="*/ 937388 h 4554552"/>
                <a:gd name="connsiteX456" fmla="*/ 1645197 w 2823409"/>
                <a:gd name="connsiteY456" fmla="*/ 962607 h 4554552"/>
                <a:gd name="connsiteX457" fmla="*/ 1653543 w 2823409"/>
                <a:gd name="connsiteY457" fmla="*/ 1022660 h 4554552"/>
                <a:gd name="connsiteX458" fmla="*/ 1701563 w 2823409"/>
                <a:gd name="connsiteY458" fmla="*/ 968475 h 4554552"/>
                <a:gd name="connsiteX459" fmla="*/ 1724546 w 2823409"/>
                <a:gd name="connsiteY459" fmla="*/ 972346 h 4554552"/>
                <a:gd name="connsiteX460" fmla="*/ 1701306 w 2823409"/>
                <a:gd name="connsiteY460" fmla="*/ 1049878 h 4554552"/>
                <a:gd name="connsiteX461" fmla="*/ 1636723 w 2823409"/>
                <a:gd name="connsiteY461" fmla="*/ 1059491 h 4554552"/>
                <a:gd name="connsiteX462" fmla="*/ 1606935 w 2823409"/>
                <a:gd name="connsiteY462" fmla="*/ 1076845 h 4554552"/>
                <a:gd name="connsiteX463" fmla="*/ 1643399 w 2823409"/>
                <a:gd name="connsiteY463" fmla="*/ 1082713 h 4554552"/>
                <a:gd name="connsiteX464" fmla="*/ 1701306 w 2823409"/>
                <a:gd name="connsiteY464" fmla="*/ 1049878 h 4554552"/>
                <a:gd name="connsiteX465" fmla="*/ 1628505 w 2823409"/>
                <a:gd name="connsiteY465" fmla="*/ 902679 h 4554552"/>
                <a:gd name="connsiteX466" fmla="*/ 1606935 w 2823409"/>
                <a:gd name="connsiteY466" fmla="*/ 831015 h 4554552"/>
                <a:gd name="connsiteX467" fmla="*/ 1510894 w 2823409"/>
                <a:gd name="connsiteY467" fmla="*/ 863976 h 4554552"/>
                <a:gd name="connsiteX468" fmla="*/ 1472760 w 2823409"/>
                <a:gd name="connsiteY468" fmla="*/ 887198 h 4554552"/>
                <a:gd name="connsiteX469" fmla="*/ 1542351 w 2823409"/>
                <a:gd name="connsiteY469" fmla="*/ 885200 h 4554552"/>
                <a:gd name="connsiteX470" fmla="*/ 1572139 w 2823409"/>
                <a:gd name="connsiteY470" fmla="*/ 908422 h 4554552"/>
                <a:gd name="connsiteX471" fmla="*/ 1628505 w 2823409"/>
                <a:gd name="connsiteY471" fmla="*/ 902679 h 4554552"/>
                <a:gd name="connsiteX472" fmla="*/ 1605265 w 2823409"/>
                <a:gd name="connsiteY472" fmla="*/ 933642 h 4554552"/>
                <a:gd name="connsiteX473" fmla="*/ 1550568 w 2823409"/>
                <a:gd name="connsiteY473" fmla="*/ 943256 h 4554552"/>
                <a:gd name="connsiteX474" fmla="*/ 1530667 w 2823409"/>
                <a:gd name="connsiteY474" fmla="*/ 974218 h 4554552"/>
                <a:gd name="connsiteX475" fmla="*/ 1507427 w 2823409"/>
                <a:gd name="connsiteY475" fmla="*/ 1003309 h 4554552"/>
                <a:gd name="connsiteX476" fmla="*/ 1494202 w 2823409"/>
                <a:gd name="connsiteY476" fmla="*/ 1074848 h 4554552"/>
                <a:gd name="connsiteX477" fmla="*/ 1530667 w 2823409"/>
                <a:gd name="connsiteY477" fmla="*/ 1040015 h 4554552"/>
                <a:gd name="connsiteX478" fmla="*/ 1575349 w 2823409"/>
                <a:gd name="connsiteY478" fmla="*/ 962607 h 4554552"/>
                <a:gd name="connsiteX479" fmla="*/ 1605265 w 2823409"/>
                <a:gd name="connsiteY479" fmla="*/ 933642 h 4554552"/>
                <a:gd name="connsiteX480" fmla="*/ 1398161 w 2823409"/>
                <a:gd name="connsiteY480" fmla="*/ 716902 h 4554552"/>
                <a:gd name="connsiteX481" fmla="*/ 1398161 w 2823409"/>
                <a:gd name="connsiteY481" fmla="*/ 660719 h 4554552"/>
                <a:gd name="connsiteX482" fmla="*/ 1398161 w 2823409"/>
                <a:gd name="connsiteY482" fmla="*/ 716902 h 4554552"/>
                <a:gd name="connsiteX483" fmla="*/ 1308797 w 2823409"/>
                <a:gd name="connsiteY483" fmla="*/ 2168537 h 4554552"/>
                <a:gd name="connsiteX484" fmla="*/ 1312135 w 2823409"/>
                <a:gd name="connsiteY484" fmla="*/ 2160797 h 4554552"/>
                <a:gd name="connsiteX485" fmla="*/ 1308797 w 2823409"/>
                <a:gd name="connsiteY485" fmla="*/ 2168537 h 4554552"/>
                <a:gd name="connsiteX486" fmla="*/ 608007 w 2823409"/>
                <a:gd name="connsiteY486" fmla="*/ 548604 h 4554552"/>
                <a:gd name="connsiteX487" fmla="*/ 606337 w 2823409"/>
                <a:gd name="connsiteY487" fmla="*/ 540863 h 4554552"/>
                <a:gd name="connsiteX488" fmla="*/ 596322 w 2823409"/>
                <a:gd name="connsiteY488" fmla="*/ 546731 h 4554552"/>
                <a:gd name="connsiteX489" fmla="*/ 608007 w 2823409"/>
                <a:gd name="connsiteY489" fmla="*/ 548604 h 4554552"/>
                <a:gd name="connsiteX490" fmla="*/ 2349069 w 2823409"/>
                <a:gd name="connsiteY490" fmla="*/ 244718 h 4554552"/>
                <a:gd name="connsiteX491" fmla="*/ 2360625 w 2823409"/>
                <a:gd name="connsiteY491" fmla="*/ 233107 h 4554552"/>
                <a:gd name="connsiteX492" fmla="*/ 2349069 w 2823409"/>
                <a:gd name="connsiteY492" fmla="*/ 244718 h 4554552"/>
                <a:gd name="connsiteX493" fmla="*/ 2158528 w 2823409"/>
                <a:gd name="connsiteY493" fmla="*/ 55070 h 4554552"/>
                <a:gd name="connsiteX494" fmla="*/ 2148513 w 2823409"/>
                <a:gd name="connsiteY494" fmla="*/ 55070 h 4554552"/>
                <a:gd name="connsiteX495" fmla="*/ 2148513 w 2823409"/>
                <a:gd name="connsiteY495" fmla="*/ 62811 h 4554552"/>
                <a:gd name="connsiteX496" fmla="*/ 2158528 w 2823409"/>
                <a:gd name="connsiteY496" fmla="*/ 55070 h 4554552"/>
                <a:gd name="connsiteX497" fmla="*/ 1529126 w 2823409"/>
                <a:gd name="connsiteY497" fmla="*/ 204016 h 4554552"/>
                <a:gd name="connsiteX498" fmla="*/ 1539013 w 2823409"/>
                <a:gd name="connsiteY498" fmla="*/ 184665 h 4554552"/>
                <a:gd name="connsiteX499" fmla="*/ 1462873 w 2823409"/>
                <a:gd name="connsiteY499" fmla="*/ 178797 h 4554552"/>
                <a:gd name="connsiteX500" fmla="*/ 1419732 w 2823409"/>
                <a:gd name="connsiteY500" fmla="*/ 190408 h 4554552"/>
                <a:gd name="connsiteX501" fmla="*/ 1529126 w 2823409"/>
                <a:gd name="connsiteY501" fmla="*/ 204016 h 4554552"/>
                <a:gd name="connsiteX502" fmla="*/ 1232529 w 2823409"/>
                <a:gd name="connsiteY502" fmla="*/ 403403 h 4554552"/>
                <a:gd name="connsiteX503" fmla="*/ 1257310 w 2823409"/>
                <a:gd name="connsiteY503" fmla="*/ 389794 h 4554552"/>
                <a:gd name="connsiteX504" fmla="*/ 1232529 w 2823409"/>
                <a:gd name="connsiteY504" fmla="*/ 372440 h 4554552"/>
                <a:gd name="connsiteX505" fmla="*/ 1202741 w 2823409"/>
                <a:gd name="connsiteY505" fmla="*/ 391791 h 4554552"/>
                <a:gd name="connsiteX506" fmla="*/ 1167946 w 2823409"/>
                <a:gd name="connsiteY506" fmla="*/ 417011 h 4554552"/>
                <a:gd name="connsiteX507" fmla="*/ 1232529 w 2823409"/>
                <a:gd name="connsiteY507" fmla="*/ 403403 h 4554552"/>
                <a:gd name="connsiteX508" fmla="*/ 1224312 w 2823409"/>
                <a:gd name="connsiteY508" fmla="*/ 264069 h 4554552"/>
                <a:gd name="connsiteX509" fmla="*/ 1252559 w 2823409"/>
                <a:gd name="connsiteY509" fmla="*/ 256329 h 4554552"/>
                <a:gd name="connsiteX510" fmla="*/ 1164736 w 2823409"/>
                <a:gd name="connsiteY510" fmla="*/ 242845 h 4554552"/>
                <a:gd name="connsiteX511" fmla="*/ 1148172 w 2823409"/>
                <a:gd name="connsiteY511" fmla="*/ 281549 h 4554552"/>
                <a:gd name="connsiteX512" fmla="*/ 1224312 w 2823409"/>
                <a:gd name="connsiteY512" fmla="*/ 264069 h 4554552"/>
                <a:gd name="connsiteX513" fmla="*/ 1721208 w 2823409"/>
                <a:gd name="connsiteY513" fmla="*/ 2242074 h 4554552"/>
                <a:gd name="connsiteX514" fmla="*/ 1714660 w 2823409"/>
                <a:gd name="connsiteY514" fmla="*/ 2212984 h 4554552"/>
                <a:gd name="connsiteX515" fmla="*/ 1721208 w 2823409"/>
                <a:gd name="connsiteY515" fmla="*/ 2242074 h 4554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</a:cxnLst>
              <a:rect l="l" t="t" r="r" b="b"/>
              <a:pathLst>
                <a:path w="2823409" h="4554552">
                  <a:moveTo>
                    <a:pt x="2445110" y="879457"/>
                  </a:moveTo>
                  <a:cubicBezTo>
                    <a:pt x="2437406" y="877210"/>
                    <a:pt x="2426877" y="877709"/>
                    <a:pt x="2416991" y="875587"/>
                  </a:cubicBezTo>
                  <a:cubicBezTo>
                    <a:pt x="2408517" y="873839"/>
                    <a:pt x="2398502" y="870842"/>
                    <a:pt x="2390541" y="869719"/>
                  </a:cubicBezTo>
                  <a:cubicBezTo>
                    <a:pt x="2370126" y="866847"/>
                    <a:pt x="2347913" y="873839"/>
                    <a:pt x="2335844" y="860105"/>
                  </a:cubicBezTo>
                  <a:cubicBezTo>
                    <a:pt x="2355489" y="829517"/>
                    <a:pt x="2381682" y="799303"/>
                    <a:pt x="2407104" y="772960"/>
                  </a:cubicBezTo>
                  <a:cubicBezTo>
                    <a:pt x="2414680" y="765094"/>
                    <a:pt x="2430858" y="759725"/>
                    <a:pt x="2427006" y="743870"/>
                  </a:cubicBezTo>
                  <a:cubicBezTo>
                    <a:pt x="2412882" y="729387"/>
                    <a:pt x="2395549" y="744743"/>
                    <a:pt x="2382324" y="753608"/>
                  </a:cubicBezTo>
                  <a:cubicBezTo>
                    <a:pt x="2368328" y="762847"/>
                    <a:pt x="2351765" y="776081"/>
                    <a:pt x="2335972" y="778828"/>
                  </a:cubicBezTo>
                  <a:cubicBezTo>
                    <a:pt x="2308624" y="783572"/>
                    <a:pt x="2272288" y="769464"/>
                    <a:pt x="2249818" y="786568"/>
                  </a:cubicBezTo>
                  <a:cubicBezTo>
                    <a:pt x="2246736" y="801176"/>
                    <a:pt x="2275241" y="795558"/>
                    <a:pt x="2271260" y="817531"/>
                  </a:cubicBezTo>
                  <a:cubicBezTo>
                    <a:pt x="2260346" y="819654"/>
                    <a:pt x="2249946" y="820653"/>
                    <a:pt x="2241472" y="811663"/>
                  </a:cubicBezTo>
                  <a:cubicBezTo>
                    <a:pt x="2233768" y="803548"/>
                    <a:pt x="2238134" y="791437"/>
                    <a:pt x="2233255" y="786444"/>
                  </a:cubicBezTo>
                  <a:cubicBezTo>
                    <a:pt x="2224781" y="778203"/>
                    <a:pt x="2192810" y="775956"/>
                    <a:pt x="2178558" y="778703"/>
                  </a:cubicBezTo>
                  <a:cubicBezTo>
                    <a:pt x="2161096" y="782074"/>
                    <a:pt x="2145816" y="794184"/>
                    <a:pt x="2143762" y="811538"/>
                  </a:cubicBezTo>
                  <a:cubicBezTo>
                    <a:pt x="2164691" y="823025"/>
                    <a:pt x="2199101" y="799803"/>
                    <a:pt x="2206677" y="829017"/>
                  </a:cubicBezTo>
                  <a:cubicBezTo>
                    <a:pt x="2195249" y="853114"/>
                    <a:pt x="2168286" y="866348"/>
                    <a:pt x="2171881" y="898684"/>
                  </a:cubicBezTo>
                  <a:cubicBezTo>
                    <a:pt x="2173293" y="911169"/>
                    <a:pt x="2186005" y="927774"/>
                    <a:pt x="2195121" y="929647"/>
                  </a:cubicBezTo>
                  <a:cubicBezTo>
                    <a:pt x="2204237" y="931520"/>
                    <a:pt x="2209373" y="920907"/>
                    <a:pt x="2218361" y="921906"/>
                  </a:cubicBezTo>
                  <a:cubicBezTo>
                    <a:pt x="2227734" y="922905"/>
                    <a:pt x="2225551" y="935390"/>
                    <a:pt x="2236593" y="933517"/>
                  </a:cubicBezTo>
                  <a:cubicBezTo>
                    <a:pt x="2252514" y="925527"/>
                    <a:pt x="2261374" y="899433"/>
                    <a:pt x="2279606" y="900557"/>
                  </a:cubicBezTo>
                  <a:cubicBezTo>
                    <a:pt x="2301562" y="931644"/>
                    <a:pt x="2259833" y="946751"/>
                    <a:pt x="2236593" y="956615"/>
                  </a:cubicBezTo>
                  <a:cubicBezTo>
                    <a:pt x="2210015" y="967851"/>
                    <a:pt x="2175605" y="973844"/>
                    <a:pt x="2155446" y="983707"/>
                  </a:cubicBezTo>
                  <a:cubicBezTo>
                    <a:pt x="2144918" y="988951"/>
                    <a:pt x="2104858" y="1034147"/>
                    <a:pt x="2099209" y="999188"/>
                  </a:cubicBezTo>
                  <a:cubicBezTo>
                    <a:pt x="2095100" y="973969"/>
                    <a:pt x="2118982" y="981210"/>
                    <a:pt x="2124117" y="960485"/>
                  </a:cubicBezTo>
                  <a:cubicBezTo>
                    <a:pt x="2098438" y="954617"/>
                    <a:pt x="2074556" y="973344"/>
                    <a:pt x="2051188" y="983707"/>
                  </a:cubicBezTo>
                  <a:cubicBezTo>
                    <a:pt x="2017933" y="998439"/>
                    <a:pt x="1961438" y="1007803"/>
                    <a:pt x="1953478" y="1051501"/>
                  </a:cubicBezTo>
                  <a:cubicBezTo>
                    <a:pt x="1951937" y="1060240"/>
                    <a:pt x="1956688" y="1076596"/>
                    <a:pt x="1951809" y="1082464"/>
                  </a:cubicBezTo>
                  <a:cubicBezTo>
                    <a:pt x="1947828" y="1087208"/>
                    <a:pt x="1924075" y="1087957"/>
                    <a:pt x="1913675" y="1092202"/>
                  </a:cubicBezTo>
                  <a:cubicBezTo>
                    <a:pt x="1897754" y="1098570"/>
                    <a:pt x="1883758" y="1112303"/>
                    <a:pt x="1873872" y="1115424"/>
                  </a:cubicBezTo>
                  <a:cubicBezTo>
                    <a:pt x="1866425" y="1117796"/>
                    <a:pt x="1855383" y="1117172"/>
                    <a:pt x="1850760" y="1119295"/>
                  </a:cubicBezTo>
                  <a:cubicBezTo>
                    <a:pt x="1837535" y="1125287"/>
                    <a:pt x="1832785" y="1146137"/>
                    <a:pt x="1817634" y="1159871"/>
                  </a:cubicBezTo>
                  <a:cubicBezTo>
                    <a:pt x="1811471" y="1165489"/>
                    <a:pt x="1797732" y="1169609"/>
                    <a:pt x="1792725" y="1175352"/>
                  </a:cubicBezTo>
                  <a:cubicBezTo>
                    <a:pt x="1784122" y="1185340"/>
                    <a:pt x="1782967" y="1210311"/>
                    <a:pt x="1767944" y="1214056"/>
                  </a:cubicBezTo>
                  <a:cubicBezTo>
                    <a:pt x="1758315" y="1215055"/>
                    <a:pt x="1750482" y="1205566"/>
                    <a:pt x="1741366" y="1212058"/>
                  </a:cubicBezTo>
                  <a:cubicBezTo>
                    <a:pt x="1740339" y="1236779"/>
                    <a:pt x="1748813" y="1270364"/>
                    <a:pt x="1739697" y="1295334"/>
                  </a:cubicBezTo>
                  <a:cubicBezTo>
                    <a:pt x="1720052" y="1313936"/>
                    <a:pt x="1698482" y="1327295"/>
                    <a:pt x="1673444" y="1343776"/>
                  </a:cubicBezTo>
                  <a:cubicBezTo>
                    <a:pt x="1659577" y="1352890"/>
                    <a:pt x="1647123" y="1355262"/>
                    <a:pt x="1630303" y="1365125"/>
                  </a:cubicBezTo>
                  <a:cubicBezTo>
                    <a:pt x="1618362" y="1372117"/>
                    <a:pt x="1607577" y="1388597"/>
                    <a:pt x="1593838" y="1397961"/>
                  </a:cubicBezTo>
                  <a:cubicBezTo>
                    <a:pt x="1562252" y="1419685"/>
                    <a:pt x="1523990" y="1445529"/>
                    <a:pt x="1524247" y="1500588"/>
                  </a:cubicBezTo>
                  <a:cubicBezTo>
                    <a:pt x="1524247" y="1512573"/>
                    <a:pt x="1529511" y="1525308"/>
                    <a:pt x="1530924" y="1539291"/>
                  </a:cubicBezTo>
                  <a:cubicBezTo>
                    <a:pt x="1531694" y="1547531"/>
                    <a:pt x="1530025" y="1555522"/>
                    <a:pt x="1530924" y="1564511"/>
                  </a:cubicBezTo>
                  <a:cubicBezTo>
                    <a:pt x="1532850" y="1584737"/>
                    <a:pt x="1545433" y="1610456"/>
                    <a:pt x="1530924" y="1624439"/>
                  </a:cubicBezTo>
                  <a:cubicBezTo>
                    <a:pt x="1508583" y="1613702"/>
                    <a:pt x="1480207" y="1610082"/>
                    <a:pt x="1464671" y="1591604"/>
                  </a:cubicBezTo>
                  <a:cubicBezTo>
                    <a:pt x="1460434" y="1572501"/>
                    <a:pt x="1473273" y="1556770"/>
                    <a:pt x="1471347" y="1539291"/>
                  </a:cubicBezTo>
                  <a:cubicBezTo>
                    <a:pt x="1469807" y="1525308"/>
                    <a:pt x="1452987" y="1500463"/>
                    <a:pt x="1443100" y="1498590"/>
                  </a:cubicBezTo>
                  <a:cubicBezTo>
                    <a:pt x="1432957" y="1496717"/>
                    <a:pt x="1423712" y="1509202"/>
                    <a:pt x="1413312" y="1508204"/>
                  </a:cubicBezTo>
                  <a:cubicBezTo>
                    <a:pt x="1400986" y="1507080"/>
                    <a:pt x="1389430" y="1487104"/>
                    <a:pt x="1373509" y="1484981"/>
                  </a:cubicBezTo>
                  <a:cubicBezTo>
                    <a:pt x="1350269" y="1481860"/>
                    <a:pt x="1333064" y="1491224"/>
                    <a:pt x="1307256" y="1486979"/>
                  </a:cubicBezTo>
                  <a:cubicBezTo>
                    <a:pt x="1282219" y="1502585"/>
                    <a:pt x="1274900" y="1530302"/>
                    <a:pt x="1244342" y="1527555"/>
                  </a:cubicBezTo>
                  <a:cubicBezTo>
                    <a:pt x="1233556" y="1526681"/>
                    <a:pt x="1223670" y="1517068"/>
                    <a:pt x="1211215" y="1514072"/>
                  </a:cubicBezTo>
                  <a:cubicBezTo>
                    <a:pt x="1197734" y="1510825"/>
                    <a:pt x="1177190" y="1505207"/>
                    <a:pt x="1163195" y="1506331"/>
                  </a:cubicBezTo>
                  <a:cubicBezTo>
                    <a:pt x="1134948" y="1508578"/>
                    <a:pt x="1114532" y="1532175"/>
                    <a:pt x="1090265" y="1546907"/>
                  </a:cubicBezTo>
                  <a:cubicBezTo>
                    <a:pt x="1068952" y="1559892"/>
                    <a:pt x="1038650" y="1576122"/>
                    <a:pt x="1032230" y="1603090"/>
                  </a:cubicBezTo>
                  <a:cubicBezTo>
                    <a:pt x="1028763" y="1617572"/>
                    <a:pt x="1031716" y="1638048"/>
                    <a:pt x="1027223" y="1651532"/>
                  </a:cubicBezTo>
                  <a:cubicBezTo>
                    <a:pt x="1024269" y="1660396"/>
                    <a:pt x="1017849" y="1668262"/>
                    <a:pt x="1013998" y="1676627"/>
                  </a:cubicBezTo>
                  <a:cubicBezTo>
                    <a:pt x="995380" y="1716204"/>
                    <a:pt x="979972" y="1768641"/>
                    <a:pt x="994096" y="1825698"/>
                  </a:cubicBezTo>
                  <a:cubicBezTo>
                    <a:pt x="996150" y="1834188"/>
                    <a:pt x="1014640" y="1881881"/>
                    <a:pt x="1022215" y="1891494"/>
                  </a:cubicBezTo>
                  <a:cubicBezTo>
                    <a:pt x="1030818" y="1902231"/>
                    <a:pt x="1055855" y="1918212"/>
                    <a:pt x="1070235" y="1918587"/>
                  </a:cubicBezTo>
                  <a:cubicBezTo>
                    <a:pt x="1082305" y="1918836"/>
                    <a:pt x="1096557" y="1911345"/>
                    <a:pt x="1108369" y="1908973"/>
                  </a:cubicBezTo>
                  <a:cubicBezTo>
                    <a:pt x="1121979" y="1906102"/>
                    <a:pt x="1139056" y="1905852"/>
                    <a:pt x="1151511" y="1901232"/>
                  </a:cubicBezTo>
                  <a:cubicBezTo>
                    <a:pt x="1187334" y="1887874"/>
                    <a:pt x="1180272" y="1831191"/>
                    <a:pt x="1216094" y="1812214"/>
                  </a:cubicBezTo>
                  <a:cubicBezTo>
                    <a:pt x="1231759" y="1803974"/>
                    <a:pt x="1249863" y="1802351"/>
                    <a:pt x="1277340" y="1800603"/>
                  </a:cubicBezTo>
                  <a:cubicBezTo>
                    <a:pt x="1286071" y="1809218"/>
                    <a:pt x="1290179" y="1824200"/>
                    <a:pt x="1289024" y="1837309"/>
                  </a:cubicBezTo>
                  <a:cubicBezTo>
                    <a:pt x="1288125" y="1847172"/>
                    <a:pt x="1280036" y="1856161"/>
                    <a:pt x="1275799" y="1870270"/>
                  </a:cubicBezTo>
                  <a:cubicBezTo>
                    <a:pt x="1272075" y="1882630"/>
                    <a:pt x="1271177" y="1897112"/>
                    <a:pt x="1267453" y="1907100"/>
                  </a:cubicBezTo>
                  <a:cubicBezTo>
                    <a:pt x="1262574" y="1920210"/>
                    <a:pt x="1251532" y="1929698"/>
                    <a:pt x="1247552" y="1941934"/>
                  </a:cubicBezTo>
                  <a:cubicBezTo>
                    <a:pt x="1244984" y="1949924"/>
                    <a:pt x="1246396" y="1959787"/>
                    <a:pt x="1244213" y="1967029"/>
                  </a:cubicBezTo>
                  <a:cubicBezTo>
                    <a:pt x="1240361" y="1979763"/>
                    <a:pt x="1225853" y="1988753"/>
                    <a:pt x="1232529" y="2001862"/>
                  </a:cubicBezTo>
                  <a:cubicBezTo>
                    <a:pt x="1267967" y="2018342"/>
                    <a:pt x="1310980" y="1997118"/>
                    <a:pt x="1341923" y="2003860"/>
                  </a:cubicBezTo>
                  <a:cubicBezTo>
                    <a:pt x="1355020" y="2006606"/>
                    <a:pt x="1381855" y="2024834"/>
                    <a:pt x="1381726" y="2048431"/>
                  </a:cubicBezTo>
                  <a:cubicBezTo>
                    <a:pt x="1381598" y="2066035"/>
                    <a:pt x="1370042" y="2077521"/>
                    <a:pt x="1368502" y="2096873"/>
                  </a:cubicBezTo>
                  <a:cubicBezTo>
                    <a:pt x="1366447" y="2121094"/>
                    <a:pt x="1357845" y="2150809"/>
                    <a:pt x="1356946" y="2170410"/>
                  </a:cubicBezTo>
                  <a:cubicBezTo>
                    <a:pt x="1355533" y="2202497"/>
                    <a:pt x="1397262" y="2257930"/>
                    <a:pt x="1426537" y="2257556"/>
                  </a:cubicBezTo>
                  <a:cubicBezTo>
                    <a:pt x="1457994" y="2257056"/>
                    <a:pt x="1476355" y="2220974"/>
                    <a:pt x="1514360" y="2240201"/>
                  </a:cubicBezTo>
                  <a:cubicBezTo>
                    <a:pt x="1526943" y="2246569"/>
                    <a:pt x="1540297" y="2270415"/>
                    <a:pt x="1554163" y="2269291"/>
                  </a:cubicBezTo>
                  <a:cubicBezTo>
                    <a:pt x="1565591" y="2268293"/>
                    <a:pt x="1582924" y="2244821"/>
                    <a:pt x="1590628" y="2228590"/>
                  </a:cubicBezTo>
                  <a:cubicBezTo>
                    <a:pt x="1600001" y="2208739"/>
                    <a:pt x="1600643" y="2192134"/>
                    <a:pt x="1617078" y="2182146"/>
                  </a:cubicBezTo>
                  <a:cubicBezTo>
                    <a:pt x="1634797" y="2171409"/>
                    <a:pt x="1649049" y="2176528"/>
                    <a:pt x="1671775" y="2166665"/>
                  </a:cubicBezTo>
                  <a:cubicBezTo>
                    <a:pt x="1681918" y="2162295"/>
                    <a:pt x="1690778" y="2154679"/>
                    <a:pt x="1699894" y="2147313"/>
                  </a:cubicBezTo>
                  <a:cubicBezTo>
                    <a:pt x="1707983" y="2140820"/>
                    <a:pt x="1716329" y="2123966"/>
                    <a:pt x="1726472" y="2135702"/>
                  </a:cubicBezTo>
                  <a:cubicBezTo>
                    <a:pt x="1739697" y="2151183"/>
                    <a:pt x="1710294" y="2159798"/>
                    <a:pt x="1721465" y="2176403"/>
                  </a:cubicBezTo>
                  <a:cubicBezTo>
                    <a:pt x="1744448" y="2190636"/>
                    <a:pt x="1756132" y="2149934"/>
                    <a:pt x="1772824" y="2149310"/>
                  </a:cubicBezTo>
                  <a:cubicBezTo>
                    <a:pt x="1778088" y="2149061"/>
                    <a:pt x="1796449" y="2161421"/>
                    <a:pt x="1805950" y="2168662"/>
                  </a:cubicBezTo>
                  <a:cubicBezTo>
                    <a:pt x="1818918" y="2178525"/>
                    <a:pt x="1823283" y="2192509"/>
                    <a:pt x="1837407" y="2195755"/>
                  </a:cubicBezTo>
                  <a:cubicBezTo>
                    <a:pt x="1846523" y="2197877"/>
                    <a:pt x="1861032" y="2191759"/>
                    <a:pt x="1873872" y="2193757"/>
                  </a:cubicBezTo>
                  <a:cubicBezTo>
                    <a:pt x="1890820" y="2196629"/>
                    <a:pt x="1900835" y="2213483"/>
                    <a:pt x="1913675" y="2213109"/>
                  </a:cubicBezTo>
                  <a:cubicBezTo>
                    <a:pt x="1929339" y="2212609"/>
                    <a:pt x="1936786" y="2192758"/>
                    <a:pt x="1950140" y="2189887"/>
                  </a:cubicBezTo>
                  <a:cubicBezTo>
                    <a:pt x="1979414" y="2183644"/>
                    <a:pt x="1990199" y="2193757"/>
                    <a:pt x="2003167" y="2215106"/>
                  </a:cubicBezTo>
                  <a:cubicBezTo>
                    <a:pt x="2017548" y="2218103"/>
                    <a:pt x="2018062" y="2195630"/>
                    <a:pt x="2031286" y="2203495"/>
                  </a:cubicBezTo>
                  <a:cubicBezTo>
                    <a:pt x="2024096" y="2220350"/>
                    <a:pt x="2033726" y="2228091"/>
                    <a:pt x="2039632" y="2242199"/>
                  </a:cubicBezTo>
                  <a:cubicBezTo>
                    <a:pt x="2043356" y="2251188"/>
                    <a:pt x="2042714" y="2257680"/>
                    <a:pt x="2046309" y="2261551"/>
                  </a:cubicBezTo>
                  <a:cubicBezTo>
                    <a:pt x="2054270" y="2270290"/>
                    <a:pt x="2069420" y="2270290"/>
                    <a:pt x="2081104" y="2278905"/>
                  </a:cubicBezTo>
                  <a:cubicBezTo>
                    <a:pt x="2093302" y="2287894"/>
                    <a:pt x="2100236" y="2304624"/>
                    <a:pt x="2114231" y="2323477"/>
                  </a:cubicBezTo>
                  <a:cubicBezTo>
                    <a:pt x="2128611" y="2342703"/>
                    <a:pt x="2152878" y="2362680"/>
                    <a:pt x="2172266" y="2364053"/>
                  </a:cubicBezTo>
                  <a:cubicBezTo>
                    <a:pt x="2190499" y="2365426"/>
                    <a:pt x="2205264" y="2358060"/>
                    <a:pt x="2220287" y="2360183"/>
                  </a:cubicBezTo>
                  <a:cubicBezTo>
                    <a:pt x="2254569" y="2365177"/>
                    <a:pt x="2275883" y="2385153"/>
                    <a:pt x="2299764" y="2406627"/>
                  </a:cubicBezTo>
                  <a:cubicBezTo>
                    <a:pt x="2313118" y="2418613"/>
                    <a:pt x="2325187" y="2426978"/>
                    <a:pt x="2329552" y="2441460"/>
                  </a:cubicBezTo>
                  <a:cubicBezTo>
                    <a:pt x="2332506" y="2451573"/>
                    <a:pt x="2331093" y="2465057"/>
                    <a:pt x="2334560" y="2476293"/>
                  </a:cubicBezTo>
                  <a:cubicBezTo>
                    <a:pt x="2341879" y="2500390"/>
                    <a:pt x="2371923" y="2512001"/>
                    <a:pt x="2361138" y="2553701"/>
                  </a:cubicBezTo>
                  <a:cubicBezTo>
                    <a:pt x="2366146" y="2565936"/>
                    <a:pt x="2377316" y="2570306"/>
                    <a:pt x="2389257" y="2578796"/>
                  </a:cubicBezTo>
                  <a:cubicBezTo>
                    <a:pt x="2398887" y="2585662"/>
                    <a:pt x="2406976" y="2600020"/>
                    <a:pt x="2417376" y="2602018"/>
                  </a:cubicBezTo>
                  <a:cubicBezTo>
                    <a:pt x="2424053" y="2603266"/>
                    <a:pt x="2431500" y="2599646"/>
                    <a:pt x="2437278" y="2600020"/>
                  </a:cubicBezTo>
                  <a:cubicBezTo>
                    <a:pt x="2456152" y="2601643"/>
                    <a:pt x="2468991" y="2610133"/>
                    <a:pt x="2485298" y="2617499"/>
                  </a:cubicBezTo>
                  <a:cubicBezTo>
                    <a:pt x="2495441" y="2621994"/>
                    <a:pt x="2508409" y="2623867"/>
                    <a:pt x="2515086" y="2629235"/>
                  </a:cubicBezTo>
                  <a:cubicBezTo>
                    <a:pt x="2523432" y="2635852"/>
                    <a:pt x="2524587" y="2658076"/>
                    <a:pt x="2534987" y="2663943"/>
                  </a:cubicBezTo>
                  <a:cubicBezTo>
                    <a:pt x="2541793" y="2667814"/>
                    <a:pt x="2556815" y="2662445"/>
                    <a:pt x="2568114" y="2663943"/>
                  </a:cubicBezTo>
                  <a:cubicBezTo>
                    <a:pt x="2585833" y="2666441"/>
                    <a:pt x="2609971" y="2679050"/>
                    <a:pt x="2626149" y="2679425"/>
                  </a:cubicBezTo>
                  <a:cubicBezTo>
                    <a:pt x="2635907" y="2679675"/>
                    <a:pt x="2643997" y="2674681"/>
                    <a:pt x="2652599" y="2675555"/>
                  </a:cubicBezTo>
                  <a:cubicBezTo>
                    <a:pt x="2693173" y="2679175"/>
                    <a:pt x="2716156" y="2735857"/>
                    <a:pt x="2755317" y="2752962"/>
                  </a:cubicBezTo>
                  <a:cubicBezTo>
                    <a:pt x="2767386" y="2758331"/>
                    <a:pt x="2786646" y="2754585"/>
                    <a:pt x="2795120" y="2758830"/>
                  </a:cubicBezTo>
                  <a:cubicBezTo>
                    <a:pt x="2809757" y="2766196"/>
                    <a:pt x="2822212" y="2818758"/>
                    <a:pt x="2823239" y="2841980"/>
                  </a:cubicBezTo>
                  <a:cubicBezTo>
                    <a:pt x="2826577" y="2912271"/>
                    <a:pt x="2780354" y="2934869"/>
                    <a:pt x="2753648" y="2981313"/>
                  </a:cubicBezTo>
                  <a:cubicBezTo>
                    <a:pt x="2748126" y="2991052"/>
                    <a:pt x="2745045" y="3006408"/>
                    <a:pt x="2737084" y="3020017"/>
                  </a:cubicBezTo>
                  <a:cubicBezTo>
                    <a:pt x="2721163" y="3047359"/>
                    <a:pt x="2703444" y="3052977"/>
                    <a:pt x="2705627" y="3103292"/>
                  </a:cubicBezTo>
                  <a:cubicBezTo>
                    <a:pt x="2706269" y="3117026"/>
                    <a:pt x="2712175" y="3130509"/>
                    <a:pt x="2712175" y="3145866"/>
                  </a:cubicBezTo>
                  <a:cubicBezTo>
                    <a:pt x="2712175" y="3164594"/>
                    <a:pt x="2710763" y="3189064"/>
                    <a:pt x="2707168" y="3205919"/>
                  </a:cubicBezTo>
                  <a:cubicBezTo>
                    <a:pt x="2704472" y="3218779"/>
                    <a:pt x="2695355" y="3229141"/>
                    <a:pt x="2693943" y="3240752"/>
                  </a:cubicBezTo>
                  <a:cubicBezTo>
                    <a:pt x="2692531" y="3252488"/>
                    <a:pt x="2696896" y="3261727"/>
                    <a:pt x="2695612" y="3271715"/>
                  </a:cubicBezTo>
                  <a:cubicBezTo>
                    <a:pt x="2694200" y="3282827"/>
                    <a:pt x="2684698" y="3298558"/>
                    <a:pt x="2677380" y="3314289"/>
                  </a:cubicBezTo>
                  <a:cubicBezTo>
                    <a:pt x="2662101" y="3347374"/>
                    <a:pt x="2658762" y="3386203"/>
                    <a:pt x="2627690" y="3399437"/>
                  </a:cubicBezTo>
                  <a:cubicBezTo>
                    <a:pt x="2609458" y="3407303"/>
                    <a:pt x="2584677" y="3402933"/>
                    <a:pt x="2564776" y="3411048"/>
                  </a:cubicBezTo>
                  <a:cubicBezTo>
                    <a:pt x="2556687" y="3414419"/>
                    <a:pt x="2546543" y="3423034"/>
                    <a:pt x="2536528" y="3428402"/>
                  </a:cubicBezTo>
                  <a:cubicBezTo>
                    <a:pt x="2507767" y="3444134"/>
                    <a:pt x="2466680" y="3465233"/>
                    <a:pt x="2458720" y="3500067"/>
                  </a:cubicBezTo>
                  <a:cubicBezTo>
                    <a:pt x="2451658" y="3531029"/>
                    <a:pt x="2468606" y="3555750"/>
                    <a:pt x="2463727" y="3591082"/>
                  </a:cubicBezTo>
                  <a:cubicBezTo>
                    <a:pt x="2458591" y="3601570"/>
                    <a:pt x="2451658" y="3612057"/>
                    <a:pt x="2443826" y="3623918"/>
                  </a:cubicBezTo>
                  <a:cubicBezTo>
                    <a:pt x="2436636" y="3634905"/>
                    <a:pt x="2433169" y="3647764"/>
                    <a:pt x="2425593" y="3658751"/>
                  </a:cubicBezTo>
                  <a:cubicBezTo>
                    <a:pt x="2415579" y="3673359"/>
                    <a:pt x="2400171" y="3679726"/>
                    <a:pt x="2394136" y="3699453"/>
                  </a:cubicBezTo>
                  <a:cubicBezTo>
                    <a:pt x="2392082" y="3706070"/>
                    <a:pt x="2393366" y="3714060"/>
                    <a:pt x="2390798" y="3724547"/>
                  </a:cubicBezTo>
                  <a:cubicBezTo>
                    <a:pt x="2389771" y="3728418"/>
                    <a:pt x="2383736" y="3734536"/>
                    <a:pt x="2380783" y="3741902"/>
                  </a:cubicBezTo>
                  <a:cubicBezTo>
                    <a:pt x="2378087" y="3748768"/>
                    <a:pt x="2378215" y="3757633"/>
                    <a:pt x="2375775" y="3763251"/>
                  </a:cubicBezTo>
                  <a:cubicBezTo>
                    <a:pt x="2368200" y="3781105"/>
                    <a:pt x="2345731" y="3821681"/>
                    <a:pt x="2329424" y="3827174"/>
                  </a:cubicBezTo>
                  <a:cubicBezTo>
                    <a:pt x="2295014" y="3838411"/>
                    <a:pt x="2258806" y="3810070"/>
                    <a:pt x="2235052" y="3815438"/>
                  </a:cubicBezTo>
                  <a:cubicBezTo>
                    <a:pt x="2238519" y="3834915"/>
                    <a:pt x="2250588" y="3832793"/>
                    <a:pt x="2258292" y="3846401"/>
                  </a:cubicBezTo>
                  <a:cubicBezTo>
                    <a:pt x="2262786" y="3854392"/>
                    <a:pt x="2265226" y="3865004"/>
                    <a:pt x="2271517" y="3873494"/>
                  </a:cubicBezTo>
                  <a:cubicBezTo>
                    <a:pt x="2278964" y="3883607"/>
                    <a:pt x="2285512" y="3887227"/>
                    <a:pt x="2286411" y="3898589"/>
                  </a:cubicBezTo>
                  <a:cubicBezTo>
                    <a:pt x="2288337" y="3922435"/>
                    <a:pt x="2272416" y="3946407"/>
                    <a:pt x="2261502" y="3954772"/>
                  </a:cubicBezTo>
                  <a:cubicBezTo>
                    <a:pt x="2251616" y="3962388"/>
                    <a:pt x="2230944" y="3966757"/>
                    <a:pt x="2213482" y="3970253"/>
                  </a:cubicBezTo>
                  <a:cubicBezTo>
                    <a:pt x="2201284" y="3972625"/>
                    <a:pt x="2169570" y="3972750"/>
                    <a:pt x="2163792" y="3981989"/>
                  </a:cubicBezTo>
                  <a:cubicBezTo>
                    <a:pt x="2155318" y="3995473"/>
                    <a:pt x="2168286" y="4028683"/>
                    <a:pt x="2162123" y="4041917"/>
                  </a:cubicBezTo>
                  <a:cubicBezTo>
                    <a:pt x="2149797" y="4070258"/>
                    <a:pt x="2116414" y="4041168"/>
                    <a:pt x="2099209" y="4049658"/>
                  </a:cubicBezTo>
                  <a:cubicBezTo>
                    <a:pt x="2097796" y="4064266"/>
                    <a:pt x="2102290" y="4079622"/>
                    <a:pt x="2112433" y="4086364"/>
                  </a:cubicBezTo>
                  <a:cubicBezTo>
                    <a:pt x="2122834" y="4093480"/>
                    <a:pt x="2138626" y="4084241"/>
                    <a:pt x="2145560" y="4097975"/>
                  </a:cubicBezTo>
                  <a:cubicBezTo>
                    <a:pt x="2142221" y="4117202"/>
                    <a:pt x="2124503" y="4119699"/>
                    <a:pt x="2120651" y="4138676"/>
                  </a:cubicBezTo>
                  <a:cubicBezTo>
                    <a:pt x="2121164" y="4157154"/>
                    <a:pt x="2125915" y="4162023"/>
                    <a:pt x="2123989" y="4173510"/>
                  </a:cubicBezTo>
                  <a:cubicBezTo>
                    <a:pt x="2119624" y="4198355"/>
                    <a:pt x="2086625" y="4197356"/>
                    <a:pt x="2087524" y="4223824"/>
                  </a:cubicBezTo>
                  <a:cubicBezTo>
                    <a:pt x="2088937" y="4263402"/>
                    <a:pt x="2152621" y="4247171"/>
                    <a:pt x="2153777" y="4285750"/>
                  </a:cubicBezTo>
                  <a:cubicBezTo>
                    <a:pt x="2154419" y="4309097"/>
                    <a:pt x="2135545" y="4309347"/>
                    <a:pt x="2128997" y="4332194"/>
                  </a:cubicBezTo>
                  <a:cubicBezTo>
                    <a:pt x="2125401" y="4344430"/>
                    <a:pt x="2131051" y="4347301"/>
                    <a:pt x="2128997" y="4357290"/>
                  </a:cubicBezTo>
                  <a:cubicBezTo>
                    <a:pt x="2126172" y="4371023"/>
                    <a:pt x="2112433" y="4375018"/>
                    <a:pt x="2112433" y="4390125"/>
                  </a:cubicBezTo>
                  <a:cubicBezTo>
                    <a:pt x="2112433" y="4408603"/>
                    <a:pt x="2135673" y="4429078"/>
                    <a:pt x="2147229" y="4444310"/>
                  </a:cubicBezTo>
                  <a:cubicBezTo>
                    <a:pt x="2158528" y="4459292"/>
                    <a:pt x="2173165" y="4480766"/>
                    <a:pt x="2188701" y="4490754"/>
                  </a:cubicBezTo>
                  <a:cubicBezTo>
                    <a:pt x="2211941" y="4505736"/>
                    <a:pt x="2246608" y="4502366"/>
                    <a:pt x="2256623" y="4529458"/>
                  </a:cubicBezTo>
                  <a:cubicBezTo>
                    <a:pt x="2253413" y="4545689"/>
                    <a:pt x="2240060" y="4550058"/>
                    <a:pt x="2226835" y="4554553"/>
                  </a:cubicBezTo>
                  <a:cubicBezTo>
                    <a:pt x="2225808" y="4554553"/>
                    <a:pt x="2224652" y="4554553"/>
                    <a:pt x="2223497" y="4554553"/>
                  </a:cubicBezTo>
                  <a:cubicBezTo>
                    <a:pt x="2219003" y="4551432"/>
                    <a:pt x="2203082" y="4551432"/>
                    <a:pt x="2198588" y="4554553"/>
                  </a:cubicBezTo>
                  <a:cubicBezTo>
                    <a:pt x="2190884" y="4554553"/>
                    <a:pt x="2183052" y="4554553"/>
                    <a:pt x="2175348" y="4554553"/>
                  </a:cubicBezTo>
                  <a:cubicBezTo>
                    <a:pt x="2153135" y="4542567"/>
                    <a:pt x="2126300" y="4534951"/>
                    <a:pt x="2099080" y="4523590"/>
                  </a:cubicBezTo>
                  <a:cubicBezTo>
                    <a:pt x="2089322" y="4519470"/>
                    <a:pt x="2078280" y="4509857"/>
                    <a:pt x="2067623" y="4504238"/>
                  </a:cubicBezTo>
                  <a:cubicBezTo>
                    <a:pt x="2059662" y="4499993"/>
                    <a:pt x="2050674" y="4498370"/>
                    <a:pt x="2044383" y="4494500"/>
                  </a:cubicBezTo>
                  <a:cubicBezTo>
                    <a:pt x="2030131" y="4485760"/>
                    <a:pt x="2014081" y="4457419"/>
                    <a:pt x="1999701" y="4446183"/>
                  </a:cubicBezTo>
                  <a:cubicBezTo>
                    <a:pt x="1990970" y="4439316"/>
                    <a:pt x="1977231" y="4435696"/>
                    <a:pt x="1971582" y="4428704"/>
                  </a:cubicBezTo>
                  <a:cubicBezTo>
                    <a:pt x="1966189" y="4422087"/>
                    <a:pt x="1963236" y="4407729"/>
                    <a:pt x="1958357" y="4399739"/>
                  </a:cubicBezTo>
                  <a:cubicBezTo>
                    <a:pt x="1952964" y="4390874"/>
                    <a:pt x="1943206" y="4384382"/>
                    <a:pt x="1936786" y="4374519"/>
                  </a:cubicBezTo>
                  <a:cubicBezTo>
                    <a:pt x="1923048" y="4353169"/>
                    <a:pt x="1905457" y="4324454"/>
                    <a:pt x="1905329" y="4308723"/>
                  </a:cubicBezTo>
                  <a:cubicBezTo>
                    <a:pt x="1905201" y="4293241"/>
                    <a:pt x="1917912" y="4282754"/>
                    <a:pt x="1913675" y="4268146"/>
                  </a:cubicBezTo>
                  <a:cubicBezTo>
                    <a:pt x="1909566" y="4254413"/>
                    <a:pt x="1884144" y="4257409"/>
                    <a:pt x="1880549" y="4240929"/>
                  </a:cubicBezTo>
                  <a:cubicBezTo>
                    <a:pt x="1878366" y="4231066"/>
                    <a:pt x="1887867" y="4214336"/>
                    <a:pt x="1887097" y="4200352"/>
                  </a:cubicBezTo>
                  <a:cubicBezTo>
                    <a:pt x="1886712" y="4192237"/>
                    <a:pt x="1873615" y="4181125"/>
                    <a:pt x="1878879" y="4169264"/>
                  </a:cubicBezTo>
                  <a:cubicBezTo>
                    <a:pt x="1884785" y="4155781"/>
                    <a:pt x="1896084" y="4170388"/>
                    <a:pt x="1905329" y="4163521"/>
                  </a:cubicBezTo>
                  <a:cubicBezTo>
                    <a:pt x="1898267" y="4135555"/>
                    <a:pt x="1905843" y="4090609"/>
                    <a:pt x="1882089" y="4082244"/>
                  </a:cubicBezTo>
                  <a:cubicBezTo>
                    <a:pt x="1869892" y="4094230"/>
                    <a:pt x="1894544" y="4121322"/>
                    <a:pt x="1873743" y="4128688"/>
                  </a:cubicBezTo>
                  <a:cubicBezTo>
                    <a:pt x="1853713" y="4118326"/>
                    <a:pt x="1858336" y="4087488"/>
                    <a:pt x="1853842" y="4064765"/>
                  </a:cubicBezTo>
                  <a:cubicBezTo>
                    <a:pt x="1850889" y="4049783"/>
                    <a:pt x="1844597" y="4036299"/>
                    <a:pt x="1843955" y="4020193"/>
                  </a:cubicBezTo>
                  <a:cubicBezTo>
                    <a:pt x="1843570" y="4011703"/>
                    <a:pt x="1846780" y="4001965"/>
                    <a:pt x="1845625" y="3993101"/>
                  </a:cubicBezTo>
                  <a:cubicBezTo>
                    <a:pt x="1842158" y="3967007"/>
                    <a:pt x="1817249" y="3945658"/>
                    <a:pt x="1815836" y="3919439"/>
                  </a:cubicBezTo>
                  <a:cubicBezTo>
                    <a:pt x="1815194" y="3906829"/>
                    <a:pt x="1822513" y="3896217"/>
                    <a:pt x="1824054" y="3882733"/>
                  </a:cubicBezTo>
                  <a:cubicBezTo>
                    <a:pt x="1825209" y="3873619"/>
                    <a:pt x="1823027" y="3863381"/>
                    <a:pt x="1824054" y="3853643"/>
                  </a:cubicBezTo>
                  <a:cubicBezTo>
                    <a:pt x="1825466" y="3841283"/>
                    <a:pt x="1831372" y="3830046"/>
                    <a:pt x="1832400" y="3818810"/>
                  </a:cubicBezTo>
                  <a:cubicBezTo>
                    <a:pt x="1834326" y="3797585"/>
                    <a:pt x="1832400" y="3761129"/>
                    <a:pt x="1829061" y="3743275"/>
                  </a:cubicBezTo>
                  <a:cubicBezTo>
                    <a:pt x="1824953" y="3720927"/>
                    <a:pt x="1809802" y="3701949"/>
                    <a:pt x="1807491" y="3677604"/>
                  </a:cubicBezTo>
                  <a:cubicBezTo>
                    <a:pt x="1806720" y="3668739"/>
                    <a:pt x="1810059" y="3654007"/>
                    <a:pt x="1809160" y="3642771"/>
                  </a:cubicBezTo>
                  <a:cubicBezTo>
                    <a:pt x="1808389" y="3632283"/>
                    <a:pt x="1803382" y="3621796"/>
                    <a:pt x="1802612" y="3609810"/>
                  </a:cubicBezTo>
                  <a:cubicBezTo>
                    <a:pt x="1801713" y="3598823"/>
                    <a:pt x="1804923" y="3588211"/>
                    <a:pt x="1805950" y="3574977"/>
                  </a:cubicBezTo>
                  <a:cubicBezTo>
                    <a:pt x="1807747" y="3550756"/>
                    <a:pt x="1801841" y="3523663"/>
                    <a:pt x="1802612" y="3499442"/>
                  </a:cubicBezTo>
                  <a:cubicBezTo>
                    <a:pt x="1802868" y="3492326"/>
                    <a:pt x="1805950" y="3487082"/>
                    <a:pt x="1805950" y="3480091"/>
                  </a:cubicBezTo>
                  <a:cubicBezTo>
                    <a:pt x="1805693" y="3460114"/>
                    <a:pt x="1800044" y="3440014"/>
                    <a:pt x="1799273" y="3420038"/>
                  </a:cubicBezTo>
                  <a:cubicBezTo>
                    <a:pt x="1797989" y="3383331"/>
                    <a:pt x="1802740" y="3357238"/>
                    <a:pt x="1797604" y="3323278"/>
                  </a:cubicBezTo>
                  <a:cubicBezTo>
                    <a:pt x="1793752" y="3297559"/>
                    <a:pt x="1789001" y="3258232"/>
                    <a:pt x="1781041" y="3242001"/>
                  </a:cubicBezTo>
                  <a:cubicBezTo>
                    <a:pt x="1772182" y="3224022"/>
                    <a:pt x="1737386" y="3193434"/>
                    <a:pt x="1719796" y="3181948"/>
                  </a:cubicBezTo>
                  <a:cubicBezTo>
                    <a:pt x="1708240" y="3174457"/>
                    <a:pt x="1694373" y="3171835"/>
                    <a:pt x="1681662" y="3164594"/>
                  </a:cubicBezTo>
                  <a:cubicBezTo>
                    <a:pt x="1654698" y="3149112"/>
                    <a:pt x="1602441" y="3116401"/>
                    <a:pt x="1590500" y="3085313"/>
                  </a:cubicBezTo>
                  <a:cubicBezTo>
                    <a:pt x="1587033" y="3076199"/>
                    <a:pt x="1587547" y="3064339"/>
                    <a:pt x="1583823" y="3054351"/>
                  </a:cubicBezTo>
                  <a:cubicBezTo>
                    <a:pt x="1576633" y="3034499"/>
                    <a:pt x="1561482" y="3017395"/>
                    <a:pt x="1550697" y="2998168"/>
                  </a:cubicBezTo>
                  <a:cubicBezTo>
                    <a:pt x="1530282" y="2961587"/>
                    <a:pt x="1513718" y="2915892"/>
                    <a:pt x="1492661" y="2878187"/>
                  </a:cubicBezTo>
                  <a:cubicBezTo>
                    <a:pt x="1482004" y="2859085"/>
                    <a:pt x="1472888" y="2837361"/>
                    <a:pt x="1461204" y="2822129"/>
                  </a:cubicBezTo>
                  <a:cubicBezTo>
                    <a:pt x="1454399" y="2813140"/>
                    <a:pt x="1432572" y="2804775"/>
                    <a:pt x="1429747" y="2791166"/>
                  </a:cubicBezTo>
                  <a:cubicBezTo>
                    <a:pt x="1426023" y="2773313"/>
                    <a:pt x="1414724" y="2748717"/>
                    <a:pt x="1416522" y="2735108"/>
                  </a:cubicBezTo>
                  <a:cubicBezTo>
                    <a:pt x="1418962" y="2716630"/>
                    <a:pt x="1449648" y="2701648"/>
                    <a:pt x="1449648" y="2684794"/>
                  </a:cubicBezTo>
                  <a:cubicBezTo>
                    <a:pt x="1449648" y="2670436"/>
                    <a:pt x="1433214" y="2662071"/>
                    <a:pt x="1429747" y="2649960"/>
                  </a:cubicBezTo>
                  <a:cubicBezTo>
                    <a:pt x="1421401" y="2620371"/>
                    <a:pt x="1434626" y="2603017"/>
                    <a:pt x="1444641" y="2578296"/>
                  </a:cubicBezTo>
                  <a:cubicBezTo>
                    <a:pt x="1447979" y="2570181"/>
                    <a:pt x="1451189" y="2557197"/>
                    <a:pt x="1454656" y="2551204"/>
                  </a:cubicBezTo>
                  <a:cubicBezTo>
                    <a:pt x="1460691" y="2540591"/>
                    <a:pt x="1473017" y="2537595"/>
                    <a:pt x="1481106" y="2525984"/>
                  </a:cubicBezTo>
                  <a:cubicBezTo>
                    <a:pt x="1485599" y="2519492"/>
                    <a:pt x="1488424" y="2506133"/>
                    <a:pt x="1494330" y="2496894"/>
                  </a:cubicBezTo>
                  <a:cubicBezTo>
                    <a:pt x="1506913" y="2477292"/>
                    <a:pt x="1527200" y="2470051"/>
                    <a:pt x="1532464" y="2452322"/>
                  </a:cubicBezTo>
                  <a:cubicBezTo>
                    <a:pt x="1536702" y="2437964"/>
                    <a:pt x="1539141" y="2366050"/>
                    <a:pt x="1534134" y="2342079"/>
                  </a:cubicBezTo>
                  <a:cubicBezTo>
                    <a:pt x="1531309" y="2328221"/>
                    <a:pt x="1520138" y="2316610"/>
                    <a:pt x="1515901" y="2303376"/>
                  </a:cubicBezTo>
                  <a:cubicBezTo>
                    <a:pt x="1508454" y="2280029"/>
                    <a:pt x="1506657" y="2254559"/>
                    <a:pt x="1486113" y="2254934"/>
                  </a:cubicBezTo>
                  <a:cubicBezTo>
                    <a:pt x="1473402" y="2255183"/>
                    <a:pt x="1464414" y="2271664"/>
                    <a:pt x="1456325" y="2282026"/>
                  </a:cubicBezTo>
                  <a:cubicBezTo>
                    <a:pt x="1454399" y="2295760"/>
                    <a:pt x="1455426" y="2310742"/>
                    <a:pt x="1443100" y="2314862"/>
                  </a:cubicBezTo>
                  <a:cubicBezTo>
                    <a:pt x="1424226" y="2321354"/>
                    <a:pt x="1417036" y="2291640"/>
                    <a:pt x="1395080" y="2283899"/>
                  </a:cubicBezTo>
                  <a:cubicBezTo>
                    <a:pt x="1386349" y="2280778"/>
                    <a:pt x="1372353" y="2280903"/>
                    <a:pt x="1366961" y="2278031"/>
                  </a:cubicBezTo>
                  <a:cubicBezTo>
                    <a:pt x="1350911" y="2269666"/>
                    <a:pt x="1345775" y="2242199"/>
                    <a:pt x="1328827" y="2231587"/>
                  </a:cubicBezTo>
                  <a:cubicBezTo>
                    <a:pt x="1314703" y="2222722"/>
                    <a:pt x="1302634" y="2225844"/>
                    <a:pt x="1294031" y="2212235"/>
                  </a:cubicBezTo>
                  <a:cubicBezTo>
                    <a:pt x="1290436" y="2202871"/>
                    <a:pt x="1293261" y="2186016"/>
                    <a:pt x="1292362" y="2173531"/>
                  </a:cubicBezTo>
                  <a:cubicBezTo>
                    <a:pt x="1274258" y="2161171"/>
                    <a:pt x="1258851" y="2114852"/>
                    <a:pt x="1237665" y="2103865"/>
                  </a:cubicBezTo>
                  <a:cubicBezTo>
                    <a:pt x="1223670" y="2096623"/>
                    <a:pt x="1202228" y="2097248"/>
                    <a:pt x="1184637" y="2090381"/>
                  </a:cubicBezTo>
                  <a:cubicBezTo>
                    <a:pt x="1176420" y="2087135"/>
                    <a:pt x="1170000" y="2082890"/>
                    <a:pt x="1161397" y="2080767"/>
                  </a:cubicBezTo>
                  <a:cubicBezTo>
                    <a:pt x="1150740" y="2078021"/>
                    <a:pt x="1139827" y="2077771"/>
                    <a:pt x="1131609" y="2073027"/>
                  </a:cubicBezTo>
                  <a:cubicBezTo>
                    <a:pt x="1098868" y="2054049"/>
                    <a:pt x="1081149" y="1992373"/>
                    <a:pt x="1040447" y="1993747"/>
                  </a:cubicBezTo>
                  <a:cubicBezTo>
                    <a:pt x="1023114" y="1994246"/>
                    <a:pt x="1006422" y="2013223"/>
                    <a:pt x="990758" y="2013099"/>
                  </a:cubicBezTo>
                  <a:cubicBezTo>
                    <a:pt x="975093" y="2012974"/>
                    <a:pt x="949029" y="1998491"/>
                    <a:pt x="929384" y="1987879"/>
                  </a:cubicBezTo>
                  <a:cubicBezTo>
                    <a:pt x="909097" y="1976892"/>
                    <a:pt x="886500" y="1970774"/>
                    <a:pt x="869808" y="1960786"/>
                  </a:cubicBezTo>
                  <a:cubicBezTo>
                    <a:pt x="856198" y="1952671"/>
                    <a:pt x="846825" y="1937814"/>
                    <a:pt x="835012" y="1931696"/>
                  </a:cubicBezTo>
                  <a:cubicBezTo>
                    <a:pt x="825896" y="1926952"/>
                    <a:pt x="812671" y="1926203"/>
                    <a:pt x="805224" y="1922082"/>
                  </a:cubicBezTo>
                  <a:cubicBezTo>
                    <a:pt x="794696" y="1916214"/>
                    <a:pt x="783654" y="1903729"/>
                    <a:pt x="770429" y="1892992"/>
                  </a:cubicBezTo>
                  <a:cubicBezTo>
                    <a:pt x="757974" y="1882879"/>
                    <a:pt x="744364" y="1867398"/>
                    <a:pt x="743851" y="1854289"/>
                  </a:cubicBezTo>
                  <a:cubicBezTo>
                    <a:pt x="743337" y="1839182"/>
                    <a:pt x="755791" y="1826197"/>
                    <a:pt x="757075" y="1811715"/>
                  </a:cubicBezTo>
                  <a:cubicBezTo>
                    <a:pt x="761313" y="1765645"/>
                    <a:pt x="732295" y="1732435"/>
                    <a:pt x="713934" y="1705217"/>
                  </a:cubicBezTo>
                  <a:cubicBezTo>
                    <a:pt x="700324" y="1684992"/>
                    <a:pt x="684531" y="1667887"/>
                    <a:pt x="670921" y="1649160"/>
                  </a:cubicBezTo>
                  <a:cubicBezTo>
                    <a:pt x="671691" y="1636799"/>
                    <a:pt x="671691" y="1634552"/>
                    <a:pt x="670921" y="1622067"/>
                  </a:cubicBezTo>
                  <a:cubicBezTo>
                    <a:pt x="660649" y="1610331"/>
                    <a:pt x="651918" y="1593102"/>
                    <a:pt x="641133" y="1575623"/>
                  </a:cubicBezTo>
                  <a:cubicBezTo>
                    <a:pt x="631246" y="1559892"/>
                    <a:pt x="612115" y="1543037"/>
                    <a:pt x="609676" y="1525308"/>
                  </a:cubicBezTo>
                  <a:cubicBezTo>
                    <a:pt x="606594" y="1503584"/>
                    <a:pt x="616738" y="1484482"/>
                    <a:pt x="609676" y="1463382"/>
                  </a:cubicBezTo>
                  <a:cubicBezTo>
                    <a:pt x="597863" y="1428299"/>
                    <a:pt x="556263" y="1444155"/>
                    <a:pt x="561655" y="1490475"/>
                  </a:cubicBezTo>
                  <a:cubicBezTo>
                    <a:pt x="563196" y="1503210"/>
                    <a:pt x="578604" y="1520439"/>
                    <a:pt x="583226" y="1533049"/>
                  </a:cubicBezTo>
                  <a:cubicBezTo>
                    <a:pt x="587977" y="1545908"/>
                    <a:pt x="587078" y="1562014"/>
                    <a:pt x="591572" y="1577620"/>
                  </a:cubicBezTo>
                  <a:cubicBezTo>
                    <a:pt x="595809" y="1592478"/>
                    <a:pt x="608649" y="1605337"/>
                    <a:pt x="613142" y="1622192"/>
                  </a:cubicBezTo>
                  <a:cubicBezTo>
                    <a:pt x="620204" y="1648660"/>
                    <a:pt x="619947" y="1677251"/>
                    <a:pt x="626367" y="1693731"/>
                  </a:cubicBezTo>
                  <a:cubicBezTo>
                    <a:pt x="632017" y="1708463"/>
                    <a:pt x="653074" y="1722322"/>
                    <a:pt x="641261" y="1740176"/>
                  </a:cubicBezTo>
                  <a:cubicBezTo>
                    <a:pt x="625597" y="1744046"/>
                    <a:pt x="619562" y="1725693"/>
                    <a:pt x="609804" y="1714956"/>
                  </a:cubicBezTo>
                  <a:cubicBezTo>
                    <a:pt x="604411" y="1709088"/>
                    <a:pt x="584638" y="1697851"/>
                    <a:pt x="581685" y="1683993"/>
                  </a:cubicBezTo>
                  <a:cubicBezTo>
                    <a:pt x="579117" y="1672631"/>
                    <a:pt x="587848" y="1657275"/>
                    <a:pt x="585024" y="1643292"/>
                  </a:cubicBezTo>
                  <a:cubicBezTo>
                    <a:pt x="579374" y="1615949"/>
                    <a:pt x="532124" y="1615325"/>
                    <a:pt x="531996" y="1587234"/>
                  </a:cubicBezTo>
                  <a:cubicBezTo>
                    <a:pt x="531867" y="1569630"/>
                    <a:pt x="551769" y="1567507"/>
                    <a:pt x="551897" y="1550403"/>
                  </a:cubicBezTo>
                  <a:cubicBezTo>
                    <a:pt x="552026" y="1531675"/>
                    <a:pt x="530070" y="1515944"/>
                    <a:pt x="525319" y="1500088"/>
                  </a:cubicBezTo>
                  <a:cubicBezTo>
                    <a:pt x="520953" y="1485606"/>
                    <a:pt x="520311" y="1462508"/>
                    <a:pt x="518771" y="1442033"/>
                  </a:cubicBezTo>
                  <a:cubicBezTo>
                    <a:pt x="517230" y="1422931"/>
                    <a:pt x="519284" y="1400707"/>
                    <a:pt x="515432" y="1385850"/>
                  </a:cubicBezTo>
                  <a:cubicBezTo>
                    <a:pt x="512094" y="1372616"/>
                    <a:pt x="494889" y="1354263"/>
                    <a:pt x="483975" y="1347147"/>
                  </a:cubicBezTo>
                  <a:cubicBezTo>
                    <a:pt x="469466" y="1337783"/>
                    <a:pt x="457911" y="1341653"/>
                    <a:pt x="450849" y="1327795"/>
                  </a:cubicBezTo>
                  <a:cubicBezTo>
                    <a:pt x="444686" y="1315684"/>
                    <a:pt x="440577" y="1290464"/>
                    <a:pt x="439293" y="1277480"/>
                  </a:cubicBezTo>
                  <a:cubicBezTo>
                    <a:pt x="436853" y="1254258"/>
                    <a:pt x="438779" y="1228788"/>
                    <a:pt x="437624" y="1203943"/>
                  </a:cubicBezTo>
                  <a:cubicBezTo>
                    <a:pt x="436597" y="1179098"/>
                    <a:pt x="434414" y="1155251"/>
                    <a:pt x="437624" y="1128534"/>
                  </a:cubicBezTo>
                  <a:cubicBezTo>
                    <a:pt x="445841" y="1109806"/>
                    <a:pt x="460735" y="1100567"/>
                    <a:pt x="469081" y="1082089"/>
                  </a:cubicBezTo>
                  <a:cubicBezTo>
                    <a:pt x="474859" y="1069230"/>
                    <a:pt x="475758" y="1053249"/>
                    <a:pt x="482306" y="1039515"/>
                  </a:cubicBezTo>
                  <a:cubicBezTo>
                    <a:pt x="494375" y="1014295"/>
                    <a:pt x="520825" y="990948"/>
                    <a:pt x="538672" y="965978"/>
                  </a:cubicBezTo>
                  <a:cubicBezTo>
                    <a:pt x="557803" y="939135"/>
                    <a:pt x="575522" y="913416"/>
                    <a:pt x="586693" y="882703"/>
                  </a:cubicBezTo>
                  <a:cubicBezTo>
                    <a:pt x="590673" y="871841"/>
                    <a:pt x="601458" y="847620"/>
                    <a:pt x="599918" y="834261"/>
                  </a:cubicBezTo>
                  <a:cubicBezTo>
                    <a:pt x="597735" y="815658"/>
                    <a:pt x="567690" y="800302"/>
                    <a:pt x="570130" y="778203"/>
                  </a:cubicBezTo>
                  <a:cubicBezTo>
                    <a:pt x="571670" y="764470"/>
                    <a:pt x="588362" y="764719"/>
                    <a:pt x="593369" y="751111"/>
                  </a:cubicBezTo>
                  <a:cubicBezTo>
                    <a:pt x="595937" y="744119"/>
                    <a:pt x="598248" y="724643"/>
                    <a:pt x="598377" y="716278"/>
                  </a:cubicBezTo>
                  <a:cubicBezTo>
                    <a:pt x="598634" y="697675"/>
                    <a:pt x="590159" y="678198"/>
                    <a:pt x="593369" y="658222"/>
                  </a:cubicBezTo>
                  <a:cubicBezTo>
                    <a:pt x="596066" y="641242"/>
                    <a:pt x="617765" y="634376"/>
                    <a:pt x="606594" y="615648"/>
                  </a:cubicBezTo>
                  <a:cubicBezTo>
                    <a:pt x="595552" y="597170"/>
                    <a:pt x="575779" y="625636"/>
                    <a:pt x="563453" y="613651"/>
                  </a:cubicBezTo>
                  <a:cubicBezTo>
                    <a:pt x="552282" y="602664"/>
                    <a:pt x="565764" y="589305"/>
                    <a:pt x="566791" y="569079"/>
                  </a:cubicBezTo>
                  <a:cubicBezTo>
                    <a:pt x="567176" y="560964"/>
                    <a:pt x="562811" y="551850"/>
                    <a:pt x="563453" y="545857"/>
                  </a:cubicBezTo>
                  <a:cubicBezTo>
                    <a:pt x="564480" y="537242"/>
                    <a:pt x="578861" y="522635"/>
                    <a:pt x="575009" y="516767"/>
                  </a:cubicBezTo>
                  <a:cubicBezTo>
                    <a:pt x="566021" y="503533"/>
                    <a:pt x="556006" y="469948"/>
                    <a:pt x="536875" y="458711"/>
                  </a:cubicBezTo>
                  <a:cubicBezTo>
                    <a:pt x="512608" y="444478"/>
                    <a:pt x="486286" y="454092"/>
                    <a:pt x="452389" y="447100"/>
                  </a:cubicBezTo>
                  <a:cubicBezTo>
                    <a:pt x="431589" y="442855"/>
                    <a:pt x="421831" y="420132"/>
                    <a:pt x="402700" y="422005"/>
                  </a:cubicBezTo>
                  <a:cubicBezTo>
                    <a:pt x="390887" y="423129"/>
                    <a:pt x="384082" y="438860"/>
                    <a:pt x="367904" y="447100"/>
                  </a:cubicBezTo>
                  <a:cubicBezTo>
                    <a:pt x="351855" y="455340"/>
                    <a:pt x="330798" y="452469"/>
                    <a:pt x="314876" y="456714"/>
                  </a:cubicBezTo>
                  <a:cubicBezTo>
                    <a:pt x="299084" y="460959"/>
                    <a:pt x="291508" y="473693"/>
                    <a:pt x="275073" y="472195"/>
                  </a:cubicBezTo>
                  <a:cubicBezTo>
                    <a:pt x="261463" y="470947"/>
                    <a:pt x="261335" y="456589"/>
                    <a:pt x="245285" y="454841"/>
                  </a:cubicBezTo>
                  <a:cubicBezTo>
                    <a:pt x="238994" y="454092"/>
                    <a:pt x="227181" y="459335"/>
                    <a:pt x="217166" y="460709"/>
                  </a:cubicBezTo>
                  <a:cubicBezTo>
                    <a:pt x="191615" y="463830"/>
                    <a:pt x="145392" y="465328"/>
                    <a:pt x="119456" y="458711"/>
                  </a:cubicBezTo>
                  <a:cubicBezTo>
                    <a:pt x="95703" y="452718"/>
                    <a:pt x="81066" y="443854"/>
                    <a:pt x="54873" y="429621"/>
                  </a:cubicBezTo>
                  <a:cubicBezTo>
                    <a:pt x="35100" y="419883"/>
                    <a:pt x="-1494" y="406649"/>
                    <a:pt x="47" y="389794"/>
                  </a:cubicBezTo>
                  <a:cubicBezTo>
                    <a:pt x="1074" y="378932"/>
                    <a:pt x="34714" y="367446"/>
                    <a:pt x="48068" y="362701"/>
                  </a:cubicBezTo>
                  <a:cubicBezTo>
                    <a:pt x="69638" y="355085"/>
                    <a:pt x="82992" y="342600"/>
                    <a:pt x="99426" y="341352"/>
                  </a:cubicBezTo>
                  <a:cubicBezTo>
                    <a:pt x="105718" y="340977"/>
                    <a:pt x="114192" y="345971"/>
                    <a:pt x="122538" y="345222"/>
                  </a:cubicBezTo>
                  <a:cubicBezTo>
                    <a:pt x="131012" y="344473"/>
                    <a:pt x="141541" y="335359"/>
                    <a:pt x="152326" y="333611"/>
                  </a:cubicBezTo>
                  <a:cubicBezTo>
                    <a:pt x="175437" y="329866"/>
                    <a:pt x="208050" y="334984"/>
                    <a:pt x="205354" y="308391"/>
                  </a:cubicBezTo>
                  <a:cubicBezTo>
                    <a:pt x="187763" y="292161"/>
                    <a:pt x="116118" y="320377"/>
                    <a:pt x="114192" y="285169"/>
                  </a:cubicBezTo>
                  <a:cubicBezTo>
                    <a:pt x="113036" y="263820"/>
                    <a:pt x="141412" y="257452"/>
                    <a:pt x="162212" y="252334"/>
                  </a:cubicBezTo>
                  <a:cubicBezTo>
                    <a:pt x="181215" y="247589"/>
                    <a:pt x="209976" y="239724"/>
                    <a:pt x="226796" y="240722"/>
                  </a:cubicBezTo>
                  <a:cubicBezTo>
                    <a:pt x="245670" y="241846"/>
                    <a:pt x="270579" y="266566"/>
                    <a:pt x="281493" y="238850"/>
                  </a:cubicBezTo>
                  <a:cubicBezTo>
                    <a:pt x="286757" y="219123"/>
                    <a:pt x="275073" y="202518"/>
                    <a:pt x="271478" y="186537"/>
                  </a:cubicBezTo>
                  <a:cubicBezTo>
                    <a:pt x="285602" y="163815"/>
                    <a:pt x="311410" y="166686"/>
                    <a:pt x="331183" y="163315"/>
                  </a:cubicBezTo>
                  <a:cubicBezTo>
                    <a:pt x="353652" y="159445"/>
                    <a:pt x="372013" y="154825"/>
                    <a:pt x="394097" y="143963"/>
                  </a:cubicBezTo>
                  <a:cubicBezTo>
                    <a:pt x="413485" y="134475"/>
                    <a:pt x="434029" y="128107"/>
                    <a:pt x="457012" y="124612"/>
                  </a:cubicBezTo>
                  <a:cubicBezTo>
                    <a:pt x="479481" y="121241"/>
                    <a:pt x="501309" y="111253"/>
                    <a:pt x="521595" y="109130"/>
                  </a:cubicBezTo>
                  <a:cubicBezTo>
                    <a:pt x="538287" y="107382"/>
                    <a:pt x="553566" y="108880"/>
                    <a:pt x="569616" y="105260"/>
                  </a:cubicBezTo>
                  <a:cubicBezTo>
                    <a:pt x="583740" y="102014"/>
                    <a:pt x="598762" y="92900"/>
                    <a:pt x="614426" y="93649"/>
                  </a:cubicBezTo>
                  <a:cubicBezTo>
                    <a:pt x="624827" y="94148"/>
                    <a:pt x="633814" y="103137"/>
                    <a:pt x="644214" y="105260"/>
                  </a:cubicBezTo>
                  <a:cubicBezTo>
                    <a:pt x="654101" y="107257"/>
                    <a:pt x="665272" y="104636"/>
                    <a:pt x="675672" y="107257"/>
                  </a:cubicBezTo>
                  <a:cubicBezTo>
                    <a:pt x="683632" y="109255"/>
                    <a:pt x="690823" y="115498"/>
                    <a:pt x="698912" y="116871"/>
                  </a:cubicBezTo>
                  <a:cubicBezTo>
                    <a:pt x="711494" y="119118"/>
                    <a:pt x="724976" y="114873"/>
                    <a:pt x="737046" y="116871"/>
                  </a:cubicBezTo>
                  <a:cubicBezTo>
                    <a:pt x="748216" y="118744"/>
                    <a:pt x="757589" y="126859"/>
                    <a:pt x="768503" y="128482"/>
                  </a:cubicBezTo>
                  <a:cubicBezTo>
                    <a:pt x="794054" y="132352"/>
                    <a:pt x="823200" y="126859"/>
                    <a:pt x="847980" y="132352"/>
                  </a:cubicBezTo>
                  <a:cubicBezTo>
                    <a:pt x="857353" y="134350"/>
                    <a:pt x="865828" y="139843"/>
                    <a:pt x="876099" y="142091"/>
                  </a:cubicBezTo>
                  <a:cubicBezTo>
                    <a:pt x="885857" y="144088"/>
                    <a:pt x="896514" y="141841"/>
                    <a:pt x="905887" y="143963"/>
                  </a:cubicBezTo>
                  <a:cubicBezTo>
                    <a:pt x="919112" y="147085"/>
                    <a:pt x="930026" y="161567"/>
                    <a:pt x="944021" y="163315"/>
                  </a:cubicBezTo>
                  <a:cubicBezTo>
                    <a:pt x="969701" y="166436"/>
                    <a:pt x="998462" y="150331"/>
                    <a:pt x="1025168" y="147834"/>
                  </a:cubicBezTo>
                  <a:cubicBezTo>
                    <a:pt x="1044556" y="146086"/>
                    <a:pt x="1064458" y="148708"/>
                    <a:pt x="1084873" y="143963"/>
                  </a:cubicBezTo>
                  <a:cubicBezTo>
                    <a:pt x="1103362" y="139594"/>
                    <a:pt x="1121209" y="131229"/>
                    <a:pt x="1137901" y="130480"/>
                  </a:cubicBezTo>
                  <a:cubicBezTo>
                    <a:pt x="1146888" y="129980"/>
                    <a:pt x="1154464" y="133726"/>
                    <a:pt x="1162681" y="132477"/>
                  </a:cubicBezTo>
                  <a:cubicBezTo>
                    <a:pt x="1171284" y="131104"/>
                    <a:pt x="1181556" y="119118"/>
                    <a:pt x="1190800" y="120866"/>
                  </a:cubicBezTo>
                  <a:cubicBezTo>
                    <a:pt x="1203126" y="123113"/>
                    <a:pt x="1200944" y="141342"/>
                    <a:pt x="1214040" y="146086"/>
                  </a:cubicBezTo>
                  <a:cubicBezTo>
                    <a:pt x="1228420" y="137346"/>
                    <a:pt x="1242801" y="146710"/>
                    <a:pt x="1258722" y="146086"/>
                  </a:cubicBezTo>
                  <a:cubicBezTo>
                    <a:pt x="1274258" y="145462"/>
                    <a:pt x="1287997" y="137097"/>
                    <a:pt x="1305073" y="140218"/>
                  </a:cubicBezTo>
                  <a:cubicBezTo>
                    <a:pt x="1335247" y="145711"/>
                    <a:pt x="1377361" y="180295"/>
                    <a:pt x="1401114" y="161567"/>
                  </a:cubicBezTo>
                  <a:cubicBezTo>
                    <a:pt x="1407149" y="156823"/>
                    <a:pt x="1405737" y="148708"/>
                    <a:pt x="1411129" y="136348"/>
                  </a:cubicBezTo>
                  <a:cubicBezTo>
                    <a:pt x="1418448" y="119618"/>
                    <a:pt x="1432828" y="100141"/>
                    <a:pt x="1429362" y="76295"/>
                  </a:cubicBezTo>
                  <a:cubicBezTo>
                    <a:pt x="1396107" y="76919"/>
                    <a:pt x="1364393" y="95896"/>
                    <a:pt x="1326644" y="97644"/>
                  </a:cubicBezTo>
                  <a:cubicBezTo>
                    <a:pt x="1288510" y="69677"/>
                    <a:pt x="1336916" y="52323"/>
                    <a:pt x="1364778" y="39588"/>
                  </a:cubicBezTo>
                  <a:cubicBezTo>
                    <a:pt x="1387761" y="28976"/>
                    <a:pt x="1405993" y="5629"/>
                    <a:pt x="1434369" y="885"/>
                  </a:cubicBezTo>
                  <a:cubicBezTo>
                    <a:pt x="1457481" y="-2985"/>
                    <a:pt x="1483032" y="6878"/>
                    <a:pt x="1510509" y="10498"/>
                  </a:cubicBezTo>
                  <a:cubicBezTo>
                    <a:pt x="1526558" y="12621"/>
                    <a:pt x="1542608" y="9125"/>
                    <a:pt x="1551981" y="12371"/>
                  </a:cubicBezTo>
                  <a:cubicBezTo>
                    <a:pt x="1568287" y="18114"/>
                    <a:pt x="1576633" y="36967"/>
                    <a:pt x="1590115" y="41461"/>
                  </a:cubicBezTo>
                  <a:cubicBezTo>
                    <a:pt x="1595892" y="43459"/>
                    <a:pt x="1605522" y="43209"/>
                    <a:pt x="1613226" y="45332"/>
                  </a:cubicBezTo>
                  <a:cubicBezTo>
                    <a:pt x="1628120" y="49327"/>
                    <a:pt x="1641473" y="58566"/>
                    <a:pt x="1656367" y="45332"/>
                  </a:cubicBezTo>
                  <a:cubicBezTo>
                    <a:pt x="1668052" y="47829"/>
                    <a:pt x="1669464" y="62311"/>
                    <a:pt x="1681276" y="64683"/>
                  </a:cubicBezTo>
                  <a:cubicBezTo>
                    <a:pt x="1692319" y="57692"/>
                    <a:pt x="1700793" y="40088"/>
                    <a:pt x="1717741" y="35593"/>
                  </a:cubicBezTo>
                  <a:cubicBezTo>
                    <a:pt x="1725060" y="33596"/>
                    <a:pt x="1732892" y="37091"/>
                    <a:pt x="1740853" y="35593"/>
                  </a:cubicBezTo>
                  <a:cubicBezTo>
                    <a:pt x="1754334" y="33096"/>
                    <a:pt x="1772310" y="11747"/>
                    <a:pt x="1780656" y="31723"/>
                  </a:cubicBezTo>
                  <a:cubicBezTo>
                    <a:pt x="1777317" y="45706"/>
                    <a:pt x="1759213" y="47829"/>
                    <a:pt x="1749198" y="58815"/>
                  </a:cubicBezTo>
                  <a:cubicBezTo>
                    <a:pt x="1740339" y="68679"/>
                    <a:pt x="1726601" y="91152"/>
                    <a:pt x="1727756" y="101389"/>
                  </a:cubicBezTo>
                  <a:cubicBezTo>
                    <a:pt x="1729682" y="119867"/>
                    <a:pt x="1753435" y="112751"/>
                    <a:pt x="1754206" y="136223"/>
                  </a:cubicBezTo>
                  <a:cubicBezTo>
                    <a:pt x="1750739" y="149707"/>
                    <a:pt x="1737258" y="143714"/>
                    <a:pt x="1726087" y="149707"/>
                  </a:cubicBezTo>
                  <a:cubicBezTo>
                    <a:pt x="1715944" y="155200"/>
                    <a:pt x="1712092" y="166686"/>
                    <a:pt x="1701178" y="169058"/>
                  </a:cubicBezTo>
                  <a:cubicBezTo>
                    <a:pt x="1671005" y="175675"/>
                    <a:pt x="1646096" y="160194"/>
                    <a:pt x="1620031" y="161318"/>
                  </a:cubicBezTo>
                  <a:cubicBezTo>
                    <a:pt x="1618876" y="174552"/>
                    <a:pt x="1632871" y="182168"/>
                    <a:pt x="1639933" y="186413"/>
                  </a:cubicBezTo>
                  <a:cubicBezTo>
                    <a:pt x="1663558" y="200895"/>
                    <a:pt x="1682817" y="198898"/>
                    <a:pt x="1716072" y="198024"/>
                  </a:cubicBezTo>
                  <a:cubicBezTo>
                    <a:pt x="1733149" y="197524"/>
                    <a:pt x="1752793" y="204016"/>
                    <a:pt x="1767431" y="192156"/>
                  </a:cubicBezTo>
                  <a:cubicBezTo>
                    <a:pt x="1776675" y="184789"/>
                    <a:pt x="1776162" y="168309"/>
                    <a:pt x="1783994" y="159320"/>
                  </a:cubicBezTo>
                  <a:cubicBezTo>
                    <a:pt x="1793367" y="148458"/>
                    <a:pt x="1814938" y="137346"/>
                    <a:pt x="1828676" y="139968"/>
                  </a:cubicBezTo>
                  <a:cubicBezTo>
                    <a:pt x="1836251" y="141466"/>
                    <a:pt x="1846780" y="151954"/>
                    <a:pt x="1846908" y="159320"/>
                  </a:cubicBezTo>
                  <a:cubicBezTo>
                    <a:pt x="1847165" y="176924"/>
                    <a:pt x="1825594" y="171306"/>
                    <a:pt x="1825338" y="190283"/>
                  </a:cubicBezTo>
                  <a:cubicBezTo>
                    <a:pt x="1839333" y="200146"/>
                    <a:pt x="1876311" y="179546"/>
                    <a:pt x="1878366" y="163190"/>
                  </a:cubicBezTo>
                  <a:cubicBezTo>
                    <a:pt x="1879778" y="151205"/>
                    <a:pt x="1866296" y="144338"/>
                    <a:pt x="1866810" y="132227"/>
                  </a:cubicBezTo>
                  <a:cubicBezTo>
                    <a:pt x="1867580" y="112002"/>
                    <a:pt x="1891205" y="112251"/>
                    <a:pt x="1888381" y="91526"/>
                  </a:cubicBezTo>
                  <a:cubicBezTo>
                    <a:pt x="1876953" y="81039"/>
                    <a:pt x="1865141" y="93774"/>
                    <a:pt x="1853585" y="91526"/>
                  </a:cubicBezTo>
                  <a:cubicBezTo>
                    <a:pt x="1837279" y="88405"/>
                    <a:pt x="1822641" y="65557"/>
                    <a:pt x="1815451" y="50825"/>
                  </a:cubicBezTo>
                  <a:cubicBezTo>
                    <a:pt x="1822641" y="40462"/>
                    <a:pt x="1837664" y="47329"/>
                    <a:pt x="1848578" y="48952"/>
                  </a:cubicBezTo>
                  <a:cubicBezTo>
                    <a:pt x="1860775" y="29226"/>
                    <a:pt x="1883373" y="21610"/>
                    <a:pt x="1914830" y="17989"/>
                  </a:cubicBezTo>
                  <a:cubicBezTo>
                    <a:pt x="1926001" y="16741"/>
                    <a:pt x="1940895" y="11497"/>
                    <a:pt x="1946288" y="23857"/>
                  </a:cubicBezTo>
                  <a:cubicBezTo>
                    <a:pt x="1948984" y="42210"/>
                    <a:pt x="1923048" y="53197"/>
                    <a:pt x="1928055" y="74172"/>
                  </a:cubicBezTo>
                  <a:cubicBezTo>
                    <a:pt x="1950396" y="80664"/>
                    <a:pt x="1957715" y="45581"/>
                    <a:pt x="1976076" y="31598"/>
                  </a:cubicBezTo>
                  <a:cubicBezTo>
                    <a:pt x="1984165" y="25480"/>
                    <a:pt x="1995849" y="21360"/>
                    <a:pt x="2007533" y="16117"/>
                  </a:cubicBezTo>
                  <a:cubicBezTo>
                    <a:pt x="2017805" y="11622"/>
                    <a:pt x="2028975" y="385"/>
                    <a:pt x="2037321" y="635"/>
                  </a:cubicBezTo>
                  <a:cubicBezTo>
                    <a:pt x="2046437" y="885"/>
                    <a:pt x="2048106" y="9749"/>
                    <a:pt x="2057223" y="14119"/>
                  </a:cubicBezTo>
                  <a:cubicBezTo>
                    <a:pt x="2065440" y="18114"/>
                    <a:pt x="2076097" y="11372"/>
                    <a:pt x="2078793" y="23857"/>
                  </a:cubicBezTo>
                  <a:cubicBezTo>
                    <a:pt x="2059534" y="62686"/>
                    <a:pt x="1988017" y="40338"/>
                    <a:pt x="1969399" y="79915"/>
                  </a:cubicBezTo>
                  <a:cubicBezTo>
                    <a:pt x="1973508" y="106508"/>
                    <a:pt x="1958229" y="131728"/>
                    <a:pt x="1971068" y="149582"/>
                  </a:cubicBezTo>
                  <a:cubicBezTo>
                    <a:pt x="1980313" y="162316"/>
                    <a:pt x="2000985" y="153702"/>
                    <a:pt x="2005864" y="166936"/>
                  </a:cubicBezTo>
                  <a:cubicBezTo>
                    <a:pt x="2012284" y="184789"/>
                    <a:pt x="1985834" y="184789"/>
                    <a:pt x="1992639" y="205639"/>
                  </a:cubicBezTo>
                  <a:cubicBezTo>
                    <a:pt x="2010229" y="217875"/>
                    <a:pt x="2031030" y="193904"/>
                    <a:pt x="2047208" y="184415"/>
                  </a:cubicBezTo>
                  <a:cubicBezTo>
                    <a:pt x="2064670" y="174052"/>
                    <a:pt x="2086625" y="161942"/>
                    <a:pt x="2088680" y="137971"/>
                  </a:cubicBezTo>
                  <a:cubicBezTo>
                    <a:pt x="2079949" y="118369"/>
                    <a:pt x="2047336" y="133476"/>
                    <a:pt x="2042329" y="112876"/>
                  </a:cubicBezTo>
                  <a:cubicBezTo>
                    <a:pt x="2039632" y="101639"/>
                    <a:pt x="2052343" y="76419"/>
                    <a:pt x="2055553" y="72174"/>
                  </a:cubicBezTo>
                  <a:cubicBezTo>
                    <a:pt x="2072887" y="49577"/>
                    <a:pt x="2133105" y="17365"/>
                    <a:pt x="2176503" y="21860"/>
                  </a:cubicBezTo>
                  <a:cubicBezTo>
                    <a:pt x="2184721" y="22734"/>
                    <a:pt x="2193067" y="28602"/>
                    <a:pt x="2201412" y="29600"/>
                  </a:cubicBezTo>
                  <a:cubicBezTo>
                    <a:pt x="2229916" y="32971"/>
                    <a:pt x="2263556" y="15243"/>
                    <a:pt x="2285898" y="29600"/>
                  </a:cubicBezTo>
                  <a:cubicBezTo>
                    <a:pt x="2303873" y="17365"/>
                    <a:pt x="2325444" y="31224"/>
                    <a:pt x="2350481" y="27603"/>
                  </a:cubicBezTo>
                  <a:cubicBezTo>
                    <a:pt x="2369741" y="40837"/>
                    <a:pt x="2364476" y="69178"/>
                    <a:pt x="2393623" y="81788"/>
                  </a:cubicBezTo>
                  <a:cubicBezTo>
                    <a:pt x="2401583" y="85159"/>
                    <a:pt x="2411341" y="82787"/>
                    <a:pt x="2421742" y="85658"/>
                  </a:cubicBezTo>
                  <a:cubicBezTo>
                    <a:pt x="2429445" y="87781"/>
                    <a:pt x="2437791" y="98393"/>
                    <a:pt x="2446522" y="103137"/>
                  </a:cubicBezTo>
                  <a:cubicBezTo>
                    <a:pt x="2459105" y="109754"/>
                    <a:pt x="2468735" y="108256"/>
                    <a:pt x="2471431" y="118619"/>
                  </a:cubicBezTo>
                  <a:cubicBezTo>
                    <a:pt x="2474127" y="128732"/>
                    <a:pt x="2462315" y="135349"/>
                    <a:pt x="2463214" y="145711"/>
                  </a:cubicBezTo>
                  <a:cubicBezTo>
                    <a:pt x="2470404" y="152578"/>
                    <a:pt x="2464369" y="162941"/>
                    <a:pt x="2468221" y="172804"/>
                  </a:cubicBezTo>
                  <a:cubicBezTo>
                    <a:pt x="2475411" y="190782"/>
                    <a:pt x="2493387" y="189409"/>
                    <a:pt x="2511234" y="198024"/>
                  </a:cubicBezTo>
                  <a:cubicBezTo>
                    <a:pt x="2523817" y="204016"/>
                    <a:pt x="2550524" y="222494"/>
                    <a:pt x="2549368" y="236727"/>
                  </a:cubicBezTo>
                  <a:cubicBezTo>
                    <a:pt x="2548598" y="246341"/>
                    <a:pt x="2524202" y="263071"/>
                    <a:pt x="2516242" y="267690"/>
                  </a:cubicBezTo>
                  <a:cubicBezTo>
                    <a:pt x="2510592" y="270936"/>
                    <a:pt x="2482602" y="286667"/>
                    <a:pt x="2473229" y="285044"/>
                  </a:cubicBezTo>
                  <a:cubicBezTo>
                    <a:pt x="2457564" y="282298"/>
                    <a:pt x="2451529" y="245342"/>
                    <a:pt x="2430087" y="246341"/>
                  </a:cubicBezTo>
                  <a:cubicBezTo>
                    <a:pt x="2420843" y="246840"/>
                    <a:pt x="2412112" y="253332"/>
                    <a:pt x="2411855" y="267690"/>
                  </a:cubicBezTo>
                  <a:cubicBezTo>
                    <a:pt x="2411470" y="293160"/>
                    <a:pt x="2436250" y="294034"/>
                    <a:pt x="2436764" y="316132"/>
                  </a:cubicBezTo>
                  <a:cubicBezTo>
                    <a:pt x="2437406" y="342476"/>
                    <a:pt x="2424438" y="344223"/>
                    <a:pt x="2405307" y="360579"/>
                  </a:cubicBezTo>
                  <a:cubicBezTo>
                    <a:pt x="2391568" y="354087"/>
                    <a:pt x="2380013" y="344973"/>
                    <a:pt x="2362165" y="343225"/>
                  </a:cubicBezTo>
                  <a:cubicBezTo>
                    <a:pt x="2351637" y="357957"/>
                    <a:pt x="2379627" y="363201"/>
                    <a:pt x="2370511" y="381928"/>
                  </a:cubicBezTo>
                  <a:cubicBezTo>
                    <a:pt x="2343933" y="388545"/>
                    <a:pt x="2323646" y="373189"/>
                    <a:pt x="2299251" y="364574"/>
                  </a:cubicBezTo>
                  <a:cubicBezTo>
                    <a:pt x="2291675" y="361827"/>
                    <a:pt x="2280633" y="362951"/>
                    <a:pt x="2274342" y="358706"/>
                  </a:cubicBezTo>
                  <a:cubicBezTo>
                    <a:pt x="2264969" y="352339"/>
                    <a:pt x="2262144" y="333486"/>
                    <a:pt x="2254440" y="323873"/>
                  </a:cubicBezTo>
                  <a:cubicBezTo>
                    <a:pt x="2245453" y="312636"/>
                    <a:pt x="2227605" y="296655"/>
                    <a:pt x="2212968" y="296780"/>
                  </a:cubicBezTo>
                  <a:cubicBezTo>
                    <a:pt x="2192553" y="296780"/>
                    <a:pt x="2162893" y="326495"/>
                    <a:pt x="2146715" y="298653"/>
                  </a:cubicBezTo>
                  <a:cubicBezTo>
                    <a:pt x="2157886" y="254331"/>
                    <a:pt x="2211042" y="287167"/>
                    <a:pt x="2246094" y="271561"/>
                  </a:cubicBezTo>
                  <a:cubicBezTo>
                    <a:pt x="2259191" y="265693"/>
                    <a:pt x="2263685" y="249587"/>
                    <a:pt x="2274342" y="242470"/>
                  </a:cubicBezTo>
                  <a:cubicBezTo>
                    <a:pt x="2295784" y="228237"/>
                    <a:pt x="2330580" y="226240"/>
                    <a:pt x="2327370" y="197899"/>
                  </a:cubicBezTo>
                  <a:cubicBezTo>
                    <a:pt x="2325701" y="183666"/>
                    <a:pt x="2308752" y="183916"/>
                    <a:pt x="2299251" y="176549"/>
                  </a:cubicBezTo>
                  <a:cubicBezTo>
                    <a:pt x="2286283" y="166686"/>
                    <a:pt x="2276396" y="131853"/>
                    <a:pt x="2257779" y="130105"/>
                  </a:cubicBezTo>
                  <a:cubicBezTo>
                    <a:pt x="2248277" y="129231"/>
                    <a:pt x="2241344" y="138720"/>
                    <a:pt x="2231201" y="139719"/>
                  </a:cubicBezTo>
                  <a:cubicBezTo>
                    <a:pt x="2209758" y="142091"/>
                    <a:pt x="2186005" y="129606"/>
                    <a:pt x="2166617" y="139719"/>
                  </a:cubicBezTo>
                  <a:cubicBezTo>
                    <a:pt x="2157629" y="145711"/>
                    <a:pt x="2163664" y="155325"/>
                    <a:pt x="2156602" y="166811"/>
                  </a:cubicBezTo>
                  <a:cubicBezTo>
                    <a:pt x="2150824" y="176175"/>
                    <a:pt x="2137214" y="178797"/>
                    <a:pt x="2131693" y="188160"/>
                  </a:cubicBezTo>
                  <a:cubicBezTo>
                    <a:pt x="2125273" y="199022"/>
                    <a:pt x="2126685" y="212631"/>
                    <a:pt x="2118468" y="220996"/>
                  </a:cubicBezTo>
                  <a:cubicBezTo>
                    <a:pt x="2104858" y="235104"/>
                    <a:pt x="2076097" y="237352"/>
                    <a:pt x="2058892" y="244218"/>
                  </a:cubicBezTo>
                  <a:cubicBezTo>
                    <a:pt x="2051188" y="247340"/>
                    <a:pt x="2041430" y="257827"/>
                    <a:pt x="2033983" y="257827"/>
                  </a:cubicBezTo>
                  <a:cubicBezTo>
                    <a:pt x="2020373" y="257702"/>
                    <a:pt x="2014466" y="236353"/>
                    <a:pt x="1999187" y="244218"/>
                  </a:cubicBezTo>
                  <a:cubicBezTo>
                    <a:pt x="1997903" y="264943"/>
                    <a:pt x="2017933" y="273308"/>
                    <a:pt x="2030644" y="282922"/>
                  </a:cubicBezTo>
                  <a:cubicBezTo>
                    <a:pt x="2044383" y="293284"/>
                    <a:pt x="2058892" y="303647"/>
                    <a:pt x="2063771" y="321626"/>
                  </a:cubicBezTo>
                  <a:cubicBezTo>
                    <a:pt x="2050289" y="355085"/>
                    <a:pt x="2028847" y="319878"/>
                    <a:pt x="2007405" y="319753"/>
                  </a:cubicBezTo>
                  <a:cubicBezTo>
                    <a:pt x="1983908" y="319503"/>
                    <a:pt x="1949626" y="372065"/>
                    <a:pt x="1929596" y="329366"/>
                  </a:cubicBezTo>
                  <a:cubicBezTo>
                    <a:pt x="1934604" y="306768"/>
                    <a:pt x="1955917" y="303272"/>
                    <a:pt x="1961053" y="280924"/>
                  </a:cubicBezTo>
                  <a:cubicBezTo>
                    <a:pt x="1937685" y="285544"/>
                    <a:pt x="1917270" y="308641"/>
                    <a:pt x="1889793" y="315758"/>
                  </a:cubicBezTo>
                  <a:cubicBezTo>
                    <a:pt x="1878237" y="318754"/>
                    <a:pt x="1866938" y="318005"/>
                    <a:pt x="1856667" y="321501"/>
                  </a:cubicBezTo>
                  <a:cubicBezTo>
                    <a:pt x="1836893" y="328243"/>
                    <a:pt x="1823027" y="345347"/>
                    <a:pt x="1802098" y="354461"/>
                  </a:cubicBezTo>
                  <a:cubicBezTo>
                    <a:pt x="1793881" y="357957"/>
                    <a:pt x="1784122" y="356958"/>
                    <a:pt x="1775520" y="360204"/>
                  </a:cubicBezTo>
                  <a:cubicBezTo>
                    <a:pt x="1755490" y="368070"/>
                    <a:pt x="1731608" y="382053"/>
                    <a:pt x="1710936" y="395038"/>
                  </a:cubicBezTo>
                  <a:cubicBezTo>
                    <a:pt x="1689879" y="408397"/>
                    <a:pt x="1665997" y="422380"/>
                    <a:pt x="1652901" y="435739"/>
                  </a:cubicBezTo>
                  <a:cubicBezTo>
                    <a:pt x="1645839" y="442855"/>
                    <a:pt x="1627478" y="468325"/>
                    <a:pt x="1627992" y="476315"/>
                  </a:cubicBezTo>
                  <a:cubicBezTo>
                    <a:pt x="1628890" y="487801"/>
                    <a:pt x="1647380" y="491672"/>
                    <a:pt x="1647893" y="503408"/>
                  </a:cubicBezTo>
                  <a:cubicBezTo>
                    <a:pt x="1647508" y="510524"/>
                    <a:pt x="1637108" y="525881"/>
                    <a:pt x="1644555" y="536243"/>
                  </a:cubicBezTo>
                  <a:cubicBezTo>
                    <a:pt x="1651360" y="545732"/>
                    <a:pt x="1664970" y="537991"/>
                    <a:pt x="1679350" y="540114"/>
                  </a:cubicBezTo>
                  <a:cubicBezTo>
                    <a:pt x="1704645" y="543734"/>
                    <a:pt x="1721208" y="568205"/>
                    <a:pt x="1740596" y="580815"/>
                  </a:cubicBezTo>
                  <a:cubicBezTo>
                    <a:pt x="1755233" y="590304"/>
                    <a:pt x="1777060" y="601540"/>
                    <a:pt x="1793624" y="604037"/>
                  </a:cubicBezTo>
                  <a:cubicBezTo>
                    <a:pt x="1816350" y="607408"/>
                    <a:pt x="1841901" y="596296"/>
                    <a:pt x="1844983" y="617521"/>
                  </a:cubicBezTo>
                  <a:cubicBezTo>
                    <a:pt x="1847936" y="637996"/>
                    <a:pt x="1823540" y="645363"/>
                    <a:pt x="1821743" y="658222"/>
                  </a:cubicBezTo>
                  <a:cubicBezTo>
                    <a:pt x="1833940" y="677075"/>
                    <a:pt x="1813397" y="686189"/>
                    <a:pt x="1813525" y="702794"/>
                  </a:cubicBezTo>
                  <a:cubicBezTo>
                    <a:pt x="1813525" y="716278"/>
                    <a:pt x="1827649" y="736378"/>
                    <a:pt x="1839975" y="737627"/>
                  </a:cubicBezTo>
                  <a:cubicBezTo>
                    <a:pt x="1856667" y="739250"/>
                    <a:pt x="1881062" y="718400"/>
                    <a:pt x="1887995" y="698923"/>
                  </a:cubicBezTo>
                  <a:cubicBezTo>
                    <a:pt x="1896213" y="675701"/>
                    <a:pt x="1892746" y="644239"/>
                    <a:pt x="1907897" y="627259"/>
                  </a:cubicBezTo>
                  <a:cubicBezTo>
                    <a:pt x="1985064" y="629756"/>
                    <a:pt x="2050418" y="586308"/>
                    <a:pt x="2045410" y="493794"/>
                  </a:cubicBezTo>
                  <a:cubicBezTo>
                    <a:pt x="2044896" y="484680"/>
                    <a:pt x="2040531" y="472819"/>
                    <a:pt x="2042072" y="462831"/>
                  </a:cubicBezTo>
                  <a:cubicBezTo>
                    <a:pt x="2044511" y="447849"/>
                    <a:pt x="2066467" y="435364"/>
                    <a:pt x="2063514" y="416387"/>
                  </a:cubicBezTo>
                  <a:cubicBezTo>
                    <a:pt x="2085085" y="408646"/>
                    <a:pt x="2084186" y="368070"/>
                    <a:pt x="2106656" y="362202"/>
                  </a:cubicBezTo>
                  <a:cubicBezTo>
                    <a:pt x="2125401" y="357333"/>
                    <a:pt x="2146587" y="377683"/>
                    <a:pt x="2171239" y="375686"/>
                  </a:cubicBezTo>
                  <a:cubicBezTo>
                    <a:pt x="2179328" y="375061"/>
                    <a:pt x="2189728" y="366697"/>
                    <a:pt x="2197817" y="367945"/>
                  </a:cubicBezTo>
                  <a:cubicBezTo>
                    <a:pt x="2213995" y="370567"/>
                    <a:pt x="2223753" y="393914"/>
                    <a:pt x="2235951" y="404651"/>
                  </a:cubicBezTo>
                  <a:cubicBezTo>
                    <a:pt x="2246736" y="414264"/>
                    <a:pt x="2258035" y="411143"/>
                    <a:pt x="2260860" y="424003"/>
                  </a:cubicBezTo>
                  <a:cubicBezTo>
                    <a:pt x="2257650" y="445727"/>
                    <a:pt x="2244554" y="446226"/>
                    <a:pt x="2245966" y="466577"/>
                  </a:cubicBezTo>
                  <a:cubicBezTo>
                    <a:pt x="2247250" y="484306"/>
                    <a:pt x="2262915" y="497789"/>
                    <a:pt x="2270875" y="499537"/>
                  </a:cubicBezTo>
                  <a:cubicBezTo>
                    <a:pt x="2282944" y="502159"/>
                    <a:pt x="2300278" y="494543"/>
                    <a:pt x="2312347" y="487926"/>
                  </a:cubicBezTo>
                  <a:cubicBezTo>
                    <a:pt x="2334560" y="475691"/>
                    <a:pt x="2353563" y="438735"/>
                    <a:pt x="2372052" y="443355"/>
                  </a:cubicBezTo>
                  <a:cubicBezTo>
                    <a:pt x="2386689" y="447100"/>
                    <a:pt x="2398117" y="501285"/>
                    <a:pt x="2400171" y="520762"/>
                  </a:cubicBezTo>
                  <a:cubicBezTo>
                    <a:pt x="2402482" y="541737"/>
                    <a:pt x="2397731" y="557718"/>
                    <a:pt x="2398502" y="576945"/>
                  </a:cubicBezTo>
                  <a:cubicBezTo>
                    <a:pt x="2400684" y="609655"/>
                    <a:pt x="2435865" y="606284"/>
                    <a:pt x="2453199" y="623389"/>
                  </a:cubicBezTo>
                  <a:cubicBezTo>
                    <a:pt x="2458463" y="628633"/>
                    <a:pt x="2460517" y="641867"/>
                    <a:pt x="2464883" y="648609"/>
                  </a:cubicBezTo>
                  <a:cubicBezTo>
                    <a:pt x="2473229" y="661718"/>
                    <a:pt x="2483500" y="661718"/>
                    <a:pt x="2484784" y="675701"/>
                  </a:cubicBezTo>
                  <a:cubicBezTo>
                    <a:pt x="2487866" y="709161"/>
                    <a:pt x="2458848" y="711908"/>
                    <a:pt x="2461545" y="749238"/>
                  </a:cubicBezTo>
                  <a:cubicBezTo>
                    <a:pt x="2455510" y="763721"/>
                    <a:pt x="2440488" y="762847"/>
                    <a:pt x="2441643" y="782074"/>
                  </a:cubicBezTo>
                  <a:cubicBezTo>
                    <a:pt x="2443569" y="812662"/>
                    <a:pt x="2481189" y="789190"/>
                    <a:pt x="2491333" y="813037"/>
                  </a:cubicBezTo>
                  <a:cubicBezTo>
                    <a:pt x="2496854" y="825896"/>
                    <a:pt x="2490434" y="835385"/>
                    <a:pt x="2486325" y="853613"/>
                  </a:cubicBezTo>
                  <a:cubicBezTo>
                    <a:pt x="2499165" y="871467"/>
                    <a:pt x="2499037" y="900057"/>
                    <a:pt x="2476439" y="900057"/>
                  </a:cubicBezTo>
                  <a:cubicBezTo>
                    <a:pt x="2462828" y="900806"/>
                    <a:pt x="2459105" y="883452"/>
                    <a:pt x="2445110" y="879457"/>
                  </a:cubicBezTo>
                  <a:close/>
                  <a:moveTo>
                    <a:pt x="654486" y="829142"/>
                  </a:moveTo>
                  <a:cubicBezTo>
                    <a:pt x="662318" y="819779"/>
                    <a:pt x="651148" y="799927"/>
                    <a:pt x="639592" y="807793"/>
                  </a:cubicBezTo>
                  <a:cubicBezTo>
                    <a:pt x="638308" y="815034"/>
                    <a:pt x="641647" y="832139"/>
                    <a:pt x="654486" y="829142"/>
                  </a:cubicBezTo>
                  <a:close/>
                  <a:moveTo>
                    <a:pt x="1810701" y="1005306"/>
                  </a:moveTo>
                  <a:cubicBezTo>
                    <a:pt x="1803767" y="997441"/>
                    <a:pt x="1781298" y="999688"/>
                    <a:pt x="1765890" y="1001436"/>
                  </a:cubicBezTo>
                  <a:cubicBezTo>
                    <a:pt x="1755105" y="1002684"/>
                    <a:pt x="1742136" y="1005431"/>
                    <a:pt x="1740981" y="1014920"/>
                  </a:cubicBezTo>
                  <a:cubicBezTo>
                    <a:pt x="1758315" y="1024159"/>
                    <a:pt x="1805308" y="1030900"/>
                    <a:pt x="1810701" y="1005306"/>
                  </a:cubicBezTo>
                  <a:close/>
                  <a:moveTo>
                    <a:pt x="1724546" y="972346"/>
                  </a:moveTo>
                  <a:cubicBezTo>
                    <a:pt x="1737514" y="960360"/>
                    <a:pt x="1731736" y="935889"/>
                    <a:pt x="1717998" y="931644"/>
                  </a:cubicBezTo>
                  <a:cubicBezTo>
                    <a:pt x="1712605" y="930021"/>
                    <a:pt x="1705287" y="936389"/>
                    <a:pt x="1696427" y="935515"/>
                  </a:cubicBezTo>
                  <a:cubicBezTo>
                    <a:pt x="1687054" y="934641"/>
                    <a:pt x="1677681" y="924653"/>
                    <a:pt x="1669977" y="923904"/>
                  </a:cubicBezTo>
                  <a:cubicBezTo>
                    <a:pt x="1656753" y="922530"/>
                    <a:pt x="1643399" y="930271"/>
                    <a:pt x="1638520" y="937388"/>
                  </a:cubicBezTo>
                  <a:cubicBezTo>
                    <a:pt x="1638007" y="948999"/>
                    <a:pt x="1645839" y="950871"/>
                    <a:pt x="1645197" y="962607"/>
                  </a:cubicBezTo>
                  <a:cubicBezTo>
                    <a:pt x="1629147" y="976091"/>
                    <a:pt x="1637621" y="1021037"/>
                    <a:pt x="1653543" y="1022660"/>
                  </a:cubicBezTo>
                  <a:cubicBezTo>
                    <a:pt x="1670363" y="1024408"/>
                    <a:pt x="1679094" y="972970"/>
                    <a:pt x="1701563" y="968475"/>
                  </a:cubicBezTo>
                  <a:cubicBezTo>
                    <a:pt x="1709524" y="966852"/>
                    <a:pt x="1713633" y="973969"/>
                    <a:pt x="1724546" y="972346"/>
                  </a:cubicBezTo>
                  <a:close/>
                  <a:moveTo>
                    <a:pt x="1701306" y="1049878"/>
                  </a:moveTo>
                  <a:cubicBezTo>
                    <a:pt x="1677810" y="1040139"/>
                    <a:pt x="1655982" y="1056495"/>
                    <a:pt x="1636723" y="1059491"/>
                  </a:cubicBezTo>
                  <a:cubicBezTo>
                    <a:pt x="1625167" y="1061239"/>
                    <a:pt x="1604238" y="1056745"/>
                    <a:pt x="1606935" y="1076845"/>
                  </a:cubicBezTo>
                  <a:cubicBezTo>
                    <a:pt x="1609117" y="1093326"/>
                    <a:pt x="1630816" y="1087333"/>
                    <a:pt x="1643399" y="1082713"/>
                  </a:cubicBezTo>
                  <a:cubicBezTo>
                    <a:pt x="1669592" y="1072975"/>
                    <a:pt x="1686027" y="1064735"/>
                    <a:pt x="1701306" y="1049878"/>
                  </a:cubicBezTo>
                  <a:close/>
                  <a:moveTo>
                    <a:pt x="1628505" y="902679"/>
                  </a:moveTo>
                  <a:cubicBezTo>
                    <a:pt x="1661503" y="886199"/>
                    <a:pt x="1621957" y="835635"/>
                    <a:pt x="1606935" y="831015"/>
                  </a:cubicBezTo>
                  <a:cubicBezTo>
                    <a:pt x="1580100" y="822775"/>
                    <a:pt x="1541837" y="853988"/>
                    <a:pt x="1510894" y="863976"/>
                  </a:cubicBezTo>
                  <a:cubicBezTo>
                    <a:pt x="1493432" y="869594"/>
                    <a:pt x="1476740" y="870093"/>
                    <a:pt x="1472760" y="887198"/>
                  </a:cubicBezTo>
                  <a:cubicBezTo>
                    <a:pt x="1488424" y="917536"/>
                    <a:pt x="1519496" y="880581"/>
                    <a:pt x="1542351" y="885200"/>
                  </a:cubicBezTo>
                  <a:cubicBezTo>
                    <a:pt x="1553907" y="887572"/>
                    <a:pt x="1560712" y="906175"/>
                    <a:pt x="1572139" y="908422"/>
                  </a:cubicBezTo>
                  <a:cubicBezTo>
                    <a:pt x="1579971" y="910045"/>
                    <a:pt x="1625295" y="904302"/>
                    <a:pt x="1628505" y="902679"/>
                  </a:cubicBezTo>
                  <a:close/>
                  <a:moveTo>
                    <a:pt x="1605265" y="933642"/>
                  </a:moveTo>
                  <a:cubicBezTo>
                    <a:pt x="1598460" y="924153"/>
                    <a:pt x="1561225" y="934766"/>
                    <a:pt x="1550568" y="943256"/>
                  </a:cubicBezTo>
                  <a:cubicBezTo>
                    <a:pt x="1543250" y="949124"/>
                    <a:pt x="1538242" y="963606"/>
                    <a:pt x="1530667" y="974218"/>
                  </a:cubicBezTo>
                  <a:cubicBezTo>
                    <a:pt x="1522835" y="985205"/>
                    <a:pt x="1514104" y="993695"/>
                    <a:pt x="1507427" y="1003309"/>
                  </a:cubicBezTo>
                  <a:cubicBezTo>
                    <a:pt x="1501392" y="1011923"/>
                    <a:pt x="1467881" y="1068481"/>
                    <a:pt x="1494202" y="1074848"/>
                  </a:cubicBezTo>
                  <a:cubicBezTo>
                    <a:pt x="1505373" y="1077595"/>
                    <a:pt x="1528484" y="1050377"/>
                    <a:pt x="1530667" y="1040015"/>
                  </a:cubicBezTo>
                  <a:cubicBezTo>
                    <a:pt x="1538114" y="1004557"/>
                    <a:pt x="1551852" y="979212"/>
                    <a:pt x="1575349" y="962607"/>
                  </a:cubicBezTo>
                  <a:cubicBezTo>
                    <a:pt x="1589087" y="953119"/>
                    <a:pt x="1603083" y="954367"/>
                    <a:pt x="1605265" y="933642"/>
                  </a:cubicBezTo>
                  <a:close/>
                  <a:moveTo>
                    <a:pt x="1398161" y="716902"/>
                  </a:moveTo>
                  <a:cubicBezTo>
                    <a:pt x="1416650" y="716153"/>
                    <a:pt x="1429105" y="652354"/>
                    <a:pt x="1398161" y="660719"/>
                  </a:cubicBezTo>
                  <a:cubicBezTo>
                    <a:pt x="1377489" y="666462"/>
                    <a:pt x="1372482" y="718025"/>
                    <a:pt x="1398161" y="716902"/>
                  </a:cubicBezTo>
                  <a:close/>
                  <a:moveTo>
                    <a:pt x="1308797" y="2168537"/>
                  </a:moveTo>
                  <a:cubicBezTo>
                    <a:pt x="1309696" y="2165666"/>
                    <a:pt x="1311237" y="2163668"/>
                    <a:pt x="1312135" y="2160797"/>
                  </a:cubicBezTo>
                  <a:cubicBezTo>
                    <a:pt x="1306999" y="2141445"/>
                    <a:pt x="1291207" y="2167788"/>
                    <a:pt x="1308797" y="2168537"/>
                  </a:cubicBezTo>
                  <a:close/>
                  <a:moveTo>
                    <a:pt x="608007" y="548604"/>
                  </a:moveTo>
                  <a:cubicBezTo>
                    <a:pt x="608392" y="544983"/>
                    <a:pt x="606081" y="544359"/>
                    <a:pt x="606337" y="540863"/>
                  </a:cubicBezTo>
                  <a:cubicBezTo>
                    <a:pt x="601330" y="540863"/>
                    <a:pt x="595424" y="539739"/>
                    <a:pt x="596322" y="546731"/>
                  </a:cubicBezTo>
                  <a:cubicBezTo>
                    <a:pt x="598890" y="552224"/>
                    <a:pt x="605182" y="553223"/>
                    <a:pt x="608007" y="548604"/>
                  </a:cubicBezTo>
                  <a:close/>
                  <a:moveTo>
                    <a:pt x="2349069" y="244718"/>
                  </a:moveTo>
                  <a:cubicBezTo>
                    <a:pt x="2357158" y="245841"/>
                    <a:pt x="2361780" y="242845"/>
                    <a:pt x="2360625" y="233107"/>
                  </a:cubicBezTo>
                  <a:cubicBezTo>
                    <a:pt x="2353306" y="226989"/>
                    <a:pt x="2342521" y="234979"/>
                    <a:pt x="2349069" y="244718"/>
                  </a:cubicBezTo>
                  <a:close/>
                  <a:moveTo>
                    <a:pt x="2158528" y="55070"/>
                  </a:moveTo>
                  <a:cubicBezTo>
                    <a:pt x="2156345" y="52323"/>
                    <a:pt x="2150696" y="52323"/>
                    <a:pt x="2148513" y="55070"/>
                  </a:cubicBezTo>
                  <a:cubicBezTo>
                    <a:pt x="2148513" y="57567"/>
                    <a:pt x="2148513" y="60189"/>
                    <a:pt x="2148513" y="62811"/>
                  </a:cubicBezTo>
                  <a:cubicBezTo>
                    <a:pt x="2155703" y="64559"/>
                    <a:pt x="2156987" y="59565"/>
                    <a:pt x="2158528" y="55070"/>
                  </a:cubicBezTo>
                  <a:close/>
                  <a:moveTo>
                    <a:pt x="1529126" y="204016"/>
                  </a:moveTo>
                  <a:cubicBezTo>
                    <a:pt x="1534647" y="199896"/>
                    <a:pt x="1543121" y="194278"/>
                    <a:pt x="1539013" y="184665"/>
                  </a:cubicBezTo>
                  <a:cubicBezTo>
                    <a:pt x="1520780" y="174677"/>
                    <a:pt x="1489837" y="182292"/>
                    <a:pt x="1462873" y="178797"/>
                  </a:cubicBezTo>
                  <a:cubicBezTo>
                    <a:pt x="1447594" y="153577"/>
                    <a:pt x="1421915" y="149582"/>
                    <a:pt x="1419732" y="190408"/>
                  </a:cubicBezTo>
                  <a:cubicBezTo>
                    <a:pt x="1450547" y="219748"/>
                    <a:pt x="1497284" y="176924"/>
                    <a:pt x="1529126" y="204016"/>
                  </a:cubicBezTo>
                  <a:close/>
                  <a:moveTo>
                    <a:pt x="1232529" y="403403"/>
                  </a:moveTo>
                  <a:cubicBezTo>
                    <a:pt x="1241902" y="399532"/>
                    <a:pt x="1254999" y="401530"/>
                    <a:pt x="1257310" y="389794"/>
                  </a:cubicBezTo>
                  <a:cubicBezTo>
                    <a:pt x="1249606" y="382553"/>
                    <a:pt x="1241645" y="372814"/>
                    <a:pt x="1232529" y="372440"/>
                  </a:cubicBezTo>
                  <a:cubicBezTo>
                    <a:pt x="1220460" y="371940"/>
                    <a:pt x="1214810" y="384425"/>
                    <a:pt x="1202741" y="391791"/>
                  </a:cubicBezTo>
                  <a:cubicBezTo>
                    <a:pt x="1188746" y="400406"/>
                    <a:pt x="1169358" y="402529"/>
                    <a:pt x="1167946" y="417011"/>
                  </a:cubicBezTo>
                  <a:cubicBezTo>
                    <a:pt x="1193625" y="422879"/>
                    <a:pt x="1216736" y="409770"/>
                    <a:pt x="1232529" y="403403"/>
                  </a:cubicBezTo>
                  <a:close/>
                  <a:moveTo>
                    <a:pt x="1224312" y="264069"/>
                  </a:moveTo>
                  <a:cubicBezTo>
                    <a:pt x="1234840" y="261947"/>
                    <a:pt x="1245754" y="267565"/>
                    <a:pt x="1252559" y="256329"/>
                  </a:cubicBezTo>
                  <a:cubicBezTo>
                    <a:pt x="1244599" y="213755"/>
                    <a:pt x="1194267" y="239724"/>
                    <a:pt x="1164736" y="242845"/>
                  </a:cubicBezTo>
                  <a:cubicBezTo>
                    <a:pt x="1158573" y="254955"/>
                    <a:pt x="1150227" y="264694"/>
                    <a:pt x="1148172" y="281549"/>
                  </a:cubicBezTo>
                  <a:cubicBezTo>
                    <a:pt x="1170899" y="288166"/>
                    <a:pt x="1198504" y="269188"/>
                    <a:pt x="1224312" y="264069"/>
                  </a:cubicBezTo>
                  <a:close/>
                  <a:moveTo>
                    <a:pt x="1721208" y="2242074"/>
                  </a:moveTo>
                  <a:cubicBezTo>
                    <a:pt x="1734304" y="2239577"/>
                    <a:pt x="1730453" y="2204494"/>
                    <a:pt x="1714660" y="2212984"/>
                  </a:cubicBezTo>
                  <a:cubicBezTo>
                    <a:pt x="1702590" y="2219476"/>
                    <a:pt x="1708882" y="2244321"/>
                    <a:pt x="1721208" y="2242074"/>
                  </a:cubicBezTo>
                  <a:close/>
                </a:path>
              </a:pathLst>
            </a:custGeom>
            <a:solidFill>
              <a:schemeClr val="bg1">
                <a:alpha val="23000"/>
              </a:schemeClr>
            </a:solidFill>
            <a:ln w="1282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3200" b="0" i="0" u="none" strike="noStrike" kern="1200" cap="none" spc="0" normalizeH="0" baseline="0" noProof="0" dirty="0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grpSp>
          <p:nvGrpSpPr>
            <p:cNvPr id="11" name="Grupo 10">
              <a:extLst>
                <a:ext uri="{FF2B5EF4-FFF2-40B4-BE49-F238E27FC236}">
                  <a16:creationId xmlns:a16="http://schemas.microsoft.com/office/drawing/2014/main" id="{61E29F4C-A702-533C-98BE-8BA9726D4C65}"/>
                </a:ext>
              </a:extLst>
            </p:cNvPr>
            <p:cNvGrpSpPr/>
            <p:nvPr/>
          </p:nvGrpSpPr>
          <p:grpSpPr>
            <a:xfrm>
              <a:off x="6248400" y="1866900"/>
              <a:ext cx="9493874" cy="7579923"/>
              <a:chOff x="3028672" y="1308845"/>
              <a:chExt cx="5333790" cy="4501792"/>
            </a:xfrm>
          </p:grpSpPr>
          <p:grpSp>
            <p:nvGrpSpPr>
              <p:cNvPr id="12" name="Gráfico 9">
                <a:extLst>
                  <a:ext uri="{FF2B5EF4-FFF2-40B4-BE49-F238E27FC236}">
                    <a16:creationId xmlns:a16="http://schemas.microsoft.com/office/drawing/2014/main" id="{9381A573-5CC9-BC17-A7E3-196FD18D7F8B}"/>
                  </a:ext>
                </a:extLst>
              </p:cNvPr>
              <p:cNvGrpSpPr/>
              <p:nvPr/>
            </p:nvGrpSpPr>
            <p:grpSpPr>
              <a:xfrm>
                <a:off x="5644030" y="1308845"/>
                <a:ext cx="922453" cy="4501792"/>
                <a:chOff x="3383012" y="1412028"/>
                <a:chExt cx="922453" cy="4501792"/>
              </a:xfrm>
              <a:pattFill prst="pct20">
                <a:fgClr>
                  <a:schemeClr val="tx1">
                    <a:lumMod val="50000"/>
                    <a:lumOff val="50000"/>
                  </a:schemeClr>
                </a:fgClr>
                <a:bgClr>
                  <a:schemeClr val="bg1"/>
                </a:bgClr>
              </a:pattFill>
            </p:grpSpPr>
            <p:sp>
              <p:nvSpPr>
                <p:cNvPr id="28" name="Forma libre: forma 27">
                  <a:extLst>
                    <a:ext uri="{FF2B5EF4-FFF2-40B4-BE49-F238E27FC236}">
                      <a16:creationId xmlns:a16="http://schemas.microsoft.com/office/drawing/2014/main" id="{6E61530E-8663-11E2-4969-46E18C9C27A0}"/>
                    </a:ext>
                  </a:extLst>
                </p:cNvPr>
                <p:cNvSpPr/>
                <p:nvPr/>
              </p:nvSpPr>
              <p:spPr>
                <a:xfrm>
                  <a:off x="4280556" y="5911386"/>
                  <a:ext cx="24909" cy="2434"/>
                </a:xfrm>
                <a:custGeom>
                  <a:avLst/>
                  <a:gdLst>
                    <a:gd name="connsiteX0" fmla="*/ 24909 w 24909"/>
                    <a:gd name="connsiteY0" fmla="*/ 2434 h 2434"/>
                    <a:gd name="connsiteX1" fmla="*/ 0 w 24909"/>
                    <a:gd name="connsiteY1" fmla="*/ 2434 h 2434"/>
                    <a:gd name="connsiteX2" fmla="*/ 24909 w 24909"/>
                    <a:gd name="connsiteY2" fmla="*/ 2434 h 24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4909" h="2434">
                      <a:moveTo>
                        <a:pt x="24909" y="2434"/>
                      </a:moveTo>
                      <a:cubicBezTo>
                        <a:pt x="16563" y="2434"/>
                        <a:pt x="8346" y="2434"/>
                        <a:pt x="0" y="2434"/>
                      </a:cubicBezTo>
                      <a:cubicBezTo>
                        <a:pt x="4622" y="-811"/>
                        <a:pt x="20415" y="-811"/>
                        <a:pt x="24909" y="2434"/>
                      </a:cubicBezTo>
                      <a:close/>
                    </a:path>
                  </a:pathLst>
                </a:custGeom>
                <a:grpFill/>
                <a:ln w="1282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CO" sz="3200" b="0" i="0" u="none" strike="noStrike" kern="1200" cap="none" spc="0" normalizeH="0" baseline="0" noProof="0">
                    <a:ln>
                      <a:noFill/>
                    </a:ln>
                    <a:solidFill>
                      <a:srgbClr val="0C0C0C"/>
                    </a:solidFill>
                    <a:effectLst/>
                    <a:uLnTx/>
                    <a:uFillTx/>
                    <a:latin typeface="Roboto"/>
                    <a:ea typeface="+mn-ea"/>
                    <a:cs typeface="+mn-cs"/>
                  </a:endParaRPr>
                </a:p>
              </p:txBody>
            </p:sp>
            <p:sp>
              <p:nvSpPr>
                <p:cNvPr id="29" name="Forma libre: forma 28">
                  <a:extLst>
                    <a:ext uri="{FF2B5EF4-FFF2-40B4-BE49-F238E27FC236}">
                      <a16:creationId xmlns:a16="http://schemas.microsoft.com/office/drawing/2014/main" id="{13B2045B-3975-4AB0-AE84-4E63E421D7F1}"/>
                    </a:ext>
                  </a:extLst>
                </p:cNvPr>
                <p:cNvSpPr/>
                <p:nvPr/>
              </p:nvSpPr>
              <p:spPr>
                <a:xfrm>
                  <a:off x="4230994" y="1412028"/>
                  <a:ext cx="10014" cy="10158"/>
                </a:xfrm>
                <a:custGeom>
                  <a:avLst/>
                  <a:gdLst>
                    <a:gd name="connsiteX0" fmla="*/ 0 w 10014"/>
                    <a:gd name="connsiteY0" fmla="*/ 2060 h 10158"/>
                    <a:gd name="connsiteX1" fmla="*/ 10015 w 10014"/>
                    <a:gd name="connsiteY1" fmla="*/ 2060 h 10158"/>
                    <a:gd name="connsiteX2" fmla="*/ 0 w 10014"/>
                    <a:gd name="connsiteY2" fmla="*/ 9801 h 10158"/>
                    <a:gd name="connsiteX3" fmla="*/ 0 w 10014"/>
                    <a:gd name="connsiteY3" fmla="*/ 2060 h 101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0014" h="10158">
                      <a:moveTo>
                        <a:pt x="0" y="2060"/>
                      </a:moveTo>
                      <a:cubicBezTo>
                        <a:pt x="2183" y="-687"/>
                        <a:pt x="7832" y="-687"/>
                        <a:pt x="10015" y="2060"/>
                      </a:cubicBezTo>
                      <a:cubicBezTo>
                        <a:pt x="8346" y="6555"/>
                        <a:pt x="7062" y="11549"/>
                        <a:pt x="0" y="9801"/>
                      </a:cubicBezTo>
                      <a:cubicBezTo>
                        <a:pt x="0" y="7179"/>
                        <a:pt x="0" y="4557"/>
                        <a:pt x="0" y="2060"/>
                      </a:cubicBezTo>
                      <a:close/>
                    </a:path>
                  </a:pathLst>
                </a:custGeom>
                <a:grpFill/>
                <a:ln w="1282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CO" sz="3200" b="0" i="0" u="none" strike="noStrike" kern="1200" cap="none" spc="0" normalizeH="0" baseline="0" noProof="0">
                    <a:ln>
                      <a:noFill/>
                    </a:ln>
                    <a:solidFill>
                      <a:srgbClr val="0C0C0C"/>
                    </a:solidFill>
                    <a:effectLst/>
                    <a:uLnTx/>
                    <a:uFillTx/>
                    <a:latin typeface="Roboto"/>
                    <a:ea typeface="+mn-ea"/>
                    <a:cs typeface="+mn-cs"/>
                  </a:endParaRPr>
                </a:p>
              </p:txBody>
            </p:sp>
            <p:sp>
              <p:nvSpPr>
                <p:cNvPr id="31" name="Forma libre: forma 30">
                  <a:extLst>
                    <a:ext uri="{FF2B5EF4-FFF2-40B4-BE49-F238E27FC236}">
                      <a16:creationId xmlns:a16="http://schemas.microsoft.com/office/drawing/2014/main" id="{7B4D1DB8-AF34-1BA3-394E-74F4BE0028D0}"/>
                    </a:ext>
                  </a:extLst>
                </p:cNvPr>
                <p:cNvSpPr/>
                <p:nvPr/>
              </p:nvSpPr>
              <p:spPr>
                <a:xfrm>
                  <a:off x="3383012" y="3512678"/>
                  <a:ext cx="11347" cy="14752"/>
                </a:xfrm>
                <a:custGeom>
                  <a:avLst/>
                  <a:gdLst>
                    <a:gd name="connsiteX0" fmla="*/ 11348 w 11347"/>
                    <a:gd name="connsiteY0" fmla="*/ 7012 h 14752"/>
                    <a:gd name="connsiteX1" fmla="*/ 8010 w 11347"/>
                    <a:gd name="connsiteY1" fmla="*/ 14753 h 14752"/>
                    <a:gd name="connsiteX2" fmla="*/ 11348 w 11347"/>
                    <a:gd name="connsiteY2" fmla="*/ 7012 h 147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1347" h="14752">
                      <a:moveTo>
                        <a:pt x="11348" y="7012"/>
                      </a:moveTo>
                      <a:cubicBezTo>
                        <a:pt x="10449" y="9883"/>
                        <a:pt x="8908" y="11881"/>
                        <a:pt x="8010" y="14753"/>
                      </a:cubicBezTo>
                      <a:cubicBezTo>
                        <a:pt x="-9452" y="14128"/>
                        <a:pt x="6340" y="-12215"/>
                        <a:pt x="11348" y="7012"/>
                      </a:cubicBezTo>
                      <a:close/>
                    </a:path>
                  </a:pathLst>
                </a:custGeom>
                <a:grpFill/>
                <a:ln w="1282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CO" sz="3200" b="0" i="0" u="none" strike="noStrike" kern="1200" cap="none" spc="0" normalizeH="0" baseline="0" noProof="0">
                    <a:ln>
                      <a:noFill/>
                    </a:ln>
                    <a:solidFill>
                      <a:srgbClr val="0C0C0C"/>
                    </a:solidFill>
                    <a:effectLst/>
                    <a:uLnTx/>
                    <a:uFillTx/>
                    <a:latin typeface="Roboto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3" name="object 3066">
                <a:extLst>
                  <a:ext uri="{FF2B5EF4-FFF2-40B4-BE49-F238E27FC236}">
                    <a16:creationId xmlns:a16="http://schemas.microsoft.com/office/drawing/2014/main" id="{BCB449D3-9616-A821-F7A5-C3FD0F87072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028672" y="2903902"/>
                <a:ext cx="2044716" cy="409620"/>
              </a:xfrm>
              <a:prstGeom prst="rect">
                <a:avLst/>
              </a:prstGeom>
              <a:noFill/>
            </p:spPr>
            <p:txBody>
              <a:bodyPr vert="horz" wrap="square" lIns="0" tIns="12471" rIns="0" bIns="0" rtlCol="0">
                <a:spAutoFit/>
              </a:bodyPr>
              <a:lstStyle>
                <a:lvl1pPr>
                  <a:defRPr sz="5400" b="1" i="0">
                    <a:solidFill>
                      <a:schemeClr val="bg1"/>
                    </a:solidFill>
                    <a:latin typeface="Trebuchet MS"/>
                    <a:ea typeface="+mj-ea"/>
                    <a:cs typeface="Trebuchet MS"/>
                  </a:defRPr>
                </a:lvl1pPr>
              </a:lstStyle>
              <a:p>
                <a:pPr marL="9592" marR="0" lvl="0" indent="0" algn="r" defTabSz="1208996" rtl="0" eaLnBrk="1" fontAlgn="auto" latinLnBrk="0" hangingPunct="1">
                  <a:lnSpc>
                    <a:spcPct val="100000"/>
                  </a:lnSpc>
                  <a:spcBef>
                    <a:spcPts val="98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s-ES" sz="2400" b="1" i="0" u="none" strike="noStrike" kern="0" cap="none" spc="-69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Montserrat"/>
                    <a:ea typeface="+mj-ea"/>
                    <a:sym typeface="Arial"/>
                  </a:rPr>
                  <a:t>México</a:t>
                </a:r>
                <a:br>
                  <a:rPr kumimoji="0" lang="es-CO" sz="2000" b="0" i="0" u="none" strike="noStrike" kern="0" cap="none" spc="-69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Montserrat"/>
                    <a:ea typeface="Roboto" panose="02000000000000000000" pitchFamily="2" charset="0"/>
                    <a:cs typeface="Roboto" panose="02000000000000000000" pitchFamily="2" charset="0"/>
                    <a:sym typeface="Arial"/>
                  </a:rPr>
                </a:br>
                <a:endParaRPr kumimoji="0" lang="es-ES" sz="2000" b="1" i="0" u="none" strike="noStrike" kern="0" cap="none" spc="-69" normalizeH="0" baseline="0" noProof="0" dirty="0">
                  <a:ln>
                    <a:noFill/>
                  </a:ln>
                  <a:effectLst/>
                  <a:uLnTx/>
                  <a:uFillTx/>
                  <a:latin typeface="Montserrat"/>
                  <a:ea typeface="Roboto" panose="02000000000000000000" pitchFamily="2" charset="0"/>
                  <a:cs typeface="Roboto" panose="02000000000000000000" pitchFamily="2" charset="0"/>
                  <a:sym typeface="Arial"/>
                </a:endParaRPr>
              </a:p>
            </p:txBody>
          </p:sp>
          <p:sp>
            <p:nvSpPr>
              <p:cNvPr id="14" name="object 3066">
                <a:extLst>
                  <a:ext uri="{FF2B5EF4-FFF2-40B4-BE49-F238E27FC236}">
                    <a16:creationId xmlns:a16="http://schemas.microsoft.com/office/drawing/2014/main" id="{0F2CC511-0B12-15B7-9462-7D3B4B14740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161158" y="3543898"/>
                <a:ext cx="2201304" cy="226829"/>
              </a:xfrm>
              <a:prstGeom prst="rect">
                <a:avLst/>
              </a:prstGeom>
              <a:noFill/>
            </p:spPr>
            <p:txBody>
              <a:bodyPr vert="horz" wrap="square" lIns="0" tIns="12471" rIns="0" bIns="0" rtlCol="0">
                <a:spAutoFit/>
              </a:bodyPr>
              <a:lstStyle>
                <a:lvl1pPr>
                  <a:defRPr sz="5400" b="1" i="0">
                    <a:solidFill>
                      <a:schemeClr val="bg1"/>
                    </a:solidFill>
                    <a:latin typeface="Trebuchet MS"/>
                    <a:ea typeface="+mj-ea"/>
                    <a:cs typeface="Trebuchet MS"/>
                  </a:defRPr>
                </a:lvl1pPr>
              </a:lstStyle>
              <a:p>
                <a:pPr marL="9592" marR="0" lvl="0" indent="0" algn="l" defTabSz="1208996" rtl="0" eaLnBrk="1" fontAlgn="auto" latinLnBrk="0" hangingPunct="1">
                  <a:lnSpc>
                    <a:spcPct val="100000"/>
                  </a:lnSpc>
                  <a:spcBef>
                    <a:spcPts val="98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s-ES" sz="2400" b="1" i="0" u="none" strike="noStrike" kern="0" cap="none" spc="-69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Montserrat"/>
                    <a:ea typeface="+mj-ea"/>
                    <a:sym typeface="Arial"/>
                  </a:rPr>
                  <a:t>Colombia</a:t>
                </a:r>
              </a:p>
            </p:txBody>
          </p:sp>
          <p:pic>
            <p:nvPicPr>
              <p:cNvPr id="15" name="Gráfico 14">
                <a:extLst>
                  <a:ext uri="{FF2B5EF4-FFF2-40B4-BE49-F238E27FC236}">
                    <a16:creationId xmlns:a16="http://schemas.microsoft.com/office/drawing/2014/main" id="{2AE32E8D-FDF9-EDA1-34FC-6EB60BD2071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5693739" y="3640081"/>
                <a:ext cx="226800" cy="324000"/>
              </a:xfrm>
              <a:prstGeom prst="rect">
                <a:avLst/>
              </a:prstGeom>
            </p:spPr>
          </p:pic>
          <p:pic>
            <p:nvPicPr>
              <p:cNvPr id="16" name="Gráfico 15">
                <a:extLst>
                  <a:ext uri="{FF2B5EF4-FFF2-40B4-BE49-F238E27FC236}">
                    <a16:creationId xmlns:a16="http://schemas.microsoft.com/office/drawing/2014/main" id="{F70ED742-5D04-6165-9132-7EBBA1D805A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5428175" y="3031010"/>
                <a:ext cx="160999" cy="229999"/>
              </a:xfrm>
              <a:prstGeom prst="rect">
                <a:avLst/>
              </a:prstGeom>
            </p:spPr>
          </p:pic>
          <p:pic>
            <p:nvPicPr>
              <p:cNvPr id="17" name="Gráfico 16">
                <a:extLst>
                  <a:ext uri="{FF2B5EF4-FFF2-40B4-BE49-F238E27FC236}">
                    <a16:creationId xmlns:a16="http://schemas.microsoft.com/office/drawing/2014/main" id="{3664EEA5-D33B-1659-F435-FB07DE67336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5223038" y="2248681"/>
                <a:ext cx="160999" cy="229999"/>
              </a:xfrm>
              <a:prstGeom prst="rect">
                <a:avLst/>
              </a:prstGeom>
            </p:spPr>
          </p:pic>
          <p:pic>
            <p:nvPicPr>
              <p:cNvPr id="18" name="Gráfico 17">
                <a:extLst>
                  <a:ext uri="{FF2B5EF4-FFF2-40B4-BE49-F238E27FC236}">
                    <a16:creationId xmlns:a16="http://schemas.microsoft.com/office/drawing/2014/main" id="{E9ABEEA7-FBB7-64DE-42F6-715724E3DE0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5681716" y="3297768"/>
                <a:ext cx="160999" cy="229999"/>
              </a:xfrm>
              <a:prstGeom prst="rect">
                <a:avLst/>
              </a:prstGeom>
            </p:spPr>
          </p:pic>
          <p:sp>
            <p:nvSpPr>
              <p:cNvPr id="19" name="CuadroTexto 18">
                <a:extLst>
                  <a:ext uri="{FF2B5EF4-FFF2-40B4-BE49-F238E27FC236}">
                    <a16:creationId xmlns:a16="http://schemas.microsoft.com/office/drawing/2014/main" id="{0F990E2A-D100-86FC-D171-AC3F166EA74A}"/>
                  </a:ext>
                </a:extLst>
              </p:cNvPr>
              <p:cNvSpPr txBox="1"/>
              <p:nvPr/>
            </p:nvSpPr>
            <p:spPr>
              <a:xfrm>
                <a:off x="4755913" y="3774784"/>
                <a:ext cx="967017" cy="27418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69640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CO" sz="2400" b="1" i="0" u="none" strike="noStrike" kern="0" cap="none" spc="-69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Montserrat"/>
                    <a:ea typeface="+mn-ea"/>
                    <a:cs typeface="+mn-cs"/>
                  </a:rPr>
                  <a:t>Ecuador</a:t>
                </a:r>
              </a:p>
            </p:txBody>
          </p:sp>
          <p:sp>
            <p:nvSpPr>
              <p:cNvPr id="20" name="CuadroTexto 19">
                <a:extLst>
                  <a:ext uri="{FF2B5EF4-FFF2-40B4-BE49-F238E27FC236}">
                    <a16:creationId xmlns:a16="http://schemas.microsoft.com/office/drawing/2014/main" id="{04331420-4A40-23B8-8748-B700E74B1592}"/>
                  </a:ext>
                </a:extLst>
              </p:cNvPr>
              <p:cNvSpPr txBox="1"/>
              <p:nvPr/>
            </p:nvSpPr>
            <p:spPr>
              <a:xfrm>
                <a:off x="5017386" y="3378534"/>
                <a:ext cx="801627" cy="18320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69640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CO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5"/>
                    </a:solidFill>
                    <a:effectLst/>
                    <a:uLnTx/>
                    <a:uFillTx/>
                    <a:latin typeface="Montserrat"/>
                    <a:ea typeface="+mn-ea"/>
                    <a:cs typeface="Arial"/>
                    <a:rtl val="0"/>
                  </a:rPr>
                  <a:t>Panamá</a:t>
                </a:r>
              </a:p>
            </p:txBody>
          </p:sp>
          <p:sp>
            <p:nvSpPr>
              <p:cNvPr id="21" name="CuadroTexto 20">
                <a:extLst>
                  <a:ext uri="{FF2B5EF4-FFF2-40B4-BE49-F238E27FC236}">
                    <a16:creationId xmlns:a16="http://schemas.microsoft.com/office/drawing/2014/main" id="{C293109D-AA32-944D-2EEF-8C01FE475E45}"/>
                  </a:ext>
                </a:extLst>
              </p:cNvPr>
              <p:cNvSpPr txBox="1"/>
              <p:nvPr/>
            </p:nvSpPr>
            <p:spPr>
              <a:xfrm>
                <a:off x="5615399" y="3006785"/>
                <a:ext cx="1029597" cy="171297"/>
              </a:xfrm>
              <a:prstGeom prst="rect">
                <a:avLst/>
              </a:prstGeom>
              <a:noFill/>
            </p:spPr>
            <p:txBody>
              <a:bodyPr wrap="square" lIns="69644" tIns="34822" rIns="69644" bIns="34822" anchor="t">
                <a:spAutoFit/>
              </a:bodyPr>
              <a:lstStyle/>
              <a:p>
                <a:pPr marL="0" marR="0" lvl="0" indent="0" algn="l" defTabSz="69640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CO" sz="1600" b="1" i="0" u="none" strike="noStrike" kern="1200" cap="none" spc="0" normalizeH="0" baseline="0" noProof="0">
                    <a:ln>
                      <a:noFill/>
                    </a:ln>
                    <a:solidFill>
                      <a:schemeClr val="accent5"/>
                    </a:solidFill>
                    <a:effectLst/>
                    <a:uLnTx/>
                    <a:uFillTx/>
                    <a:latin typeface="Montserrat"/>
                    <a:ea typeface="+mn-ea"/>
                    <a:cs typeface="Arial"/>
                  </a:rPr>
                  <a:t>Honduras</a:t>
                </a:r>
              </a:p>
            </p:txBody>
          </p:sp>
          <p:sp>
            <p:nvSpPr>
              <p:cNvPr id="22" name="CuadroTexto 21">
                <a:extLst>
                  <a:ext uri="{FF2B5EF4-FFF2-40B4-BE49-F238E27FC236}">
                    <a16:creationId xmlns:a16="http://schemas.microsoft.com/office/drawing/2014/main" id="{DA912D01-B402-F04F-5AA3-3F113C38FA66}"/>
                  </a:ext>
                </a:extLst>
              </p:cNvPr>
              <p:cNvSpPr txBox="1"/>
              <p:nvPr/>
            </p:nvSpPr>
            <p:spPr>
              <a:xfrm>
                <a:off x="5402080" y="2267352"/>
                <a:ext cx="1484574" cy="18320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69640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CO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5"/>
                    </a:solidFill>
                    <a:effectLst/>
                    <a:uLnTx/>
                    <a:uFillTx/>
                    <a:latin typeface="Montserrat"/>
                    <a:ea typeface="+mn-ea"/>
                    <a:cs typeface="Arial"/>
                    <a:rtl val="0"/>
                  </a:rPr>
                  <a:t>Estados Unidos</a:t>
                </a:r>
              </a:p>
            </p:txBody>
          </p:sp>
          <p:pic>
            <p:nvPicPr>
              <p:cNvPr id="23" name="Gráfico 22">
                <a:extLst>
                  <a:ext uri="{FF2B5EF4-FFF2-40B4-BE49-F238E27FC236}">
                    <a16:creationId xmlns:a16="http://schemas.microsoft.com/office/drawing/2014/main" id="{CB2C33D3-869E-2AA9-79E1-EAEAB91BE5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5849387" y="3925958"/>
                <a:ext cx="226800" cy="324000"/>
              </a:xfrm>
              <a:prstGeom prst="rect">
                <a:avLst/>
              </a:prstGeom>
            </p:spPr>
          </p:pic>
          <p:sp>
            <p:nvSpPr>
              <p:cNvPr id="24" name="CuadroTexto 23">
                <a:extLst>
                  <a:ext uri="{FF2B5EF4-FFF2-40B4-BE49-F238E27FC236}">
                    <a16:creationId xmlns:a16="http://schemas.microsoft.com/office/drawing/2014/main" id="{1CDB9739-BECF-26AB-346F-98A92946C750}"/>
                  </a:ext>
                </a:extLst>
              </p:cNvPr>
              <p:cNvSpPr txBox="1"/>
              <p:nvPr/>
            </p:nvSpPr>
            <p:spPr>
              <a:xfrm>
                <a:off x="5467595" y="4185705"/>
                <a:ext cx="905888" cy="27418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69640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CO" sz="2400" b="1" i="0" u="none" strike="noStrike" kern="0" cap="none" spc="-69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Montserrat"/>
                    <a:ea typeface="+mn-ea"/>
                    <a:cs typeface="+mn-cs"/>
                  </a:rPr>
                  <a:t>Perú</a:t>
                </a:r>
              </a:p>
            </p:txBody>
          </p:sp>
          <p:pic>
            <p:nvPicPr>
              <p:cNvPr id="25" name="Gráfico 24">
                <a:extLst>
                  <a:ext uri="{FF2B5EF4-FFF2-40B4-BE49-F238E27FC236}">
                    <a16:creationId xmlns:a16="http://schemas.microsoft.com/office/drawing/2014/main" id="{DC2419C1-C09F-B819-4B02-6D7515AC405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5071577" y="2708926"/>
                <a:ext cx="226800" cy="324000"/>
              </a:xfrm>
              <a:prstGeom prst="rect">
                <a:avLst/>
              </a:prstGeom>
            </p:spPr>
          </p:pic>
          <p:pic>
            <p:nvPicPr>
              <p:cNvPr id="26" name="Gráfico 25">
                <a:extLst>
                  <a:ext uri="{FF2B5EF4-FFF2-40B4-BE49-F238E27FC236}">
                    <a16:creationId xmlns:a16="http://schemas.microsoft.com/office/drawing/2014/main" id="{134A19AE-3E7F-5DE1-887C-D9E411ACE37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5895082" y="3400788"/>
                <a:ext cx="226800" cy="324000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3639361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99213870-FAB2-B655-88E8-66BFBF1B53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4890" y="310953"/>
            <a:ext cx="10078221" cy="1173422"/>
          </a:xfrm>
        </p:spPr>
        <p:txBody>
          <a:bodyPr>
            <a:normAutofit/>
          </a:bodyPr>
          <a:lstStyle/>
          <a:p>
            <a:pPr algn="ctr"/>
            <a:r>
              <a:rPr lang="es-MX" sz="4800" dirty="0">
                <a:solidFill>
                  <a:schemeClr val="bg2"/>
                </a:solidFill>
              </a:rPr>
              <a:t>Nuestros clientes</a:t>
            </a:r>
            <a:endParaRPr lang="es-CO" sz="4800" dirty="0">
              <a:solidFill>
                <a:schemeClr val="bg2"/>
              </a:solidFill>
            </a:endParaRPr>
          </a:p>
        </p:txBody>
      </p:sp>
      <p:sp>
        <p:nvSpPr>
          <p:cNvPr id="115" name="Rectángulo: esquinas redondeadas 114">
            <a:extLst>
              <a:ext uri="{FF2B5EF4-FFF2-40B4-BE49-F238E27FC236}">
                <a16:creationId xmlns:a16="http://schemas.microsoft.com/office/drawing/2014/main" id="{46B8E3B3-8948-DE4A-2D38-2729EB1373BE}"/>
              </a:ext>
            </a:extLst>
          </p:cNvPr>
          <p:cNvSpPr/>
          <p:nvPr/>
        </p:nvSpPr>
        <p:spPr>
          <a:xfrm>
            <a:off x="702080" y="1671830"/>
            <a:ext cx="5484416" cy="3320154"/>
          </a:xfrm>
          <a:prstGeom prst="roundRect">
            <a:avLst>
              <a:gd name="adj" fmla="val 3337"/>
            </a:avLst>
          </a:prstGeom>
          <a:solidFill>
            <a:srgbClr val="F9FAF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3589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203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25" name="Rectángulo: esquinas redondeadas 124">
            <a:extLst>
              <a:ext uri="{FF2B5EF4-FFF2-40B4-BE49-F238E27FC236}">
                <a16:creationId xmlns:a16="http://schemas.microsoft.com/office/drawing/2014/main" id="{F1F3EC63-3941-BD8E-DEFB-FD6DFD7D453E}"/>
              </a:ext>
            </a:extLst>
          </p:cNvPr>
          <p:cNvSpPr/>
          <p:nvPr/>
        </p:nvSpPr>
        <p:spPr>
          <a:xfrm>
            <a:off x="913717" y="1559821"/>
            <a:ext cx="2593928" cy="469112"/>
          </a:xfrm>
          <a:prstGeom prst="round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2700" b="0" i="0" u="none" strike="noStrike" kern="1200" cap="none" spc="0" normalizeH="0" baseline="0" noProof="0">
              <a:ln>
                <a:noFill/>
              </a:ln>
              <a:solidFill>
                <a:srgbClr val="F5F8FA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126" name="CuadroTexto 125">
            <a:extLst>
              <a:ext uri="{FF2B5EF4-FFF2-40B4-BE49-F238E27FC236}">
                <a16:creationId xmlns:a16="http://schemas.microsoft.com/office/drawing/2014/main" id="{1FB4C73D-B43A-8446-6516-868FE387E75D}"/>
              </a:ext>
            </a:extLst>
          </p:cNvPr>
          <p:cNvSpPr txBox="1"/>
          <p:nvPr/>
        </p:nvSpPr>
        <p:spPr>
          <a:xfrm>
            <a:off x="1000390" y="1614985"/>
            <a:ext cx="25939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1" i="0" u="none" strike="noStrike" kern="1200" cap="none" spc="0" normalizeH="0" baseline="0" noProof="0" dirty="0">
                <a:ln>
                  <a:noFill/>
                </a:ln>
                <a:solidFill>
                  <a:srgbClr val="F5F8FA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Financiero y seguros </a:t>
            </a:r>
            <a:endParaRPr kumimoji="0" lang="es-CO" sz="1800" b="1" i="0" u="none" strike="noStrike" kern="1200" cap="none" spc="0" normalizeH="0" baseline="0" noProof="0" dirty="0">
              <a:ln>
                <a:noFill/>
              </a:ln>
              <a:solidFill>
                <a:srgbClr val="F5F8FA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pic>
        <p:nvPicPr>
          <p:cNvPr id="1052" name="Picture 4" descr="Asesuisa - Seguros SURA El Salvador">
            <a:extLst>
              <a:ext uri="{FF2B5EF4-FFF2-40B4-BE49-F238E27FC236}">
                <a16:creationId xmlns:a16="http://schemas.microsoft.com/office/drawing/2014/main" id="{9D3CE916-197E-A856-A396-35B603BC96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0007" y="3575907"/>
            <a:ext cx="1252769" cy="466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3" name="Picture 6">
            <a:extLst>
              <a:ext uri="{FF2B5EF4-FFF2-40B4-BE49-F238E27FC236}">
                <a16:creationId xmlns:a16="http://schemas.microsoft.com/office/drawing/2014/main" id="{F25AB5BC-1942-17FC-808E-46C30FB78E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922" y="2226577"/>
            <a:ext cx="1702761" cy="476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" name="Picture 4" descr="Pin on Bank, Finance and Insurance Logos">
            <a:extLst>
              <a:ext uri="{FF2B5EF4-FFF2-40B4-BE49-F238E27FC236}">
                <a16:creationId xmlns:a16="http://schemas.microsoft.com/office/drawing/2014/main" id="{142D932F-A3CD-1201-9DCA-60D19E52E6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9" t="40977" r="3805" b="42682"/>
          <a:stretch/>
        </p:blipFill>
        <p:spPr bwMode="auto">
          <a:xfrm>
            <a:off x="2635688" y="2951900"/>
            <a:ext cx="2138654" cy="371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5" name="Picture 2" descr="AMEC México – Asociación Mexicana de Experiencia de Usuario">
            <a:extLst>
              <a:ext uri="{FF2B5EF4-FFF2-40B4-BE49-F238E27FC236}">
                <a16:creationId xmlns:a16="http://schemas.microsoft.com/office/drawing/2014/main" id="{3C1E2A11-DFB6-DF85-B69F-B7DFD211D2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5746" y="2654119"/>
            <a:ext cx="1303967" cy="869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6" name="Picture 2" descr="Inicio - Fundación Grupo Social - Una semilla de cambio">
            <a:extLst>
              <a:ext uri="{FF2B5EF4-FFF2-40B4-BE49-F238E27FC236}">
                <a16:creationId xmlns:a16="http://schemas.microsoft.com/office/drawing/2014/main" id="{A3D87EB3-AD45-7913-0339-6F6BAA600A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8411" y="2126111"/>
            <a:ext cx="1196924" cy="748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7" name="Picture 4" descr="Conoce nuestros medios de pago: Plan Asociado">
            <a:extLst>
              <a:ext uri="{FF2B5EF4-FFF2-40B4-BE49-F238E27FC236}">
                <a16:creationId xmlns:a16="http://schemas.microsoft.com/office/drawing/2014/main" id="{E5E23656-659D-2951-2C28-332B57763C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195" y="2952152"/>
            <a:ext cx="1421909" cy="403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9" name="Picture 4" descr="La Autorregulación del Mercado de Valores">
            <a:extLst>
              <a:ext uri="{FF2B5EF4-FFF2-40B4-BE49-F238E27FC236}">
                <a16:creationId xmlns:a16="http://schemas.microsoft.com/office/drawing/2014/main" id="{A5A50169-5026-6C68-004C-4700D98543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813" b="96875" l="5838" r="99239">
                        <a14:foregroundMark x1="56438" y1="42188" x2="55838" y2="21875"/>
                        <a14:foregroundMark x1="56470" y1="43276" x2="56438" y2="42188"/>
                        <a14:foregroundMark x1="57107" y1="64844" x2="57012" y2="61634"/>
                        <a14:foregroundMark x1="63990" y1="55017" x2="66118" y2="61413"/>
                        <a14:foregroundMark x1="56345" y1="32031" x2="59219" y2="40670"/>
                        <a14:foregroundMark x1="76433" y1="61099" x2="79442" y2="68750"/>
                        <a14:foregroundMark x1="78426" y1="30469" x2="70558" y2="21875"/>
                        <a14:foregroundMark x1="65990" y1="26563" x2="58122" y2="23438"/>
                        <a14:foregroundMark x1="69610" y1="34684" x2="68274" y2="32031"/>
                        <a14:foregroundMark x1="84010" y1="17969" x2="91371" y2="66406"/>
                        <a14:foregroundMark x1="91878" y1="64844" x2="96954" y2="14844"/>
                        <a14:foregroundMark x1="22589" y1="7813" x2="6345" y2="19531"/>
                        <a14:foregroundMark x1="46447" y1="64844" x2="36294" y2="16406"/>
                        <a14:foregroundMark x1="47462" y1="56250" x2="47462" y2="56250"/>
                        <a14:foregroundMark x1="46954" y1="42188" x2="46954" y2="42188"/>
                        <a14:foregroundMark x1="46954" y1="46094" x2="46447" y2="40625"/>
                        <a14:foregroundMark x1="47970" y1="40625" x2="46954" y2="42188"/>
                        <a14:foregroundMark x1="47462" y1="46094" x2="47970" y2="47656"/>
                        <a14:foregroundMark x1="49746" y1="53125" x2="35025" y2="17969"/>
                        <a14:foregroundMark x1="43401" y1="37500" x2="46447" y2="59375"/>
                        <a14:foregroundMark x1="42893" y1="64844" x2="44162" y2="40625"/>
                        <a14:foregroundMark x1="40102" y1="43750" x2="40102" y2="43750"/>
                        <a14:foregroundMark x1="36294" y1="46094" x2="36294" y2="46094"/>
                        <a14:foregroundMark x1="37817" y1="43750" x2="37817" y2="43750"/>
                        <a14:foregroundMark x1="34010" y1="83594" x2="98223" y2="97656"/>
                        <a14:foregroundMark x1="36294" y1="82031" x2="91371" y2="86719"/>
                        <a14:foregroundMark x1="91371" y1="86719" x2="99239" y2="83594"/>
                        <a14:foregroundMark x1="95939" y1="78906" x2="93655" y2="78906"/>
                        <a14:foregroundMark x1="93147" y1="78906" x2="91371" y2="80469"/>
                        <a14:foregroundMark x1="85279" y1="89063" x2="85279" y2="89063"/>
                        <a14:foregroundMark x1="89086" y1="85938" x2="89086" y2="85938"/>
                        <a14:foregroundMark x1="92386" y1="83594" x2="95178" y2="83594"/>
                        <a14:foregroundMark x1="98223" y1="83594" x2="98223" y2="83594"/>
                        <a14:foregroundMark x1="98731" y1="83594" x2="98731" y2="83594"/>
                        <a14:foregroundMark x1="92386" y1="85938" x2="88579" y2="89063"/>
                        <a14:foregroundMark x1="85279" y1="90625" x2="85279" y2="90625"/>
                        <a14:foregroundMark x1="81726" y1="83594" x2="78426" y2="83594"/>
                        <a14:foregroundMark x1="77411" y1="83594" x2="77411" y2="83594"/>
                        <a14:foregroundMark x1="75127" y1="83594" x2="73350" y2="83594"/>
                        <a14:foregroundMark x1="70051" y1="83594" x2="67259" y2="83594"/>
                        <a14:foregroundMark x1="66497" y1="83594" x2="66497" y2="83594"/>
                        <a14:foregroundMark x1="66497" y1="83594" x2="82234" y2="85938"/>
                        <a14:foregroundMark x1="78934" y1="83594" x2="32741" y2="85938"/>
                        <a14:foregroundMark x1="35025" y1="82031" x2="35025" y2="82031"/>
                        <a14:foregroundMark x1="32741" y1="82031" x2="93401" y2="88281"/>
                        <a14:foregroundMark x1="93401" y1="88281" x2="95939" y2="85938"/>
                        <a14:foregroundMark x1="78426" y1="63281" x2="54822" y2="70313"/>
                        <a14:foregroundMark x1="49239" y1="37500" x2="47462" y2="43750"/>
                        <a14:foregroundMark x1="47970" y1="26563" x2="43401" y2="21875"/>
                        <a14:foregroundMark x1="41878" y1="17969" x2="39086" y2="14844"/>
                        <a14:foregroundMark x1="39086" y1="14844" x2="39086" y2="14844"/>
                        <a14:foregroundMark x1="35533" y1="66406" x2="35533" y2="66406"/>
                        <a14:foregroundMark x1="44670" y1="75000" x2="44670" y2="75000"/>
                        <a14:foregroundMark x1="34518" y1="61719" x2="34518" y2="61719"/>
                        <a14:foregroundMark x1="36294" y1="53125" x2="36294" y2="53125"/>
                        <a14:foregroundMark x1="36294" y1="50781" x2="36294" y2="50781"/>
                        <a14:foregroundMark x1="37817" y1="42188" x2="39594" y2="40625"/>
                        <a14:foregroundMark x1="40609" y1="39063" x2="47462" y2="30469"/>
                        <a14:foregroundMark x1="51523" y1="26563" x2="49746" y2="26563"/>
                        <a14:foregroundMark x1="42386" y1="25000" x2="42386" y2="25000"/>
                        <a14:foregroundMark x1="41878" y1="17969" x2="41878" y2="17969"/>
                        <a14:foregroundMark x1="70051" y1="26563" x2="73350" y2="28906"/>
                        <a14:foregroundMark x1="93655" y1="40625" x2="93655" y2="40625"/>
                        <a14:backgroundMark x1="71066" y1="43750" x2="71066" y2="43750"/>
                        <a14:backgroundMark x1="72843" y1="37500" x2="72843" y2="37500"/>
                        <a14:backgroundMark x1="71574" y1="43750" x2="71829" y2="47669"/>
                        <a14:backgroundMark x1="72335" y1="35156" x2="72335" y2="47518"/>
                        <a14:backgroundMark x1="60914" y1="39063" x2="62103" y2="50566"/>
                        <a14:backgroundMark x1="59391" y1="42188" x2="59391" y2="42188"/>
                        <a14:backgroundMark x1="37073" y1="32031" x2="36802" y2="320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5077" y="3630323"/>
            <a:ext cx="1049117" cy="340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0" name="Picture 2" descr="LOS OLIVOS">
            <a:extLst>
              <a:ext uri="{FF2B5EF4-FFF2-40B4-BE49-F238E27FC236}">
                <a16:creationId xmlns:a16="http://schemas.microsoft.com/office/drawing/2014/main" id="{201DF569-2D4D-E755-1C16-B3885CF45D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hq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726" b="6984"/>
          <a:stretch/>
        </p:blipFill>
        <p:spPr bwMode="auto">
          <a:xfrm>
            <a:off x="1039922" y="4234281"/>
            <a:ext cx="1322826" cy="517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1" name="Imagen 1060">
            <a:extLst>
              <a:ext uri="{FF2B5EF4-FFF2-40B4-BE49-F238E27FC236}">
                <a16:creationId xmlns:a16="http://schemas.microsoft.com/office/drawing/2014/main" id="{26A3E92E-CEEE-BF9D-6D1D-C426D1A30766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2963" b="73704" l="8542" r="88750">
                        <a14:foregroundMark x1="42917" y1="31111" x2="46458" y2="41481"/>
                        <a14:foregroundMark x1="8542" y1="49259" x2="13125" y2="31111"/>
                        <a14:foregroundMark x1="19583" y1="73704" x2="24375" y2="69630"/>
                        <a14:foregroundMark x1="18750" y1="72593" x2="29167" y2="65926"/>
                        <a14:foregroundMark x1="47917" y1="46296" x2="88750" y2="45185"/>
                        <a14:foregroundMark x1="17917" y1="12963" x2="25417" y2="15556"/>
                      </a14:backgroundRemoval>
                    </a14:imgEffect>
                  </a14:imgLayer>
                </a14:imgProps>
              </a:ext>
            </a:extLst>
          </a:blip>
          <a:srcRect l="5770" t="10015" r="4189" b="35889"/>
          <a:stretch/>
        </p:blipFill>
        <p:spPr>
          <a:xfrm>
            <a:off x="2645089" y="4359218"/>
            <a:ext cx="1099001" cy="371403"/>
          </a:xfrm>
          <a:prstGeom prst="rect">
            <a:avLst/>
          </a:prstGeom>
        </p:spPr>
      </p:pic>
      <p:sp>
        <p:nvSpPr>
          <p:cNvPr id="1126" name="Rectángulo: esquinas redondeadas 1125">
            <a:extLst>
              <a:ext uri="{FF2B5EF4-FFF2-40B4-BE49-F238E27FC236}">
                <a16:creationId xmlns:a16="http://schemas.microsoft.com/office/drawing/2014/main" id="{9D7B7C26-5634-DB37-356B-43A8F81837E6}"/>
              </a:ext>
            </a:extLst>
          </p:cNvPr>
          <p:cNvSpPr/>
          <p:nvPr/>
        </p:nvSpPr>
        <p:spPr>
          <a:xfrm>
            <a:off x="6568003" y="1671491"/>
            <a:ext cx="5484416" cy="3320154"/>
          </a:xfrm>
          <a:prstGeom prst="roundRect">
            <a:avLst>
              <a:gd name="adj" fmla="val 5058"/>
            </a:avLst>
          </a:prstGeom>
          <a:solidFill>
            <a:srgbClr val="F9FAF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35899"/>
            <a:endParaRPr lang="es-CO" sz="2039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127" name="Rectángulo: esquinas redondeadas 1126">
            <a:extLst>
              <a:ext uri="{FF2B5EF4-FFF2-40B4-BE49-F238E27FC236}">
                <a16:creationId xmlns:a16="http://schemas.microsoft.com/office/drawing/2014/main" id="{0ED68F3C-9327-68FF-407C-76C50FBF01A8}"/>
              </a:ext>
            </a:extLst>
          </p:cNvPr>
          <p:cNvSpPr/>
          <p:nvPr/>
        </p:nvSpPr>
        <p:spPr>
          <a:xfrm>
            <a:off x="6746888" y="1559821"/>
            <a:ext cx="1337933" cy="469112"/>
          </a:xfrm>
          <a:prstGeom prst="round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2700" b="0" i="0" u="none" strike="noStrike" kern="1200" cap="none" spc="0" normalizeH="0" baseline="0" noProof="0">
              <a:ln>
                <a:noFill/>
              </a:ln>
              <a:solidFill>
                <a:srgbClr val="F5F8FA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1128" name="CuadroTexto 1127">
            <a:extLst>
              <a:ext uri="{FF2B5EF4-FFF2-40B4-BE49-F238E27FC236}">
                <a16:creationId xmlns:a16="http://schemas.microsoft.com/office/drawing/2014/main" id="{CC9E7E63-6AB9-5B94-37D6-22737AB424BB}"/>
              </a:ext>
            </a:extLst>
          </p:cNvPr>
          <p:cNvSpPr txBox="1"/>
          <p:nvPr/>
        </p:nvSpPr>
        <p:spPr>
          <a:xfrm>
            <a:off x="6833561" y="1614985"/>
            <a:ext cx="12512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5F8FA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Oil</a:t>
            </a:r>
            <a:r>
              <a:rPr kumimoji="0" lang="es-MX" sz="1800" b="1" i="0" u="none" strike="noStrike" kern="1200" cap="none" spc="0" normalizeH="0" baseline="0" noProof="0" dirty="0">
                <a:ln>
                  <a:noFill/>
                </a:ln>
                <a:solidFill>
                  <a:srgbClr val="F5F8FA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 &amp; Gas</a:t>
            </a:r>
            <a:endParaRPr kumimoji="0" lang="es-CO" sz="1800" b="1" i="0" u="none" strike="noStrike" kern="1200" cap="none" spc="0" normalizeH="0" baseline="0" noProof="0" dirty="0">
              <a:ln>
                <a:noFill/>
              </a:ln>
              <a:solidFill>
                <a:srgbClr val="F5F8FA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pic>
        <p:nvPicPr>
          <p:cNvPr id="1142" name="Picture 20" descr="Home">
            <a:extLst>
              <a:ext uri="{FF2B5EF4-FFF2-40B4-BE49-F238E27FC236}">
                <a16:creationId xmlns:a16="http://schemas.microsoft.com/office/drawing/2014/main" id="{FDF53488-DB16-43ED-88AE-6BE75E7EE9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723" y="3071230"/>
            <a:ext cx="1564638" cy="545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4" name="Picture 4" descr="Geopark – EAM CONSULTORÍA Y SERVICIOS">
            <a:extLst>
              <a:ext uri="{FF2B5EF4-FFF2-40B4-BE49-F238E27FC236}">
                <a16:creationId xmlns:a16="http://schemas.microsoft.com/office/drawing/2014/main" id="{7E1CBB2E-97E6-FF86-65FE-AC493701AD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83" t="28045" r="27953" b="25128"/>
          <a:stretch/>
        </p:blipFill>
        <p:spPr bwMode="auto">
          <a:xfrm>
            <a:off x="10780301" y="2174939"/>
            <a:ext cx="931196" cy="766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50" name="Rectángulo: esquinas redondeadas 1149">
            <a:extLst>
              <a:ext uri="{FF2B5EF4-FFF2-40B4-BE49-F238E27FC236}">
                <a16:creationId xmlns:a16="http://schemas.microsoft.com/office/drawing/2014/main" id="{C15C546F-CC53-D7E6-F3BD-D1E5BB3F2B79}"/>
              </a:ext>
            </a:extLst>
          </p:cNvPr>
          <p:cNvSpPr/>
          <p:nvPr/>
        </p:nvSpPr>
        <p:spPr>
          <a:xfrm>
            <a:off x="702080" y="5332534"/>
            <a:ext cx="5484416" cy="3741986"/>
          </a:xfrm>
          <a:prstGeom prst="roundRect">
            <a:avLst>
              <a:gd name="adj" fmla="val 3683"/>
            </a:avLst>
          </a:prstGeom>
          <a:solidFill>
            <a:srgbClr val="F9FAF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35899"/>
            <a:r>
              <a:rPr lang="es-CO" sz="2039">
                <a:solidFill>
                  <a:srgbClr val="FFFFFF"/>
                </a:solidFill>
                <a:latin typeface="Arial"/>
                <a:sym typeface="Arial"/>
              </a:rPr>
              <a:t> </a:t>
            </a:r>
          </a:p>
        </p:txBody>
      </p:sp>
      <p:sp>
        <p:nvSpPr>
          <p:cNvPr id="1151" name="Rectángulo: esquinas redondeadas 1150">
            <a:extLst>
              <a:ext uri="{FF2B5EF4-FFF2-40B4-BE49-F238E27FC236}">
                <a16:creationId xmlns:a16="http://schemas.microsoft.com/office/drawing/2014/main" id="{3A424509-0638-CF12-C207-1062F48402C8}"/>
              </a:ext>
            </a:extLst>
          </p:cNvPr>
          <p:cNvSpPr/>
          <p:nvPr/>
        </p:nvSpPr>
        <p:spPr>
          <a:xfrm>
            <a:off x="913717" y="5220526"/>
            <a:ext cx="1721972" cy="469112"/>
          </a:xfrm>
          <a:prstGeom prst="round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2700" b="0" i="0" u="none" strike="noStrike" kern="1200" cap="none" spc="0" normalizeH="0" baseline="0" noProof="0">
              <a:ln>
                <a:noFill/>
              </a:ln>
              <a:solidFill>
                <a:srgbClr val="F5F8FA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1152" name="CuadroTexto 1151">
            <a:extLst>
              <a:ext uri="{FF2B5EF4-FFF2-40B4-BE49-F238E27FC236}">
                <a16:creationId xmlns:a16="http://schemas.microsoft.com/office/drawing/2014/main" id="{A9D77063-2412-957B-04FF-FBFB3FBA095E}"/>
              </a:ext>
            </a:extLst>
          </p:cNvPr>
          <p:cNvSpPr txBox="1"/>
          <p:nvPr/>
        </p:nvSpPr>
        <p:spPr>
          <a:xfrm>
            <a:off x="1000390" y="5275690"/>
            <a:ext cx="17422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1" i="0" u="none" strike="noStrike" kern="1200" cap="none" spc="0" normalizeH="0" baseline="0" noProof="0">
                <a:ln>
                  <a:noFill/>
                </a:ln>
                <a:solidFill>
                  <a:srgbClr val="F5F8FA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Manufactura</a:t>
            </a:r>
            <a:endParaRPr kumimoji="0" lang="es-CO" sz="1800" b="1" i="0" u="none" strike="noStrike" kern="1200" cap="none" spc="0" normalizeH="0" baseline="0" noProof="0">
              <a:ln>
                <a:noFill/>
              </a:ln>
              <a:solidFill>
                <a:srgbClr val="F5F8FA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pic>
        <p:nvPicPr>
          <p:cNvPr id="1165" name="Picture 8" descr="Éxito (supermercado) - Wikipedia, la enciclopedia libre">
            <a:extLst>
              <a:ext uri="{FF2B5EF4-FFF2-40B4-BE49-F238E27FC236}">
                <a16:creationId xmlns:a16="http://schemas.microsoft.com/office/drawing/2014/main" id="{0295BDAB-AAEE-926C-B507-CE053BC448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59670" y="5853788"/>
            <a:ext cx="1060407" cy="622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66" name="Picture 2" descr="PEPSICO">
            <a:extLst>
              <a:ext uri="{FF2B5EF4-FFF2-40B4-BE49-F238E27FC236}">
                <a16:creationId xmlns:a16="http://schemas.microsoft.com/office/drawing/2014/main" id="{5E854091-84B2-693D-8A59-C56C2C757C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5293" y="5940124"/>
            <a:ext cx="2205255" cy="481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70" name="Picture 8" descr="Empleos SERVICIOS GRUPO BIOS SAS">
            <a:extLst>
              <a:ext uri="{FF2B5EF4-FFF2-40B4-BE49-F238E27FC236}">
                <a16:creationId xmlns:a16="http://schemas.microsoft.com/office/drawing/2014/main" id="{3CAE0EA7-A584-F463-AAB6-89D0D12E42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0168" y="6669356"/>
            <a:ext cx="1199298" cy="686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72" name="Picture 4" descr="Colour Republic Flowers - Colour Republic">
            <a:extLst>
              <a:ext uri="{FF2B5EF4-FFF2-40B4-BE49-F238E27FC236}">
                <a16:creationId xmlns:a16="http://schemas.microsoft.com/office/drawing/2014/main" id="{99DA63E1-92DF-3AF4-3D65-083A7A3FBC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1168" y="6588289"/>
            <a:ext cx="1380735" cy="686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74" name="Rectángulo: esquinas redondeadas 1173">
            <a:extLst>
              <a:ext uri="{FF2B5EF4-FFF2-40B4-BE49-F238E27FC236}">
                <a16:creationId xmlns:a16="http://schemas.microsoft.com/office/drawing/2014/main" id="{47722315-7B5D-ABDA-1789-C58F207FBD24}"/>
              </a:ext>
            </a:extLst>
          </p:cNvPr>
          <p:cNvSpPr/>
          <p:nvPr/>
        </p:nvSpPr>
        <p:spPr>
          <a:xfrm>
            <a:off x="6531712" y="5332535"/>
            <a:ext cx="5484416" cy="2133584"/>
          </a:xfrm>
          <a:prstGeom prst="roundRect">
            <a:avLst>
              <a:gd name="adj" fmla="val 5104"/>
            </a:avLst>
          </a:prstGeom>
          <a:solidFill>
            <a:srgbClr val="F9FAF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35899"/>
            <a:r>
              <a:rPr lang="es-CO" sz="2039">
                <a:solidFill>
                  <a:srgbClr val="FFFFFF"/>
                </a:solidFill>
                <a:latin typeface="Arial"/>
                <a:sym typeface="Arial"/>
              </a:rPr>
              <a:t> </a:t>
            </a:r>
          </a:p>
        </p:txBody>
      </p:sp>
      <p:sp>
        <p:nvSpPr>
          <p:cNvPr id="1176" name="Rectángulo: esquinas redondeadas 1175">
            <a:extLst>
              <a:ext uri="{FF2B5EF4-FFF2-40B4-BE49-F238E27FC236}">
                <a16:creationId xmlns:a16="http://schemas.microsoft.com/office/drawing/2014/main" id="{14B43063-DADF-6A0D-8736-77F5274AB6A2}"/>
              </a:ext>
            </a:extLst>
          </p:cNvPr>
          <p:cNvSpPr/>
          <p:nvPr/>
        </p:nvSpPr>
        <p:spPr>
          <a:xfrm>
            <a:off x="6746888" y="5220526"/>
            <a:ext cx="1539386" cy="469112"/>
          </a:xfrm>
          <a:prstGeom prst="round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2700" b="0" i="0" u="none" strike="noStrike" kern="1200" cap="none" spc="0" normalizeH="0" baseline="0" noProof="0">
              <a:ln>
                <a:noFill/>
              </a:ln>
              <a:solidFill>
                <a:srgbClr val="F5F8FA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1177" name="CuadroTexto 1176">
            <a:extLst>
              <a:ext uri="{FF2B5EF4-FFF2-40B4-BE49-F238E27FC236}">
                <a16:creationId xmlns:a16="http://schemas.microsoft.com/office/drawing/2014/main" id="{F3574475-B429-6DFE-6A9A-7FD642D7AA34}"/>
              </a:ext>
            </a:extLst>
          </p:cNvPr>
          <p:cNvSpPr txBox="1"/>
          <p:nvPr/>
        </p:nvSpPr>
        <p:spPr>
          <a:xfrm>
            <a:off x="6833561" y="5254144"/>
            <a:ext cx="14527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1" i="0" u="none" strike="noStrike" kern="1200" cap="none" spc="0" normalizeH="0" baseline="0" noProof="0">
                <a:ln>
                  <a:noFill/>
                </a:ln>
                <a:solidFill>
                  <a:srgbClr val="F5F8FA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Tecnología</a:t>
            </a:r>
            <a:endParaRPr kumimoji="0" lang="es-CO" sz="1800" b="1" i="0" u="none" strike="noStrike" kern="1200" cap="none" spc="0" normalizeH="0" baseline="0" noProof="0">
              <a:ln>
                <a:noFill/>
              </a:ln>
              <a:solidFill>
                <a:srgbClr val="F5F8FA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pic>
        <p:nvPicPr>
          <p:cNvPr id="1182" name="Imagen 1181">
            <a:extLst>
              <a:ext uri="{FF2B5EF4-FFF2-40B4-BE49-F238E27FC236}">
                <a16:creationId xmlns:a16="http://schemas.microsoft.com/office/drawing/2014/main" id="{BEFDB204-C7B6-3E2D-4AC2-508D1610938D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0688867" y="5882968"/>
            <a:ext cx="1152764" cy="411701"/>
          </a:xfrm>
          <a:prstGeom prst="rect">
            <a:avLst/>
          </a:prstGeom>
        </p:spPr>
      </p:pic>
      <p:sp>
        <p:nvSpPr>
          <p:cNvPr id="1186" name="Rectángulo: esquinas redondeadas 1185">
            <a:extLst>
              <a:ext uri="{FF2B5EF4-FFF2-40B4-BE49-F238E27FC236}">
                <a16:creationId xmlns:a16="http://schemas.microsoft.com/office/drawing/2014/main" id="{88A35A0D-F145-F99D-63F1-34565ACE3147}"/>
              </a:ext>
            </a:extLst>
          </p:cNvPr>
          <p:cNvSpPr/>
          <p:nvPr/>
        </p:nvSpPr>
        <p:spPr>
          <a:xfrm>
            <a:off x="6531712" y="7848209"/>
            <a:ext cx="5484416" cy="1226310"/>
          </a:xfrm>
          <a:prstGeom prst="roundRect">
            <a:avLst>
              <a:gd name="adj" fmla="val 8627"/>
            </a:avLst>
          </a:prstGeom>
          <a:solidFill>
            <a:srgbClr val="F9FAF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35899"/>
            <a:r>
              <a:rPr lang="es-CO" sz="2039">
                <a:solidFill>
                  <a:srgbClr val="FFFFFF"/>
                </a:solidFill>
                <a:latin typeface="Arial"/>
                <a:sym typeface="Arial"/>
              </a:rPr>
              <a:t> </a:t>
            </a:r>
          </a:p>
        </p:txBody>
      </p:sp>
      <p:sp>
        <p:nvSpPr>
          <p:cNvPr id="1187" name="Rectángulo: esquinas redondeadas 1186">
            <a:extLst>
              <a:ext uri="{FF2B5EF4-FFF2-40B4-BE49-F238E27FC236}">
                <a16:creationId xmlns:a16="http://schemas.microsoft.com/office/drawing/2014/main" id="{D5D2E6DA-8C60-4A46-CFE7-B6DA53ABA983}"/>
              </a:ext>
            </a:extLst>
          </p:cNvPr>
          <p:cNvSpPr/>
          <p:nvPr/>
        </p:nvSpPr>
        <p:spPr>
          <a:xfrm>
            <a:off x="6746888" y="7736198"/>
            <a:ext cx="1076147" cy="469112"/>
          </a:xfrm>
          <a:prstGeom prst="round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2700" b="0" i="0" u="none" strike="noStrike" kern="1200" cap="none" spc="0" normalizeH="0" baseline="0" noProof="0">
              <a:ln>
                <a:noFill/>
              </a:ln>
              <a:solidFill>
                <a:srgbClr val="F5F8FA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1188" name="CuadroTexto 1187">
            <a:extLst>
              <a:ext uri="{FF2B5EF4-FFF2-40B4-BE49-F238E27FC236}">
                <a16:creationId xmlns:a16="http://schemas.microsoft.com/office/drawing/2014/main" id="{5B2953BD-E392-173A-540B-695250818F7E}"/>
              </a:ext>
            </a:extLst>
          </p:cNvPr>
          <p:cNvSpPr txBox="1"/>
          <p:nvPr/>
        </p:nvSpPr>
        <p:spPr>
          <a:xfrm>
            <a:off x="6833561" y="7774604"/>
            <a:ext cx="9169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1" i="0" u="none" strike="noStrike" kern="1200" cap="none" spc="0" normalizeH="0" baseline="0" noProof="0">
                <a:ln>
                  <a:noFill/>
                </a:ln>
                <a:solidFill>
                  <a:srgbClr val="F5F8FA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Otros</a:t>
            </a:r>
            <a:endParaRPr kumimoji="0" lang="es-CO" sz="1800" b="1" i="0" u="none" strike="noStrike" kern="1200" cap="none" spc="0" normalizeH="0" baseline="0" noProof="0">
              <a:ln>
                <a:noFill/>
              </a:ln>
              <a:solidFill>
                <a:srgbClr val="F5F8FA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pic>
        <p:nvPicPr>
          <p:cNvPr id="1190" name="Picture 4" descr="La cadena de cines Cinépolis ha renovado su imagen corporativa — Brandemia">
            <a:extLst>
              <a:ext uri="{FF2B5EF4-FFF2-40B4-BE49-F238E27FC236}">
                <a16:creationId xmlns:a16="http://schemas.microsoft.com/office/drawing/2014/main" id="{77DE33A7-2105-CBBB-27EE-7A61CAD1FC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20" t="30685" r="9619" b="26789"/>
          <a:stretch/>
        </p:blipFill>
        <p:spPr bwMode="auto">
          <a:xfrm>
            <a:off x="6800872" y="8392286"/>
            <a:ext cx="1345598" cy="406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1" name="Picture 14" descr="Crystal SAS">
            <a:extLst>
              <a:ext uri="{FF2B5EF4-FFF2-40B4-BE49-F238E27FC236}">
                <a16:creationId xmlns:a16="http://schemas.microsoft.com/office/drawing/2014/main" id="{5E2A5293-FBDC-FE46-F115-842D288F2B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0677" y="6747783"/>
            <a:ext cx="1567901" cy="367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2" name="Picture 16" descr="Autogermana BMW :: Behance">
            <a:extLst>
              <a:ext uri="{FF2B5EF4-FFF2-40B4-BE49-F238E27FC236}">
                <a16:creationId xmlns:a16="http://schemas.microsoft.com/office/drawing/2014/main" id="{DDB477DB-6B5D-B9BD-5C47-C5E3FC36CE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315" y="7611757"/>
            <a:ext cx="1973039" cy="425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4" name="Picture 18" descr="Inicio - Fanalca">
            <a:extLst>
              <a:ext uri="{FF2B5EF4-FFF2-40B4-BE49-F238E27FC236}">
                <a16:creationId xmlns:a16="http://schemas.microsoft.com/office/drawing/2014/main" id="{C775A94D-6574-F164-882B-4C11AF3AEF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1847" y="7478676"/>
            <a:ext cx="2052258" cy="618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5" name="Picture 20" descr="logo Carvajal – ACOI SAS">
            <a:extLst>
              <a:ext uri="{FF2B5EF4-FFF2-40B4-BE49-F238E27FC236}">
                <a16:creationId xmlns:a16="http://schemas.microsoft.com/office/drawing/2014/main" id="{FCA70408-AE64-A877-FD8A-B16FA3B18A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852" y="8209485"/>
            <a:ext cx="1628720" cy="462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6" name="Picture 22">
            <a:extLst>
              <a:ext uri="{FF2B5EF4-FFF2-40B4-BE49-F238E27FC236}">
                <a16:creationId xmlns:a16="http://schemas.microsoft.com/office/drawing/2014/main" id="{1E67C42D-130F-30E5-0E4F-C93073E6FD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0356" y="2216591"/>
            <a:ext cx="1522202" cy="505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7" name="Picture 24" descr="LOGO COMFENALCO PREFERENCIAL - Conexiones Creativas">
            <a:extLst>
              <a:ext uri="{FF2B5EF4-FFF2-40B4-BE49-F238E27FC236}">
                <a16:creationId xmlns:a16="http://schemas.microsoft.com/office/drawing/2014/main" id="{EC8907A7-90AA-14BB-04AB-B7A14A9B81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7" t="5719" r="13452" b="15840"/>
          <a:stretch/>
        </p:blipFill>
        <p:spPr bwMode="auto">
          <a:xfrm>
            <a:off x="978656" y="3594819"/>
            <a:ext cx="1525016" cy="575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8" name="Picture 26">
            <a:extLst>
              <a:ext uri="{FF2B5EF4-FFF2-40B4-BE49-F238E27FC236}">
                <a16:creationId xmlns:a16="http://schemas.microsoft.com/office/drawing/2014/main" id="{F9CB09E4-CCEF-6CEE-B8E5-9BD36D9F86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9234" y="4399602"/>
            <a:ext cx="1412409" cy="238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11" name="Imagen 1210">
            <a:extLst>
              <a:ext uri="{FF2B5EF4-FFF2-40B4-BE49-F238E27FC236}">
                <a16:creationId xmlns:a16="http://schemas.microsoft.com/office/drawing/2014/main" id="{8B00C1EA-815E-19BB-BAF8-C60F4FE37A03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700" b="31146"/>
          <a:stretch/>
        </p:blipFill>
        <p:spPr>
          <a:xfrm>
            <a:off x="6833561" y="2262242"/>
            <a:ext cx="2144583" cy="452337"/>
          </a:xfrm>
          <a:prstGeom prst="rect">
            <a:avLst/>
          </a:prstGeom>
        </p:spPr>
      </p:pic>
      <p:pic>
        <p:nvPicPr>
          <p:cNvPr id="1212" name="Picture 30">
            <a:extLst>
              <a:ext uri="{FF2B5EF4-FFF2-40B4-BE49-F238E27FC236}">
                <a16:creationId xmlns:a16="http://schemas.microsoft.com/office/drawing/2014/main" id="{1137E287-52E2-D8B5-E7C1-FB3080479F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4578" y="2278787"/>
            <a:ext cx="1197993" cy="438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13" name="Picture 32" descr="Cecelcia2 - Anka">
            <a:extLst>
              <a:ext uri="{FF2B5EF4-FFF2-40B4-BE49-F238E27FC236}">
                <a16:creationId xmlns:a16="http://schemas.microsoft.com/office/drawing/2014/main" id="{9CBD75CF-2B57-F4DC-CACC-DF86391497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1464" y="3112787"/>
            <a:ext cx="1450355" cy="420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14" name="Picture 34" descr="Trabajando en Gases del Caribe | Great Place To Work® Colombia">
            <a:extLst>
              <a:ext uri="{FF2B5EF4-FFF2-40B4-BE49-F238E27FC236}">
                <a16:creationId xmlns:a16="http://schemas.microsoft.com/office/drawing/2014/main" id="{EDC60E61-F24B-5B73-A5BC-96181C0FEE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09" b="34731"/>
          <a:stretch/>
        </p:blipFill>
        <p:spPr bwMode="auto">
          <a:xfrm>
            <a:off x="10442571" y="3032419"/>
            <a:ext cx="1521612" cy="597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15" name="Picture 36" descr="TGI (GEB) ya tiene aliado para la regasificadora del Pacífico">
            <a:extLst>
              <a:ext uri="{FF2B5EF4-FFF2-40B4-BE49-F238E27FC236}">
                <a16:creationId xmlns:a16="http://schemas.microsoft.com/office/drawing/2014/main" id="{039E8789-0B87-C4AC-1204-42F449DE14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6918" y="3865883"/>
            <a:ext cx="1740962" cy="70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18" name="Grupo 1217">
            <a:extLst>
              <a:ext uri="{FF2B5EF4-FFF2-40B4-BE49-F238E27FC236}">
                <a16:creationId xmlns:a16="http://schemas.microsoft.com/office/drawing/2014/main" id="{9DCA14E6-4F08-8651-9ACE-4F81D08F4206}"/>
              </a:ext>
            </a:extLst>
          </p:cNvPr>
          <p:cNvGrpSpPr/>
          <p:nvPr/>
        </p:nvGrpSpPr>
        <p:grpSpPr>
          <a:xfrm>
            <a:off x="8853974" y="3874280"/>
            <a:ext cx="1664780" cy="660653"/>
            <a:chOff x="3333750" y="2136105"/>
            <a:chExt cx="5396103" cy="2141395"/>
          </a:xfrm>
        </p:grpSpPr>
        <p:pic>
          <p:nvPicPr>
            <p:cNvPr id="1216" name="Picture 38" descr="Atención al cliente Efigas - Efigas S.A. E.S.P.">
              <a:extLst>
                <a:ext uri="{FF2B5EF4-FFF2-40B4-BE49-F238E27FC236}">
                  <a16:creationId xmlns:a16="http://schemas.microsoft.com/office/drawing/2014/main" id="{CD511BAB-202E-E3C7-349B-AFF9C7DE534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755" r="68416" b="20306"/>
            <a:stretch/>
          </p:blipFill>
          <p:spPr bwMode="auto">
            <a:xfrm>
              <a:off x="3333750" y="2136105"/>
              <a:ext cx="1744858" cy="21413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17" name="Picture 38" descr="Atención al cliente Efigas - Efigas S.A. E.S.P.">
              <a:extLst>
                <a:ext uri="{FF2B5EF4-FFF2-40B4-BE49-F238E27FC236}">
                  <a16:creationId xmlns:a16="http://schemas.microsoft.com/office/drawing/2014/main" id="{E6A0CAE5-5506-6DBB-ECCF-23DE5B8CC46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583" t="4755" r="2234" b="24887"/>
            <a:stretch/>
          </p:blipFill>
          <p:spPr bwMode="auto">
            <a:xfrm>
              <a:off x="5073577" y="2139419"/>
              <a:ext cx="3656276" cy="20104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219" name="Picture 40">
            <a:extLst>
              <a:ext uri="{FF2B5EF4-FFF2-40B4-BE49-F238E27FC236}">
                <a16:creationId xmlns:a16="http://schemas.microsoft.com/office/drawing/2014/main" id="{5172D9F3-7C8D-CDE4-ADC8-CF298861D8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610"/>
          <a:stretch/>
        </p:blipFill>
        <p:spPr bwMode="auto">
          <a:xfrm>
            <a:off x="10669145" y="3962901"/>
            <a:ext cx="1192211" cy="555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0" name="Picture 42">
            <a:extLst>
              <a:ext uri="{FF2B5EF4-FFF2-40B4-BE49-F238E27FC236}">
                <a16:creationId xmlns:a16="http://schemas.microsoft.com/office/drawing/2014/main" id="{05044592-1263-2505-F66F-EE9BAC39EE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2616" y="5889631"/>
            <a:ext cx="1091142" cy="447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1" name="Picture 44">
            <a:extLst>
              <a:ext uri="{FF2B5EF4-FFF2-40B4-BE49-F238E27FC236}">
                <a16:creationId xmlns:a16="http://schemas.microsoft.com/office/drawing/2014/main" id="{18B1FF1A-D1D6-364A-7B80-321B92E5B3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84" t="34802" r="10878" b="24361"/>
          <a:stretch/>
        </p:blipFill>
        <p:spPr bwMode="auto">
          <a:xfrm>
            <a:off x="8445807" y="5872139"/>
            <a:ext cx="2017071" cy="502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3" name="Imagen 1222">
            <a:extLst>
              <a:ext uri="{FF2B5EF4-FFF2-40B4-BE49-F238E27FC236}">
                <a16:creationId xmlns:a16="http://schemas.microsoft.com/office/drawing/2014/main" id="{8EBCC269-6D72-95E4-561D-A129F0B9563B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1908" y="6656849"/>
            <a:ext cx="1656906" cy="458411"/>
          </a:xfrm>
          <a:prstGeom prst="rect">
            <a:avLst/>
          </a:prstGeom>
        </p:spPr>
      </p:pic>
      <p:pic>
        <p:nvPicPr>
          <p:cNvPr id="1225" name="Imagen 1224">
            <a:extLst>
              <a:ext uri="{FF2B5EF4-FFF2-40B4-BE49-F238E27FC236}">
                <a16:creationId xmlns:a16="http://schemas.microsoft.com/office/drawing/2014/main" id="{3205ACB7-4ACC-4D3C-9AA3-58CD9172606A}"/>
              </a:ext>
            </a:extLst>
          </p:cNvPr>
          <p:cNvPicPr>
            <a:picLocks noChangeAspect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3880" y="6588289"/>
            <a:ext cx="1838691" cy="507077"/>
          </a:xfrm>
          <a:prstGeom prst="rect">
            <a:avLst/>
          </a:prstGeom>
        </p:spPr>
      </p:pic>
      <p:pic>
        <p:nvPicPr>
          <p:cNvPr id="1227" name="Imagen 1226">
            <a:extLst>
              <a:ext uri="{FF2B5EF4-FFF2-40B4-BE49-F238E27FC236}">
                <a16:creationId xmlns:a16="http://schemas.microsoft.com/office/drawing/2014/main" id="{3C396F06-2F48-8F75-2ECA-5F334B9500E1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8472" y="6595018"/>
            <a:ext cx="1583946" cy="600233"/>
          </a:xfrm>
          <a:prstGeom prst="rect">
            <a:avLst/>
          </a:prstGeom>
        </p:spPr>
      </p:pic>
      <p:pic>
        <p:nvPicPr>
          <p:cNvPr id="1229" name="Imagen 1228">
            <a:extLst>
              <a:ext uri="{FF2B5EF4-FFF2-40B4-BE49-F238E27FC236}">
                <a16:creationId xmlns:a16="http://schemas.microsoft.com/office/drawing/2014/main" id="{7BEE04FF-69A7-0939-721B-78D98675824F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1173" y="8269289"/>
            <a:ext cx="1474053" cy="511005"/>
          </a:xfrm>
          <a:prstGeom prst="rect">
            <a:avLst/>
          </a:prstGeom>
        </p:spPr>
      </p:pic>
      <p:pic>
        <p:nvPicPr>
          <p:cNvPr id="1230" name="Picture 2" descr="Gabrica | Expertos en mascotas">
            <a:extLst>
              <a:ext uri="{FF2B5EF4-FFF2-40B4-BE49-F238E27FC236}">
                <a16:creationId xmlns:a16="http://schemas.microsoft.com/office/drawing/2014/main" id="{F7798413-D439-CC08-29C2-4CCE208C45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46813" b="-2300"/>
          <a:stretch/>
        </p:blipFill>
        <p:spPr bwMode="auto">
          <a:xfrm>
            <a:off x="2836206" y="8037449"/>
            <a:ext cx="1335315" cy="998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34" name="Rectángulo: esquinas redondeadas 1233">
            <a:extLst>
              <a:ext uri="{FF2B5EF4-FFF2-40B4-BE49-F238E27FC236}">
                <a16:creationId xmlns:a16="http://schemas.microsoft.com/office/drawing/2014/main" id="{FF603342-E340-5D2F-53D8-227D3FA0BCF6}"/>
              </a:ext>
            </a:extLst>
          </p:cNvPr>
          <p:cNvSpPr/>
          <p:nvPr/>
        </p:nvSpPr>
        <p:spPr>
          <a:xfrm>
            <a:off x="12290478" y="1671829"/>
            <a:ext cx="5484414" cy="1482305"/>
          </a:xfrm>
          <a:prstGeom prst="roundRect">
            <a:avLst>
              <a:gd name="adj" fmla="val 10643"/>
            </a:avLst>
          </a:prstGeom>
          <a:solidFill>
            <a:srgbClr val="F9FAF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35899"/>
            <a:endParaRPr lang="es-CO" sz="2039">
              <a:solidFill>
                <a:srgbClr val="FFFFFF"/>
              </a:solidFill>
              <a:latin typeface="Arial"/>
              <a:sym typeface="Arial"/>
            </a:endParaRPr>
          </a:p>
        </p:txBody>
      </p:sp>
      <p:grpSp>
        <p:nvGrpSpPr>
          <p:cNvPr id="1235" name="Grupo 1234">
            <a:extLst>
              <a:ext uri="{FF2B5EF4-FFF2-40B4-BE49-F238E27FC236}">
                <a16:creationId xmlns:a16="http://schemas.microsoft.com/office/drawing/2014/main" id="{634D3F4A-21F9-D133-329A-A2EB66132D85}"/>
              </a:ext>
            </a:extLst>
          </p:cNvPr>
          <p:cNvGrpSpPr/>
          <p:nvPr/>
        </p:nvGrpSpPr>
        <p:grpSpPr>
          <a:xfrm>
            <a:off x="12696798" y="2165779"/>
            <a:ext cx="1110426" cy="632072"/>
            <a:chOff x="6951147" y="3081080"/>
            <a:chExt cx="3301461" cy="1778633"/>
          </a:xfrm>
        </p:grpSpPr>
        <p:sp>
          <p:nvSpPr>
            <p:cNvPr id="1236" name="object 16">
              <a:extLst>
                <a:ext uri="{FF2B5EF4-FFF2-40B4-BE49-F238E27FC236}">
                  <a16:creationId xmlns:a16="http://schemas.microsoft.com/office/drawing/2014/main" id="{9C989D44-31B0-0DE8-F9F9-0B68467E6821}"/>
                </a:ext>
              </a:extLst>
            </p:cNvPr>
            <p:cNvSpPr/>
            <p:nvPr/>
          </p:nvSpPr>
          <p:spPr>
            <a:xfrm>
              <a:off x="6951147" y="3081080"/>
              <a:ext cx="1109347" cy="1778633"/>
            </a:xfrm>
            <a:custGeom>
              <a:avLst/>
              <a:gdLst/>
              <a:ahLst/>
              <a:cxnLst/>
              <a:rect l="l" t="t" r="r" b="b"/>
              <a:pathLst>
                <a:path w="1109345" h="1778635">
                  <a:moveTo>
                    <a:pt x="441477" y="680745"/>
                  </a:moveTo>
                  <a:lnTo>
                    <a:pt x="394983" y="692503"/>
                  </a:lnTo>
                  <a:lnTo>
                    <a:pt x="350143" y="708085"/>
                  </a:lnTo>
                  <a:lnTo>
                    <a:pt x="307142" y="727305"/>
                  </a:lnTo>
                  <a:lnTo>
                    <a:pt x="266165" y="749977"/>
                  </a:lnTo>
                  <a:lnTo>
                    <a:pt x="227399" y="775916"/>
                  </a:lnTo>
                  <a:lnTo>
                    <a:pt x="191029" y="804935"/>
                  </a:lnTo>
                  <a:lnTo>
                    <a:pt x="157241" y="836849"/>
                  </a:lnTo>
                  <a:lnTo>
                    <a:pt x="126222" y="871472"/>
                  </a:lnTo>
                  <a:lnTo>
                    <a:pt x="98155" y="908618"/>
                  </a:lnTo>
                  <a:lnTo>
                    <a:pt x="73229" y="948103"/>
                  </a:lnTo>
                  <a:lnTo>
                    <a:pt x="51627" y="989739"/>
                  </a:lnTo>
                  <a:lnTo>
                    <a:pt x="33537" y="1033341"/>
                  </a:lnTo>
                  <a:lnTo>
                    <a:pt x="19143" y="1078723"/>
                  </a:lnTo>
                  <a:lnTo>
                    <a:pt x="8631" y="1125700"/>
                  </a:lnTo>
                  <a:lnTo>
                    <a:pt x="2188" y="1174086"/>
                  </a:lnTo>
                  <a:lnTo>
                    <a:pt x="0" y="1223695"/>
                  </a:lnTo>
                  <a:lnTo>
                    <a:pt x="2169" y="1273084"/>
                  </a:lnTo>
                  <a:lnTo>
                    <a:pt x="8557" y="1321261"/>
                  </a:lnTo>
                  <a:lnTo>
                    <a:pt x="18979" y="1368044"/>
                  </a:lnTo>
                  <a:lnTo>
                    <a:pt x="33252" y="1413248"/>
                  </a:lnTo>
                  <a:lnTo>
                    <a:pt x="51193" y="1456692"/>
                  </a:lnTo>
                  <a:lnTo>
                    <a:pt x="72618" y="1498192"/>
                  </a:lnTo>
                  <a:lnTo>
                    <a:pt x="97344" y="1537563"/>
                  </a:lnTo>
                  <a:lnTo>
                    <a:pt x="125188" y="1574625"/>
                  </a:lnTo>
                  <a:lnTo>
                    <a:pt x="155965" y="1609192"/>
                  </a:lnTo>
                  <a:lnTo>
                    <a:pt x="189494" y="1641082"/>
                  </a:lnTo>
                  <a:lnTo>
                    <a:pt x="225590" y="1670111"/>
                  </a:lnTo>
                  <a:lnTo>
                    <a:pt x="264071" y="1696097"/>
                  </a:lnTo>
                  <a:lnTo>
                    <a:pt x="441477" y="680745"/>
                  </a:lnTo>
                  <a:close/>
                </a:path>
                <a:path w="1109345" h="1778635">
                  <a:moveTo>
                    <a:pt x="561340" y="0"/>
                  </a:moveTo>
                  <a:lnTo>
                    <a:pt x="561340" y="1778076"/>
                  </a:lnTo>
                  <a:lnTo>
                    <a:pt x="608680" y="1775501"/>
                  </a:lnTo>
                  <a:lnTo>
                    <a:pt x="654884" y="1769049"/>
                  </a:lnTo>
                  <a:lnTo>
                    <a:pt x="699790" y="1758882"/>
                  </a:lnTo>
                  <a:lnTo>
                    <a:pt x="743235" y="1745162"/>
                  </a:lnTo>
                  <a:lnTo>
                    <a:pt x="785057" y="1728053"/>
                  </a:lnTo>
                  <a:lnTo>
                    <a:pt x="825092" y="1707717"/>
                  </a:lnTo>
                  <a:lnTo>
                    <a:pt x="863178" y="1684316"/>
                  </a:lnTo>
                  <a:lnTo>
                    <a:pt x="899152" y="1658014"/>
                  </a:lnTo>
                  <a:lnTo>
                    <a:pt x="932851" y="1628973"/>
                  </a:lnTo>
                  <a:lnTo>
                    <a:pt x="964114" y="1597355"/>
                  </a:lnTo>
                  <a:lnTo>
                    <a:pt x="992776" y="1563324"/>
                  </a:lnTo>
                  <a:lnTo>
                    <a:pt x="1018676" y="1527041"/>
                  </a:lnTo>
                  <a:lnTo>
                    <a:pt x="1041650" y="1488670"/>
                  </a:lnTo>
                  <a:lnTo>
                    <a:pt x="1061536" y="1448373"/>
                  </a:lnTo>
                  <a:lnTo>
                    <a:pt x="1078172" y="1406313"/>
                  </a:lnTo>
                  <a:lnTo>
                    <a:pt x="1091393" y="1362653"/>
                  </a:lnTo>
                  <a:lnTo>
                    <a:pt x="1101039" y="1317555"/>
                  </a:lnTo>
                  <a:lnTo>
                    <a:pt x="1106946" y="1271181"/>
                  </a:lnTo>
                  <a:lnTo>
                    <a:pt x="1108951" y="1223695"/>
                  </a:lnTo>
                  <a:lnTo>
                    <a:pt x="1106772" y="1174201"/>
                  </a:lnTo>
                  <a:lnTo>
                    <a:pt x="1100358" y="1125925"/>
                  </a:lnTo>
                  <a:lnTo>
                    <a:pt x="1089894" y="1079051"/>
                  </a:lnTo>
                  <a:lnTo>
                    <a:pt x="1075564" y="1033764"/>
                  </a:lnTo>
                  <a:lnTo>
                    <a:pt x="1057553" y="990248"/>
                  </a:lnTo>
                  <a:lnTo>
                    <a:pt x="1036045" y="948687"/>
                  </a:lnTo>
                  <a:lnTo>
                    <a:pt x="1011225" y="909266"/>
                  </a:lnTo>
                  <a:lnTo>
                    <a:pt x="983276" y="872169"/>
                  </a:lnTo>
                  <a:lnTo>
                    <a:pt x="952385" y="837580"/>
                  </a:lnTo>
                  <a:lnTo>
                    <a:pt x="918734" y="805684"/>
                  </a:lnTo>
                  <a:lnTo>
                    <a:pt x="882509" y="776665"/>
                  </a:lnTo>
                  <a:lnTo>
                    <a:pt x="843894" y="750708"/>
                  </a:lnTo>
                  <a:lnTo>
                    <a:pt x="803074" y="727996"/>
                  </a:lnTo>
                  <a:lnTo>
                    <a:pt x="760233" y="708714"/>
                  </a:lnTo>
                  <a:lnTo>
                    <a:pt x="715556" y="693046"/>
                  </a:lnTo>
                  <a:lnTo>
                    <a:pt x="669226" y="681177"/>
                  </a:lnTo>
                  <a:lnTo>
                    <a:pt x="561340" y="0"/>
                  </a:lnTo>
                  <a:close/>
                </a:path>
              </a:pathLst>
            </a:custGeom>
            <a:solidFill>
              <a:srgbClr val="192650"/>
            </a:solidFill>
          </p:spPr>
          <p:txBody>
            <a:bodyPr wrap="square" lIns="0" tIns="0" rIns="0" bIns="0" rtlCol="0"/>
            <a:lstStyle>
              <a:defPPr>
                <a:defRPr lang="es-CO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7538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13" b="0" i="0" u="none" strike="noStrike" kern="1200" cap="none" spc="0" normalizeH="0" baseline="0" noProof="0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1237" name="object 17">
              <a:extLst>
                <a:ext uri="{FF2B5EF4-FFF2-40B4-BE49-F238E27FC236}">
                  <a16:creationId xmlns:a16="http://schemas.microsoft.com/office/drawing/2014/main" id="{2603BBEF-26F6-C50C-BFB8-794934F10D30}"/>
                </a:ext>
              </a:extLst>
            </p:cNvPr>
            <p:cNvSpPr/>
            <p:nvPr/>
          </p:nvSpPr>
          <p:spPr>
            <a:xfrm>
              <a:off x="8165193" y="4104458"/>
              <a:ext cx="388620" cy="401320"/>
            </a:xfrm>
            <a:custGeom>
              <a:avLst/>
              <a:gdLst/>
              <a:ahLst/>
              <a:cxnLst/>
              <a:rect l="l" t="t" r="r" b="b"/>
              <a:pathLst>
                <a:path w="388620" h="401320">
                  <a:moveTo>
                    <a:pt x="192379" y="0"/>
                  </a:moveTo>
                  <a:lnTo>
                    <a:pt x="0" y="401116"/>
                  </a:lnTo>
                  <a:lnTo>
                    <a:pt x="72402" y="401116"/>
                  </a:lnTo>
                  <a:lnTo>
                    <a:pt x="112166" y="309524"/>
                  </a:lnTo>
                  <a:lnTo>
                    <a:pt x="343584" y="309524"/>
                  </a:lnTo>
                  <a:lnTo>
                    <a:pt x="321045" y="263385"/>
                  </a:lnTo>
                  <a:lnTo>
                    <a:pt x="138429" y="263385"/>
                  </a:lnTo>
                  <a:lnTo>
                    <a:pt x="193090" y="144106"/>
                  </a:lnTo>
                  <a:lnTo>
                    <a:pt x="262776" y="144106"/>
                  </a:lnTo>
                  <a:lnTo>
                    <a:pt x="192379" y="0"/>
                  </a:lnTo>
                  <a:close/>
                </a:path>
                <a:path w="388620" h="401320">
                  <a:moveTo>
                    <a:pt x="343584" y="309524"/>
                  </a:moveTo>
                  <a:lnTo>
                    <a:pt x="112166" y="309524"/>
                  </a:lnTo>
                  <a:lnTo>
                    <a:pt x="262661" y="310235"/>
                  </a:lnTo>
                  <a:lnTo>
                    <a:pt x="308101" y="401116"/>
                  </a:lnTo>
                  <a:lnTo>
                    <a:pt x="388327" y="401116"/>
                  </a:lnTo>
                  <a:lnTo>
                    <a:pt x="343584" y="309524"/>
                  </a:lnTo>
                  <a:close/>
                </a:path>
                <a:path w="388620" h="401320">
                  <a:moveTo>
                    <a:pt x="262776" y="144106"/>
                  </a:moveTo>
                  <a:lnTo>
                    <a:pt x="193090" y="144106"/>
                  </a:lnTo>
                  <a:lnTo>
                    <a:pt x="249885" y="263385"/>
                  </a:lnTo>
                  <a:lnTo>
                    <a:pt x="321045" y="263385"/>
                  </a:lnTo>
                  <a:lnTo>
                    <a:pt x="262776" y="144106"/>
                  </a:lnTo>
                  <a:close/>
                </a:path>
              </a:pathLst>
            </a:custGeom>
            <a:solidFill>
              <a:srgbClr val="1A2651"/>
            </a:solidFill>
          </p:spPr>
          <p:txBody>
            <a:bodyPr wrap="square" lIns="0" tIns="0" rIns="0" bIns="0" rtlCol="0"/>
            <a:lstStyle>
              <a:defPPr>
                <a:defRPr lang="es-CO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7538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13" b="0" i="0" u="none" strike="noStrike" kern="1200" cap="none" spc="0" normalizeH="0" baseline="0" noProof="0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1238" name="object 18">
              <a:extLst>
                <a:ext uri="{FF2B5EF4-FFF2-40B4-BE49-F238E27FC236}">
                  <a16:creationId xmlns:a16="http://schemas.microsoft.com/office/drawing/2014/main" id="{C163C2F9-6E19-5479-0044-68E0155CBA93}"/>
                </a:ext>
              </a:extLst>
            </p:cNvPr>
            <p:cNvSpPr/>
            <p:nvPr/>
          </p:nvSpPr>
          <p:spPr>
            <a:xfrm>
              <a:off x="8643675" y="4120079"/>
              <a:ext cx="324485" cy="386080"/>
            </a:xfrm>
            <a:custGeom>
              <a:avLst/>
              <a:gdLst/>
              <a:ahLst/>
              <a:cxnLst/>
              <a:rect l="l" t="t" r="r" b="b"/>
              <a:pathLst>
                <a:path w="324484" h="386079">
                  <a:moveTo>
                    <a:pt x="113588" y="0"/>
                  </a:moveTo>
                  <a:lnTo>
                    <a:pt x="0" y="0"/>
                  </a:lnTo>
                  <a:lnTo>
                    <a:pt x="0" y="385495"/>
                  </a:lnTo>
                  <a:lnTo>
                    <a:pt x="74548" y="385495"/>
                  </a:lnTo>
                  <a:lnTo>
                    <a:pt x="74548" y="220078"/>
                  </a:lnTo>
                  <a:lnTo>
                    <a:pt x="169715" y="220078"/>
                  </a:lnTo>
                  <a:lnTo>
                    <a:pt x="163283" y="211556"/>
                  </a:lnTo>
                  <a:lnTo>
                    <a:pt x="205344" y="194248"/>
                  </a:lnTo>
                  <a:lnTo>
                    <a:pt x="217904" y="184937"/>
                  </a:lnTo>
                  <a:lnTo>
                    <a:pt x="75958" y="184937"/>
                  </a:lnTo>
                  <a:lnTo>
                    <a:pt x="75958" y="40462"/>
                  </a:lnTo>
                  <a:lnTo>
                    <a:pt x="233426" y="40462"/>
                  </a:lnTo>
                  <a:lnTo>
                    <a:pt x="230272" y="36841"/>
                  </a:lnTo>
                  <a:lnTo>
                    <a:pt x="200059" y="17504"/>
                  </a:lnTo>
                  <a:lnTo>
                    <a:pt x="161038" y="4658"/>
                  </a:lnTo>
                  <a:lnTo>
                    <a:pt x="113588" y="0"/>
                  </a:lnTo>
                  <a:close/>
                </a:path>
                <a:path w="324484" h="386079">
                  <a:moveTo>
                    <a:pt x="169715" y="220078"/>
                  </a:moveTo>
                  <a:lnTo>
                    <a:pt x="74548" y="220078"/>
                  </a:lnTo>
                  <a:lnTo>
                    <a:pt x="146554" y="299235"/>
                  </a:lnTo>
                  <a:lnTo>
                    <a:pt x="197003" y="350173"/>
                  </a:lnTo>
                  <a:lnTo>
                    <a:pt x="226691" y="377419"/>
                  </a:lnTo>
                  <a:lnTo>
                    <a:pt x="236410" y="385495"/>
                  </a:lnTo>
                  <a:lnTo>
                    <a:pt x="324434" y="385495"/>
                  </a:lnTo>
                  <a:lnTo>
                    <a:pt x="256422" y="318884"/>
                  </a:lnTo>
                  <a:lnTo>
                    <a:pt x="216965" y="278561"/>
                  </a:lnTo>
                  <a:lnTo>
                    <a:pt x="190955" y="248221"/>
                  </a:lnTo>
                  <a:lnTo>
                    <a:pt x="169715" y="220078"/>
                  </a:lnTo>
                  <a:close/>
                </a:path>
                <a:path w="324484" h="386079">
                  <a:moveTo>
                    <a:pt x="233426" y="40462"/>
                  </a:moveTo>
                  <a:lnTo>
                    <a:pt x="107911" y="40462"/>
                  </a:lnTo>
                  <a:lnTo>
                    <a:pt x="148295" y="48465"/>
                  </a:lnTo>
                  <a:lnTo>
                    <a:pt x="174721" y="69104"/>
                  </a:lnTo>
                  <a:lnTo>
                    <a:pt x="187487" y="97325"/>
                  </a:lnTo>
                  <a:lnTo>
                    <a:pt x="186891" y="128073"/>
                  </a:lnTo>
                  <a:lnTo>
                    <a:pt x="173231" y="156295"/>
                  </a:lnTo>
                  <a:lnTo>
                    <a:pt x="146805" y="176934"/>
                  </a:lnTo>
                  <a:lnTo>
                    <a:pt x="107911" y="184937"/>
                  </a:lnTo>
                  <a:lnTo>
                    <a:pt x="217904" y="184937"/>
                  </a:lnTo>
                  <a:lnTo>
                    <a:pt x="235943" y="171564"/>
                  </a:lnTo>
                  <a:lnTo>
                    <a:pt x="255458" y="145199"/>
                  </a:lnTo>
                  <a:lnTo>
                    <a:pt x="264270" y="116849"/>
                  </a:lnTo>
                  <a:lnTo>
                    <a:pt x="262756" y="88209"/>
                  </a:lnTo>
                  <a:lnTo>
                    <a:pt x="251297" y="60975"/>
                  </a:lnTo>
                  <a:lnTo>
                    <a:pt x="233426" y="40462"/>
                  </a:lnTo>
                  <a:close/>
                </a:path>
              </a:pathLst>
            </a:custGeom>
            <a:solidFill>
              <a:srgbClr val="1A2651"/>
            </a:solidFill>
          </p:spPr>
          <p:txBody>
            <a:bodyPr wrap="square" lIns="0" tIns="0" rIns="0" bIns="0" rtlCol="0"/>
            <a:lstStyle>
              <a:defPPr>
                <a:defRPr lang="es-CO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7538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13" b="0" i="0" u="none" strike="noStrike" kern="1200" cap="none" spc="0" normalizeH="0" baseline="0" noProof="0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1239" name="object 19">
              <a:extLst>
                <a:ext uri="{FF2B5EF4-FFF2-40B4-BE49-F238E27FC236}">
                  <a16:creationId xmlns:a16="http://schemas.microsoft.com/office/drawing/2014/main" id="{59D82900-013D-954F-284A-002FCDED2CE8}"/>
                </a:ext>
              </a:extLst>
            </p:cNvPr>
            <p:cNvSpPr/>
            <p:nvPr/>
          </p:nvSpPr>
          <p:spPr>
            <a:xfrm>
              <a:off x="9019212" y="4111184"/>
              <a:ext cx="353061" cy="408941"/>
            </a:xfrm>
            <a:custGeom>
              <a:avLst/>
              <a:gdLst/>
              <a:ahLst/>
              <a:cxnLst/>
              <a:rect l="l" t="t" r="r" b="b"/>
              <a:pathLst>
                <a:path w="353059" h="408939">
                  <a:moveTo>
                    <a:pt x="263366" y="0"/>
                  </a:moveTo>
                  <a:lnTo>
                    <a:pt x="224647" y="2"/>
                  </a:lnTo>
                  <a:lnTo>
                    <a:pt x="184671" y="5059"/>
                  </a:lnTo>
                  <a:lnTo>
                    <a:pt x="144989" y="15491"/>
                  </a:lnTo>
                  <a:lnTo>
                    <a:pt x="107154" y="31624"/>
                  </a:lnTo>
                  <a:lnTo>
                    <a:pt x="72717" y="53779"/>
                  </a:lnTo>
                  <a:lnTo>
                    <a:pt x="43231" y="82281"/>
                  </a:lnTo>
                  <a:lnTo>
                    <a:pt x="20248" y="117452"/>
                  </a:lnTo>
                  <a:lnTo>
                    <a:pt x="5320" y="159617"/>
                  </a:lnTo>
                  <a:lnTo>
                    <a:pt x="0" y="209097"/>
                  </a:lnTo>
                  <a:lnTo>
                    <a:pt x="6105" y="260877"/>
                  </a:lnTo>
                  <a:lnTo>
                    <a:pt x="23146" y="304186"/>
                  </a:lnTo>
                  <a:lnTo>
                    <a:pt x="49208" y="339423"/>
                  </a:lnTo>
                  <a:lnTo>
                    <a:pt x="82377" y="366989"/>
                  </a:lnTo>
                  <a:lnTo>
                    <a:pt x="120741" y="387284"/>
                  </a:lnTo>
                  <a:lnTo>
                    <a:pt x="162385" y="400708"/>
                  </a:lnTo>
                  <a:lnTo>
                    <a:pt x="205396" y="407660"/>
                  </a:lnTo>
                  <a:lnTo>
                    <a:pt x="247860" y="408541"/>
                  </a:lnTo>
                  <a:lnTo>
                    <a:pt x="287862" y="403751"/>
                  </a:lnTo>
                  <a:lnTo>
                    <a:pt x="323491" y="393689"/>
                  </a:lnTo>
                  <a:lnTo>
                    <a:pt x="352831" y="378756"/>
                  </a:lnTo>
                  <a:lnTo>
                    <a:pt x="352831" y="201642"/>
                  </a:lnTo>
                  <a:lnTo>
                    <a:pt x="283971" y="201642"/>
                  </a:lnTo>
                  <a:lnTo>
                    <a:pt x="283971" y="343971"/>
                  </a:lnTo>
                  <a:lnTo>
                    <a:pt x="251694" y="355242"/>
                  </a:lnTo>
                  <a:lnTo>
                    <a:pt x="176247" y="349455"/>
                  </a:lnTo>
                  <a:lnTo>
                    <a:pt x="140210" y="331110"/>
                  </a:lnTo>
                  <a:lnTo>
                    <a:pt x="110053" y="301606"/>
                  </a:lnTo>
                  <a:lnTo>
                    <a:pt x="89344" y="260299"/>
                  </a:lnTo>
                  <a:lnTo>
                    <a:pt x="81648" y="206544"/>
                  </a:lnTo>
                  <a:lnTo>
                    <a:pt x="88221" y="154613"/>
                  </a:lnTo>
                  <a:lnTo>
                    <a:pt x="106410" y="113068"/>
                  </a:lnTo>
                  <a:lnTo>
                    <a:pt x="133919" y="81850"/>
                  </a:lnTo>
                  <a:lnTo>
                    <a:pt x="168449" y="60898"/>
                  </a:lnTo>
                  <a:lnTo>
                    <a:pt x="207705" y="50150"/>
                  </a:lnTo>
                  <a:lnTo>
                    <a:pt x="249390" y="49546"/>
                  </a:lnTo>
                  <a:lnTo>
                    <a:pt x="291207" y="59026"/>
                  </a:lnTo>
                  <a:lnTo>
                    <a:pt x="330860" y="78528"/>
                  </a:lnTo>
                  <a:lnTo>
                    <a:pt x="330822" y="13860"/>
                  </a:lnTo>
                  <a:lnTo>
                    <a:pt x="299275" y="4726"/>
                  </a:lnTo>
                  <a:lnTo>
                    <a:pt x="263366" y="0"/>
                  </a:lnTo>
                  <a:close/>
                </a:path>
              </a:pathLst>
            </a:custGeom>
            <a:solidFill>
              <a:srgbClr val="1A2651"/>
            </a:solidFill>
          </p:spPr>
          <p:txBody>
            <a:bodyPr wrap="square" lIns="0" tIns="0" rIns="0" bIns="0" rtlCol="0"/>
            <a:lstStyle>
              <a:defPPr>
                <a:defRPr lang="es-CO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7538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13" b="0" i="0" u="none" strike="noStrike" kern="1200" cap="none" spc="0" normalizeH="0" baseline="0" noProof="0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1240" name="object 20">
              <a:extLst>
                <a:ext uri="{FF2B5EF4-FFF2-40B4-BE49-F238E27FC236}">
                  <a16:creationId xmlns:a16="http://schemas.microsoft.com/office/drawing/2014/main" id="{0A522599-B7AC-0686-D4CE-AED61AE83175}"/>
                </a:ext>
              </a:extLst>
            </p:cNvPr>
            <p:cNvSpPr/>
            <p:nvPr/>
          </p:nvSpPr>
          <p:spPr>
            <a:xfrm>
              <a:off x="9475684" y="4103038"/>
              <a:ext cx="422275" cy="417195"/>
            </a:xfrm>
            <a:custGeom>
              <a:avLst/>
              <a:gdLst/>
              <a:ahLst/>
              <a:cxnLst/>
              <a:rect l="l" t="t" r="r" b="b"/>
              <a:pathLst>
                <a:path w="422275" h="417195">
                  <a:moveTo>
                    <a:pt x="210858" y="0"/>
                  </a:moveTo>
                  <a:lnTo>
                    <a:pt x="162508" y="5507"/>
                  </a:lnTo>
                  <a:lnTo>
                    <a:pt x="118125" y="21194"/>
                  </a:lnTo>
                  <a:lnTo>
                    <a:pt x="78974" y="45809"/>
                  </a:lnTo>
                  <a:lnTo>
                    <a:pt x="46321" y="78101"/>
                  </a:lnTo>
                  <a:lnTo>
                    <a:pt x="21430" y="116818"/>
                  </a:lnTo>
                  <a:lnTo>
                    <a:pt x="5568" y="160709"/>
                  </a:lnTo>
                  <a:lnTo>
                    <a:pt x="0" y="208521"/>
                  </a:lnTo>
                  <a:lnTo>
                    <a:pt x="5568" y="256333"/>
                  </a:lnTo>
                  <a:lnTo>
                    <a:pt x="21430" y="300223"/>
                  </a:lnTo>
                  <a:lnTo>
                    <a:pt x="46321" y="338940"/>
                  </a:lnTo>
                  <a:lnTo>
                    <a:pt x="78974" y="371232"/>
                  </a:lnTo>
                  <a:lnTo>
                    <a:pt x="118125" y="395848"/>
                  </a:lnTo>
                  <a:lnTo>
                    <a:pt x="162508" y="411535"/>
                  </a:lnTo>
                  <a:lnTo>
                    <a:pt x="210858" y="417042"/>
                  </a:lnTo>
                  <a:lnTo>
                    <a:pt x="259202" y="411535"/>
                  </a:lnTo>
                  <a:lnTo>
                    <a:pt x="303582" y="395848"/>
                  </a:lnTo>
                  <a:lnTo>
                    <a:pt x="342730" y="371232"/>
                  </a:lnTo>
                  <a:lnTo>
                    <a:pt x="352001" y="362064"/>
                  </a:lnTo>
                  <a:lnTo>
                    <a:pt x="211924" y="362064"/>
                  </a:lnTo>
                  <a:lnTo>
                    <a:pt x="172318" y="354246"/>
                  </a:lnTo>
                  <a:lnTo>
                    <a:pt x="137920" y="332477"/>
                  </a:lnTo>
                  <a:lnTo>
                    <a:pt x="110793" y="299283"/>
                  </a:lnTo>
                  <a:lnTo>
                    <a:pt x="93002" y="257190"/>
                  </a:lnTo>
                  <a:lnTo>
                    <a:pt x="86614" y="208724"/>
                  </a:lnTo>
                  <a:lnTo>
                    <a:pt x="93002" y="160253"/>
                  </a:lnTo>
                  <a:lnTo>
                    <a:pt x="110793" y="118160"/>
                  </a:lnTo>
                  <a:lnTo>
                    <a:pt x="137920" y="84967"/>
                  </a:lnTo>
                  <a:lnTo>
                    <a:pt x="172318" y="63201"/>
                  </a:lnTo>
                  <a:lnTo>
                    <a:pt x="211924" y="55384"/>
                  </a:lnTo>
                  <a:lnTo>
                    <a:pt x="352412" y="55384"/>
                  </a:lnTo>
                  <a:lnTo>
                    <a:pt x="342730" y="45809"/>
                  </a:lnTo>
                  <a:lnTo>
                    <a:pt x="303582" y="21194"/>
                  </a:lnTo>
                  <a:lnTo>
                    <a:pt x="259202" y="5507"/>
                  </a:lnTo>
                  <a:lnTo>
                    <a:pt x="210858" y="0"/>
                  </a:lnTo>
                  <a:close/>
                </a:path>
                <a:path w="422275" h="417195">
                  <a:moveTo>
                    <a:pt x="352412" y="55384"/>
                  </a:moveTo>
                  <a:lnTo>
                    <a:pt x="211924" y="55384"/>
                  </a:lnTo>
                  <a:lnTo>
                    <a:pt x="251524" y="63201"/>
                  </a:lnTo>
                  <a:lnTo>
                    <a:pt x="285919" y="84967"/>
                  </a:lnTo>
                  <a:lnTo>
                    <a:pt x="313044" y="118160"/>
                  </a:lnTo>
                  <a:lnTo>
                    <a:pt x="330834" y="160253"/>
                  </a:lnTo>
                  <a:lnTo>
                    <a:pt x="337223" y="208724"/>
                  </a:lnTo>
                  <a:lnTo>
                    <a:pt x="330834" y="257190"/>
                  </a:lnTo>
                  <a:lnTo>
                    <a:pt x="313044" y="299283"/>
                  </a:lnTo>
                  <a:lnTo>
                    <a:pt x="285919" y="332477"/>
                  </a:lnTo>
                  <a:lnTo>
                    <a:pt x="251524" y="354246"/>
                  </a:lnTo>
                  <a:lnTo>
                    <a:pt x="211924" y="362064"/>
                  </a:lnTo>
                  <a:lnTo>
                    <a:pt x="352001" y="362064"/>
                  </a:lnTo>
                  <a:lnTo>
                    <a:pt x="375383" y="338940"/>
                  </a:lnTo>
                  <a:lnTo>
                    <a:pt x="400272" y="300223"/>
                  </a:lnTo>
                  <a:lnTo>
                    <a:pt x="416134" y="256333"/>
                  </a:lnTo>
                  <a:lnTo>
                    <a:pt x="421703" y="208521"/>
                  </a:lnTo>
                  <a:lnTo>
                    <a:pt x="416134" y="160709"/>
                  </a:lnTo>
                  <a:lnTo>
                    <a:pt x="400272" y="116818"/>
                  </a:lnTo>
                  <a:lnTo>
                    <a:pt x="375383" y="78101"/>
                  </a:lnTo>
                  <a:lnTo>
                    <a:pt x="352412" y="55384"/>
                  </a:lnTo>
                  <a:close/>
                </a:path>
              </a:pathLst>
            </a:custGeom>
            <a:solidFill>
              <a:srgbClr val="1A2651"/>
            </a:solidFill>
          </p:spPr>
          <p:txBody>
            <a:bodyPr wrap="square" lIns="0" tIns="0" rIns="0" bIns="0" rtlCol="0"/>
            <a:lstStyle>
              <a:defPPr>
                <a:defRPr lang="es-CO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7538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13" b="0" i="0" u="none" strike="noStrike" kern="1200" cap="none" spc="0" normalizeH="0" baseline="0" noProof="0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1241" name="object 21">
              <a:extLst>
                <a:ext uri="{FF2B5EF4-FFF2-40B4-BE49-F238E27FC236}">
                  <a16:creationId xmlns:a16="http://schemas.microsoft.com/office/drawing/2014/main" id="{88B67ABB-4A16-5009-87FE-D55760F604D5}"/>
                </a:ext>
              </a:extLst>
            </p:cNvPr>
            <p:cNvSpPr/>
            <p:nvPr/>
          </p:nvSpPr>
          <p:spPr>
            <a:xfrm>
              <a:off x="9984003" y="4109300"/>
              <a:ext cx="268605" cy="407034"/>
            </a:xfrm>
            <a:custGeom>
              <a:avLst/>
              <a:gdLst/>
              <a:ahLst/>
              <a:cxnLst/>
              <a:rect l="l" t="t" r="r" b="b"/>
              <a:pathLst>
                <a:path w="268604" h="407035">
                  <a:moveTo>
                    <a:pt x="160921" y="0"/>
                  </a:moveTo>
                  <a:lnTo>
                    <a:pt x="115076" y="2400"/>
                  </a:lnTo>
                  <a:lnTo>
                    <a:pt x="71529" y="13245"/>
                  </a:lnTo>
                  <a:lnTo>
                    <a:pt x="34812" y="33553"/>
                  </a:lnTo>
                  <a:lnTo>
                    <a:pt x="9458" y="64341"/>
                  </a:lnTo>
                  <a:lnTo>
                    <a:pt x="0" y="106629"/>
                  </a:lnTo>
                  <a:lnTo>
                    <a:pt x="8449" y="144269"/>
                  </a:lnTo>
                  <a:lnTo>
                    <a:pt x="30726" y="173899"/>
                  </a:lnTo>
                  <a:lnTo>
                    <a:pt x="62220" y="197558"/>
                  </a:lnTo>
                  <a:lnTo>
                    <a:pt x="98323" y="217282"/>
                  </a:lnTo>
                  <a:lnTo>
                    <a:pt x="134426" y="235111"/>
                  </a:lnTo>
                  <a:lnTo>
                    <a:pt x="165920" y="253081"/>
                  </a:lnTo>
                  <a:lnTo>
                    <a:pt x="188197" y="273231"/>
                  </a:lnTo>
                  <a:lnTo>
                    <a:pt x="196646" y="297599"/>
                  </a:lnTo>
                  <a:lnTo>
                    <a:pt x="185038" y="332942"/>
                  </a:lnTo>
                  <a:lnTo>
                    <a:pt x="154210" y="352711"/>
                  </a:lnTo>
                  <a:lnTo>
                    <a:pt x="110161" y="357860"/>
                  </a:lnTo>
                  <a:lnTo>
                    <a:pt x="58888" y="349344"/>
                  </a:lnTo>
                  <a:lnTo>
                    <a:pt x="6388" y="328117"/>
                  </a:lnTo>
                  <a:lnTo>
                    <a:pt x="6388" y="396278"/>
                  </a:lnTo>
                  <a:lnTo>
                    <a:pt x="45771" y="402589"/>
                  </a:lnTo>
                  <a:lnTo>
                    <a:pt x="88649" y="406581"/>
                  </a:lnTo>
                  <a:lnTo>
                    <a:pt x="132327" y="406596"/>
                  </a:lnTo>
                  <a:lnTo>
                    <a:pt x="174107" y="400980"/>
                  </a:lnTo>
                  <a:lnTo>
                    <a:pt x="211295" y="388076"/>
                  </a:lnTo>
                  <a:lnTo>
                    <a:pt x="241196" y="366227"/>
                  </a:lnTo>
                  <a:lnTo>
                    <a:pt x="261112" y="333780"/>
                  </a:lnTo>
                  <a:lnTo>
                    <a:pt x="268350" y="289077"/>
                  </a:lnTo>
                  <a:lnTo>
                    <a:pt x="260084" y="244682"/>
                  </a:lnTo>
                  <a:lnTo>
                    <a:pt x="238289" y="212194"/>
                  </a:lnTo>
                  <a:lnTo>
                    <a:pt x="207476" y="188530"/>
                  </a:lnTo>
                  <a:lnTo>
                    <a:pt x="172154" y="170602"/>
                  </a:lnTo>
                  <a:lnTo>
                    <a:pt x="136832" y="155326"/>
                  </a:lnTo>
                  <a:lnTo>
                    <a:pt x="106019" y="139615"/>
                  </a:lnTo>
                  <a:lnTo>
                    <a:pt x="84225" y="120386"/>
                  </a:lnTo>
                  <a:lnTo>
                    <a:pt x="75958" y="94551"/>
                  </a:lnTo>
                  <a:lnTo>
                    <a:pt x="92065" y="60459"/>
                  </a:lnTo>
                  <a:lnTo>
                    <a:pt x="130865" y="49511"/>
                  </a:lnTo>
                  <a:lnTo>
                    <a:pt x="178082" y="53907"/>
                  </a:lnTo>
                  <a:lnTo>
                    <a:pt x="219437" y="65844"/>
                  </a:lnTo>
                  <a:lnTo>
                    <a:pt x="240652" y="77520"/>
                  </a:lnTo>
                  <a:lnTo>
                    <a:pt x="241376" y="16459"/>
                  </a:lnTo>
                  <a:lnTo>
                    <a:pt x="204532" y="5025"/>
                  </a:lnTo>
                  <a:lnTo>
                    <a:pt x="160921" y="0"/>
                  </a:lnTo>
                  <a:close/>
                </a:path>
              </a:pathLst>
            </a:custGeom>
            <a:solidFill>
              <a:srgbClr val="1A2651"/>
            </a:solidFill>
          </p:spPr>
          <p:txBody>
            <a:bodyPr wrap="square" lIns="0" tIns="0" rIns="0" bIns="0" rtlCol="0"/>
            <a:lstStyle>
              <a:defPPr>
                <a:defRPr lang="es-CO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7538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13" b="0" i="0" u="none" strike="noStrike" kern="1200" cap="none" spc="0" normalizeH="0" baseline="0" noProof="0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</p:grpSp>
      <p:pic>
        <p:nvPicPr>
          <p:cNvPr id="1242" name="Imagen 1241">
            <a:extLst>
              <a:ext uri="{FF2B5EF4-FFF2-40B4-BE49-F238E27FC236}">
                <a16:creationId xmlns:a16="http://schemas.microsoft.com/office/drawing/2014/main" id="{F0EC5AE9-BB65-E1C8-3F7C-C665C46527D0}"/>
              </a:ext>
            </a:extLst>
          </p:cNvPr>
          <p:cNvPicPr>
            <a:picLocks noChangeAspect="1"/>
          </p:cNvPicPr>
          <p:nvPr/>
        </p:nvPicPr>
        <p:blipFill rotWithShape="1">
          <a:blip r:embed="rId43"/>
          <a:srcRect l="12535" t="18905" r="14261" b="26095"/>
          <a:stretch/>
        </p:blipFill>
        <p:spPr>
          <a:xfrm>
            <a:off x="15441365" y="2240738"/>
            <a:ext cx="1857326" cy="697740"/>
          </a:xfrm>
          <a:prstGeom prst="rect">
            <a:avLst/>
          </a:prstGeom>
        </p:spPr>
      </p:pic>
      <p:pic>
        <p:nvPicPr>
          <p:cNvPr id="1243" name="Imagen 1242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2BDCA27C-6E78-1D20-1279-56066164FCAC}"/>
              </a:ext>
            </a:extLst>
          </p:cNvPr>
          <p:cNvPicPr>
            <a:picLocks noChangeAspect="1"/>
          </p:cNvPicPr>
          <p:nvPr/>
        </p:nvPicPr>
        <p:blipFill>
          <a:blip r:embed="rId44"/>
          <a:stretch>
            <a:fillRect/>
          </a:stretch>
        </p:blipFill>
        <p:spPr>
          <a:xfrm>
            <a:off x="14114238" y="2384507"/>
            <a:ext cx="1216584" cy="562106"/>
          </a:xfrm>
          <a:prstGeom prst="rect">
            <a:avLst/>
          </a:prstGeom>
        </p:spPr>
      </p:pic>
      <p:sp>
        <p:nvSpPr>
          <p:cNvPr id="1244" name="Rectángulo: esquinas redondeadas 1243">
            <a:extLst>
              <a:ext uri="{FF2B5EF4-FFF2-40B4-BE49-F238E27FC236}">
                <a16:creationId xmlns:a16="http://schemas.microsoft.com/office/drawing/2014/main" id="{011AE649-2D58-AE16-31C6-143C0DCE9F10}"/>
              </a:ext>
            </a:extLst>
          </p:cNvPr>
          <p:cNvSpPr/>
          <p:nvPr/>
        </p:nvSpPr>
        <p:spPr>
          <a:xfrm>
            <a:off x="12290478" y="3509678"/>
            <a:ext cx="5484414" cy="1482305"/>
          </a:xfrm>
          <a:prstGeom prst="roundRect">
            <a:avLst>
              <a:gd name="adj" fmla="val 5823"/>
            </a:avLst>
          </a:prstGeom>
          <a:solidFill>
            <a:srgbClr val="F9FAF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35899"/>
            <a:endParaRPr lang="es-CO" sz="2039">
              <a:solidFill>
                <a:srgbClr val="FFFFFF"/>
              </a:solidFill>
              <a:latin typeface="Arial"/>
              <a:sym typeface="Arial"/>
            </a:endParaRPr>
          </a:p>
        </p:txBody>
      </p:sp>
      <p:pic>
        <p:nvPicPr>
          <p:cNvPr id="1245" name="Picture 2">
            <a:extLst>
              <a:ext uri="{FF2B5EF4-FFF2-40B4-BE49-F238E27FC236}">
                <a16:creationId xmlns:a16="http://schemas.microsoft.com/office/drawing/2014/main" id="{9ACD0149-FD48-2297-38A4-6D98F9C70E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02114" y="4329037"/>
            <a:ext cx="1213874" cy="469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46" name="Picture 8" descr="Compromiso DDHH | Alquería">
            <a:extLst>
              <a:ext uri="{FF2B5EF4-FFF2-40B4-BE49-F238E27FC236}">
                <a16:creationId xmlns:a16="http://schemas.microsoft.com/office/drawing/2014/main" id="{58B24286-F204-6EEF-98E7-FDF69DF701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64906" y="4216684"/>
            <a:ext cx="1474316" cy="681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47" name="Imagen 1246">
            <a:extLst>
              <a:ext uri="{FF2B5EF4-FFF2-40B4-BE49-F238E27FC236}">
                <a16:creationId xmlns:a16="http://schemas.microsoft.com/office/drawing/2014/main" id="{0F6F1FAB-9BF7-B5C0-FA93-7BFF6475D79B}"/>
              </a:ext>
            </a:extLst>
          </p:cNvPr>
          <p:cNvPicPr>
            <a:picLocks noChangeAspect="1"/>
          </p:cNvPicPr>
          <p:nvPr/>
        </p:nvPicPr>
        <p:blipFill>
          <a:blip r:embed="rId4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64" t="12930" r="33205" b="17153"/>
          <a:stretch/>
        </p:blipFill>
        <p:spPr>
          <a:xfrm>
            <a:off x="16757233" y="4256008"/>
            <a:ext cx="846788" cy="564992"/>
          </a:xfrm>
          <a:prstGeom prst="rect">
            <a:avLst/>
          </a:prstGeom>
        </p:spPr>
      </p:pic>
      <p:pic>
        <p:nvPicPr>
          <p:cNvPr id="1248" name="Picture 2" descr="Inicio » Comercializadora y distribuidora de productos - Grupo Bendicon">
            <a:extLst>
              <a:ext uri="{FF2B5EF4-FFF2-40B4-BE49-F238E27FC236}">
                <a16:creationId xmlns:a16="http://schemas.microsoft.com/office/drawing/2014/main" id="{7EA0DE91-D3D7-7BB8-C7A0-9DC217B18E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923"/>
          <a:stretch/>
        </p:blipFill>
        <p:spPr bwMode="auto">
          <a:xfrm>
            <a:off x="13895118" y="4349340"/>
            <a:ext cx="1149354" cy="485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49" name="Rectángulo: esquinas redondeadas 1248">
            <a:extLst>
              <a:ext uri="{FF2B5EF4-FFF2-40B4-BE49-F238E27FC236}">
                <a16:creationId xmlns:a16="http://schemas.microsoft.com/office/drawing/2014/main" id="{D299DD56-E822-4456-31C6-2F2C88B50B4C}"/>
              </a:ext>
            </a:extLst>
          </p:cNvPr>
          <p:cNvSpPr/>
          <p:nvPr/>
        </p:nvSpPr>
        <p:spPr>
          <a:xfrm>
            <a:off x="12502113" y="3404489"/>
            <a:ext cx="2404788" cy="469112"/>
          </a:xfrm>
          <a:prstGeom prst="round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2700" b="0" i="0" u="none" strike="noStrike" kern="1200" cap="none" spc="0" normalizeH="0" baseline="0" noProof="0">
              <a:ln>
                <a:noFill/>
              </a:ln>
              <a:solidFill>
                <a:srgbClr val="F5F8FA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1250" name="CuadroTexto 1249">
            <a:extLst>
              <a:ext uri="{FF2B5EF4-FFF2-40B4-BE49-F238E27FC236}">
                <a16:creationId xmlns:a16="http://schemas.microsoft.com/office/drawing/2014/main" id="{F07D9306-5496-66CC-FBBF-5BB8CD9323D6}"/>
              </a:ext>
            </a:extLst>
          </p:cNvPr>
          <p:cNvSpPr txBox="1"/>
          <p:nvPr/>
        </p:nvSpPr>
        <p:spPr>
          <a:xfrm>
            <a:off x="12588786" y="3459653"/>
            <a:ext cx="25654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1" i="0" u="none" strike="noStrike" kern="1200" cap="none" spc="0" normalizeH="0" baseline="0" noProof="0">
                <a:ln>
                  <a:noFill/>
                </a:ln>
                <a:solidFill>
                  <a:srgbClr val="F5F8FA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Alimentos y bebidas</a:t>
            </a:r>
            <a:endParaRPr kumimoji="0" lang="es-CO" sz="1800" b="1" i="0" u="none" strike="noStrike" kern="1200" cap="none" spc="0" normalizeH="0" baseline="0" noProof="0">
              <a:ln>
                <a:noFill/>
              </a:ln>
              <a:solidFill>
                <a:srgbClr val="F5F8FA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1251" name="Rectángulo: esquinas redondeadas 1250">
            <a:extLst>
              <a:ext uri="{FF2B5EF4-FFF2-40B4-BE49-F238E27FC236}">
                <a16:creationId xmlns:a16="http://schemas.microsoft.com/office/drawing/2014/main" id="{72BFA672-D0AB-0005-B4FE-EF6E7DEFA9D6}"/>
              </a:ext>
            </a:extLst>
          </p:cNvPr>
          <p:cNvSpPr/>
          <p:nvPr/>
        </p:nvSpPr>
        <p:spPr>
          <a:xfrm>
            <a:off x="12502114" y="1559821"/>
            <a:ext cx="1645196" cy="469112"/>
          </a:xfrm>
          <a:prstGeom prst="round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2700" b="0" i="0" u="none" strike="noStrike" kern="1200" cap="none" spc="0" normalizeH="0" baseline="0" noProof="0">
              <a:ln>
                <a:noFill/>
              </a:ln>
              <a:solidFill>
                <a:srgbClr val="F5F8FA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1252" name="CuadroTexto 1251">
            <a:extLst>
              <a:ext uri="{FF2B5EF4-FFF2-40B4-BE49-F238E27FC236}">
                <a16:creationId xmlns:a16="http://schemas.microsoft.com/office/drawing/2014/main" id="{CE0A5243-6245-5D61-7DE9-60343FF578E4}"/>
              </a:ext>
            </a:extLst>
          </p:cNvPr>
          <p:cNvSpPr txBox="1"/>
          <p:nvPr/>
        </p:nvSpPr>
        <p:spPr>
          <a:xfrm>
            <a:off x="12498040" y="1571038"/>
            <a:ext cx="16451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1" i="0" u="none" strike="noStrike" kern="1200" cap="none" spc="0" normalizeH="0" baseline="0" noProof="0">
                <a:ln>
                  <a:noFill/>
                </a:ln>
                <a:solidFill>
                  <a:srgbClr val="F5F8FA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Construcción</a:t>
            </a:r>
            <a:endParaRPr kumimoji="0" lang="es-CO" sz="1800" b="1" i="0" u="none" strike="noStrike" kern="1200" cap="none" spc="0" normalizeH="0" baseline="0" noProof="0">
              <a:ln>
                <a:noFill/>
              </a:ln>
              <a:solidFill>
                <a:srgbClr val="F5F8FA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1253" name="Rectángulo: esquinas redondeadas 1252">
            <a:extLst>
              <a:ext uri="{FF2B5EF4-FFF2-40B4-BE49-F238E27FC236}">
                <a16:creationId xmlns:a16="http://schemas.microsoft.com/office/drawing/2014/main" id="{86DC5FA2-3FD9-632F-6C62-5060F9E8A104}"/>
              </a:ext>
            </a:extLst>
          </p:cNvPr>
          <p:cNvSpPr/>
          <p:nvPr/>
        </p:nvSpPr>
        <p:spPr>
          <a:xfrm>
            <a:off x="12290478" y="5359333"/>
            <a:ext cx="5484414" cy="1482305"/>
          </a:xfrm>
          <a:prstGeom prst="roundRect">
            <a:avLst>
              <a:gd name="adj" fmla="val 9679"/>
            </a:avLst>
          </a:prstGeom>
          <a:solidFill>
            <a:srgbClr val="F9FAF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35899"/>
            <a:endParaRPr lang="es-CO" sz="2039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254" name="Rectángulo: esquinas redondeadas 1253">
            <a:extLst>
              <a:ext uri="{FF2B5EF4-FFF2-40B4-BE49-F238E27FC236}">
                <a16:creationId xmlns:a16="http://schemas.microsoft.com/office/drawing/2014/main" id="{28408710-1F67-3F05-F407-946E13015007}"/>
              </a:ext>
            </a:extLst>
          </p:cNvPr>
          <p:cNvSpPr/>
          <p:nvPr/>
        </p:nvSpPr>
        <p:spPr>
          <a:xfrm>
            <a:off x="12502114" y="5254144"/>
            <a:ext cx="1043798" cy="469112"/>
          </a:xfrm>
          <a:prstGeom prst="round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2700" b="0" i="0" u="none" strike="noStrike" kern="1200" cap="none" spc="0" normalizeH="0" baseline="0" noProof="0">
              <a:ln>
                <a:noFill/>
              </a:ln>
              <a:solidFill>
                <a:srgbClr val="F5F8FA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1255" name="CuadroTexto 1254">
            <a:extLst>
              <a:ext uri="{FF2B5EF4-FFF2-40B4-BE49-F238E27FC236}">
                <a16:creationId xmlns:a16="http://schemas.microsoft.com/office/drawing/2014/main" id="{242A8169-7BE8-A60B-2472-5FF604B93B81}"/>
              </a:ext>
            </a:extLst>
          </p:cNvPr>
          <p:cNvSpPr txBox="1"/>
          <p:nvPr/>
        </p:nvSpPr>
        <p:spPr>
          <a:xfrm>
            <a:off x="12588787" y="5309308"/>
            <a:ext cx="9113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1" i="0" u="none" strike="noStrike" kern="1200" cap="none" spc="0" normalizeH="0" baseline="0" noProof="0">
                <a:ln>
                  <a:noFill/>
                </a:ln>
                <a:solidFill>
                  <a:srgbClr val="F5F8FA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Salud</a:t>
            </a:r>
            <a:endParaRPr kumimoji="0" lang="es-CO" sz="1800" b="1" i="0" u="none" strike="noStrike" kern="1200" cap="none" spc="0" normalizeH="0" baseline="0" noProof="0">
              <a:ln>
                <a:noFill/>
              </a:ln>
              <a:solidFill>
                <a:srgbClr val="F5F8FA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pic>
        <p:nvPicPr>
          <p:cNvPr id="1256" name="Picture 4" descr="Coomeva | Asociación de fiduciarias de Colombia">
            <a:extLst>
              <a:ext uri="{FF2B5EF4-FFF2-40B4-BE49-F238E27FC236}">
                <a16:creationId xmlns:a16="http://schemas.microsoft.com/office/drawing/2014/main" id="{3575A068-53AF-34FA-B8E3-1EF7A49031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12476" y="5916143"/>
            <a:ext cx="1225764" cy="560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57" name="Picture 4" descr="AstraZeneca Logo - PNG and Vector - Logo Download">
            <a:extLst>
              <a:ext uri="{FF2B5EF4-FFF2-40B4-BE49-F238E27FC236}">
                <a16:creationId xmlns:a16="http://schemas.microsoft.com/office/drawing/2014/main" id="{EEB54E4A-E4A7-C6A0-51CC-4E3F57C076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472" b="37301"/>
          <a:stretch/>
        </p:blipFill>
        <p:spPr bwMode="auto">
          <a:xfrm>
            <a:off x="12435695" y="6051320"/>
            <a:ext cx="1385139" cy="335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58" name="Grupo 1257">
            <a:extLst>
              <a:ext uri="{FF2B5EF4-FFF2-40B4-BE49-F238E27FC236}">
                <a16:creationId xmlns:a16="http://schemas.microsoft.com/office/drawing/2014/main" id="{5C6F8FEF-1C32-8A05-E6F4-2A7AEA340345}"/>
              </a:ext>
            </a:extLst>
          </p:cNvPr>
          <p:cNvGrpSpPr/>
          <p:nvPr/>
        </p:nvGrpSpPr>
        <p:grpSpPr>
          <a:xfrm>
            <a:off x="16503263" y="6070982"/>
            <a:ext cx="1082892" cy="405479"/>
            <a:chOff x="7981175" y="1862619"/>
            <a:chExt cx="2471113" cy="925284"/>
          </a:xfrm>
        </p:grpSpPr>
        <p:pic>
          <p:nvPicPr>
            <p:cNvPr id="1259" name="Picture 6">
              <a:extLst>
                <a:ext uri="{FF2B5EF4-FFF2-40B4-BE49-F238E27FC236}">
                  <a16:creationId xmlns:a16="http://schemas.microsoft.com/office/drawing/2014/main" id="{2BA398F0-0569-6CFF-883F-223A9CE34CE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403" r="30587"/>
            <a:stretch/>
          </p:blipFill>
          <p:spPr bwMode="auto">
            <a:xfrm>
              <a:off x="7981175" y="2023390"/>
              <a:ext cx="1715275" cy="7645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60" name="Picture 6">
              <a:extLst>
                <a:ext uri="{FF2B5EF4-FFF2-40B4-BE49-F238E27FC236}">
                  <a16:creationId xmlns:a16="http://schemas.microsoft.com/office/drawing/2014/main" id="{3776C8DC-C1BE-C3B8-2353-19A14F4482C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799" t="8794"/>
            <a:stretch/>
          </p:blipFill>
          <p:spPr bwMode="auto">
            <a:xfrm>
              <a:off x="9705975" y="1862619"/>
              <a:ext cx="746313" cy="9103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61" name="Rectángulo: esquinas redondeadas 1260">
            <a:extLst>
              <a:ext uri="{FF2B5EF4-FFF2-40B4-BE49-F238E27FC236}">
                <a16:creationId xmlns:a16="http://schemas.microsoft.com/office/drawing/2014/main" id="{730248C5-5D07-5459-308D-ECF83DF2753B}"/>
              </a:ext>
            </a:extLst>
          </p:cNvPr>
          <p:cNvSpPr/>
          <p:nvPr/>
        </p:nvSpPr>
        <p:spPr>
          <a:xfrm>
            <a:off x="12290478" y="7255021"/>
            <a:ext cx="5484414" cy="1819499"/>
          </a:xfrm>
          <a:prstGeom prst="roundRect">
            <a:avLst>
              <a:gd name="adj" fmla="val 7647"/>
            </a:avLst>
          </a:prstGeom>
          <a:solidFill>
            <a:srgbClr val="F9FAF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35899"/>
            <a:endParaRPr lang="es-CO" sz="2039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262" name="Rectángulo: esquinas redondeadas 1261">
            <a:extLst>
              <a:ext uri="{FF2B5EF4-FFF2-40B4-BE49-F238E27FC236}">
                <a16:creationId xmlns:a16="http://schemas.microsoft.com/office/drawing/2014/main" id="{12C3CFF1-B1C0-4CB3-0125-124A922E5623}"/>
              </a:ext>
            </a:extLst>
          </p:cNvPr>
          <p:cNvSpPr/>
          <p:nvPr/>
        </p:nvSpPr>
        <p:spPr>
          <a:xfrm>
            <a:off x="12502113" y="7149832"/>
            <a:ext cx="2659038" cy="469112"/>
          </a:xfrm>
          <a:prstGeom prst="round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2700" b="0" i="0" u="none" strike="noStrike" kern="1200" cap="none" spc="0" normalizeH="0" baseline="0" noProof="0">
              <a:ln>
                <a:noFill/>
              </a:ln>
              <a:solidFill>
                <a:srgbClr val="F5F8FA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1263" name="CuadroTexto 1262">
            <a:extLst>
              <a:ext uri="{FF2B5EF4-FFF2-40B4-BE49-F238E27FC236}">
                <a16:creationId xmlns:a16="http://schemas.microsoft.com/office/drawing/2014/main" id="{59E0C918-A9EE-35FD-81EE-25C7D29A01F4}"/>
              </a:ext>
            </a:extLst>
          </p:cNvPr>
          <p:cNvSpPr txBox="1"/>
          <p:nvPr/>
        </p:nvSpPr>
        <p:spPr>
          <a:xfrm>
            <a:off x="12588786" y="7204996"/>
            <a:ext cx="27320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1" i="0" u="none" strike="noStrike" kern="1200" cap="none" spc="0" normalizeH="0" baseline="0" noProof="0">
                <a:ln>
                  <a:noFill/>
                </a:ln>
                <a:solidFill>
                  <a:srgbClr val="F5F8FA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Gobierno y Educación</a:t>
            </a:r>
          </a:p>
        </p:txBody>
      </p:sp>
      <p:pic>
        <p:nvPicPr>
          <p:cNvPr id="1264" name="Imagen 1263">
            <a:extLst>
              <a:ext uri="{FF2B5EF4-FFF2-40B4-BE49-F238E27FC236}">
                <a16:creationId xmlns:a16="http://schemas.microsoft.com/office/drawing/2014/main" id="{DF42F00D-587C-8B9C-6550-16A5E2883498}"/>
              </a:ext>
            </a:extLst>
          </p:cNvPr>
          <p:cNvPicPr>
            <a:picLocks noChangeAspect="1"/>
          </p:cNvPicPr>
          <p:nvPr/>
        </p:nvPicPr>
        <p:blipFill>
          <a:blip r:embed="rId5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2351" y="7982301"/>
            <a:ext cx="1522059" cy="647994"/>
          </a:xfrm>
          <a:prstGeom prst="rect">
            <a:avLst/>
          </a:prstGeom>
        </p:spPr>
      </p:pic>
      <p:grpSp>
        <p:nvGrpSpPr>
          <p:cNvPr id="1266" name="Grupo 1265">
            <a:extLst>
              <a:ext uri="{FF2B5EF4-FFF2-40B4-BE49-F238E27FC236}">
                <a16:creationId xmlns:a16="http://schemas.microsoft.com/office/drawing/2014/main" id="{D4596EDD-FC18-B093-36AE-EB4611B3CEF5}"/>
              </a:ext>
            </a:extLst>
          </p:cNvPr>
          <p:cNvGrpSpPr/>
          <p:nvPr/>
        </p:nvGrpSpPr>
        <p:grpSpPr>
          <a:xfrm>
            <a:off x="15837792" y="8008056"/>
            <a:ext cx="1937100" cy="669707"/>
            <a:chOff x="2837789" y="5340735"/>
            <a:chExt cx="1291400" cy="446471"/>
          </a:xfrm>
        </p:grpSpPr>
        <p:pic>
          <p:nvPicPr>
            <p:cNvPr id="1267" name="Picture 10" descr="Derechos humanos – Seguridad y Justicia Antioquia">
              <a:extLst>
                <a:ext uri="{FF2B5EF4-FFF2-40B4-BE49-F238E27FC236}">
                  <a16:creationId xmlns:a16="http://schemas.microsoft.com/office/drawing/2014/main" id="{4FA76799-F778-93F5-5A1C-EC652FA0DDF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26" t="2278" r="36899" b="31720"/>
            <a:stretch/>
          </p:blipFill>
          <p:spPr bwMode="auto">
            <a:xfrm>
              <a:off x="2837789" y="5340735"/>
              <a:ext cx="563541" cy="4464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68" name="Picture 10" descr="Derechos humanos – Seguridad y Justicia Antioquia">
              <a:extLst>
                <a:ext uri="{FF2B5EF4-FFF2-40B4-BE49-F238E27FC236}">
                  <a16:creationId xmlns:a16="http://schemas.microsoft.com/office/drawing/2014/main" id="{9C33036A-BFDF-FB60-18E8-4F40A881FEA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488" t="65323" r="49601" b="15281"/>
            <a:stretch/>
          </p:blipFill>
          <p:spPr bwMode="auto">
            <a:xfrm>
              <a:off x="3269447" y="5382105"/>
              <a:ext cx="806124" cy="1415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69" name="Picture 10" descr="Derechos humanos – Seguridad y Justicia Antioquia">
              <a:extLst>
                <a:ext uri="{FF2B5EF4-FFF2-40B4-BE49-F238E27FC236}">
                  <a16:creationId xmlns:a16="http://schemas.microsoft.com/office/drawing/2014/main" id="{5E4BFC02-F58F-A9C4-6DFB-D40FE518477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7" t="66474" r="14804" b="14130"/>
            <a:stretch/>
          </p:blipFill>
          <p:spPr bwMode="auto">
            <a:xfrm>
              <a:off x="3318856" y="5515584"/>
              <a:ext cx="810333" cy="1381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270" name="Picture 12">
            <a:extLst>
              <a:ext uri="{FF2B5EF4-FFF2-40B4-BE49-F238E27FC236}">
                <a16:creationId xmlns:a16="http://schemas.microsoft.com/office/drawing/2014/main" id="{450414D0-4176-0CE0-212A-1F63607F22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21276" y="5999605"/>
            <a:ext cx="1177053" cy="608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n 2" descr="Imagen que contiene Logotipo&#10;&#10;El contenido generado por IA puede ser incorrecto.">
            <a:extLst>
              <a:ext uri="{FF2B5EF4-FFF2-40B4-BE49-F238E27FC236}">
                <a16:creationId xmlns:a16="http://schemas.microsoft.com/office/drawing/2014/main" id="{6282D76B-02EE-0912-1FAD-9EDA810D4C59}"/>
              </a:ext>
            </a:extLst>
          </p:cNvPr>
          <p:cNvPicPr>
            <a:picLocks noChangeAspect="1"/>
          </p:cNvPicPr>
          <p:nvPr/>
        </p:nvPicPr>
        <p:blipFill>
          <a:blip r:embed="rId5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50452" y="7919781"/>
            <a:ext cx="1522060" cy="718455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B8DE0B17-18E6-9447-230F-ADC817A465DE}"/>
              </a:ext>
            </a:extLst>
          </p:cNvPr>
          <p:cNvSpPr/>
          <p:nvPr/>
        </p:nvSpPr>
        <p:spPr>
          <a:xfrm>
            <a:off x="15902064" y="9179709"/>
            <a:ext cx="2276730" cy="899914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7" name="Freeform 8">
            <a:extLst>
              <a:ext uri="{FF2B5EF4-FFF2-40B4-BE49-F238E27FC236}">
                <a16:creationId xmlns:a16="http://schemas.microsoft.com/office/drawing/2014/main" id="{10214870-053B-5B35-471F-B502C6C4BBDD}"/>
              </a:ext>
            </a:extLst>
          </p:cNvPr>
          <p:cNvSpPr/>
          <p:nvPr/>
        </p:nvSpPr>
        <p:spPr>
          <a:xfrm>
            <a:off x="8134064" y="9386247"/>
            <a:ext cx="2019872" cy="589800"/>
          </a:xfrm>
          <a:custGeom>
            <a:avLst/>
            <a:gdLst/>
            <a:ahLst/>
            <a:cxnLst/>
            <a:rect l="l" t="t" r="r" b="b"/>
            <a:pathLst>
              <a:path w="2208791" h="644964">
                <a:moveTo>
                  <a:pt x="0" y="0"/>
                </a:moveTo>
                <a:lnTo>
                  <a:pt x="2208791" y="0"/>
                </a:lnTo>
                <a:lnTo>
                  <a:pt x="2208791" y="644964"/>
                </a:lnTo>
                <a:lnTo>
                  <a:pt x="0" y="644964"/>
                </a:lnTo>
                <a:lnTo>
                  <a:pt x="0" y="0"/>
                </a:lnTo>
                <a:close/>
              </a:path>
            </a:pathLst>
          </a:custGeom>
          <a:blipFill>
            <a:blip r:embed="rId58"/>
            <a:stretch>
              <a:fillRect l="-4988"/>
            </a:stretch>
          </a:blipFill>
        </p:spPr>
        <p:txBody>
          <a:bodyPr/>
          <a:lstStyle/>
          <a:p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9488039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073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083D203-F1DC-F2FC-6CEC-38C762B857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6">
            <a:extLst>
              <a:ext uri="{FF2B5EF4-FFF2-40B4-BE49-F238E27FC236}">
                <a16:creationId xmlns:a16="http://schemas.microsoft.com/office/drawing/2014/main" id="{D8895E2E-AECD-B227-1F2C-8D8F5ED842C6}"/>
              </a:ext>
            </a:extLst>
          </p:cNvPr>
          <p:cNvGrpSpPr/>
          <p:nvPr/>
        </p:nvGrpSpPr>
        <p:grpSpPr>
          <a:xfrm>
            <a:off x="1524000" y="2445439"/>
            <a:ext cx="6479918" cy="6645580"/>
            <a:chOff x="0" y="0"/>
            <a:chExt cx="1834320" cy="1750276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3475CC3E-D9CF-3341-BA71-F4E977C5D83A}"/>
                </a:ext>
              </a:extLst>
            </p:cNvPr>
            <p:cNvSpPr/>
            <p:nvPr/>
          </p:nvSpPr>
          <p:spPr>
            <a:xfrm>
              <a:off x="0" y="0"/>
              <a:ext cx="1834320" cy="1750276"/>
            </a:xfrm>
            <a:custGeom>
              <a:avLst/>
              <a:gdLst/>
              <a:ahLst/>
              <a:cxnLst/>
              <a:rect l="l" t="t" r="r" b="b"/>
              <a:pathLst>
                <a:path w="1834320" h="1750276">
                  <a:moveTo>
                    <a:pt x="56691" y="0"/>
                  </a:moveTo>
                  <a:lnTo>
                    <a:pt x="1777629" y="0"/>
                  </a:lnTo>
                  <a:cubicBezTo>
                    <a:pt x="1808939" y="0"/>
                    <a:pt x="1834320" y="25382"/>
                    <a:pt x="1834320" y="56691"/>
                  </a:cubicBezTo>
                  <a:lnTo>
                    <a:pt x="1834320" y="1693585"/>
                  </a:lnTo>
                  <a:cubicBezTo>
                    <a:pt x="1834320" y="1708620"/>
                    <a:pt x="1828348" y="1723040"/>
                    <a:pt x="1817716" y="1733672"/>
                  </a:cubicBezTo>
                  <a:cubicBezTo>
                    <a:pt x="1807084" y="1744303"/>
                    <a:pt x="1792664" y="1750276"/>
                    <a:pt x="1777629" y="1750276"/>
                  </a:cubicBezTo>
                  <a:lnTo>
                    <a:pt x="56691" y="1750276"/>
                  </a:lnTo>
                  <a:cubicBezTo>
                    <a:pt x="41656" y="1750276"/>
                    <a:pt x="27236" y="1744303"/>
                    <a:pt x="16605" y="1733672"/>
                  </a:cubicBezTo>
                  <a:cubicBezTo>
                    <a:pt x="5973" y="1723040"/>
                    <a:pt x="0" y="1708620"/>
                    <a:pt x="0" y="1693585"/>
                  </a:cubicBezTo>
                  <a:lnTo>
                    <a:pt x="0" y="56691"/>
                  </a:lnTo>
                  <a:cubicBezTo>
                    <a:pt x="0" y="41656"/>
                    <a:pt x="5973" y="27236"/>
                    <a:pt x="16605" y="16605"/>
                  </a:cubicBezTo>
                  <a:cubicBezTo>
                    <a:pt x="27236" y="5973"/>
                    <a:pt x="41656" y="0"/>
                    <a:pt x="56691" y="0"/>
                  </a:cubicBezTo>
                  <a:close/>
                </a:path>
              </a:pathLst>
            </a:custGeom>
            <a:solidFill>
              <a:schemeClr val="bg1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DDA7704E-326E-C068-4647-9E48AEB3955F}"/>
                </a:ext>
              </a:extLst>
            </p:cNvPr>
            <p:cNvSpPr txBox="1"/>
            <p:nvPr/>
          </p:nvSpPr>
          <p:spPr>
            <a:xfrm>
              <a:off x="0" y="19050"/>
              <a:ext cx="1834320" cy="173122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1387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2" name="Group 12">
            <a:extLst>
              <a:ext uri="{FF2B5EF4-FFF2-40B4-BE49-F238E27FC236}">
                <a16:creationId xmlns:a16="http://schemas.microsoft.com/office/drawing/2014/main" id="{83AA524C-46A8-11B1-0888-BC1300DE7E65}"/>
              </a:ext>
            </a:extLst>
          </p:cNvPr>
          <p:cNvGrpSpPr/>
          <p:nvPr/>
        </p:nvGrpSpPr>
        <p:grpSpPr>
          <a:xfrm>
            <a:off x="8495498" y="2445439"/>
            <a:ext cx="8271420" cy="1845726"/>
            <a:chOff x="0" y="0"/>
            <a:chExt cx="1417549" cy="658194"/>
          </a:xfrm>
        </p:grpSpPr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B10FB424-8377-BCF6-3B7C-6977517E328A}"/>
                </a:ext>
              </a:extLst>
            </p:cNvPr>
            <p:cNvSpPr/>
            <p:nvPr/>
          </p:nvSpPr>
          <p:spPr>
            <a:xfrm>
              <a:off x="0" y="0"/>
              <a:ext cx="1417549" cy="658194"/>
            </a:xfrm>
            <a:custGeom>
              <a:avLst/>
              <a:gdLst/>
              <a:ahLst/>
              <a:cxnLst/>
              <a:rect l="l" t="t" r="r" b="b"/>
              <a:pathLst>
                <a:path w="1417549" h="658194">
                  <a:moveTo>
                    <a:pt x="29919" y="0"/>
                  </a:moveTo>
                  <a:lnTo>
                    <a:pt x="1387630" y="0"/>
                  </a:lnTo>
                  <a:cubicBezTo>
                    <a:pt x="1404154" y="0"/>
                    <a:pt x="1417549" y="13395"/>
                    <a:pt x="1417549" y="29919"/>
                  </a:cubicBezTo>
                  <a:lnTo>
                    <a:pt x="1417549" y="628275"/>
                  </a:lnTo>
                  <a:cubicBezTo>
                    <a:pt x="1417549" y="644799"/>
                    <a:pt x="1404154" y="658194"/>
                    <a:pt x="1387630" y="658194"/>
                  </a:cubicBezTo>
                  <a:lnTo>
                    <a:pt x="29919" y="658194"/>
                  </a:lnTo>
                  <a:cubicBezTo>
                    <a:pt x="13395" y="658194"/>
                    <a:pt x="0" y="644799"/>
                    <a:pt x="0" y="628275"/>
                  </a:cubicBezTo>
                  <a:lnTo>
                    <a:pt x="0" y="29919"/>
                  </a:lnTo>
                  <a:cubicBezTo>
                    <a:pt x="0" y="13395"/>
                    <a:pt x="13395" y="0"/>
                    <a:pt x="29919" y="0"/>
                  </a:cubicBezTo>
                  <a:close/>
                </a:path>
              </a:pathLst>
            </a:custGeom>
            <a:solidFill>
              <a:schemeClr val="bg1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TextBox 14">
              <a:extLst>
                <a:ext uri="{FF2B5EF4-FFF2-40B4-BE49-F238E27FC236}">
                  <a16:creationId xmlns:a16="http://schemas.microsoft.com/office/drawing/2014/main" id="{9F00CE3B-182A-9A5E-A356-9CD53F2D9CB1}"/>
                </a:ext>
              </a:extLst>
            </p:cNvPr>
            <p:cNvSpPr txBox="1"/>
            <p:nvPr/>
          </p:nvSpPr>
          <p:spPr>
            <a:xfrm>
              <a:off x="0" y="19050"/>
              <a:ext cx="1417549" cy="6391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1387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8" name="Group 18">
            <a:extLst>
              <a:ext uri="{FF2B5EF4-FFF2-40B4-BE49-F238E27FC236}">
                <a16:creationId xmlns:a16="http://schemas.microsoft.com/office/drawing/2014/main" id="{74B047BD-FF31-1600-D5DB-AB91353C37F2}"/>
              </a:ext>
            </a:extLst>
          </p:cNvPr>
          <p:cNvGrpSpPr/>
          <p:nvPr/>
        </p:nvGrpSpPr>
        <p:grpSpPr>
          <a:xfrm>
            <a:off x="8495498" y="7901654"/>
            <a:ext cx="8271420" cy="953971"/>
            <a:chOff x="0" y="0"/>
            <a:chExt cx="1417549" cy="183966"/>
          </a:xfrm>
        </p:grpSpPr>
        <p:sp>
          <p:nvSpPr>
            <p:cNvPr id="19" name="Freeform 19">
              <a:extLst>
                <a:ext uri="{FF2B5EF4-FFF2-40B4-BE49-F238E27FC236}">
                  <a16:creationId xmlns:a16="http://schemas.microsoft.com/office/drawing/2014/main" id="{7B1A37EB-8EBC-C75F-33D3-AC52DBD8F668}"/>
                </a:ext>
              </a:extLst>
            </p:cNvPr>
            <p:cNvSpPr/>
            <p:nvPr/>
          </p:nvSpPr>
          <p:spPr>
            <a:xfrm>
              <a:off x="0" y="0"/>
              <a:ext cx="1417549" cy="183966"/>
            </a:xfrm>
            <a:custGeom>
              <a:avLst/>
              <a:gdLst/>
              <a:ahLst/>
              <a:cxnLst/>
              <a:rect l="l" t="t" r="r" b="b"/>
              <a:pathLst>
                <a:path w="1417549" h="183966">
                  <a:moveTo>
                    <a:pt x="29919" y="0"/>
                  </a:moveTo>
                  <a:lnTo>
                    <a:pt x="1387630" y="0"/>
                  </a:lnTo>
                  <a:cubicBezTo>
                    <a:pt x="1404154" y="0"/>
                    <a:pt x="1417549" y="13395"/>
                    <a:pt x="1417549" y="29919"/>
                  </a:cubicBezTo>
                  <a:lnTo>
                    <a:pt x="1417549" y="154047"/>
                  </a:lnTo>
                  <a:cubicBezTo>
                    <a:pt x="1417549" y="170571"/>
                    <a:pt x="1404154" y="183966"/>
                    <a:pt x="1387630" y="183966"/>
                  </a:cubicBezTo>
                  <a:lnTo>
                    <a:pt x="29919" y="183966"/>
                  </a:lnTo>
                  <a:cubicBezTo>
                    <a:pt x="13395" y="183966"/>
                    <a:pt x="0" y="170571"/>
                    <a:pt x="0" y="154047"/>
                  </a:cubicBezTo>
                  <a:lnTo>
                    <a:pt x="0" y="29919"/>
                  </a:lnTo>
                  <a:cubicBezTo>
                    <a:pt x="0" y="13395"/>
                    <a:pt x="13395" y="0"/>
                    <a:pt x="29919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" cap="rnd">
              <a:solidFill>
                <a:srgbClr val="FFFFFF"/>
              </a:solidFill>
              <a:prstDash val="solid"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TextBox 20">
              <a:extLst>
                <a:ext uri="{FF2B5EF4-FFF2-40B4-BE49-F238E27FC236}">
                  <a16:creationId xmlns:a16="http://schemas.microsoft.com/office/drawing/2014/main" id="{3528D435-ACAF-727E-7674-A61554491FEE}"/>
                </a:ext>
              </a:extLst>
            </p:cNvPr>
            <p:cNvSpPr txBox="1"/>
            <p:nvPr/>
          </p:nvSpPr>
          <p:spPr>
            <a:xfrm>
              <a:off x="0" y="19050"/>
              <a:ext cx="1417549" cy="1649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1387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1" name="TextBox 31">
            <a:extLst>
              <a:ext uri="{FF2B5EF4-FFF2-40B4-BE49-F238E27FC236}">
                <a16:creationId xmlns:a16="http://schemas.microsoft.com/office/drawing/2014/main" id="{392C5858-B2CB-0AE6-83EF-73814D51741F}"/>
              </a:ext>
            </a:extLst>
          </p:cNvPr>
          <p:cNvSpPr txBox="1"/>
          <p:nvPr/>
        </p:nvSpPr>
        <p:spPr>
          <a:xfrm>
            <a:off x="8613518" y="7612089"/>
            <a:ext cx="3088392" cy="2075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61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37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2021</a:t>
            </a:r>
          </a:p>
        </p:txBody>
      </p:sp>
      <p:sp>
        <p:nvSpPr>
          <p:cNvPr id="33" name="TextBox 33">
            <a:extLst>
              <a:ext uri="{FF2B5EF4-FFF2-40B4-BE49-F238E27FC236}">
                <a16:creationId xmlns:a16="http://schemas.microsoft.com/office/drawing/2014/main" id="{A3B1F06F-0F63-6B5D-A431-F0369BFC0EE7}"/>
              </a:ext>
            </a:extLst>
          </p:cNvPr>
          <p:cNvSpPr txBox="1"/>
          <p:nvPr/>
        </p:nvSpPr>
        <p:spPr>
          <a:xfrm>
            <a:off x="1902095" y="2857500"/>
            <a:ext cx="5788916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spc="-238" dirty="0">
                <a:solidFill>
                  <a:schemeClr val="accent1"/>
                </a:solidFill>
                <a:latin typeface="Montserrat" panose="00000500000000000000" pitchFamily="50" charset="0"/>
                <a:ea typeface="Arial Bold"/>
                <a:cs typeface="Arial Bold"/>
                <a:sym typeface="Arial Bold"/>
              </a:rPr>
              <a:t>Ranking de </a:t>
            </a:r>
            <a:r>
              <a:rPr lang="en-US" sz="4800" b="1" spc="-238" dirty="0" err="1">
                <a:solidFill>
                  <a:schemeClr val="accent1"/>
                </a:solidFill>
                <a:latin typeface="Montserrat" panose="00000500000000000000" pitchFamily="50" charset="0"/>
                <a:ea typeface="Arial Bold"/>
                <a:cs typeface="Arial Bold"/>
                <a:sym typeface="Arial Bold"/>
              </a:rPr>
              <a:t>Innovación</a:t>
            </a:r>
            <a:r>
              <a:rPr lang="en-US" sz="4800" b="1" spc="-238" dirty="0">
                <a:solidFill>
                  <a:schemeClr val="accent1"/>
                </a:solidFill>
                <a:latin typeface="Montserrat" panose="00000500000000000000" pitchFamily="50" charset="0"/>
                <a:ea typeface="Arial Bold"/>
                <a:cs typeface="Arial Bold"/>
                <a:sym typeface="Arial Bold"/>
              </a:rPr>
              <a:t> </a:t>
            </a:r>
            <a:r>
              <a:rPr lang="en-US" sz="4800" b="1" spc="-238" dirty="0" err="1">
                <a:solidFill>
                  <a:schemeClr val="accent1"/>
                </a:solidFill>
                <a:latin typeface="Montserrat" panose="00000500000000000000" pitchFamily="50" charset="0"/>
                <a:ea typeface="Arial Bold"/>
                <a:cs typeface="Arial Bold"/>
                <a:sym typeface="Arial Bold"/>
              </a:rPr>
              <a:t>Abierta</a:t>
            </a:r>
            <a:endParaRPr kumimoji="0" lang="en-US" sz="4800" b="1" i="0" u="none" strike="noStrike" kern="1200" cap="none" spc="-238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Montserrat" panose="00000500000000000000" pitchFamily="50" charset="0"/>
              <a:ea typeface="Arial Bold"/>
              <a:cs typeface="Arial Bold"/>
              <a:sym typeface="Arial Bold"/>
            </a:endParaRPr>
          </a:p>
        </p:txBody>
      </p:sp>
      <p:sp>
        <p:nvSpPr>
          <p:cNvPr id="34" name="TextBox 34">
            <a:extLst>
              <a:ext uri="{FF2B5EF4-FFF2-40B4-BE49-F238E27FC236}">
                <a16:creationId xmlns:a16="http://schemas.microsoft.com/office/drawing/2014/main" id="{D9A337EB-0006-EE4C-AD06-764A74377BF9}"/>
              </a:ext>
            </a:extLst>
          </p:cNvPr>
          <p:cNvSpPr txBox="1"/>
          <p:nvPr/>
        </p:nvSpPr>
        <p:spPr>
          <a:xfrm>
            <a:off x="8495498" y="1911989"/>
            <a:ext cx="2347875" cy="4428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42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96" b="1" i="0" u="none" strike="noStrike" kern="1200" cap="none" spc="-138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old"/>
                <a:ea typeface="Arial Bold"/>
                <a:cs typeface="Arial Bold"/>
                <a:sym typeface="Arial Bold"/>
              </a:rPr>
              <a:t>2024</a:t>
            </a:r>
          </a:p>
        </p:txBody>
      </p:sp>
      <p:sp>
        <p:nvSpPr>
          <p:cNvPr id="35" name="TextBox 35">
            <a:extLst>
              <a:ext uri="{FF2B5EF4-FFF2-40B4-BE49-F238E27FC236}">
                <a16:creationId xmlns:a16="http://schemas.microsoft.com/office/drawing/2014/main" id="{4784BAC1-000F-7A58-827F-438A92603FFA}"/>
              </a:ext>
            </a:extLst>
          </p:cNvPr>
          <p:cNvSpPr txBox="1"/>
          <p:nvPr/>
        </p:nvSpPr>
        <p:spPr>
          <a:xfrm>
            <a:off x="1907284" y="6800134"/>
            <a:ext cx="5788916" cy="19037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>
              <a:lnSpc>
                <a:spcPts val="2506"/>
              </a:lnSpc>
            </a:pPr>
            <a:r>
              <a:rPr lang="es-MX" sz="2000" dirty="0">
                <a:solidFill>
                  <a:schemeClr val="accent1"/>
                </a:solidFill>
                <a:latin typeface="Montserrat" panose="00000500000000000000" pitchFamily="50" charset="0"/>
              </a:rPr>
              <a:t>El </a:t>
            </a:r>
            <a:r>
              <a:rPr lang="es-MX" sz="2000" i="1" dirty="0">
                <a:solidFill>
                  <a:schemeClr val="accent1"/>
                </a:solidFill>
                <a:latin typeface="Montserrat" panose="00000500000000000000" pitchFamily="50" charset="0"/>
              </a:rPr>
              <a:t>Ranking 100 Open Startups</a:t>
            </a:r>
            <a:r>
              <a:rPr lang="es-MX" sz="2000" dirty="0">
                <a:solidFill>
                  <a:schemeClr val="accent1"/>
                </a:solidFill>
                <a:latin typeface="Montserrat" panose="00000500000000000000" pitchFamily="50" charset="0"/>
              </a:rPr>
              <a:t> reconoce a las startups más destacadas por su colaboración con grandes empresas a través de innovación abierta. Evalúa impacto real en el mercado, inversión y crecimiento, siendo un referente en América Latina.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Montserrat" panose="00000500000000000000" pitchFamily="50" charset="0"/>
              <a:ea typeface="Arial"/>
              <a:cs typeface="Arial"/>
              <a:sym typeface="Arial"/>
            </a:endParaRPr>
          </a:p>
        </p:txBody>
      </p:sp>
      <p:grpSp>
        <p:nvGrpSpPr>
          <p:cNvPr id="36" name="Group 36">
            <a:extLst>
              <a:ext uri="{FF2B5EF4-FFF2-40B4-BE49-F238E27FC236}">
                <a16:creationId xmlns:a16="http://schemas.microsoft.com/office/drawing/2014/main" id="{8035FA1C-1847-9A45-172E-71EF7A5645FA}"/>
              </a:ext>
            </a:extLst>
          </p:cNvPr>
          <p:cNvGrpSpPr/>
          <p:nvPr/>
        </p:nvGrpSpPr>
        <p:grpSpPr>
          <a:xfrm rot="-4011154">
            <a:off x="13009293" y="1379453"/>
            <a:ext cx="17403374" cy="18180272"/>
            <a:chOff x="0" y="0"/>
            <a:chExt cx="4583605" cy="4788220"/>
          </a:xfrm>
        </p:grpSpPr>
        <p:sp>
          <p:nvSpPr>
            <p:cNvPr id="37" name="Freeform 37">
              <a:extLst>
                <a:ext uri="{FF2B5EF4-FFF2-40B4-BE49-F238E27FC236}">
                  <a16:creationId xmlns:a16="http://schemas.microsoft.com/office/drawing/2014/main" id="{1BC5E2A6-0216-E4EC-2177-7D1691CEC831}"/>
                </a:ext>
              </a:extLst>
            </p:cNvPr>
            <p:cNvSpPr/>
            <p:nvPr/>
          </p:nvSpPr>
          <p:spPr>
            <a:xfrm>
              <a:off x="0" y="0"/>
              <a:ext cx="4583605" cy="4788220"/>
            </a:xfrm>
            <a:custGeom>
              <a:avLst/>
              <a:gdLst/>
              <a:ahLst/>
              <a:cxnLst/>
              <a:rect l="l" t="t" r="r" b="b"/>
              <a:pathLst>
                <a:path w="4583605" h="4788220">
                  <a:moveTo>
                    <a:pt x="0" y="0"/>
                  </a:moveTo>
                  <a:lnTo>
                    <a:pt x="4583605" y="0"/>
                  </a:lnTo>
                  <a:lnTo>
                    <a:pt x="4583605" y="4788220"/>
                  </a:lnTo>
                  <a:lnTo>
                    <a:pt x="0" y="4788220"/>
                  </a:lnTo>
                  <a:close/>
                </a:path>
              </a:pathLst>
            </a:custGeom>
            <a:gradFill rotWithShape="1">
              <a:gsLst>
                <a:gs pos="0">
                  <a:srgbClr val="27DDDF">
                    <a:alpha val="0"/>
                  </a:srgbClr>
                </a:gs>
                <a:gs pos="100000">
                  <a:srgbClr val="27DDDF">
                    <a:alpha val="100000"/>
                  </a:srgbClr>
                </a:gs>
              </a:gsLst>
              <a:lin ang="5400000"/>
            </a:gra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8" name="TextBox 38">
              <a:extLst>
                <a:ext uri="{FF2B5EF4-FFF2-40B4-BE49-F238E27FC236}">
                  <a16:creationId xmlns:a16="http://schemas.microsoft.com/office/drawing/2014/main" id="{9CAE9031-8918-03F5-08AA-289EF89552EA}"/>
                </a:ext>
              </a:extLst>
            </p:cNvPr>
            <p:cNvSpPr txBox="1"/>
            <p:nvPr/>
          </p:nvSpPr>
          <p:spPr>
            <a:xfrm>
              <a:off x="0" y="19050"/>
              <a:ext cx="4583605" cy="476917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1387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026" name="Picture 2">
            <a:extLst>
              <a:ext uri="{FF2B5EF4-FFF2-40B4-BE49-F238E27FC236}">
                <a16:creationId xmlns:a16="http://schemas.microsoft.com/office/drawing/2014/main" id="{15BBED08-B662-7621-66A3-7C33F07026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284" y="4676541"/>
            <a:ext cx="2990850" cy="1533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2" name="Group 18">
            <a:extLst>
              <a:ext uri="{FF2B5EF4-FFF2-40B4-BE49-F238E27FC236}">
                <a16:creationId xmlns:a16="http://schemas.microsoft.com/office/drawing/2014/main" id="{5B280C5B-F257-9DBA-27E8-ACF5E3191D1A}"/>
              </a:ext>
            </a:extLst>
          </p:cNvPr>
          <p:cNvGrpSpPr/>
          <p:nvPr/>
        </p:nvGrpSpPr>
        <p:grpSpPr>
          <a:xfrm>
            <a:off x="8495498" y="6458084"/>
            <a:ext cx="8271420" cy="953971"/>
            <a:chOff x="0" y="0"/>
            <a:chExt cx="1417549" cy="183966"/>
          </a:xfrm>
        </p:grpSpPr>
        <p:sp>
          <p:nvSpPr>
            <p:cNvPr id="43" name="Freeform 19">
              <a:extLst>
                <a:ext uri="{FF2B5EF4-FFF2-40B4-BE49-F238E27FC236}">
                  <a16:creationId xmlns:a16="http://schemas.microsoft.com/office/drawing/2014/main" id="{F4A62D35-9A53-DFD6-2544-B49A54FB0411}"/>
                </a:ext>
              </a:extLst>
            </p:cNvPr>
            <p:cNvSpPr/>
            <p:nvPr/>
          </p:nvSpPr>
          <p:spPr>
            <a:xfrm>
              <a:off x="0" y="0"/>
              <a:ext cx="1417549" cy="183966"/>
            </a:xfrm>
            <a:custGeom>
              <a:avLst/>
              <a:gdLst/>
              <a:ahLst/>
              <a:cxnLst/>
              <a:rect l="l" t="t" r="r" b="b"/>
              <a:pathLst>
                <a:path w="1417549" h="183966">
                  <a:moveTo>
                    <a:pt x="29919" y="0"/>
                  </a:moveTo>
                  <a:lnTo>
                    <a:pt x="1387630" y="0"/>
                  </a:lnTo>
                  <a:cubicBezTo>
                    <a:pt x="1404154" y="0"/>
                    <a:pt x="1417549" y="13395"/>
                    <a:pt x="1417549" y="29919"/>
                  </a:cubicBezTo>
                  <a:lnTo>
                    <a:pt x="1417549" y="154047"/>
                  </a:lnTo>
                  <a:cubicBezTo>
                    <a:pt x="1417549" y="170571"/>
                    <a:pt x="1404154" y="183966"/>
                    <a:pt x="1387630" y="183966"/>
                  </a:cubicBezTo>
                  <a:lnTo>
                    <a:pt x="29919" y="183966"/>
                  </a:lnTo>
                  <a:cubicBezTo>
                    <a:pt x="13395" y="183966"/>
                    <a:pt x="0" y="170571"/>
                    <a:pt x="0" y="154047"/>
                  </a:cubicBezTo>
                  <a:lnTo>
                    <a:pt x="0" y="29919"/>
                  </a:lnTo>
                  <a:cubicBezTo>
                    <a:pt x="0" y="13395"/>
                    <a:pt x="13395" y="0"/>
                    <a:pt x="29919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" cap="rnd">
              <a:solidFill>
                <a:srgbClr val="FFFFFF"/>
              </a:solidFill>
              <a:prstDash val="solid"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" name="TextBox 20">
              <a:extLst>
                <a:ext uri="{FF2B5EF4-FFF2-40B4-BE49-F238E27FC236}">
                  <a16:creationId xmlns:a16="http://schemas.microsoft.com/office/drawing/2014/main" id="{282D0C5D-8BD1-BF3F-3939-76C8F23F43A0}"/>
                </a:ext>
              </a:extLst>
            </p:cNvPr>
            <p:cNvSpPr txBox="1"/>
            <p:nvPr/>
          </p:nvSpPr>
          <p:spPr>
            <a:xfrm>
              <a:off x="0" y="19050"/>
              <a:ext cx="1417549" cy="1649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1387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5" name="TextBox 31">
            <a:extLst>
              <a:ext uri="{FF2B5EF4-FFF2-40B4-BE49-F238E27FC236}">
                <a16:creationId xmlns:a16="http://schemas.microsoft.com/office/drawing/2014/main" id="{D96D6379-96D6-623C-54CB-80181F0CF9E2}"/>
              </a:ext>
            </a:extLst>
          </p:cNvPr>
          <p:cNvSpPr txBox="1"/>
          <p:nvPr/>
        </p:nvSpPr>
        <p:spPr>
          <a:xfrm>
            <a:off x="8613518" y="6088089"/>
            <a:ext cx="3088392" cy="2075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61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37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2022</a:t>
            </a:r>
          </a:p>
        </p:txBody>
      </p:sp>
      <p:grpSp>
        <p:nvGrpSpPr>
          <p:cNvPr id="46" name="Group 18">
            <a:extLst>
              <a:ext uri="{FF2B5EF4-FFF2-40B4-BE49-F238E27FC236}">
                <a16:creationId xmlns:a16="http://schemas.microsoft.com/office/drawing/2014/main" id="{3759BBAD-8490-0A0A-C954-A1CD7722BECF}"/>
              </a:ext>
            </a:extLst>
          </p:cNvPr>
          <p:cNvGrpSpPr/>
          <p:nvPr/>
        </p:nvGrpSpPr>
        <p:grpSpPr>
          <a:xfrm>
            <a:off x="8495498" y="4898081"/>
            <a:ext cx="8271420" cy="953971"/>
            <a:chOff x="0" y="0"/>
            <a:chExt cx="1417549" cy="183966"/>
          </a:xfrm>
        </p:grpSpPr>
        <p:sp>
          <p:nvSpPr>
            <p:cNvPr id="47" name="Freeform 19">
              <a:extLst>
                <a:ext uri="{FF2B5EF4-FFF2-40B4-BE49-F238E27FC236}">
                  <a16:creationId xmlns:a16="http://schemas.microsoft.com/office/drawing/2014/main" id="{0933FDEA-1DD5-71D1-D459-BE9715E219F2}"/>
                </a:ext>
              </a:extLst>
            </p:cNvPr>
            <p:cNvSpPr/>
            <p:nvPr/>
          </p:nvSpPr>
          <p:spPr>
            <a:xfrm>
              <a:off x="0" y="0"/>
              <a:ext cx="1417549" cy="183966"/>
            </a:xfrm>
            <a:custGeom>
              <a:avLst/>
              <a:gdLst/>
              <a:ahLst/>
              <a:cxnLst/>
              <a:rect l="l" t="t" r="r" b="b"/>
              <a:pathLst>
                <a:path w="1417549" h="183966">
                  <a:moveTo>
                    <a:pt x="29919" y="0"/>
                  </a:moveTo>
                  <a:lnTo>
                    <a:pt x="1387630" y="0"/>
                  </a:lnTo>
                  <a:cubicBezTo>
                    <a:pt x="1404154" y="0"/>
                    <a:pt x="1417549" y="13395"/>
                    <a:pt x="1417549" y="29919"/>
                  </a:cubicBezTo>
                  <a:lnTo>
                    <a:pt x="1417549" y="154047"/>
                  </a:lnTo>
                  <a:cubicBezTo>
                    <a:pt x="1417549" y="170571"/>
                    <a:pt x="1404154" y="183966"/>
                    <a:pt x="1387630" y="183966"/>
                  </a:cubicBezTo>
                  <a:lnTo>
                    <a:pt x="29919" y="183966"/>
                  </a:lnTo>
                  <a:cubicBezTo>
                    <a:pt x="13395" y="183966"/>
                    <a:pt x="0" y="170571"/>
                    <a:pt x="0" y="154047"/>
                  </a:cubicBezTo>
                  <a:lnTo>
                    <a:pt x="0" y="29919"/>
                  </a:lnTo>
                  <a:cubicBezTo>
                    <a:pt x="0" y="13395"/>
                    <a:pt x="13395" y="0"/>
                    <a:pt x="29919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" cap="rnd">
              <a:solidFill>
                <a:srgbClr val="FFFFFF"/>
              </a:solidFill>
              <a:prstDash val="solid"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" name="TextBox 20">
              <a:extLst>
                <a:ext uri="{FF2B5EF4-FFF2-40B4-BE49-F238E27FC236}">
                  <a16:creationId xmlns:a16="http://schemas.microsoft.com/office/drawing/2014/main" id="{BC878BC6-A38C-B167-99EB-B5B953BB404F}"/>
                </a:ext>
              </a:extLst>
            </p:cNvPr>
            <p:cNvSpPr txBox="1"/>
            <p:nvPr/>
          </p:nvSpPr>
          <p:spPr>
            <a:xfrm>
              <a:off x="0" y="19050"/>
              <a:ext cx="1417549" cy="1649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1387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9" name="TextBox 31">
            <a:extLst>
              <a:ext uri="{FF2B5EF4-FFF2-40B4-BE49-F238E27FC236}">
                <a16:creationId xmlns:a16="http://schemas.microsoft.com/office/drawing/2014/main" id="{FD95F600-96AD-E1C9-ED70-CF5A027BC894}"/>
              </a:ext>
            </a:extLst>
          </p:cNvPr>
          <p:cNvSpPr txBox="1"/>
          <p:nvPr/>
        </p:nvSpPr>
        <p:spPr>
          <a:xfrm>
            <a:off x="8613518" y="4564089"/>
            <a:ext cx="3088392" cy="2075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61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37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2023</a:t>
            </a:r>
          </a:p>
        </p:txBody>
      </p:sp>
      <p:sp>
        <p:nvSpPr>
          <p:cNvPr id="52" name="Freeform 8">
            <a:extLst>
              <a:ext uri="{FF2B5EF4-FFF2-40B4-BE49-F238E27FC236}">
                <a16:creationId xmlns:a16="http://schemas.microsoft.com/office/drawing/2014/main" id="{40D0C4EF-CE31-33C8-F055-2470CE2B7B88}"/>
              </a:ext>
            </a:extLst>
          </p:cNvPr>
          <p:cNvSpPr/>
          <p:nvPr/>
        </p:nvSpPr>
        <p:spPr>
          <a:xfrm>
            <a:off x="1028700" y="1039137"/>
            <a:ext cx="2208791" cy="644964"/>
          </a:xfrm>
          <a:custGeom>
            <a:avLst/>
            <a:gdLst/>
            <a:ahLst/>
            <a:cxnLst/>
            <a:rect l="l" t="t" r="r" b="b"/>
            <a:pathLst>
              <a:path w="2208791" h="644964">
                <a:moveTo>
                  <a:pt x="0" y="0"/>
                </a:moveTo>
                <a:lnTo>
                  <a:pt x="2208791" y="0"/>
                </a:lnTo>
                <a:lnTo>
                  <a:pt x="2208791" y="644964"/>
                </a:lnTo>
                <a:lnTo>
                  <a:pt x="0" y="64496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988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54" name="CuadroTexto 53">
            <a:extLst>
              <a:ext uri="{FF2B5EF4-FFF2-40B4-BE49-F238E27FC236}">
                <a16:creationId xmlns:a16="http://schemas.microsoft.com/office/drawing/2014/main" id="{EFE8D427-41B7-B080-A1C2-C467AF01B41E}"/>
              </a:ext>
            </a:extLst>
          </p:cNvPr>
          <p:cNvSpPr txBox="1"/>
          <p:nvPr/>
        </p:nvSpPr>
        <p:spPr>
          <a:xfrm>
            <a:off x="8647777" y="2476500"/>
            <a:ext cx="8116223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s-MX" b="1" dirty="0">
                <a:latin typeface="Montserrat" panose="00000500000000000000" pitchFamily="50" charset="0"/>
              </a:rPr>
              <a:t>Open </a:t>
            </a:r>
            <a:r>
              <a:rPr lang="es-MX" b="1" dirty="0" err="1">
                <a:latin typeface="Montserrat" panose="00000500000000000000" pitchFamily="50" charset="0"/>
              </a:rPr>
              <a:t>Scaleups</a:t>
            </a:r>
            <a:r>
              <a:rPr lang="es-MX" b="1" dirty="0">
                <a:latin typeface="Montserrat" panose="00000500000000000000" pitchFamily="50" charset="0"/>
              </a:rPr>
              <a:t> &amp; Big Data</a:t>
            </a:r>
            <a:endParaRPr lang="es-MX" dirty="0">
              <a:latin typeface="Montserrat" panose="00000500000000000000" pitchFamily="50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s-MX" b="1" dirty="0">
                <a:latin typeface="Montserrat" panose="00000500000000000000" pitchFamily="50" charset="0"/>
              </a:rPr>
              <a:t> #2 en el Ranking TOP 100 Open </a:t>
            </a:r>
            <a:r>
              <a:rPr lang="es-MX" b="1" dirty="0" err="1">
                <a:latin typeface="Montserrat" panose="00000500000000000000" pitchFamily="50" charset="0"/>
              </a:rPr>
              <a:t>Scaleups</a:t>
            </a:r>
            <a:endParaRPr lang="es-MX" dirty="0">
              <a:latin typeface="Montserrat" panose="00000500000000000000" pitchFamily="50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MX" dirty="0">
                <a:latin typeface="Montserrat" panose="00000500000000000000" pitchFamily="50" charset="0"/>
              </a:rPr>
              <a:t>Reconocimiento a startups con ingresos anuales superiores a </a:t>
            </a:r>
            <a:r>
              <a:rPr lang="es-MX" b="1" dirty="0">
                <a:latin typeface="Montserrat" panose="00000500000000000000" pitchFamily="50" charset="0"/>
              </a:rPr>
              <a:t>USD $2,5 millones</a:t>
            </a:r>
            <a:r>
              <a:rPr lang="es-MX" dirty="0">
                <a:latin typeface="Montserrat" panose="00000500000000000000" pitchFamily="50" charset="0"/>
              </a:rPr>
              <a:t>, inversión acumulada o procesos de adquisición.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MX" b="1" dirty="0">
                <a:latin typeface="Montserrat" panose="00000500000000000000" pitchFamily="50" charset="0"/>
              </a:rPr>
              <a:t>#1 en la categoría Big Data</a:t>
            </a:r>
            <a:r>
              <a:rPr lang="es-MX" dirty="0">
                <a:latin typeface="Montserrat" panose="00000500000000000000" pitchFamily="50" charset="0"/>
              </a:rPr>
              <a:t> (por tercer año consecutivo)</a:t>
            </a:r>
          </a:p>
        </p:txBody>
      </p:sp>
      <p:sp>
        <p:nvSpPr>
          <p:cNvPr id="55" name="CuadroTexto 54">
            <a:extLst>
              <a:ext uri="{FF2B5EF4-FFF2-40B4-BE49-F238E27FC236}">
                <a16:creationId xmlns:a16="http://schemas.microsoft.com/office/drawing/2014/main" id="{202B829E-EE00-F496-D221-B6D5A48DEA2D}"/>
              </a:ext>
            </a:extLst>
          </p:cNvPr>
          <p:cNvSpPr txBox="1"/>
          <p:nvPr/>
        </p:nvSpPr>
        <p:spPr>
          <a:xfrm>
            <a:off x="8680434" y="5077589"/>
            <a:ext cx="753843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s-MX" b="1" dirty="0">
                <a:solidFill>
                  <a:schemeClr val="bg1"/>
                </a:solidFill>
                <a:latin typeface="Montserrat" panose="00000500000000000000" pitchFamily="50" charset="0"/>
              </a:rPr>
              <a:t>#9 en el Ranking TOP 100 Open Startups </a:t>
            </a:r>
          </a:p>
          <a:p>
            <a:r>
              <a:rPr lang="es-MX" b="1" dirty="0">
                <a:solidFill>
                  <a:schemeClr val="bg1"/>
                </a:solidFill>
                <a:latin typeface="Montserrat" panose="00000500000000000000" pitchFamily="50" charset="0"/>
              </a:rPr>
              <a:t>#1 en la categoría Big Data</a:t>
            </a:r>
            <a:r>
              <a:rPr lang="es-MX" dirty="0">
                <a:solidFill>
                  <a:schemeClr val="bg1"/>
                </a:solidFill>
                <a:latin typeface="Montserrat" panose="00000500000000000000" pitchFamily="50" charset="0"/>
              </a:rPr>
              <a:t> </a:t>
            </a:r>
          </a:p>
        </p:txBody>
      </p:sp>
      <p:sp>
        <p:nvSpPr>
          <p:cNvPr id="56" name="CuadroTexto 55">
            <a:extLst>
              <a:ext uri="{FF2B5EF4-FFF2-40B4-BE49-F238E27FC236}">
                <a16:creationId xmlns:a16="http://schemas.microsoft.com/office/drawing/2014/main" id="{3DDF63AB-BFF4-5209-9C1A-BEB941542340}"/>
              </a:ext>
            </a:extLst>
          </p:cNvPr>
          <p:cNvSpPr txBox="1"/>
          <p:nvPr/>
        </p:nvSpPr>
        <p:spPr>
          <a:xfrm>
            <a:off x="8611491" y="6649398"/>
            <a:ext cx="753843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s-MX" b="1" dirty="0">
                <a:solidFill>
                  <a:schemeClr val="bg1"/>
                </a:solidFill>
                <a:latin typeface="Montserrat" panose="00000500000000000000" pitchFamily="50" charset="0"/>
              </a:rPr>
              <a:t>#3 en el Ranking TOP 100 Open Startups </a:t>
            </a:r>
          </a:p>
          <a:p>
            <a:r>
              <a:rPr lang="es-MX" b="1" dirty="0">
                <a:solidFill>
                  <a:schemeClr val="bg1"/>
                </a:solidFill>
                <a:latin typeface="Montserrat" panose="00000500000000000000" pitchFamily="50" charset="0"/>
              </a:rPr>
              <a:t>#1 en la categoría Big Data</a:t>
            </a:r>
            <a:r>
              <a:rPr lang="es-MX" dirty="0">
                <a:solidFill>
                  <a:schemeClr val="bg1"/>
                </a:solidFill>
                <a:latin typeface="Montserrat" panose="00000500000000000000" pitchFamily="50" charset="0"/>
              </a:rPr>
              <a:t> </a:t>
            </a:r>
          </a:p>
        </p:txBody>
      </p:sp>
      <p:sp>
        <p:nvSpPr>
          <p:cNvPr id="57" name="CuadroTexto 56">
            <a:extLst>
              <a:ext uri="{FF2B5EF4-FFF2-40B4-BE49-F238E27FC236}">
                <a16:creationId xmlns:a16="http://schemas.microsoft.com/office/drawing/2014/main" id="{036D1136-4651-E38F-BB09-04340211D11A}"/>
              </a:ext>
            </a:extLst>
          </p:cNvPr>
          <p:cNvSpPr txBox="1"/>
          <p:nvPr/>
        </p:nvSpPr>
        <p:spPr>
          <a:xfrm>
            <a:off x="8611491" y="8193973"/>
            <a:ext cx="753843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s-MX" b="1" dirty="0">
                <a:solidFill>
                  <a:schemeClr val="bg1"/>
                </a:solidFill>
                <a:latin typeface="Montserrat" panose="00000500000000000000" pitchFamily="50" charset="0"/>
              </a:rPr>
              <a:t>#15 en el Ranking TOP 100 Open Startups</a:t>
            </a:r>
            <a:endParaRPr lang="es-MX" dirty="0">
              <a:solidFill>
                <a:schemeClr val="bg1"/>
              </a:solidFill>
              <a:latin typeface="Montserrat" panose="00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31187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073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7E8F418-1A80-1045-FB11-52AEF0F792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3">
            <a:extLst>
              <a:ext uri="{FF2B5EF4-FFF2-40B4-BE49-F238E27FC236}">
                <a16:creationId xmlns:a16="http://schemas.microsoft.com/office/drawing/2014/main" id="{A62CA320-F4DF-F28A-5D94-EB51B2A9A9F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16200000">
            <a:off x="6125716" y="-1875287"/>
            <a:ext cx="10287001" cy="14037569"/>
          </a:xfrm>
          <a:custGeom>
            <a:avLst/>
            <a:gdLst/>
            <a:ahLst/>
            <a:cxnLst/>
            <a:rect l="l" t="t" r="r" b="b"/>
            <a:pathLst>
              <a:path w="4583605" h="4788220">
                <a:moveTo>
                  <a:pt x="0" y="0"/>
                </a:moveTo>
                <a:lnTo>
                  <a:pt x="4583605" y="0"/>
                </a:lnTo>
                <a:lnTo>
                  <a:pt x="4583605" y="4788220"/>
                </a:lnTo>
                <a:lnTo>
                  <a:pt x="0" y="4788220"/>
                </a:lnTo>
                <a:close/>
              </a:path>
            </a:pathLst>
          </a:custGeom>
          <a:gradFill rotWithShape="1">
            <a:gsLst>
              <a:gs pos="100000">
                <a:schemeClr val="accent5">
                  <a:alpha val="47000"/>
                </a:schemeClr>
              </a:gs>
              <a:gs pos="33000">
                <a:schemeClr val="accent1">
                  <a:alpha val="0"/>
                </a:schemeClr>
              </a:gs>
            </a:gsLst>
            <a:lin ang="5400000"/>
          </a:gra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524CFC76-12DC-4973-A939-B8936CBC52CA}"/>
              </a:ext>
            </a:extLst>
          </p:cNvPr>
          <p:cNvSpPr txBox="1"/>
          <p:nvPr/>
        </p:nvSpPr>
        <p:spPr>
          <a:xfrm>
            <a:off x="2743200" y="3314700"/>
            <a:ext cx="12801600" cy="20313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sz="6600" b="1" dirty="0">
                <a:solidFill>
                  <a:srgbClr val="FFFFFF"/>
                </a:solidFill>
                <a:latin typeface="Montserrat" panose="00000500000000000000" pitchFamily="50" charset="0"/>
                <a:ea typeface="Avenir Bold"/>
                <a:cs typeface="Avenir Bold"/>
                <a:sym typeface="Avenir Bold"/>
              </a:rPr>
              <a:t>La IA no es mágica pero si poderosa</a:t>
            </a:r>
            <a:endParaRPr kumimoji="0" lang="es-CO" sz="6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anose="00000500000000000000" pitchFamily="50" charset="0"/>
              <a:ea typeface="Avenir Bold"/>
              <a:cs typeface="Avenir Bold"/>
              <a:sym typeface="Avenir Bold"/>
            </a:endParaRPr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D34B041B-6C0F-5CF7-91C1-B03D467F7DD5}"/>
              </a:ext>
            </a:extLst>
          </p:cNvPr>
          <p:cNvSpPr/>
          <p:nvPr/>
        </p:nvSpPr>
        <p:spPr>
          <a:xfrm>
            <a:off x="8039605" y="1039137"/>
            <a:ext cx="2208791" cy="644964"/>
          </a:xfrm>
          <a:custGeom>
            <a:avLst/>
            <a:gdLst/>
            <a:ahLst/>
            <a:cxnLst/>
            <a:rect l="l" t="t" r="r" b="b"/>
            <a:pathLst>
              <a:path w="2208791" h="644964">
                <a:moveTo>
                  <a:pt x="0" y="0"/>
                </a:moveTo>
                <a:lnTo>
                  <a:pt x="2208791" y="0"/>
                </a:lnTo>
                <a:lnTo>
                  <a:pt x="2208791" y="644964"/>
                </a:lnTo>
                <a:lnTo>
                  <a:pt x="0" y="64496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988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Box 7">
            <a:extLst>
              <a:ext uri="{FF2B5EF4-FFF2-40B4-BE49-F238E27FC236}">
                <a16:creationId xmlns:a16="http://schemas.microsoft.com/office/drawing/2014/main" id="{6F1D7F6A-06BE-15FB-7D62-91DD445C838F}"/>
              </a:ext>
            </a:extLst>
          </p:cNvPr>
          <p:cNvSpPr txBox="1"/>
          <p:nvPr/>
        </p:nvSpPr>
        <p:spPr>
          <a:xfrm>
            <a:off x="3681935" y="6052256"/>
            <a:ext cx="10924131" cy="20313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50" charset="0"/>
                <a:ea typeface="Avenir"/>
                <a:cs typeface="Avenir"/>
                <a:sym typeface="Avenir"/>
              </a:rPr>
              <a:t>El problema</a:t>
            </a:r>
            <a:r>
              <a:rPr kumimoji="0" lang="es-CO" sz="44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50" charset="0"/>
                <a:ea typeface="Avenir"/>
                <a:cs typeface="Avenir"/>
                <a:sym typeface="Avenir"/>
              </a:rPr>
              <a:t> no es la tecnología: es la falta de preguntas correctas, datos accionables</a:t>
            </a:r>
            <a:r>
              <a:rPr lang="es-CO" sz="4400" dirty="0">
                <a:solidFill>
                  <a:srgbClr val="FFFFFF"/>
                </a:solidFill>
                <a:latin typeface="Montserrat" panose="00000500000000000000" pitchFamily="50" charset="0"/>
                <a:ea typeface="Avenir"/>
                <a:cs typeface="Avenir"/>
                <a:sym typeface="Avenir"/>
              </a:rPr>
              <a:t> y liderazgo.</a:t>
            </a:r>
            <a:endParaRPr kumimoji="0" lang="es-CO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anose="00000500000000000000" pitchFamily="50" charset="0"/>
              <a:ea typeface="Avenir"/>
              <a:cs typeface="Avenir"/>
              <a:sym typeface="Avenir"/>
            </a:endParaRPr>
          </a:p>
        </p:txBody>
      </p:sp>
    </p:spTree>
    <p:extLst>
      <p:ext uri="{BB962C8B-B14F-4D97-AF65-F5344CB8AC3E}">
        <p14:creationId xmlns:p14="http://schemas.microsoft.com/office/powerpoint/2010/main" val="2769701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073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B7CFF2B-B9A4-4A74-0EBA-E4CEF55866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Freeform 3">
            <a:extLst>
              <a:ext uri="{FF2B5EF4-FFF2-40B4-BE49-F238E27FC236}">
                <a16:creationId xmlns:a16="http://schemas.microsoft.com/office/drawing/2014/main" id="{ECF3D9CB-DE1A-90AF-CA24-13422CBB175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2596" y="3637379"/>
            <a:ext cx="18287996" cy="6686550"/>
          </a:xfrm>
          <a:custGeom>
            <a:avLst/>
            <a:gdLst/>
            <a:ahLst/>
            <a:cxnLst/>
            <a:rect l="l" t="t" r="r" b="b"/>
            <a:pathLst>
              <a:path w="4816592" h="1761067">
                <a:moveTo>
                  <a:pt x="0" y="0"/>
                </a:moveTo>
                <a:lnTo>
                  <a:pt x="4816592" y="0"/>
                </a:lnTo>
                <a:lnTo>
                  <a:pt x="4816592" y="1761067"/>
                </a:lnTo>
                <a:lnTo>
                  <a:pt x="0" y="1761067"/>
                </a:lnTo>
                <a:close/>
              </a:path>
            </a:pathLst>
          </a:custGeom>
          <a:gradFill rotWithShape="1">
            <a:gsLst>
              <a:gs pos="100000">
                <a:schemeClr val="accent2">
                  <a:alpha val="61000"/>
                </a:schemeClr>
              </a:gs>
              <a:gs pos="33000">
                <a:schemeClr val="accent1">
                  <a:alpha val="0"/>
                </a:schemeClr>
              </a:gs>
            </a:gsLst>
            <a:lin ang="5400000"/>
          </a:gradFill>
        </p:spPr>
        <p:txBody>
          <a:bodyPr/>
          <a:lstStyle/>
          <a:p>
            <a:r>
              <a:rPr lang="es-MX" dirty="0"/>
              <a:t>.</a:t>
            </a:r>
            <a:endParaRPr lang="es-CO" dirty="0"/>
          </a:p>
        </p:txBody>
      </p:sp>
      <p:pic>
        <p:nvPicPr>
          <p:cNvPr id="73" name="Imagen 72" descr="Un hombre parado en una colina&#10;&#10;El contenido generado por IA puede ser incorrecto.">
            <a:extLst>
              <a:ext uri="{FF2B5EF4-FFF2-40B4-BE49-F238E27FC236}">
                <a16:creationId xmlns:a16="http://schemas.microsoft.com/office/drawing/2014/main" id="{AE751735-6E22-5032-9475-4FF84D0AC45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25" t="17225"/>
          <a:stretch>
            <a:fillRect/>
          </a:stretch>
        </p:blipFill>
        <p:spPr>
          <a:xfrm>
            <a:off x="882655" y="3848100"/>
            <a:ext cx="8485844" cy="5762393"/>
          </a:xfrm>
          <a:prstGeom prst="roundRect">
            <a:avLst>
              <a:gd name="adj" fmla="val 4822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45" name="Freeform 18">
            <a:extLst>
              <a:ext uri="{FF2B5EF4-FFF2-40B4-BE49-F238E27FC236}">
                <a16:creationId xmlns:a16="http://schemas.microsoft.com/office/drawing/2014/main" id="{707B1213-4B57-4EA1-0E41-B13AC8D5DAE7}"/>
              </a:ext>
            </a:extLst>
          </p:cNvPr>
          <p:cNvSpPr/>
          <p:nvPr/>
        </p:nvSpPr>
        <p:spPr>
          <a:xfrm>
            <a:off x="867213" y="4413759"/>
            <a:ext cx="8501286" cy="5225541"/>
          </a:xfrm>
          <a:prstGeom prst="roundRect">
            <a:avLst>
              <a:gd name="adj" fmla="val 5415"/>
            </a:avLst>
          </a:prstGeom>
          <a:gradFill>
            <a:gsLst>
              <a:gs pos="100000">
                <a:schemeClr val="accent1"/>
              </a:gs>
              <a:gs pos="33000">
                <a:schemeClr val="accent1">
                  <a:alpha val="0"/>
                </a:schemeClr>
              </a:gs>
            </a:gsLst>
            <a:lin ang="5400000" scaled="0"/>
          </a:gradFill>
        </p:spPr>
        <p:txBody>
          <a:bodyPr/>
          <a:lstStyle/>
          <a:p>
            <a:endParaRPr lang="es-CO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9C611653-FF40-2199-D225-B0708AD1537D}"/>
              </a:ext>
            </a:extLst>
          </p:cNvPr>
          <p:cNvSpPr txBox="1"/>
          <p:nvPr/>
        </p:nvSpPr>
        <p:spPr>
          <a:xfrm>
            <a:off x="867457" y="654541"/>
            <a:ext cx="3066610" cy="526559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marL="0" marR="0" lvl="0" indent="0" algn="ctr" defTabSz="914400" rtl="0" eaLnBrk="1" fontAlgn="auto" latinLnBrk="0" hangingPunct="1">
              <a:lnSpc>
                <a:spcPts val="265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8" name="Grupo 37">
            <a:extLst>
              <a:ext uri="{FF2B5EF4-FFF2-40B4-BE49-F238E27FC236}">
                <a16:creationId xmlns:a16="http://schemas.microsoft.com/office/drawing/2014/main" id="{B548F45B-0946-C04E-DE6B-0E66C49DBAEB}"/>
              </a:ext>
            </a:extLst>
          </p:cNvPr>
          <p:cNvGrpSpPr/>
          <p:nvPr/>
        </p:nvGrpSpPr>
        <p:grpSpPr>
          <a:xfrm>
            <a:off x="867457" y="699675"/>
            <a:ext cx="3399743" cy="481425"/>
            <a:chOff x="867457" y="699675"/>
            <a:chExt cx="3399743" cy="481425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B8D62659-1191-8C68-8DB4-8244EC8CF914}"/>
                </a:ext>
              </a:extLst>
            </p:cNvPr>
            <p:cNvSpPr/>
            <p:nvPr/>
          </p:nvSpPr>
          <p:spPr>
            <a:xfrm>
              <a:off x="867457" y="699675"/>
              <a:ext cx="3399743" cy="481425"/>
            </a:xfrm>
            <a:prstGeom prst="roundRect">
              <a:avLst>
                <a:gd name="adj" fmla="val 50000"/>
              </a:avLst>
            </a:prstGeom>
            <a:solidFill>
              <a:srgbClr val="000000">
                <a:alpha val="0"/>
              </a:srgbClr>
            </a:solidFill>
            <a:ln w="9525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568681E9-A232-DB46-C4AB-E33B9935C092}"/>
                </a:ext>
              </a:extLst>
            </p:cNvPr>
            <p:cNvSpPr txBox="1"/>
            <p:nvPr/>
          </p:nvSpPr>
          <p:spPr>
            <a:xfrm>
              <a:off x="1097908" y="879766"/>
              <a:ext cx="3002725" cy="1806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1387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76" b="1" i="0" u="none" strike="noStrike" kern="1200" cap="none" spc="6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ontserrat" panose="00000500000000000000" pitchFamily="50" charset="0"/>
                  <a:ea typeface="Arial"/>
                  <a:cs typeface="Arial"/>
                  <a:sym typeface="Arial"/>
                </a:rPr>
                <a:t>CASOS DE ÉXITO</a:t>
              </a:r>
            </a:p>
          </p:txBody>
        </p:sp>
      </p:grpSp>
      <p:sp>
        <p:nvSpPr>
          <p:cNvPr id="19" name="TextBox 19">
            <a:extLst>
              <a:ext uri="{FF2B5EF4-FFF2-40B4-BE49-F238E27FC236}">
                <a16:creationId xmlns:a16="http://schemas.microsoft.com/office/drawing/2014/main" id="{E0B8B0F8-2078-91FD-CAAD-EC1BAC2A53CA}"/>
              </a:ext>
            </a:extLst>
          </p:cNvPr>
          <p:cNvSpPr txBox="1"/>
          <p:nvPr/>
        </p:nvSpPr>
        <p:spPr>
          <a:xfrm>
            <a:off x="10096365" y="4187065"/>
            <a:ext cx="6962828" cy="1483895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marL="0" marR="0" lvl="0" indent="0" algn="ctr" defTabSz="914400" rtl="0" eaLnBrk="1" fontAlgn="auto" latinLnBrk="0" hangingPunct="1">
              <a:lnSpc>
                <a:spcPts val="138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Freeform 8">
            <a:extLst>
              <a:ext uri="{FF2B5EF4-FFF2-40B4-BE49-F238E27FC236}">
                <a16:creationId xmlns:a16="http://schemas.microsoft.com/office/drawing/2014/main" id="{16384F79-7B42-FA54-A91C-6A593070EEC1}"/>
              </a:ext>
            </a:extLst>
          </p:cNvPr>
          <p:cNvSpPr/>
          <p:nvPr/>
        </p:nvSpPr>
        <p:spPr>
          <a:xfrm>
            <a:off x="15536227" y="616440"/>
            <a:ext cx="2208791" cy="644964"/>
          </a:xfrm>
          <a:custGeom>
            <a:avLst/>
            <a:gdLst/>
            <a:ahLst/>
            <a:cxnLst/>
            <a:rect l="l" t="t" r="r" b="b"/>
            <a:pathLst>
              <a:path w="2208791" h="644964">
                <a:moveTo>
                  <a:pt x="0" y="0"/>
                </a:moveTo>
                <a:lnTo>
                  <a:pt x="2208791" y="0"/>
                </a:lnTo>
                <a:lnTo>
                  <a:pt x="2208791" y="644964"/>
                </a:lnTo>
                <a:lnTo>
                  <a:pt x="0" y="64496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988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32" name="Rectángulo: esquinas redondeadas 31">
            <a:extLst>
              <a:ext uri="{FF2B5EF4-FFF2-40B4-BE49-F238E27FC236}">
                <a16:creationId xmlns:a16="http://schemas.microsoft.com/office/drawing/2014/main" id="{CA0EC323-541D-38F3-004E-BA595509D3B2}"/>
              </a:ext>
            </a:extLst>
          </p:cNvPr>
          <p:cNvSpPr/>
          <p:nvPr/>
        </p:nvSpPr>
        <p:spPr>
          <a:xfrm>
            <a:off x="893501" y="1476587"/>
            <a:ext cx="2590800" cy="1129577"/>
          </a:xfrm>
          <a:prstGeom prst="roundRect">
            <a:avLst/>
          </a:prstGeom>
          <a:solidFill>
            <a:srgbClr val="F9FA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35899"/>
            <a:endParaRPr lang="es-CO" sz="2039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31" name="Imagen 30" descr="Imagen que contiene Logotipo&#10;&#10;El contenido generado por IA puede ser incorrecto.">
            <a:extLst>
              <a:ext uri="{FF2B5EF4-FFF2-40B4-BE49-F238E27FC236}">
                <a16:creationId xmlns:a16="http://schemas.microsoft.com/office/drawing/2014/main" id="{A5BC9CA2-3E3F-F47F-D720-2EB8FC4B1B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2292" y="1562100"/>
            <a:ext cx="1933217" cy="912533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E82CFD73-C835-2681-F1AE-32118C463976}"/>
              </a:ext>
            </a:extLst>
          </p:cNvPr>
          <p:cNvSpPr txBox="1"/>
          <p:nvPr/>
        </p:nvSpPr>
        <p:spPr>
          <a:xfrm>
            <a:off x="929596" y="2851547"/>
            <a:ext cx="16877805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914445">
              <a:spcBef>
                <a:spcPct val="0"/>
              </a:spcBef>
            </a:pPr>
            <a:r>
              <a:rPr lang="es-CO" sz="2000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El cliente necesitaba c</a:t>
            </a:r>
            <a:r>
              <a:rPr lang="es-MX" sz="2000" dirty="0" err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entralizar</a:t>
            </a:r>
            <a:r>
              <a:rPr lang="es-MX" sz="2000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 la atención al ciudadano, reducir la dependencia del personal operativo y mejorar la precisión y escalabilidad de sus canales de respuesta.</a:t>
            </a:r>
            <a:endParaRPr lang="en-US" sz="2000" dirty="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5" name="TextBox 36">
            <a:extLst>
              <a:ext uri="{FF2B5EF4-FFF2-40B4-BE49-F238E27FC236}">
                <a16:creationId xmlns:a16="http://schemas.microsoft.com/office/drawing/2014/main" id="{93D33B48-D0D7-CE1F-2363-6E41FB39FE6A}"/>
              </a:ext>
            </a:extLst>
          </p:cNvPr>
          <p:cNvSpPr txBox="1"/>
          <p:nvPr/>
        </p:nvSpPr>
        <p:spPr>
          <a:xfrm>
            <a:off x="3810000" y="1447732"/>
            <a:ext cx="6628469" cy="9525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914445">
              <a:lnSpc>
                <a:spcPts val="8400"/>
              </a:lnSpc>
            </a:pPr>
            <a:r>
              <a:rPr lang="es-CO" sz="4800" b="1" noProof="0" dirty="0">
                <a:solidFill>
                  <a:schemeClr val="bg1"/>
                </a:solidFill>
                <a:latin typeface="Montserrat" panose="00000500000000000000" pitchFamily="50" charset="0"/>
                <a:ea typeface="Montserrat Bold"/>
                <a:cs typeface="Montserrat Bold"/>
                <a:sym typeface="Montserrat Bold"/>
              </a:rPr>
              <a:t>Sector Público</a:t>
            </a:r>
          </a:p>
        </p:txBody>
      </p:sp>
      <p:pic>
        <p:nvPicPr>
          <p:cNvPr id="40" name="Imagen 39">
            <a:extLst>
              <a:ext uri="{FF2B5EF4-FFF2-40B4-BE49-F238E27FC236}">
                <a16:creationId xmlns:a16="http://schemas.microsoft.com/office/drawing/2014/main" id="{C2BCF91F-1FEB-93A8-A63E-35991DD96AA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222" r="2222"/>
          <a:stretch>
            <a:fillRect/>
          </a:stretch>
        </p:blipFill>
        <p:spPr>
          <a:xfrm>
            <a:off x="6010926" y="4046123"/>
            <a:ext cx="2960021" cy="5112335"/>
          </a:xfrm>
          <a:prstGeom prst="roundRect">
            <a:avLst>
              <a:gd name="adj" fmla="val 4822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41" name="AutoShape 2">
            <a:extLst>
              <a:ext uri="{FF2B5EF4-FFF2-40B4-BE49-F238E27FC236}">
                <a16:creationId xmlns:a16="http://schemas.microsoft.com/office/drawing/2014/main" id="{29259D4E-534F-1F4F-8D05-CAE09236348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991600" y="49911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/>
          </a:p>
        </p:txBody>
      </p:sp>
      <p:grpSp>
        <p:nvGrpSpPr>
          <p:cNvPr id="80" name="Grupo 79">
            <a:extLst>
              <a:ext uri="{FF2B5EF4-FFF2-40B4-BE49-F238E27FC236}">
                <a16:creationId xmlns:a16="http://schemas.microsoft.com/office/drawing/2014/main" id="{855FCB74-1011-EB7C-9173-FFCDEC2D42E0}"/>
              </a:ext>
            </a:extLst>
          </p:cNvPr>
          <p:cNvGrpSpPr/>
          <p:nvPr/>
        </p:nvGrpSpPr>
        <p:grpSpPr>
          <a:xfrm>
            <a:off x="10096364" y="3805474"/>
            <a:ext cx="7505835" cy="5681425"/>
            <a:chOff x="10096365" y="3712550"/>
            <a:chExt cx="7628600" cy="5774350"/>
          </a:xfrm>
        </p:grpSpPr>
        <p:sp>
          <p:nvSpPr>
            <p:cNvPr id="58" name="Rectángulo: esquinas redondeadas 57">
              <a:extLst>
                <a:ext uri="{FF2B5EF4-FFF2-40B4-BE49-F238E27FC236}">
                  <a16:creationId xmlns:a16="http://schemas.microsoft.com/office/drawing/2014/main" id="{E57E0076-B1D9-4287-0DCE-56BD87D44865}"/>
                </a:ext>
              </a:extLst>
            </p:cNvPr>
            <p:cNvSpPr/>
            <p:nvPr/>
          </p:nvSpPr>
          <p:spPr>
            <a:xfrm>
              <a:off x="10096365" y="3712550"/>
              <a:ext cx="7628600" cy="1686431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1600"/>
            </a:p>
          </p:txBody>
        </p:sp>
        <p:sp>
          <p:nvSpPr>
            <p:cNvPr id="49" name="CuadroTexto 48">
              <a:extLst>
                <a:ext uri="{FF2B5EF4-FFF2-40B4-BE49-F238E27FC236}">
                  <a16:creationId xmlns:a16="http://schemas.microsoft.com/office/drawing/2014/main" id="{8252A757-D633-3138-BB6C-8B19A997ED8C}"/>
                </a:ext>
              </a:extLst>
            </p:cNvPr>
            <p:cNvSpPr txBox="1"/>
            <p:nvPr/>
          </p:nvSpPr>
          <p:spPr>
            <a:xfrm>
              <a:off x="11887201" y="4916913"/>
              <a:ext cx="5670366" cy="29100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>
              <a:defPPr>
                <a:defRPr lang="en-US"/>
              </a:defPPr>
              <a:lvl1pPr defTabSz="914445">
                <a:spcBef>
                  <a:spcPct val="0"/>
                </a:spcBef>
                <a:defRPr sz="2000">
                  <a:solidFill>
                    <a:srgbClr val="FFFFFF"/>
                  </a:solidFill>
                  <a:latin typeface="Roboto"/>
                  <a:ea typeface="Roboto"/>
                  <a:cs typeface="Roboto"/>
                </a:defRPr>
              </a:lvl1pPr>
            </a:lstStyle>
            <a:p>
              <a:r>
                <a:rPr lang="es-MX" sz="1800" dirty="0"/>
                <a:t>entre 2021 y 2024 gracias al </a:t>
              </a:r>
              <a:r>
                <a:rPr lang="es-MX" sz="1800" dirty="0" err="1"/>
                <a:t>chatbot</a:t>
              </a:r>
              <a:r>
                <a:rPr lang="es-MX" sz="1800" dirty="0"/>
                <a:t> </a:t>
              </a:r>
              <a:r>
                <a:rPr lang="es-MX" sz="1800" b="1" dirty="0"/>
                <a:t>Lupita.</a:t>
              </a:r>
            </a:p>
          </p:txBody>
        </p:sp>
        <p:sp>
          <p:nvSpPr>
            <p:cNvPr id="50" name="TextBox 32">
              <a:extLst>
                <a:ext uri="{FF2B5EF4-FFF2-40B4-BE49-F238E27FC236}">
                  <a16:creationId xmlns:a16="http://schemas.microsoft.com/office/drawing/2014/main" id="{E06F3FED-F175-0298-8052-07E53CF5BD9A}"/>
                </a:ext>
              </a:extLst>
            </p:cNvPr>
            <p:cNvSpPr txBox="1"/>
            <p:nvPr/>
          </p:nvSpPr>
          <p:spPr>
            <a:xfrm>
              <a:off x="11887201" y="4452890"/>
              <a:ext cx="5192644" cy="39689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defTabSz="914445">
                <a:lnSpc>
                  <a:spcPts val="2799"/>
                </a:lnSpc>
                <a:spcBef>
                  <a:spcPct val="0"/>
                </a:spcBef>
              </a:pPr>
              <a:r>
                <a:rPr lang="en-US" sz="4000" b="1" dirty="0">
                  <a:solidFill>
                    <a:schemeClr val="accent5">
                      <a:lumMod val="60000"/>
                      <a:lumOff val="40000"/>
                    </a:schemeClr>
                  </a:solidFill>
                  <a:latin typeface="Montserrat" panose="00000500000000000000" pitchFamily="50" charset="0"/>
                  <a:ea typeface="Montserrat Semi-Bold"/>
                  <a:cs typeface="Montserrat Semi-Bold"/>
                  <a:sym typeface="Montserrat Semi-Bold"/>
                </a:rPr>
                <a:t>10 a 4 </a:t>
              </a:r>
              <a:r>
                <a:rPr lang="en-US" sz="4000" b="1" dirty="0" err="1">
                  <a:solidFill>
                    <a:schemeClr val="accent5">
                      <a:lumMod val="60000"/>
                      <a:lumOff val="40000"/>
                    </a:schemeClr>
                  </a:solidFill>
                  <a:latin typeface="Montserrat" panose="00000500000000000000" pitchFamily="50" charset="0"/>
                  <a:ea typeface="Montserrat Semi-Bold"/>
                  <a:cs typeface="Montserrat Semi-Bold"/>
                  <a:sym typeface="Montserrat Semi-Bold"/>
                </a:rPr>
                <a:t>agentes</a:t>
              </a:r>
              <a:endParaRPr lang="en-US" sz="40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Montserrat" panose="00000500000000000000" pitchFamily="50" charset="0"/>
                <a:ea typeface="Montserrat Semi-Bold"/>
                <a:cs typeface="Montserrat Semi-Bold"/>
                <a:sym typeface="Montserrat Semi-Bold"/>
              </a:endParaRPr>
            </a:p>
          </p:txBody>
        </p:sp>
        <p:sp>
          <p:nvSpPr>
            <p:cNvPr id="52" name="CuadroTexto 51">
              <a:extLst>
                <a:ext uri="{FF2B5EF4-FFF2-40B4-BE49-F238E27FC236}">
                  <a16:creationId xmlns:a16="http://schemas.microsoft.com/office/drawing/2014/main" id="{A1012C30-2419-BAB9-F826-09125B0784A7}"/>
                </a:ext>
              </a:extLst>
            </p:cNvPr>
            <p:cNvSpPr txBox="1"/>
            <p:nvPr/>
          </p:nvSpPr>
          <p:spPr>
            <a:xfrm>
              <a:off x="11887201" y="3954340"/>
              <a:ext cx="5004594" cy="29100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>
              <a:defPPr>
                <a:defRPr lang="en-US"/>
              </a:defPPr>
              <a:lvl1pPr defTabSz="914445">
                <a:spcBef>
                  <a:spcPct val="0"/>
                </a:spcBef>
                <a:defRPr sz="2000">
                  <a:solidFill>
                    <a:srgbClr val="FFFFFF"/>
                  </a:solidFill>
                  <a:latin typeface="Roboto"/>
                  <a:ea typeface="Roboto"/>
                  <a:cs typeface="Roboto"/>
                </a:defRPr>
              </a:lvl1pPr>
            </a:lstStyle>
            <a:p>
              <a:r>
                <a:rPr lang="es-MX" sz="1800" dirty="0"/>
                <a:t>Se redujo el equipo humano de atención de</a:t>
              </a:r>
              <a:endParaRPr lang="es-CO" sz="1800" dirty="0"/>
            </a:p>
          </p:txBody>
        </p:sp>
        <p:sp>
          <p:nvSpPr>
            <p:cNvPr id="59" name="Rectángulo: esquinas redondeadas 58">
              <a:extLst>
                <a:ext uri="{FF2B5EF4-FFF2-40B4-BE49-F238E27FC236}">
                  <a16:creationId xmlns:a16="http://schemas.microsoft.com/office/drawing/2014/main" id="{F00D1A00-D021-973A-9801-8E2E3CD5F1B4}"/>
                </a:ext>
              </a:extLst>
            </p:cNvPr>
            <p:cNvSpPr/>
            <p:nvPr/>
          </p:nvSpPr>
          <p:spPr>
            <a:xfrm>
              <a:off x="10096365" y="5759076"/>
              <a:ext cx="7628600" cy="1686431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1600"/>
            </a:p>
          </p:txBody>
        </p:sp>
        <p:sp>
          <p:nvSpPr>
            <p:cNvPr id="60" name="CuadroTexto 59">
              <a:extLst>
                <a:ext uri="{FF2B5EF4-FFF2-40B4-BE49-F238E27FC236}">
                  <a16:creationId xmlns:a16="http://schemas.microsoft.com/office/drawing/2014/main" id="{CEDEE62A-4FA9-AB5C-DE32-132016135794}"/>
                </a:ext>
              </a:extLst>
            </p:cNvPr>
            <p:cNvSpPr txBox="1"/>
            <p:nvPr/>
          </p:nvSpPr>
          <p:spPr>
            <a:xfrm>
              <a:off x="11887200" y="6944625"/>
              <a:ext cx="5752803" cy="29100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>
              <a:defPPr>
                <a:defRPr lang="en-US"/>
              </a:defPPr>
              <a:lvl1pPr defTabSz="914445">
                <a:spcBef>
                  <a:spcPct val="0"/>
                </a:spcBef>
                <a:defRPr sz="2000">
                  <a:solidFill>
                    <a:srgbClr val="FFFFFF"/>
                  </a:solidFill>
                  <a:latin typeface="Roboto"/>
                  <a:ea typeface="Roboto"/>
                  <a:cs typeface="Roboto"/>
                </a:defRPr>
              </a:lvl1pPr>
            </a:lstStyle>
            <a:p>
              <a:r>
                <a:rPr lang="es-MX" sz="1800" dirty="0"/>
                <a:t>Se espera incremento tras integrar Azure </a:t>
              </a:r>
              <a:r>
                <a:rPr lang="es-MX" sz="1800" dirty="0" err="1"/>
                <a:t>OpenAI</a:t>
              </a:r>
              <a:r>
                <a:rPr lang="es-MX" sz="1800" dirty="0"/>
                <a:t>.</a:t>
              </a:r>
            </a:p>
          </p:txBody>
        </p:sp>
        <p:sp>
          <p:nvSpPr>
            <p:cNvPr id="61" name="TextBox 32">
              <a:extLst>
                <a:ext uri="{FF2B5EF4-FFF2-40B4-BE49-F238E27FC236}">
                  <a16:creationId xmlns:a16="http://schemas.microsoft.com/office/drawing/2014/main" id="{BAAAFC3A-A20C-3431-7CDA-B3F62430BC9B}"/>
                </a:ext>
              </a:extLst>
            </p:cNvPr>
            <p:cNvSpPr txBox="1"/>
            <p:nvPr/>
          </p:nvSpPr>
          <p:spPr>
            <a:xfrm>
              <a:off x="11887200" y="6481850"/>
              <a:ext cx="5752803" cy="37722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defTabSz="914445">
                <a:lnSpc>
                  <a:spcPts val="2799"/>
                </a:lnSpc>
                <a:spcBef>
                  <a:spcPct val="0"/>
                </a:spcBef>
              </a:pPr>
              <a:r>
                <a:rPr lang="en-US" sz="3200" b="1" dirty="0">
                  <a:solidFill>
                    <a:schemeClr val="accent5">
                      <a:lumMod val="60000"/>
                      <a:lumOff val="40000"/>
                    </a:schemeClr>
                  </a:solidFill>
                  <a:latin typeface="Montserrat" panose="00000500000000000000" pitchFamily="50" charset="0"/>
                  <a:ea typeface="Montserrat Semi-Bold"/>
                  <a:cs typeface="Montserrat Semi-Bold"/>
                  <a:sym typeface="Montserrat Semi-Bold"/>
                </a:rPr>
                <a:t>25% </a:t>
              </a:r>
              <a:r>
                <a:rPr lang="en-US" sz="3200" b="1" dirty="0" err="1">
                  <a:solidFill>
                    <a:schemeClr val="accent5">
                      <a:lumMod val="60000"/>
                      <a:lumOff val="40000"/>
                    </a:schemeClr>
                  </a:solidFill>
                  <a:latin typeface="Montserrat" panose="00000500000000000000" pitchFamily="50" charset="0"/>
                  <a:ea typeface="Montserrat Semi-Bold"/>
                  <a:cs typeface="Montserrat Semi-Bold"/>
                  <a:sym typeface="Montserrat Semi-Bold"/>
                </a:rPr>
                <a:t>en</a:t>
              </a:r>
              <a:r>
                <a:rPr lang="en-US" sz="3200" b="1" dirty="0">
                  <a:solidFill>
                    <a:schemeClr val="accent5">
                      <a:lumMod val="60000"/>
                      <a:lumOff val="40000"/>
                    </a:schemeClr>
                  </a:solidFill>
                  <a:latin typeface="Montserrat" panose="00000500000000000000" pitchFamily="50" charset="0"/>
                  <a:ea typeface="Montserrat Semi-Bold"/>
                  <a:cs typeface="Montserrat Semi-Bold"/>
                  <a:sym typeface="Montserrat Semi-Bold"/>
                </a:rPr>
                <a:t> 2021 a 50% </a:t>
              </a:r>
              <a:r>
                <a:rPr lang="en-US" sz="3200" b="1" dirty="0" err="1">
                  <a:solidFill>
                    <a:schemeClr val="accent5">
                      <a:lumMod val="60000"/>
                      <a:lumOff val="40000"/>
                    </a:schemeClr>
                  </a:solidFill>
                  <a:latin typeface="Montserrat" panose="00000500000000000000" pitchFamily="50" charset="0"/>
                  <a:ea typeface="Montserrat Semi-Bold"/>
                  <a:cs typeface="Montserrat Semi-Bold"/>
                  <a:sym typeface="Montserrat Semi-Bold"/>
                </a:rPr>
                <a:t>en</a:t>
              </a:r>
              <a:r>
                <a:rPr lang="en-US" sz="3200" b="1" dirty="0">
                  <a:solidFill>
                    <a:schemeClr val="accent5">
                      <a:lumMod val="60000"/>
                      <a:lumOff val="40000"/>
                    </a:schemeClr>
                  </a:solidFill>
                  <a:latin typeface="Montserrat" panose="00000500000000000000" pitchFamily="50" charset="0"/>
                  <a:ea typeface="Montserrat Semi-Bold"/>
                  <a:cs typeface="Montserrat Semi-Bold"/>
                  <a:sym typeface="Montserrat Semi-Bold"/>
                </a:rPr>
                <a:t> 2023 </a:t>
              </a:r>
            </a:p>
          </p:txBody>
        </p:sp>
        <p:sp>
          <p:nvSpPr>
            <p:cNvPr id="62" name="CuadroTexto 61">
              <a:extLst>
                <a:ext uri="{FF2B5EF4-FFF2-40B4-BE49-F238E27FC236}">
                  <a16:creationId xmlns:a16="http://schemas.microsoft.com/office/drawing/2014/main" id="{E6A93A5D-3499-1AB9-92E7-BD31E44BFB48}"/>
                </a:ext>
              </a:extLst>
            </p:cNvPr>
            <p:cNvSpPr txBox="1"/>
            <p:nvPr/>
          </p:nvSpPr>
          <p:spPr>
            <a:xfrm>
              <a:off x="11887201" y="6000369"/>
              <a:ext cx="4714406" cy="29100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>
              <a:defPPr>
                <a:defRPr lang="en-US"/>
              </a:defPPr>
              <a:lvl1pPr defTabSz="914445">
                <a:spcBef>
                  <a:spcPct val="0"/>
                </a:spcBef>
                <a:defRPr sz="2000">
                  <a:solidFill>
                    <a:srgbClr val="FFFFFF"/>
                  </a:solidFill>
                  <a:latin typeface="Roboto"/>
                  <a:ea typeface="Roboto"/>
                  <a:cs typeface="Roboto"/>
                </a:defRPr>
              </a:lvl1pPr>
            </a:lstStyle>
            <a:p>
              <a:r>
                <a:rPr lang="es-MX" sz="1800" dirty="0"/>
                <a:t>El % de atención por el </a:t>
              </a:r>
              <a:r>
                <a:rPr lang="es-MX" sz="1800" dirty="0" err="1"/>
                <a:t>chatbot</a:t>
              </a:r>
              <a:r>
                <a:rPr lang="es-MX" sz="1800" dirty="0"/>
                <a:t> pasó de</a:t>
              </a:r>
              <a:endParaRPr lang="es-CO" sz="1800" dirty="0"/>
            </a:p>
          </p:txBody>
        </p:sp>
        <p:sp>
          <p:nvSpPr>
            <p:cNvPr id="67" name="Rectángulo: esquinas redondeadas 66">
              <a:extLst>
                <a:ext uri="{FF2B5EF4-FFF2-40B4-BE49-F238E27FC236}">
                  <a16:creationId xmlns:a16="http://schemas.microsoft.com/office/drawing/2014/main" id="{F871583A-0C90-590F-89C3-23460CAAA76A}"/>
                </a:ext>
              </a:extLst>
            </p:cNvPr>
            <p:cNvSpPr/>
            <p:nvPr/>
          </p:nvSpPr>
          <p:spPr>
            <a:xfrm>
              <a:off x="10096365" y="7800469"/>
              <a:ext cx="7628600" cy="1686431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1600"/>
            </a:p>
          </p:txBody>
        </p:sp>
        <p:sp>
          <p:nvSpPr>
            <p:cNvPr id="70" name="CuadroTexto 69">
              <a:extLst>
                <a:ext uri="{FF2B5EF4-FFF2-40B4-BE49-F238E27FC236}">
                  <a16:creationId xmlns:a16="http://schemas.microsoft.com/office/drawing/2014/main" id="{88E75768-5836-5F99-06D5-75BF4F9A3C52}"/>
                </a:ext>
              </a:extLst>
            </p:cNvPr>
            <p:cNvSpPr txBox="1"/>
            <p:nvPr/>
          </p:nvSpPr>
          <p:spPr>
            <a:xfrm>
              <a:off x="11887200" y="8006458"/>
              <a:ext cx="5435412" cy="125124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>
              <a:defPPr>
                <a:defRPr lang="en-US"/>
              </a:defPPr>
              <a:lvl1pPr defTabSz="914445">
                <a:spcBef>
                  <a:spcPct val="0"/>
                </a:spcBef>
                <a:defRPr sz="2000">
                  <a:solidFill>
                    <a:srgbClr val="FFFFFF"/>
                  </a:solidFill>
                  <a:latin typeface="Roboto"/>
                  <a:ea typeface="Roboto"/>
                  <a:cs typeface="Roboto"/>
                </a:defRPr>
              </a:lvl1pPr>
            </a:lstStyle>
            <a:p>
              <a:r>
                <a:rPr lang="es-MX" dirty="0"/>
                <a:t>Los agentes reemplazados </a:t>
              </a:r>
              <a:r>
                <a:rPr lang="es-MX" b="1" dirty="0"/>
                <a:t>fueron reasignados a funciones jurídicas y especializadas, </a:t>
              </a:r>
              <a:r>
                <a:rPr lang="es-MX" dirty="0"/>
                <a:t>mejorando la calidad de respuestas escritas y manteniendo la empleabilidad.</a:t>
              </a:r>
              <a:endParaRPr lang="es-CO" dirty="0"/>
            </a:p>
          </p:txBody>
        </p:sp>
        <p:pic>
          <p:nvPicPr>
            <p:cNvPr id="75" name="Gráfico 74">
              <a:extLst>
                <a:ext uri="{FF2B5EF4-FFF2-40B4-BE49-F238E27FC236}">
                  <a16:creationId xmlns:a16="http://schemas.microsoft.com/office/drawing/2014/main" id="{4383FDF6-94DA-3E0E-FB83-528210EE0FF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0378666" y="6050290"/>
              <a:ext cx="1152000" cy="1152000"/>
            </a:xfrm>
            <a:prstGeom prst="rect">
              <a:avLst/>
            </a:prstGeom>
          </p:spPr>
        </p:pic>
        <p:pic>
          <p:nvPicPr>
            <p:cNvPr id="77" name="Gráfico 76">
              <a:extLst>
                <a:ext uri="{FF2B5EF4-FFF2-40B4-BE49-F238E27FC236}">
                  <a16:creationId xmlns:a16="http://schemas.microsoft.com/office/drawing/2014/main" id="{51287B58-AF49-2509-4EC0-748C3455720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0407257" y="8006458"/>
              <a:ext cx="1152000" cy="1152000"/>
            </a:xfrm>
            <a:prstGeom prst="rect">
              <a:avLst/>
            </a:prstGeom>
          </p:spPr>
        </p:pic>
        <p:pic>
          <p:nvPicPr>
            <p:cNvPr id="79" name="Gráfico 78">
              <a:extLst>
                <a:ext uri="{FF2B5EF4-FFF2-40B4-BE49-F238E27FC236}">
                  <a16:creationId xmlns:a16="http://schemas.microsoft.com/office/drawing/2014/main" id="{0385B343-3738-CD05-4259-308F65C121C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10378666" y="3952080"/>
              <a:ext cx="1152000" cy="1152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269188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073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C4E4F89-4C02-2D80-C429-37FA6A35BB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>
            <a:extLst>
              <a:ext uri="{FF2B5EF4-FFF2-40B4-BE49-F238E27FC236}">
                <a16:creationId xmlns:a16="http://schemas.microsoft.com/office/drawing/2014/main" id="{75F23298-7790-9AB6-C7CE-94680CE5C6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212" y="3771076"/>
            <a:ext cx="8501286" cy="5652721"/>
          </a:xfrm>
          <a:prstGeom prst="roundRect">
            <a:avLst>
              <a:gd name="adj" fmla="val 4822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46" name="Freeform 3">
            <a:extLst>
              <a:ext uri="{FF2B5EF4-FFF2-40B4-BE49-F238E27FC236}">
                <a16:creationId xmlns:a16="http://schemas.microsoft.com/office/drawing/2014/main" id="{9E0FA987-6F00-0AE5-52FA-9FF1C35597F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2596" y="3637379"/>
            <a:ext cx="18287996" cy="6686550"/>
          </a:xfrm>
          <a:custGeom>
            <a:avLst/>
            <a:gdLst/>
            <a:ahLst/>
            <a:cxnLst/>
            <a:rect l="l" t="t" r="r" b="b"/>
            <a:pathLst>
              <a:path w="4816592" h="1761067">
                <a:moveTo>
                  <a:pt x="0" y="0"/>
                </a:moveTo>
                <a:lnTo>
                  <a:pt x="4816592" y="0"/>
                </a:lnTo>
                <a:lnTo>
                  <a:pt x="4816592" y="1761067"/>
                </a:lnTo>
                <a:lnTo>
                  <a:pt x="0" y="1761067"/>
                </a:lnTo>
                <a:close/>
              </a:path>
            </a:pathLst>
          </a:custGeom>
          <a:gradFill rotWithShape="1">
            <a:gsLst>
              <a:gs pos="100000">
                <a:schemeClr val="accent2">
                  <a:alpha val="61000"/>
                </a:schemeClr>
              </a:gs>
              <a:gs pos="33000">
                <a:schemeClr val="accent1">
                  <a:alpha val="0"/>
                </a:schemeClr>
              </a:gs>
            </a:gsLst>
            <a:lin ang="5400000"/>
          </a:gradFill>
        </p:spPr>
        <p:txBody>
          <a:bodyPr/>
          <a:lstStyle/>
          <a:p>
            <a:r>
              <a:rPr lang="es-MX" dirty="0"/>
              <a:t>.</a:t>
            </a:r>
            <a:endParaRPr lang="es-CO" dirty="0"/>
          </a:p>
        </p:txBody>
      </p:sp>
      <p:sp>
        <p:nvSpPr>
          <p:cNvPr id="45" name="Freeform 18">
            <a:extLst>
              <a:ext uri="{FF2B5EF4-FFF2-40B4-BE49-F238E27FC236}">
                <a16:creationId xmlns:a16="http://schemas.microsoft.com/office/drawing/2014/main" id="{C36B5D54-7EC2-AEA3-67D8-556EEAD5A8C2}"/>
              </a:ext>
            </a:extLst>
          </p:cNvPr>
          <p:cNvSpPr/>
          <p:nvPr/>
        </p:nvSpPr>
        <p:spPr>
          <a:xfrm>
            <a:off x="867213" y="4261359"/>
            <a:ext cx="8501286" cy="5225541"/>
          </a:xfrm>
          <a:prstGeom prst="roundRect">
            <a:avLst>
              <a:gd name="adj" fmla="val 5415"/>
            </a:avLst>
          </a:prstGeom>
          <a:gradFill>
            <a:gsLst>
              <a:gs pos="100000">
                <a:schemeClr val="accent1"/>
              </a:gs>
              <a:gs pos="33000">
                <a:schemeClr val="accent1">
                  <a:alpha val="0"/>
                </a:schemeClr>
              </a:gs>
            </a:gsLst>
            <a:lin ang="5400000" scaled="0"/>
          </a:gradFill>
        </p:spPr>
        <p:txBody>
          <a:bodyPr/>
          <a:lstStyle/>
          <a:p>
            <a:endParaRPr lang="es-CO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023B6032-D46A-08E5-8174-C71D7AF50F53}"/>
              </a:ext>
            </a:extLst>
          </p:cNvPr>
          <p:cNvSpPr txBox="1"/>
          <p:nvPr/>
        </p:nvSpPr>
        <p:spPr>
          <a:xfrm>
            <a:off x="867457" y="654541"/>
            <a:ext cx="3066610" cy="526559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marL="0" marR="0" lvl="0" indent="0" algn="ctr" defTabSz="914400" rtl="0" eaLnBrk="1" fontAlgn="auto" latinLnBrk="0" hangingPunct="1">
              <a:lnSpc>
                <a:spcPts val="265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8" name="Grupo 37">
            <a:extLst>
              <a:ext uri="{FF2B5EF4-FFF2-40B4-BE49-F238E27FC236}">
                <a16:creationId xmlns:a16="http://schemas.microsoft.com/office/drawing/2014/main" id="{F12EB7F5-C67F-A935-AE99-61CE62955EA7}"/>
              </a:ext>
            </a:extLst>
          </p:cNvPr>
          <p:cNvGrpSpPr/>
          <p:nvPr/>
        </p:nvGrpSpPr>
        <p:grpSpPr>
          <a:xfrm>
            <a:off x="867457" y="699675"/>
            <a:ext cx="3399743" cy="481425"/>
            <a:chOff x="867457" y="699675"/>
            <a:chExt cx="3399743" cy="481425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AA44B4A4-39DD-4F3F-3AD4-F69CFF901CEF}"/>
                </a:ext>
              </a:extLst>
            </p:cNvPr>
            <p:cNvSpPr/>
            <p:nvPr/>
          </p:nvSpPr>
          <p:spPr>
            <a:xfrm>
              <a:off x="867457" y="699675"/>
              <a:ext cx="3399743" cy="481425"/>
            </a:xfrm>
            <a:prstGeom prst="roundRect">
              <a:avLst>
                <a:gd name="adj" fmla="val 50000"/>
              </a:avLst>
            </a:prstGeom>
            <a:solidFill>
              <a:srgbClr val="000000">
                <a:alpha val="0"/>
              </a:srgbClr>
            </a:solidFill>
            <a:ln w="9525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9E05797F-5CB3-6800-E858-E70AAD90C4FE}"/>
                </a:ext>
              </a:extLst>
            </p:cNvPr>
            <p:cNvSpPr txBox="1"/>
            <p:nvPr/>
          </p:nvSpPr>
          <p:spPr>
            <a:xfrm>
              <a:off x="1097908" y="879766"/>
              <a:ext cx="3002725" cy="1806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1387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76" b="1" i="0" u="none" strike="noStrike" kern="1200" cap="none" spc="6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ontserrat" panose="00000500000000000000" pitchFamily="50" charset="0"/>
                  <a:ea typeface="Arial"/>
                  <a:cs typeface="Arial"/>
                  <a:sym typeface="Arial"/>
                </a:rPr>
                <a:t>CASOS DE ÉXITO</a:t>
              </a:r>
            </a:p>
          </p:txBody>
        </p:sp>
      </p:grpSp>
      <p:sp>
        <p:nvSpPr>
          <p:cNvPr id="19" name="TextBox 19">
            <a:extLst>
              <a:ext uri="{FF2B5EF4-FFF2-40B4-BE49-F238E27FC236}">
                <a16:creationId xmlns:a16="http://schemas.microsoft.com/office/drawing/2014/main" id="{0A558ED0-15EB-BE35-0A3B-F3C7D6331A5B}"/>
              </a:ext>
            </a:extLst>
          </p:cNvPr>
          <p:cNvSpPr txBox="1"/>
          <p:nvPr/>
        </p:nvSpPr>
        <p:spPr>
          <a:xfrm>
            <a:off x="10096365" y="4187065"/>
            <a:ext cx="6962828" cy="1483895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marL="0" marR="0" lvl="0" indent="0" algn="ctr" defTabSz="914400" rtl="0" eaLnBrk="1" fontAlgn="auto" latinLnBrk="0" hangingPunct="1">
              <a:lnSpc>
                <a:spcPts val="138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Freeform 8">
            <a:extLst>
              <a:ext uri="{FF2B5EF4-FFF2-40B4-BE49-F238E27FC236}">
                <a16:creationId xmlns:a16="http://schemas.microsoft.com/office/drawing/2014/main" id="{5BF2C3DD-D1C7-51FC-09D7-E3C66A662FAD}"/>
              </a:ext>
            </a:extLst>
          </p:cNvPr>
          <p:cNvSpPr/>
          <p:nvPr/>
        </p:nvSpPr>
        <p:spPr>
          <a:xfrm>
            <a:off x="15536227" y="616440"/>
            <a:ext cx="2208791" cy="644964"/>
          </a:xfrm>
          <a:custGeom>
            <a:avLst/>
            <a:gdLst/>
            <a:ahLst/>
            <a:cxnLst/>
            <a:rect l="l" t="t" r="r" b="b"/>
            <a:pathLst>
              <a:path w="2208791" h="644964">
                <a:moveTo>
                  <a:pt x="0" y="0"/>
                </a:moveTo>
                <a:lnTo>
                  <a:pt x="2208791" y="0"/>
                </a:lnTo>
                <a:lnTo>
                  <a:pt x="2208791" y="644964"/>
                </a:lnTo>
                <a:lnTo>
                  <a:pt x="0" y="64496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988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32" name="Rectángulo: esquinas redondeadas 31">
            <a:extLst>
              <a:ext uri="{FF2B5EF4-FFF2-40B4-BE49-F238E27FC236}">
                <a16:creationId xmlns:a16="http://schemas.microsoft.com/office/drawing/2014/main" id="{5F84FF15-06D0-E276-B8F6-19CBCAFAAE1E}"/>
              </a:ext>
            </a:extLst>
          </p:cNvPr>
          <p:cNvSpPr/>
          <p:nvPr/>
        </p:nvSpPr>
        <p:spPr>
          <a:xfrm>
            <a:off x="893501" y="1476587"/>
            <a:ext cx="2590800" cy="1129577"/>
          </a:xfrm>
          <a:prstGeom prst="roundRect">
            <a:avLst/>
          </a:prstGeom>
          <a:solidFill>
            <a:srgbClr val="F9FA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35899"/>
            <a:endParaRPr lang="es-CO" sz="2039">
              <a:solidFill>
                <a:srgbClr val="FFFFFF"/>
              </a:solidFill>
              <a:latin typeface="Arial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A5B9D8E-F132-E579-7875-B399C15A3EDB}"/>
              </a:ext>
            </a:extLst>
          </p:cNvPr>
          <p:cNvSpPr txBox="1"/>
          <p:nvPr/>
        </p:nvSpPr>
        <p:spPr>
          <a:xfrm>
            <a:off x="929596" y="2851547"/>
            <a:ext cx="16877805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914445">
              <a:spcBef>
                <a:spcPct val="0"/>
              </a:spcBef>
            </a:pPr>
            <a:r>
              <a:rPr lang="es-CO" sz="2000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El cliente </a:t>
            </a:r>
            <a:r>
              <a:rPr lang="es-MX" sz="2000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necesitaba modernizar su gestión de datos para tomar decisiones más rápidas, personalizar la experiencia del cliente y optimizar procesos en su cadena productiva.</a:t>
            </a:r>
            <a:endParaRPr lang="en-US" sz="2000" dirty="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5" name="TextBox 36">
            <a:extLst>
              <a:ext uri="{FF2B5EF4-FFF2-40B4-BE49-F238E27FC236}">
                <a16:creationId xmlns:a16="http://schemas.microsoft.com/office/drawing/2014/main" id="{CE8B5C1F-30CD-360B-A214-97DA94541C80}"/>
              </a:ext>
            </a:extLst>
          </p:cNvPr>
          <p:cNvSpPr txBox="1"/>
          <p:nvPr/>
        </p:nvSpPr>
        <p:spPr>
          <a:xfrm>
            <a:off x="3810000" y="1447732"/>
            <a:ext cx="6628469" cy="9525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914445">
              <a:lnSpc>
                <a:spcPts val="8400"/>
              </a:lnSpc>
            </a:pPr>
            <a:r>
              <a:rPr lang="es-CO" sz="4800" b="1" noProof="0" dirty="0">
                <a:solidFill>
                  <a:schemeClr val="bg1"/>
                </a:solidFill>
                <a:latin typeface="Montserrat" panose="00000500000000000000" pitchFamily="50" charset="0"/>
                <a:ea typeface="Montserrat Bold"/>
                <a:cs typeface="Montserrat Bold"/>
                <a:sym typeface="Montserrat Bold"/>
              </a:rPr>
              <a:t>Sector Alimentos</a:t>
            </a:r>
          </a:p>
        </p:txBody>
      </p:sp>
      <p:sp>
        <p:nvSpPr>
          <p:cNvPr id="41" name="AutoShape 2">
            <a:extLst>
              <a:ext uri="{FF2B5EF4-FFF2-40B4-BE49-F238E27FC236}">
                <a16:creationId xmlns:a16="http://schemas.microsoft.com/office/drawing/2014/main" id="{525B20B1-F20D-4A16-37BB-A1778BF9B75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991600" y="49911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/>
          </a:p>
        </p:txBody>
      </p:sp>
      <p:sp>
        <p:nvSpPr>
          <p:cNvPr id="58" name="Rectángulo: esquinas redondeadas 57">
            <a:extLst>
              <a:ext uri="{FF2B5EF4-FFF2-40B4-BE49-F238E27FC236}">
                <a16:creationId xmlns:a16="http://schemas.microsoft.com/office/drawing/2014/main" id="{4A8FA562-F46D-E45B-1744-3564DB2CCDA2}"/>
              </a:ext>
            </a:extLst>
          </p:cNvPr>
          <p:cNvSpPr/>
          <p:nvPr/>
        </p:nvSpPr>
        <p:spPr>
          <a:xfrm>
            <a:off x="10096365" y="3717683"/>
            <a:ext cx="7628600" cy="1871114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59" name="Rectángulo: esquinas redondeadas 58">
            <a:extLst>
              <a:ext uri="{FF2B5EF4-FFF2-40B4-BE49-F238E27FC236}">
                <a16:creationId xmlns:a16="http://schemas.microsoft.com/office/drawing/2014/main" id="{04A07A53-B82B-77C7-B9A4-7DFC928D8B2A}"/>
              </a:ext>
            </a:extLst>
          </p:cNvPr>
          <p:cNvSpPr/>
          <p:nvPr/>
        </p:nvSpPr>
        <p:spPr>
          <a:xfrm>
            <a:off x="10096365" y="5851418"/>
            <a:ext cx="7628600" cy="1686431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62" name="CuadroTexto 61">
            <a:extLst>
              <a:ext uri="{FF2B5EF4-FFF2-40B4-BE49-F238E27FC236}">
                <a16:creationId xmlns:a16="http://schemas.microsoft.com/office/drawing/2014/main" id="{1BB65F0A-14D7-D11D-7B97-4596B0064E3E}"/>
              </a:ext>
            </a:extLst>
          </p:cNvPr>
          <p:cNvSpPr txBox="1"/>
          <p:nvPr/>
        </p:nvSpPr>
        <p:spPr>
          <a:xfrm>
            <a:off x="11923190" y="6232968"/>
            <a:ext cx="5136003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defTabSz="914445">
              <a:spcBef>
                <a:spcPct val="0"/>
              </a:spcBef>
              <a:defRPr sz="2000">
                <a:solidFill>
                  <a:srgbClr val="FFFFFF"/>
                </a:solidFill>
                <a:latin typeface="Roboto"/>
                <a:ea typeface="Roboto"/>
                <a:cs typeface="Roboto"/>
              </a:defRPr>
            </a:lvl1pPr>
          </a:lstStyle>
          <a:p>
            <a:r>
              <a:rPr lang="es-MX" dirty="0"/>
              <a:t>Uso de </a:t>
            </a:r>
            <a:r>
              <a:rPr lang="es-MX" b="1" dirty="0"/>
              <a:t>Big Data y analítica predictiva </a:t>
            </a:r>
            <a:r>
              <a:rPr lang="es-MX" dirty="0"/>
              <a:t>ha permitido reducir costos, mejorar decisiones estratégicas y personalizar promociones.</a:t>
            </a:r>
            <a:endParaRPr lang="es-CO" dirty="0"/>
          </a:p>
        </p:txBody>
      </p:sp>
      <p:sp>
        <p:nvSpPr>
          <p:cNvPr id="67" name="Rectángulo: esquinas redondeadas 66">
            <a:extLst>
              <a:ext uri="{FF2B5EF4-FFF2-40B4-BE49-F238E27FC236}">
                <a16:creationId xmlns:a16="http://schemas.microsoft.com/office/drawing/2014/main" id="{CF978D11-DF97-D1B5-05AA-B7B372BCE34F}"/>
              </a:ext>
            </a:extLst>
          </p:cNvPr>
          <p:cNvSpPr/>
          <p:nvPr/>
        </p:nvSpPr>
        <p:spPr>
          <a:xfrm>
            <a:off x="10096365" y="7800469"/>
            <a:ext cx="7628600" cy="1686431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70" name="CuadroTexto 69">
            <a:extLst>
              <a:ext uri="{FF2B5EF4-FFF2-40B4-BE49-F238E27FC236}">
                <a16:creationId xmlns:a16="http://schemas.microsoft.com/office/drawing/2014/main" id="{64E82C0C-0530-B9CD-F326-879CB49B03D6}"/>
              </a:ext>
            </a:extLst>
          </p:cNvPr>
          <p:cNvSpPr txBox="1"/>
          <p:nvPr/>
        </p:nvSpPr>
        <p:spPr>
          <a:xfrm>
            <a:off x="11923190" y="7948921"/>
            <a:ext cx="5435412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defTabSz="914445">
              <a:spcBef>
                <a:spcPct val="0"/>
              </a:spcBef>
              <a:defRPr sz="2000">
                <a:solidFill>
                  <a:srgbClr val="FFFFFF"/>
                </a:solidFill>
                <a:latin typeface="Roboto"/>
                <a:ea typeface="Roboto"/>
                <a:cs typeface="Roboto"/>
              </a:defRPr>
            </a:lvl1pPr>
          </a:lstStyle>
          <a:p>
            <a:r>
              <a:rPr lang="es-MX" dirty="0"/>
              <a:t>Dataknow implementó infraestructura Big Data en </a:t>
            </a:r>
            <a:r>
              <a:rPr lang="es-MX" b="1" dirty="0"/>
              <a:t>tiempo récord</a:t>
            </a:r>
            <a:r>
              <a:rPr lang="es-MX" dirty="0"/>
              <a:t>, cumpliendo con exigentes criterios de selección y facilitando una transformación analítica a nivel corporativo.</a:t>
            </a:r>
            <a:endParaRPr lang="es-CO" dirty="0"/>
          </a:p>
        </p:txBody>
      </p:sp>
      <p:pic>
        <p:nvPicPr>
          <p:cNvPr id="2" name="Imagen 1" descr="Una señal de alto&#10;&#10;El contenido generado por IA puede ser incorrecto.">
            <a:extLst>
              <a:ext uri="{FF2B5EF4-FFF2-40B4-BE49-F238E27FC236}">
                <a16:creationId xmlns:a16="http://schemas.microsoft.com/office/drawing/2014/main" id="{3828E69F-15EF-DF54-39EA-5D7FDBFC32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610" y="1614705"/>
            <a:ext cx="1389990" cy="861795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47635D85-2877-694E-02C1-CFE331F200E6}"/>
              </a:ext>
            </a:extLst>
          </p:cNvPr>
          <p:cNvSpPr txBox="1"/>
          <p:nvPr/>
        </p:nvSpPr>
        <p:spPr>
          <a:xfrm>
            <a:off x="10438469" y="3833217"/>
            <a:ext cx="7054416" cy="15388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defTabSz="914445">
              <a:spcBef>
                <a:spcPct val="0"/>
              </a:spcBef>
              <a:defRPr sz="2000">
                <a:solidFill>
                  <a:srgbClr val="FFFFFF"/>
                </a:solidFill>
                <a:latin typeface="Roboto"/>
                <a:ea typeface="Roboto"/>
                <a:cs typeface="Roboto"/>
              </a:defRPr>
            </a:lvl1pPr>
          </a:lstStyle>
          <a:p>
            <a:r>
              <a:rPr lang="es-MX" b="1" dirty="0"/>
              <a:t>Implementación de agentes de IA </a:t>
            </a:r>
            <a:r>
              <a:rPr lang="es-MX" dirty="0"/>
              <a:t>permitió reducir tiempos de respuesta para consultar indicadores clave como: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dirty="0"/>
              <a:t>Ventas.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dirty="0"/>
              <a:t>Inventario.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dirty="0"/>
              <a:t>Participación en el mercado</a:t>
            </a:r>
            <a:endParaRPr lang="es-CO" dirty="0"/>
          </a:p>
        </p:txBody>
      </p:sp>
      <p:pic>
        <p:nvPicPr>
          <p:cNvPr id="10" name="Gráfico 9">
            <a:extLst>
              <a:ext uri="{FF2B5EF4-FFF2-40B4-BE49-F238E27FC236}">
                <a16:creationId xmlns:a16="http://schemas.microsoft.com/office/drawing/2014/main" id="{7F5397D0-E7E6-58C9-8F19-DCEC76E043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351704" y="6072175"/>
            <a:ext cx="1260000" cy="1260000"/>
          </a:xfrm>
          <a:prstGeom prst="rect">
            <a:avLst/>
          </a:prstGeom>
        </p:spPr>
      </p:pic>
      <p:pic>
        <p:nvPicPr>
          <p:cNvPr id="12" name="Gráfico 11">
            <a:extLst>
              <a:ext uri="{FF2B5EF4-FFF2-40B4-BE49-F238E27FC236}">
                <a16:creationId xmlns:a16="http://schemas.microsoft.com/office/drawing/2014/main" id="{E34CB3D2-BB07-3092-50CC-092DD32A503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418621" y="8015703"/>
            <a:ext cx="1260000" cy="12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23884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DataKnow">
      <a:dk1>
        <a:srgbClr val="000000"/>
      </a:dk1>
      <a:lt1>
        <a:srgbClr val="FFFFFF"/>
      </a:lt1>
      <a:dk2>
        <a:srgbClr val="140734"/>
      </a:dk2>
      <a:lt2>
        <a:srgbClr val="FFFFFF"/>
      </a:lt2>
      <a:accent1>
        <a:srgbClr val="140734"/>
      </a:accent1>
      <a:accent2>
        <a:srgbClr val="4017AA"/>
      </a:accent2>
      <a:accent3>
        <a:srgbClr val="4353B2"/>
      </a:accent3>
      <a:accent4>
        <a:srgbClr val="468EBA"/>
      </a:accent4>
      <a:accent5>
        <a:srgbClr val="48C1C1"/>
      </a:accent5>
      <a:accent6>
        <a:srgbClr val="FA6530"/>
      </a:accent6>
      <a:hlink>
        <a:srgbClr val="4017AA"/>
      </a:hlink>
      <a:folHlink>
        <a:srgbClr val="4353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Tema de Office">
  <a:themeElements>
    <a:clrScheme name="Personalizado 9">
      <a:dk1>
        <a:srgbClr val="0C0C0C"/>
      </a:dk1>
      <a:lt1>
        <a:srgbClr val="F5F8FA"/>
      </a:lt1>
      <a:dk2>
        <a:srgbClr val="330067"/>
      </a:dk2>
      <a:lt2>
        <a:srgbClr val="F5F8FA"/>
      </a:lt2>
      <a:accent1>
        <a:srgbClr val="435EB3"/>
      </a:accent1>
      <a:accent2>
        <a:srgbClr val="4004A9"/>
      </a:accent2>
      <a:accent3>
        <a:srgbClr val="33CDBE"/>
      </a:accent3>
      <a:accent4>
        <a:srgbClr val="447CB8"/>
      </a:accent4>
      <a:accent5>
        <a:srgbClr val="DF5C21"/>
      </a:accent5>
      <a:accent6>
        <a:srgbClr val="FFC000"/>
      </a:accent6>
      <a:hlink>
        <a:srgbClr val="4004A9"/>
      </a:hlink>
      <a:folHlink>
        <a:srgbClr val="330067"/>
      </a:folHlink>
    </a:clrScheme>
    <a:fontScheme name="DataKnow 2023">
      <a:majorFont>
        <a:latin typeface="Montserrat"/>
        <a:ea typeface=""/>
        <a:cs typeface=""/>
      </a:majorFont>
      <a:minorFont>
        <a:latin typeface="Robo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ción2" id="{BE8E57E9-B4BE-4552-9A5D-985DEFA4DF21}" vid="{C16FEA20-5DE2-4952-8C2A-958DB769FED0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D882FCE7B0A8AB49BB10AAE7B21CE203" ma:contentTypeVersion="14" ma:contentTypeDescription="Crear nuevo documento." ma:contentTypeScope="" ma:versionID="b0cdb84a99ac5847a80c4823e2572adc">
  <xsd:schema xmlns:xsd="http://www.w3.org/2001/XMLSchema" xmlns:xs="http://www.w3.org/2001/XMLSchema" xmlns:p="http://schemas.microsoft.com/office/2006/metadata/properties" xmlns:ns2="d94f2f17-7f89-4daf-971b-6e146b9fb798" xmlns:ns3="dee69ce5-aa81-41b6-9205-080c7054bf2f" targetNamespace="http://schemas.microsoft.com/office/2006/metadata/properties" ma:root="true" ma:fieldsID="7352ee4206645636bb7c5d584cd6e644" ns2:_="" ns3:_="">
    <xsd:import namespace="d94f2f17-7f89-4daf-971b-6e146b9fb798"/>
    <xsd:import namespace="dee69ce5-aa81-41b6-9205-080c7054bf2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Location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94f2f17-7f89-4daf-971b-6e146b9fb79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Etiquetas de imagen" ma:readOnly="false" ma:fieldId="{5cf76f15-5ced-4ddc-b409-7134ff3c332f}" ma:taxonomyMulti="true" ma:sspId="0dc4aa63-3069-4f5e-8acb-986e2ea25e6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  <xsd:element name="MediaServiceBillingMetadata" ma:index="21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ee69ce5-aa81-41b6-9205-080c7054bf2f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39fc63d9-5ea4-423a-bf29-eb75d2ac3064}" ma:internalName="TaxCatchAll" ma:showField="CatchAllData" ma:web="dee69ce5-aa81-41b6-9205-080c7054bf2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d94f2f17-7f89-4daf-971b-6e146b9fb798">
      <Terms xmlns="http://schemas.microsoft.com/office/infopath/2007/PartnerControls"/>
    </lcf76f155ced4ddcb4097134ff3c332f>
    <TaxCatchAll xmlns="dee69ce5-aa81-41b6-9205-080c7054bf2f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A7F4586-FC38-4FB8-9877-03D8C4425C7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94f2f17-7f89-4daf-971b-6e146b9fb798"/>
    <ds:schemaRef ds:uri="dee69ce5-aa81-41b6-9205-080c7054bf2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E766CDC7-C4BE-419C-B7A0-EE2401FD1A92}">
  <ds:schemaRefs>
    <ds:schemaRef ds:uri="http://schemas.microsoft.com/office/2006/metadata/properties"/>
    <ds:schemaRef ds:uri="http://schemas.microsoft.com/office/infopath/2007/PartnerControls"/>
    <ds:schemaRef ds:uri="d94f2f17-7f89-4daf-971b-6e146b9fb798"/>
    <ds:schemaRef ds:uri="dee69ce5-aa81-41b6-9205-080c7054bf2f"/>
  </ds:schemaRefs>
</ds:datastoreItem>
</file>

<file path=customXml/itemProps3.xml><?xml version="1.0" encoding="utf-8"?>
<ds:datastoreItem xmlns:ds="http://schemas.openxmlformats.org/officeDocument/2006/customXml" ds:itemID="{439C5D7B-251C-404C-9B41-ACA07AE6942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338</TotalTime>
  <Words>714</Words>
  <Application>Microsoft Office PowerPoint</Application>
  <PresentationFormat>Personalizado</PresentationFormat>
  <Paragraphs>86</Paragraphs>
  <Slides>12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12</vt:i4>
      </vt:variant>
    </vt:vector>
  </HeadingPairs>
  <TitlesOfParts>
    <vt:vector size="20" baseType="lpstr">
      <vt:lpstr>Montserrat</vt:lpstr>
      <vt:lpstr>Calibri</vt:lpstr>
      <vt:lpstr>Arial Bold</vt:lpstr>
      <vt:lpstr>Roboto</vt:lpstr>
      <vt:lpstr>Montserrat Bold</vt:lpstr>
      <vt:lpstr>Arial</vt:lpstr>
      <vt:lpstr>Office Theme</vt:lpstr>
      <vt:lpstr>2_Tema de Office</vt:lpstr>
      <vt:lpstr>Presentación de PowerPoint</vt:lpstr>
      <vt:lpstr>Presentación de PowerPoint</vt:lpstr>
      <vt:lpstr>Presentación de PowerPoint</vt:lpstr>
      <vt:lpstr>Presentación de PowerPoint</vt:lpstr>
      <vt:lpstr>Nuestros clientes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Black and Green Modern Finance Business Report Presentation</dc:title>
  <dc:creator>Alexandra Pedraza Zambrano</dc:creator>
  <cp:lastModifiedBy>Alexandra Pedraza Zambrano</cp:lastModifiedBy>
  <cp:revision>4</cp:revision>
  <dcterms:created xsi:type="dcterms:W3CDTF">2006-08-16T00:00:00Z</dcterms:created>
  <dcterms:modified xsi:type="dcterms:W3CDTF">2025-07-22T12:47:03Z</dcterms:modified>
  <dc:identifier>DAGtdCI2oVU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0x010100D882FCE7B0A8AB49BB10AAE7B21CE203</vt:lpwstr>
  </property>
  <property fmtid="{D5CDD505-2E9C-101B-9397-08002B2CF9AE}" pid="3" name="MediaServiceImageTags">
    <vt:lpwstr/>
  </property>
</Properties>
</file>