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5.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6.xml" ContentType="application/vnd.openxmlformats-officedocument.presentationml.notesSlide+xml"/>
  <Override PartName="/ppt/charts/chart14.xml" ContentType="application/vnd.openxmlformats-officedocument.drawingml.chart+xml"/>
  <Override PartName="/ppt/drawings/drawing5.xml" ContentType="application/vnd.openxmlformats-officedocument.drawingml.chartshapes+xml"/>
  <Override PartName="/ppt/notesSlides/notesSlide17.xml" ContentType="application/vnd.openxmlformats-officedocument.presentationml.notesSlid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8.xml" ContentType="application/vnd.openxmlformats-officedocument.presentationml.notesSlide+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9.xml" ContentType="application/vnd.openxmlformats-officedocument.presentationml.notesSlide+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9.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20.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6.xml" ContentType="application/vnd.openxmlformats-officedocument.drawingml.chartshapes+xml"/>
  <Override PartName="/ppt/charts/chart21.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7.xml" ContentType="application/vnd.openxmlformats-officedocument.drawingml.chartshape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22.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23.xml" ContentType="application/vnd.openxmlformats-officedocument.drawingml.chart+xml"/>
  <Override PartName="/ppt/notesSlides/notesSlide34.xml" ContentType="application/vnd.openxmlformats-officedocument.presentationml.notesSlide+xml"/>
  <Override PartName="/ppt/charts/chart24.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96" r:id="rId2"/>
    <p:sldMasterId id="2147483684" r:id="rId3"/>
    <p:sldMasterId id="2147483660" r:id="rId4"/>
    <p:sldMasterId id="2147483672" r:id="rId5"/>
  </p:sldMasterIdLst>
  <p:notesMasterIdLst>
    <p:notesMasterId r:id="rId45"/>
  </p:notesMasterIdLst>
  <p:handoutMasterIdLst>
    <p:handoutMasterId r:id="rId46"/>
  </p:handoutMasterIdLst>
  <p:sldIdLst>
    <p:sldId id="2159" r:id="rId6"/>
    <p:sldId id="2253" r:id="rId7"/>
    <p:sldId id="2275" r:id="rId8"/>
    <p:sldId id="2158" r:id="rId9"/>
    <p:sldId id="2283" r:id="rId10"/>
    <p:sldId id="2276" r:id="rId11"/>
    <p:sldId id="2252" r:id="rId12"/>
    <p:sldId id="2269" r:id="rId13"/>
    <p:sldId id="2164" r:id="rId14"/>
    <p:sldId id="2277" r:id="rId15"/>
    <p:sldId id="2201" r:id="rId16"/>
    <p:sldId id="2208" r:id="rId17"/>
    <p:sldId id="2207" r:id="rId18"/>
    <p:sldId id="2229" r:id="rId19"/>
    <p:sldId id="2230" r:id="rId20"/>
    <p:sldId id="2167" r:id="rId21"/>
    <p:sldId id="2204" r:id="rId22"/>
    <p:sldId id="2232" r:id="rId23"/>
    <p:sldId id="2234" r:id="rId24"/>
    <p:sldId id="2278" r:id="rId25"/>
    <p:sldId id="2271" r:id="rId26"/>
    <p:sldId id="2270" r:id="rId27"/>
    <p:sldId id="2272" r:id="rId28"/>
    <p:sldId id="2237" r:id="rId29"/>
    <p:sldId id="2279" r:id="rId30"/>
    <p:sldId id="2245" r:id="rId31"/>
    <p:sldId id="2250" r:id="rId32"/>
    <p:sldId id="2267" r:id="rId33"/>
    <p:sldId id="2280" r:id="rId34"/>
    <p:sldId id="2274" r:id="rId35"/>
    <p:sldId id="2281" r:id="rId36"/>
    <p:sldId id="2266" r:id="rId37"/>
    <p:sldId id="2160" r:id="rId38"/>
    <p:sldId id="2284" r:id="rId39"/>
    <p:sldId id="2161" r:id="rId40"/>
    <p:sldId id="2162" r:id="rId41"/>
    <p:sldId id="2215" r:id="rId42"/>
    <p:sldId id="2268" r:id="rId43"/>
    <p:sldId id="1209" r:id="rId44"/>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EAC2F0-8BE7-D2A3-6EC2-0BD3797B336A}" name="Ximena Cadena" initials="" userId="S::xcadena@fedesarrollo.org.co::d4b3ee9a-4bf9-409f-89de-eeeb5977e80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cela Pombo" initials="MP" lastIdx="3" clrIdx="0">
    <p:extLst>
      <p:ext uri="{19B8F6BF-5375-455C-9EA6-DF929625EA0E}">
        <p15:presenceInfo xmlns:p15="http://schemas.microsoft.com/office/powerpoint/2012/main" userId="S::secgeneral@fedesarrollo.org.co::07a30c49-fc95-46fd-9359-9012901b14d5" providerId="AD"/>
      </p:ext>
    </p:extLst>
  </p:cmAuthor>
  <p:cmAuthor id="2" name="Santiago Muñoz" initials="SM" lastIdx="14" clrIdx="1">
    <p:extLst>
      <p:ext uri="{19B8F6BF-5375-455C-9EA6-DF929625EA0E}">
        <p15:presenceInfo xmlns:p15="http://schemas.microsoft.com/office/powerpoint/2012/main" userId="Santiago Muño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194C"/>
    <a:srgbClr val="00004C"/>
    <a:srgbClr val="9C7BC1"/>
    <a:srgbClr val="FF9900"/>
    <a:srgbClr val="B98A00"/>
    <a:srgbClr val="8E7903"/>
    <a:srgbClr val="B89A00"/>
    <a:srgbClr val="000E2A"/>
    <a:srgbClr val="0000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29" autoAdjust="0"/>
    <p:restoredTop sz="94809" autoAdjust="0"/>
  </p:normalViewPr>
  <p:slideViewPr>
    <p:cSldViewPr snapToGrid="0" snapToObjects="1">
      <p:cViewPr varScale="1">
        <p:scale>
          <a:sx n="89" d="100"/>
          <a:sy n="89" d="100"/>
        </p:scale>
        <p:origin x="403" y="8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62" d="100"/>
          <a:sy n="62" d="100"/>
        </p:scale>
        <p:origin x="3816"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3" Type="http://schemas.microsoft.com/office/2018/10/relationships/authors" Target="authors.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microsoft.com/office/2016/11/relationships/changesInfo" Target="changesInfos/changesInfo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iago Muñoz" userId="035ae529-55af-410a-ad03-1ac661038453" providerId="ADAL" clId="{D813073C-53D7-42D1-AE09-E7D6E724F7AE}"/>
    <pc:docChg chg="undo custSel addSld delSld modSld">
      <pc:chgData name="Santiago Muñoz" userId="035ae529-55af-410a-ad03-1ac661038453" providerId="ADAL" clId="{D813073C-53D7-42D1-AE09-E7D6E724F7AE}" dt="2025-03-10T20:38:28.572" v="950" actId="27918"/>
      <pc:docMkLst>
        <pc:docMk/>
      </pc:docMkLst>
      <pc:sldChg chg="modSp mod delCm">
        <pc:chgData name="Santiago Muñoz" userId="035ae529-55af-410a-ad03-1ac661038453" providerId="ADAL" clId="{D813073C-53D7-42D1-AE09-E7D6E724F7AE}" dt="2025-03-10T14:58:25.838" v="83"/>
        <pc:sldMkLst>
          <pc:docMk/>
          <pc:sldMk cId="3548102421" sldId="2158"/>
        </pc:sldMkLst>
        <pc:spChg chg="mod">
          <ac:chgData name="Santiago Muñoz" userId="035ae529-55af-410a-ad03-1ac661038453" providerId="ADAL" clId="{D813073C-53D7-42D1-AE09-E7D6E724F7AE}" dt="2025-03-10T14:54:04.576" v="47" actId="14100"/>
          <ac:spMkLst>
            <pc:docMk/>
            <pc:sldMk cId="3548102421" sldId="2158"/>
            <ac:spMk id="11" creationId="{327F23B5-75E8-4BD8-8706-39D6A43C2B9D}"/>
          </ac:spMkLst>
        </pc:spChg>
        <pc:spChg chg="mod">
          <ac:chgData name="Santiago Muñoz" userId="035ae529-55af-410a-ad03-1ac661038453" providerId="ADAL" clId="{D813073C-53D7-42D1-AE09-E7D6E724F7AE}" dt="2025-03-10T14:54:20.884" v="53" actId="20577"/>
          <ac:spMkLst>
            <pc:docMk/>
            <pc:sldMk cId="3548102421" sldId="2158"/>
            <ac:spMk id="12" creationId="{6342C283-C500-4B8C-9B24-B3E30DCFE172}"/>
          </ac:spMkLst>
        </pc:spChg>
        <pc:graphicFrameChg chg="mod">
          <ac:chgData name="Santiago Muñoz" userId="035ae529-55af-410a-ad03-1ac661038453" providerId="ADAL" clId="{D813073C-53D7-42D1-AE09-E7D6E724F7AE}" dt="2025-03-10T14:37:21.962" v="1"/>
          <ac:graphicFrameMkLst>
            <pc:docMk/>
            <pc:sldMk cId="3548102421" sldId="2158"/>
            <ac:graphicFrameMk id="13" creationId="{5F19AF58-68D3-4161-A414-9E71C36603E7}"/>
          </ac:graphicFrameMkLst>
        </pc:graphicFrameChg>
      </pc:sldChg>
      <pc:sldChg chg="delCm">
        <pc:chgData name="Santiago Muñoz" userId="035ae529-55af-410a-ad03-1ac661038453" providerId="ADAL" clId="{D813073C-53D7-42D1-AE09-E7D6E724F7AE}" dt="2025-03-10T16:53:12.513" v="880"/>
        <pc:sldMkLst>
          <pc:docMk/>
          <pc:sldMk cId="1788905721" sldId="2160"/>
        </pc:sldMkLst>
      </pc:sldChg>
      <pc:sldChg chg="mod modShow delCm">
        <pc:chgData name="Santiago Muñoz" userId="035ae529-55af-410a-ad03-1ac661038453" providerId="ADAL" clId="{D813073C-53D7-42D1-AE09-E7D6E724F7AE}" dt="2025-03-10T14:59:23.466" v="85"/>
        <pc:sldMkLst>
          <pc:docMk/>
          <pc:sldMk cId="506857850" sldId="2229"/>
        </pc:sldMkLst>
      </pc:sldChg>
      <pc:sldChg chg="delSp mod delCm modNotesTx">
        <pc:chgData name="Santiago Muñoz" userId="035ae529-55af-410a-ad03-1ac661038453" providerId="ADAL" clId="{D813073C-53D7-42D1-AE09-E7D6E724F7AE}" dt="2025-03-10T15:40:13.231" v="337" actId="20577"/>
        <pc:sldMkLst>
          <pc:docMk/>
          <pc:sldMk cId="1138208478" sldId="2269"/>
        </pc:sldMkLst>
        <pc:spChg chg="del">
          <ac:chgData name="Santiago Muñoz" userId="035ae529-55af-410a-ad03-1ac661038453" providerId="ADAL" clId="{D813073C-53D7-42D1-AE09-E7D6E724F7AE}" dt="2025-03-10T15:39:21.355" v="132" actId="478"/>
          <ac:spMkLst>
            <pc:docMk/>
            <pc:sldMk cId="1138208478" sldId="2269"/>
            <ac:spMk id="2" creationId="{063A0264-0E4D-449C-8E79-E38FC26D9306}"/>
          </ac:spMkLst>
        </pc:spChg>
      </pc:sldChg>
      <pc:sldChg chg="modSp delCm">
        <pc:chgData name="Santiago Muñoz" userId="035ae529-55af-410a-ad03-1ac661038453" providerId="ADAL" clId="{D813073C-53D7-42D1-AE09-E7D6E724F7AE}" dt="2025-03-10T15:48:55.727" v="604"/>
        <pc:sldMkLst>
          <pc:docMk/>
          <pc:sldMk cId="3073991332" sldId="2270"/>
        </pc:sldMkLst>
        <pc:spChg chg="mod">
          <ac:chgData name="Santiago Muñoz" userId="035ae529-55af-410a-ad03-1ac661038453" providerId="ADAL" clId="{D813073C-53D7-42D1-AE09-E7D6E724F7AE}" dt="2025-03-10T15:48:52.760" v="603" actId="20577"/>
          <ac:spMkLst>
            <pc:docMk/>
            <pc:sldMk cId="3073991332" sldId="2270"/>
            <ac:spMk id="13" creationId="{A8B77E70-024B-4796-AD34-D43534812D21}"/>
          </ac:spMkLst>
        </pc:spChg>
      </pc:sldChg>
      <pc:sldChg chg="modSp mod delCm">
        <pc:chgData name="Santiago Muñoz" userId="035ae529-55af-410a-ad03-1ac661038453" providerId="ADAL" clId="{D813073C-53D7-42D1-AE09-E7D6E724F7AE}" dt="2025-03-10T15:48:17.757" v="516" actId="20577"/>
        <pc:sldMkLst>
          <pc:docMk/>
          <pc:sldMk cId="2954791412" sldId="2271"/>
        </pc:sldMkLst>
        <pc:spChg chg="mod">
          <ac:chgData name="Santiago Muñoz" userId="035ae529-55af-410a-ad03-1ac661038453" providerId="ADAL" clId="{D813073C-53D7-42D1-AE09-E7D6E724F7AE}" dt="2025-03-10T15:48:17.757" v="516" actId="20577"/>
          <ac:spMkLst>
            <pc:docMk/>
            <pc:sldMk cId="2954791412" sldId="2271"/>
            <ac:spMk id="14" creationId="{D0916FAD-E7AD-4367-ADB6-5A3400FDC121}"/>
          </ac:spMkLst>
        </pc:spChg>
        <pc:spChg chg="ord">
          <ac:chgData name="Santiago Muñoz" userId="035ae529-55af-410a-ad03-1ac661038453" providerId="ADAL" clId="{D813073C-53D7-42D1-AE09-E7D6E724F7AE}" dt="2025-03-10T15:47:23.832" v="382" actId="171"/>
          <ac:spMkLst>
            <pc:docMk/>
            <pc:sldMk cId="2954791412" sldId="2271"/>
            <ac:spMk id="16" creationId="{7B2E69F6-169E-4B7A-8DA8-A2216FE76E73}"/>
          </ac:spMkLst>
        </pc:spChg>
      </pc:sldChg>
      <pc:sldChg chg="addSp delSp modSp add del mod">
        <pc:chgData name="Santiago Muñoz" userId="035ae529-55af-410a-ad03-1ac661038453" providerId="ADAL" clId="{D813073C-53D7-42D1-AE09-E7D6E724F7AE}" dt="2025-03-10T14:55:13.252" v="80" actId="47"/>
        <pc:sldMkLst>
          <pc:docMk/>
          <pc:sldMk cId="2380549309" sldId="2282"/>
        </pc:sldMkLst>
        <pc:spChg chg="del">
          <ac:chgData name="Santiago Muñoz" userId="035ae529-55af-410a-ad03-1ac661038453" providerId="ADAL" clId="{D813073C-53D7-42D1-AE09-E7D6E724F7AE}" dt="2025-03-10T14:53:20.047" v="9" actId="478"/>
          <ac:spMkLst>
            <pc:docMk/>
            <pc:sldMk cId="2380549309" sldId="2282"/>
            <ac:spMk id="11" creationId="{327F23B5-75E8-4BD8-8706-39D6A43C2B9D}"/>
          </ac:spMkLst>
        </pc:spChg>
        <pc:spChg chg="add del mod">
          <ac:chgData name="Santiago Muñoz" userId="035ae529-55af-410a-ad03-1ac661038453" providerId="ADAL" clId="{D813073C-53D7-42D1-AE09-E7D6E724F7AE}" dt="2025-03-10T14:53:37.357" v="20" actId="20577"/>
          <ac:spMkLst>
            <pc:docMk/>
            <pc:sldMk cId="2380549309" sldId="2282"/>
            <ac:spMk id="12" creationId="{6342C283-C500-4B8C-9B24-B3E30DCFE172}"/>
          </ac:spMkLst>
        </pc:spChg>
        <pc:spChg chg="del">
          <ac:chgData name="Santiago Muñoz" userId="035ae529-55af-410a-ad03-1ac661038453" providerId="ADAL" clId="{D813073C-53D7-42D1-AE09-E7D6E724F7AE}" dt="2025-03-10T14:53:28.738" v="12" actId="478"/>
          <ac:spMkLst>
            <pc:docMk/>
            <pc:sldMk cId="2380549309" sldId="2282"/>
            <ac:spMk id="21" creationId="{1C932ED0-D066-A64E-8456-11C0E349DD75}"/>
          </ac:spMkLst>
        </pc:spChg>
        <pc:graphicFrameChg chg="del">
          <ac:chgData name="Santiago Muñoz" userId="035ae529-55af-410a-ad03-1ac661038453" providerId="ADAL" clId="{D813073C-53D7-42D1-AE09-E7D6E724F7AE}" dt="2025-03-10T14:52:31.161" v="4" actId="478"/>
          <ac:graphicFrameMkLst>
            <pc:docMk/>
            <pc:sldMk cId="2380549309" sldId="2282"/>
            <ac:graphicFrameMk id="6" creationId="{C08CE88C-60AF-4724-823E-103B9A37AC10}"/>
          </ac:graphicFrameMkLst>
        </pc:graphicFrameChg>
        <pc:graphicFrameChg chg="del">
          <ac:chgData name="Santiago Muñoz" userId="035ae529-55af-410a-ad03-1ac661038453" providerId="ADAL" clId="{D813073C-53D7-42D1-AE09-E7D6E724F7AE}" dt="2025-03-10T14:52:33.546" v="5" actId="478"/>
          <ac:graphicFrameMkLst>
            <pc:docMk/>
            <pc:sldMk cId="2380549309" sldId="2282"/>
            <ac:graphicFrameMk id="13" creationId="{5F19AF58-68D3-4161-A414-9E71C36603E7}"/>
          </ac:graphicFrameMkLst>
        </pc:graphicFrameChg>
        <pc:graphicFrameChg chg="add mod">
          <ac:chgData name="Santiago Muñoz" userId="035ae529-55af-410a-ad03-1ac661038453" providerId="ADAL" clId="{D813073C-53D7-42D1-AE09-E7D6E724F7AE}" dt="2025-03-10T14:54:29.339" v="71" actId="1035"/>
          <ac:graphicFrameMkLst>
            <pc:docMk/>
            <pc:sldMk cId="2380549309" sldId="2282"/>
            <ac:graphicFrameMk id="14" creationId="{C08CE88C-60AF-4724-823E-103B9A37AC10}"/>
          </ac:graphicFrameMkLst>
        </pc:graphicFrameChg>
      </pc:sldChg>
      <pc:sldChg chg="addSp delSp modSp add mod delCm">
        <pc:chgData name="Santiago Muñoz" userId="035ae529-55af-410a-ad03-1ac661038453" providerId="ADAL" clId="{D813073C-53D7-42D1-AE09-E7D6E724F7AE}" dt="2025-03-10T15:00:43.043" v="131"/>
        <pc:sldMkLst>
          <pc:docMk/>
          <pc:sldMk cId="3697416431" sldId="2283"/>
        </pc:sldMkLst>
        <pc:spChg chg="mod">
          <ac:chgData name="Santiago Muñoz" userId="035ae529-55af-410a-ad03-1ac661038453" providerId="ADAL" clId="{D813073C-53D7-42D1-AE09-E7D6E724F7AE}" dt="2025-03-10T14:55:11.465" v="79" actId="20577"/>
          <ac:spMkLst>
            <pc:docMk/>
            <pc:sldMk cId="3697416431" sldId="2283"/>
            <ac:spMk id="11" creationId="{327F23B5-75E8-4BD8-8706-39D6A43C2B9D}"/>
          </ac:spMkLst>
        </pc:spChg>
        <pc:graphicFrameChg chg="del">
          <ac:chgData name="Santiago Muñoz" userId="035ae529-55af-410a-ad03-1ac661038453" providerId="ADAL" clId="{D813073C-53D7-42D1-AE09-E7D6E724F7AE}" dt="2025-03-10T14:54:53.412" v="73" actId="478"/>
          <ac:graphicFrameMkLst>
            <pc:docMk/>
            <pc:sldMk cId="3697416431" sldId="2283"/>
            <ac:graphicFrameMk id="6" creationId="{C08CE88C-60AF-4724-823E-103B9A37AC10}"/>
          </ac:graphicFrameMkLst>
        </pc:graphicFrameChg>
        <pc:graphicFrameChg chg="add mod">
          <ac:chgData name="Santiago Muñoz" userId="035ae529-55af-410a-ad03-1ac661038453" providerId="ADAL" clId="{D813073C-53D7-42D1-AE09-E7D6E724F7AE}" dt="2025-03-10T14:56:39.445" v="82" actId="113"/>
          <ac:graphicFrameMkLst>
            <pc:docMk/>
            <pc:sldMk cId="3697416431" sldId="2283"/>
            <ac:graphicFrameMk id="14" creationId="{9CEEC4C0-9737-4D3F-A8F4-E9900D6F24B3}"/>
          </ac:graphicFrameMkLst>
        </pc:graphicFrameChg>
      </pc:sldChg>
      <pc:sldChg chg="addSp delSp modSp add mod delCm">
        <pc:chgData name="Santiago Muñoz" userId="035ae529-55af-410a-ad03-1ac661038453" providerId="ADAL" clId="{D813073C-53D7-42D1-AE09-E7D6E724F7AE}" dt="2025-03-10T20:38:28.572" v="950" actId="27918"/>
        <pc:sldMkLst>
          <pc:docMk/>
          <pc:sldMk cId="3091821598" sldId="2284"/>
        </pc:sldMkLst>
        <pc:spChg chg="add del mod">
          <ac:chgData name="Santiago Muñoz" userId="035ae529-55af-410a-ad03-1ac661038453" providerId="ADAL" clId="{D813073C-53D7-42D1-AE09-E7D6E724F7AE}" dt="2025-03-10T20:34:09.848" v="898" actId="478"/>
          <ac:spMkLst>
            <pc:docMk/>
            <pc:sldMk cId="3091821598" sldId="2284"/>
            <ac:spMk id="3" creationId="{313607C4-A079-4A3A-A1A9-5144AEEA309E}"/>
          </ac:spMkLst>
        </pc:spChg>
        <pc:spChg chg="add del mod">
          <ac:chgData name="Santiago Muñoz" userId="035ae529-55af-410a-ad03-1ac661038453" providerId="ADAL" clId="{D813073C-53D7-42D1-AE09-E7D6E724F7AE}" dt="2025-03-10T16:38:03.668" v="607"/>
          <ac:spMkLst>
            <pc:docMk/>
            <pc:sldMk cId="3091821598" sldId="2284"/>
            <ac:spMk id="3" creationId="{A2D64473-C6E1-4EA8-B10A-B71802A3EA29}"/>
          </ac:spMkLst>
        </pc:spChg>
        <pc:spChg chg="mod">
          <ac:chgData name="Santiago Muñoz" userId="035ae529-55af-410a-ad03-1ac661038453" providerId="ADAL" clId="{D813073C-53D7-42D1-AE09-E7D6E724F7AE}" dt="2025-03-10T16:54:32.349" v="894" actId="20577"/>
          <ac:spMkLst>
            <pc:docMk/>
            <pc:sldMk cId="3091821598" sldId="2284"/>
            <ac:spMk id="4" creationId="{C168C69B-8A20-A64C-A728-62781F1B1FE9}"/>
          </ac:spMkLst>
        </pc:spChg>
        <pc:spChg chg="mod">
          <ac:chgData name="Santiago Muñoz" userId="035ae529-55af-410a-ad03-1ac661038453" providerId="ADAL" clId="{D813073C-53D7-42D1-AE09-E7D6E724F7AE}" dt="2025-03-10T16:39:42.847" v="680" actId="1036"/>
          <ac:spMkLst>
            <pc:docMk/>
            <pc:sldMk cId="3091821598" sldId="2284"/>
            <ac:spMk id="11" creationId="{B49AEAA2-B7D1-4A45-94E8-ACCDDCDBD3A1}"/>
          </ac:spMkLst>
        </pc:spChg>
        <pc:spChg chg="del mod">
          <ac:chgData name="Santiago Muñoz" userId="035ae529-55af-410a-ad03-1ac661038453" providerId="ADAL" clId="{D813073C-53D7-42D1-AE09-E7D6E724F7AE}" dt="2025-03-10T20:34:55.511" v="909" actId="478"/>
          <ac:spMkLst>
            <pc:docMk/>
            <pc:sldMk cId="3091821598" sldId="2284"/>
            <ac:spMk id="13" creationId="{85A36D6C-7C71-4F7A-A213-F5FBD76AE56A}"/>
          </ac:spMkLst>
        </pc:spChg>
        <pc:spChg chg="add mod">
          <ac:chgData name="Santiago Muñoz" userId="035ae529-55af-410a-ad03-1ac661038453" providerId="ADAL" clId="{D813073C-53D7-42D1-AE09-E7D6E724F7AE}" dt="2025-03-10T20:35:50.628" v="937" actId="14100"/>
          <ac:spMkLst>
            <pc:docMk/>
            <pc:sldMk cId="3091821598" sldId="2284"/>
            <ac:spMk id="15" creationId="{938967BD-8101-4ED5-8ECA-63D87C04BDCE}"/>
          </ac:spMkLst>
        </pc:spChg>
        <pc:graphicFrameChg chg="del">
          <ac:chgData name="Santiago Muñoz" userId="035ae529-55af-410a-ad03-1ac661038453" providerId="ADAL" clId="{D813073C-53D7-42D1-AE09-E7D6E724F7AE}" dt="2025-03-10T16:37:59.498" v="606" actId="478"/>
          <ac:graphicFrameMkLst>
            <pc:docMk/>
            <pc:sldMk cId="3091821598" sldId="2284"/>
            <ac:graphicFrameMk id="10" creationId="{C13BDADF-7D0B-4C7E-90E4-14339B933891}"/>
          </ac:graphicFrameMkLst>
        </pc:graphicFrameChg>
        <pc:graphicFrameChg chg="add del mod">
          <ac:chgData name="Santiago Muñoz" userId="035ae529-55af-410a-ad03-1ac661038453" providerId="ADAL" clId="{D813073C-53D7-42D1-AE09-E7D6E724F7AE}" dt="2025-03-10T20:34:03.958" v="897" actId="478"/>
          <ac:graphicFrameMkLst>
            <pc:docMk/>
            <pc:sldMk cId="3091821598" sldId="2284"/>
            <ac:graphicFrameMk id="12" creationId="{70A0D726-456E-4576-8586-FB8EB2DD0B05}"/>
          </ac:graphicFrameMkLst>
        </pc:graphicFrameChg>
        <pc:graphicFrameChg chg="add del mod">
          <ac:chgData name="Santiago Muñoz" userId="035ae529-55af-410a-ad03-1ac661038453" providerId="ADAL" clId="{D813073C-53D7-42D1-AE09-E7D6E724F7AE}" dt="2025-03-10T20:34:01.450" v="896" actId="478"/>
          <ac:graphicFrameMkLst>
            <pc:docMk/>
            <pc:sldMk cId="3091821598" sldId="2284"/>
            <ac:graphicFrameMk id="14" creationId="{332B7F0A-E6B2-4137-A42B-46F68CE03AAE}"/>
          </ac:graphicFrameMkLst>
        </pc:graphicFrameChg>
        <pc:graphicFrameChg chg="add mod">
          <ac:chgData name="Santiago Muñoz" userId="035ae529-55af-410a-ad03-1ac661038453" providerId="ADAL" clId="{D813073C-53D7-42D1-AE09-E7D6E724F7AE}" dt="2025-03-10T20:38:26.147" v="949" actId="692"/>
          <ac:graphicFrameMkLst>
            <pc:docMk/>
            <pc:sldMk cId="3091821598" sldId="2284"/>
            <ac:graphicFrameMk id="16" creationId="{FEF8DF0C-A59F-4199-A0FA-448AE7607B8E}"/>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Graficas%20MEGC.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hechos%20estilizados%20v2.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hechos%20estilizados%20v2.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hechos%20estilizados.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hechos%20estilizados%20v2.xlsx"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E:\Asobancaria%20Usura\Hechos%20Estilizado%20Tasas%20de%20colocacion.xlsx"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Banco%20Agrario.xlsx" TargetMode="External"/><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Productivo/Libro1.xlsx" TargetMode="External"/><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Banco%20Agrario.xlsx" TargetMode="External"/><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bajo%20monto.xlsx" TargetMode="External"/><Relationship Id="rId2" Type="http://schemas.microsoft.com/office/2011/relationships/chartColorStyle" Target="colors15.xml"/><Relationship Id="rId1" Type="http://schemas.microsoft.com/office/2011/relationships/chartStyle" Target="style15.xml"/></Relationships>
</file>

<file path=ppt/charts/_rels/chart19.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Graficas%20MEGC.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20.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Cartera%20PYME.xlsx"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6.xml"/></Relationships>
</file>

<file path=ppt/charts/_rels/chart21.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Cartera%20PYME.xlsx"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7.xml"/></Relationships>
</file>

<file path=ppt/charts/_rels/chart2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9.xml"/><Relationship Id="rId1" Type="http://schemas.microsoft.com/office/2011/relationships/chartStyle" Target="style19.xml"/></Relationships>
</file>

<file path=ppt/charts/_rels/chart23.xml.rels><?xml version="1.0" encoding="UTF-8" standalone="yes"?>
<Relationships xmlns="http://schemas.openxmlformats.org/package/2006/relationships"><Relationship Id="rId1" Type="http://schemas.openxmlformats.org/officeDocument/2006/relationships/oleObject" Target="file:///E:\Asobancaria%20Usura\ELCO%20Credito.xlsx" TargetMode="External"/></Relationships>
</file>

<file path=ppt/charts/_rels/chart24.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Graficas%20MEGC.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Graficas%20MEGC.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Graficas%20MEGC.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1" Type="http://schemas.openxmlformats.org/officeDocument/2006/relationships/oleObject" Target="file:///E:\Asobancaria%20Usura\Datos%20hechos%20estilizados%20secto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Asobancaria%20Usura\Datos%20hechos%20estilizados%20sector.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hechos%20estilizados.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hechos%20estilizados%20v2.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https://fedeorg-my.sharepoint.com/personal/smunoz_fedesarrollo_org_co/Documents/Documentos/FEDESARROLLO/Asobancaria%20Tasa%20de%20usura/Ejercicio%20datos%20super/hechos%20estilizados%20v2.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137670291213599E-2"/>
          <c:y val="4.2223499041037137E-2"/>
          <c:w val="0.8477246594175728"/>
          <c:h val="0.8011585781993078"/>
        </c:manualLayout>
      </c:layout>
      <c:lineChart>
        <c:grouping val="standard"/>
        <c:varyColors val="0"/>
        <c:ser>
          <c:idx val="0"/>
          <c:order val="0"/>
          <c:tx>
            <c:strRef>
              <c:f>'Consumo y BR'!$D$1</c:f>
              <c:strCache>
                <c:ptCount val="1"/>
                <c:pt idx="0">
                  <c:v>Tasa de usura Comercial y Ordinario</c:v>
                </c:pt>
              </c:strCache>
            </c:strRef>
          </c:tx>
          <c:spPr>
            <a:ln w="28575" cap="rnd">
              <a:solidFill>
                <a:schemeClr val="accent1"/>
              </a:solidFill>
              <a:round/>
            </a:ln>
            <a:effectLst/>
          </c:spPr>
          <c:marker>
            <c:symbol val="none"/>
          </c:marker>
          <c:dLbls>
            <c:dLbl>
              <c:idx val="118"/>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ED-459A-A8B8-B61310567A39}"/>
                </c:ext>
              </c:extLst>
            </c:dLbl>
            <c:spPr>
              <a:noFill/>
              <a:ln>
                <a:noFill/>
              </a:ln>
              <a:effectLst/>
            </c:spPr>
            <c:txPr>
              <a:bodyPr rot="0" spcFirstLastPara="1" vertOverflow="ellipsis" vert="horz" wrap="square" anchor="ctr" anchorCtr="1"/>
              <a:lstStyle/>
              <a:p>
                <a:pPr>
                  <a:defRPr sz="1200" b="1" i="0" u="none" strike="noStrike" kern="1200" baseline="0">
                    <a:solidFill>
                      <a:schemeClr val="accent1"/>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'Consumo y BR'!$C$2:$C$120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pt idx="59">
                  <c:v>43800</c:v>
                </c:pt>
                <c:pt idx="60">
                  <c:v>43770</c:v>
                </c:pt>
                <c:pt idx="61">
                  <c:v>43739</c:v>
                </c:pt>
                <c:pt idx="62">
                  <c:v>43709</c:v>
                </c:pt>
                <c:pt idx="63">
                  <c:v>43678</c:v>
                </c:pt>
                <c:pt idx="64">
                  <c:v>43647</c:v>
                </c:pt>
                <c:pt idx="65">
                  <c:v>43617</c:v>
                </c:pt>
                <c:pt idx="66">
                  <c:v>43586</c:v>
                </c:pt>
                <c:pt idx="67">
                  <c:v>43556</c:v>
                </c:pt>
                <c:pt idx="68">
                  <c:v>43525</c:v>
                </c:pt>
                <c:pt idx="69">
                  <c:v>43497</c:v>
                </c:pt>
                <c:pt idx="70">
                  <c:v>43466</c:v>
                </c:pt>
                <c:pt idx="71">
                  <c:v>43435</c:v>
                </c:pt>
                <c:pt idx="72">
                  <c:v>43405</c:v>
                </c:pt>
                <c:pt idx="73">
                  <c:v>43374</c:v>
                </c:pt>
                <c:pt idx="74">
                  <c:v>43344</c:v>
                </c:pt>
                <c:pt idx="75">
                  <c:v>43313</c:v>
                </c:pt>
                <c:pt idx="76">
                  <c:v>43282</c:v>
                </c:pt>
                <c:pt idx="77">
                  <c:v>43252</c:v>
                </c:pt>
                <c:pt idx="78">
                  <c:v>43221</c:v>
                </c:pt>
                <c:pt idx="79">
                  <c:v>43191</c:v>
                </c:pt>
                <c:pt idx="80">
                  <c:v>43160</c:v>
                </c:pt>
                <c:pt idx="81">
                  <c:v>43132</c:v>
                </c:pt>
                <c:pt idx="82">
                  <c:v>43101</c:v>
                </c:pt>
                <c:pt idx="83">
                  <c:v>43070</c:v>
                </c:pt>
                <c:pt idx="84">
                  <c:v>43040</c:v>
                </c:pt>
                <c:pt idx="85">
                  <c:v>43009</c:v>
                </c:pt>
                <c:pt idx="86">
                  <c:v>42979</c:v>
                </c:pt>
                <c:pt idx="87">
                  <c:v>42948</c:v>
                </c:pt>
                <c:pt idx="88">
                  <c:v>42917</c:v>
                </c:pt>
                <c:pt idx="89">
                  <c:v>42887</c:v>
                </c:pt>
                <c:pt idx="90">
                  <c:v>42856</c:v>
                </c:pt>
                <c:pt idx="91">
                  <c:v>42826</c:v>
                </c:pt>
                <c:pt idx="92">
                  <c:v>42795</c:v>
                </c:pt>
                <c:pt idx="93">
                  <c:v>42767</c:v>
                </c:pt>
                <c:pt idx="94">
                  <c:v>42736</c:v>
                </c:pt>
                <c:pt idx="95">
                  <c:v>42705</c:v>
                </c:pt>
                <c:pt idx="96">
                  <c:v>42675</c:v>
                </c:pt>
                <c:pt idx="97">
                  <c:v>42644</c:v>
                </c:pt>
                <c:pt idx="98">
                  <c:v>42614</c:v>
                </c:pt>
                <c:pt idx="99">
                  <c:v>42583</c:v>
                </c:pt>
                <c:pt idx="100">
                  <c:v>42552</c:v>
                </c:pt>
                <c:pt idx="101">
                  <c:v>42522</c:v>
                </c:pt>
                <c:pt idx="102">
                  <c:v>42491</c:v>
                </c:pt>
                <c:pt idx="103">
                  <c:v>42461</c:v>
                </c:pt>
                <c:pt idx="104">
                  <c:v>42430</c:v>
                </c:pt>
                <c:pt idx="105">
                  <c:v>42401</c:v>
                </c:pt>
                <c:pt idx="106">
                  <c:v>42370</c:v>
                </c:pt>
                <c:pt idx="107">
                  <c:v>42339</c:v>
                </c:pt>
                <c:pt idx="108">
                  <c:v>42309</c:v>
                </c:pt>
                <c:pt idx="109">
                  <c:v>42278</c:v>
                </c:pt>
                <c:pt idx="110">
                  <c:v>42248</c:v>
                </c:pt>
                <c:pt idx="111">
                  <c:v>42217</c:v>
                </c:pt>
                <c:pt idx="112">
                  <c:v>42186</c:v>
                </c:pt>
                <c:pt idx="113">
                  <c:v>42156</c:v>
                </c:pt>
                <c:pt idx="114">
                  <c:v>42125</c:v>
                </c:pt>
                <c:pt idx="115">
                  <c:v>42095</c:v>
                </c:pt>
                <c:pt idx="116">
                  <c:v>42064</c:v>
                </c:pt>
                <c:pt idx="117">
                  <c:v>42036</c:v>
                </c:pt>
                <c:pt idx="118">
                  <c:v>42005</c:v>
                </c:pt>
              </c:numCache>
            </c:numRef>
          </c:cat>
          <c:val>
            <c:numRef>
              <c:f>'Consumo y BR'!$D$2:$D$120</c:f>
              <c:numCache>
                <c:formatCode>0.00%</c:formatCode>
                <c:ptCount val="119"/>
                <c:pt idx="0">
                  <c:v>0.27900000000000003</c:v>
                </c:pt>
                <c:pt idx="1">
                  <c:v>0.28170000000000006</c:v>
                </c:pt>
                <c:pt idx="2">
                  <c:v>0.28844999999999998</c:v>
                </c:pt>
                <c:pt idx="3">
                  <c:v>0.29204999999999998</c:v>
                </c:pt>
                <c:pt idx="4">
                  <c:v>0.2949</c:v>
                </c:pt>
                <c:pt idx="5">
                  <c:v>0.30839999999999995</c:v>
                </c:pt>
                <c:pt idx="6">
                  <c:v>0.31530000000000002</c:v>
                </c:pt>
                <c:pt idx="7">
                  <c:v>0.33089999999999997</c:v>
                </c:pt>
                <c:pt idx="8">
                  <c:v>0.33300000000000002</c:v>
                </c:pt>
                <c:pt idx="9">
                  <c:v>0.34964999999999996</c:v>
                </c:pt>
                <c:pt idx="10">
                  <c:v>0.3498</c:v>
                </c:pt>
                <c:pt idx="11">
                  <c:v>0.37560000000000004</c:v>
                </c:pt>
                <c:pt idx="12">
                  <c:v>0.38279999999999997</c:v>
                </c:pt>
                <c:pt idx="13">
                  <c:v>0.39795000000000003</c:v>
                </c:pt>
                <c:pt idx="14">
                  <c:v>0.42044999999999999</c:v>
                </c:pt>
                <c:pt idx="15">
                  <c:v>0.43124999999999997</c:v>
                </c:pt>
                <c:pt idx="16">
                  <c:v>0.44039999999999996</c:v>
                </c:pt>
                <c:pt idx="17">
                  <c:v>0.44640000000000002</c:v>
                </c:pt>
                <c:pt idx="18">
                  <c:v>0.45404999999999995</c:v>
                </c:pt>
                <c:pt idx="19">
                  <c:v>0.47084999999999999</c:v>
                </c:pt>
                <c:pt idx="20">
                  <c:v>0.46260000000000001</c:v>
                </c:pt>
                <c:pt idx="21">
                  <c:v>0.45269999999999999</c:v>
                </c:pt>
                <c:pt idx="22">
                  <c:v>0.43259999999999998</c:v>
                </c:pt>
                <c:pt idx="23">
                  <c:v>0.41459999999999997</c:v>
                </c:pt>
                <c:pt idx="24">
                  <c:v>0.38670000000000004</c:v>
                </c:pt>
                <c:pt idx="25">
                  <c:v>0.36914999999999998</c:v>
                </c:pt>
                <c:pt idx="26">
                  <c:v>0.35249999999999998</c:v>
                </c:pt>
                <c:pt idx="27">
                  <c:v>0.33315000000000006</c:v>
                </c:pt>
                <c:pt idx="28">
                  <c:v>0.31920000000000004</c:v>
                </c:pt>
                <c:pt idx="29">
                  <c:v>0.30599999999999999</c:v>
                </c:pt>
                <c:pt idx="30">
                  <c:v>0.29564999999999997</c:v>
                </c:pt>
                <c:pt idx="31">
                  <c:v>0.28575</c:v>
                </c:pt>
                <c:pt idx="32">
                  <c:v>0.27704999999999996</c:v>
                </c:pt>
                <c:pt idx="33">
                  <c:v>0.27449999999999997</c:v>
                </c:pt>
                <c:pt idx="34">
                  <c:v>0.26490000000000002</c:v>
                </c:pt>
                <c:pt idx="35">
                  <c:v>0.26190000000000002</c:v>
                </c:pt>
                <c:pt idx="36">
                  <c:v>0.25905</c:v>
                </c:pt>
                <c:pt idx="37">
                  <c:v>0.25619999999999998</c:v>
                </c:pt>
                <c:pt idx="38">
                  <c:v>0.25785000000000002</c:v>
                </c:pt>
                <c:pt idx="39">
                  <c:v>0.2586</c:v>
                </c:pt>
                <c:pt idx="40">
                  <c:v>0.25770000000000004</c:v>
                </c:pt>
                <c:pt idx="41">
                  <c:v>0.25814999999999999</c:v>
                </c:pt>
                <c:pt idx="42">
                  <c:v>0.25829999999999997</c:v>
                </c:pt>
                <c:pt idx="43">
                  <c:v>0.25964999999999994</c:v>
                </c:pt>
                <c:pt idx="44">
                  <c:v>0.26114999999999999</c:v>
                </c:pt>
                <c:pt idx="45">
                  <c:v>0.2631</c:v>
                </c:pt>
                <c:pt idx="46">
                  <c:v>0.25979999999999998</c:v>
                </c:pt>
                <c:pt idx="47">
                  <c:v>0.26190000000000002</c:v>
                </c:pt>
                <c:pt idx="48">
                  <c:v>0.2676</c:v>
                </c:pt>
                <c:pt idx="49">
                  <c:v>0.27134999999999998</c:v>
                </c:pt>
                <c:pt idx="50">
                  <c:v>0.27525000000000005</c:v>
                </c:pt>
                <c:pt idx="51">
                  <c:v>0.27434999999999998</c:v>
                </c:pt>
                <c:pt idx="52">
                  <c:v>0.27179999999999999</c:v>
                </c:pt>
                <c:pt idx="53">
                  <c:v>0.27179999999999999</c:v>
                </c:pt>
                <c:pt idx="54">
                  <c:v>0.27285000000000004</c:v>
                </c:pt>
                <c:pt idx="55">
                  <c:v>0.28034999999999999</c:v>
                </c:pt>
                <c:pt idx="56">
                  <c:v>0.28425</c:v>
                </c:pt>
                <c:pt idx="57">
                  <c:v>0.28589999999999999</c:v>
                </c:pt>
                <c:pt idx="58">
                  <c:v>0.28155000000000002</c:v>
                </c:pt>
                <c:pt idx="59">
                  <c:v>0.28364999999999996</c:v>
                </c:pt>
                <c:pt idx="60">
                  <c:v>0.28545000000000004</c:v>
                </c:pt>
                <c:pt idx="61">
                  <c:v>0.28649999999999998</c:v>
                </c:pt>
                <c:pt idx="62">
                  <c:v>0.2898</c:v>
                </c:pt>
                <c:pt idx="63">
                  <c:v>0.2898</c:v>
                </c:pt>
                <c:pt idx="64">
                  <c:v>0.28920000000000001</c:v>
                </c:pt>
                <c:pt idx="65">
                  <c:v>0.28949999999999998</c:v>
                </c:pt>
                <c:pt idx="66">
                  <c:v>0.29009999999999997</c:v>
                </c:pt>
                <c:pt idx="67">
                  <c:v>0.2898</c:v>
                </c:pt>
                <c:pt idx="68">
                  <c:v>0.29055000000000003</c:v>
                </c:pt>
                <c:pt idx="69">
                  <c:v>0.29549999999999998</c:v>
                </c:pt>
                <c:pt idx="70">
                  <c:v>0.28739999999999999</c:v>
                </c:pt>
                <c:pt idx="71">
                  <c:v>0.29099999999999998</c:v>
                </c:pt>
                <c:pt idx="72">
                  <c:v>0.29235</c:v>
                </c:pt>
                <c:pt idx="73">
                  <c:v>0.29444999999999999</c:v>
                </c:pt>
                <c:pt idx="74">
                  <c:v>0.29715000000000003</c:v>
                </c:pt>
                <c:pt idx="75">
                  <c:v>0.29910000000000003</c:v>
                </c:pt>
                <c:pt idx="76">
                  <c:v>0.30044999999999999</c:v>
                </c:pt>
                <c:pt idx="77">
                  <c:v>0.30420000000000003</c:v>
                </c:pt>
                <c:pt idx="78">
                  <c:v>0.30660000000000004</c:v>
                </c:pt>
                <c:pt idx="79">
                  <c:v>0.30720000000000003</c:v>
                </c:pt>
                <c:pt idx="80">
                  <c:v>0.31019999999999998</c:v>
                </c:pt>
                <c:pt idx="81">
                  <c:v>0.31515000000000004</c:v>
                </c:pt>
                <c:pt idx="82">
                  <c:v>0.31035000000000001</c:v>
                </c:pt>
                <c:pt idx="83">
                  <c:v>0.31154999999999999</c:v>
                </c:pt>
                <c:pt idx="84">
                  <c:v>0.31440000000000001</c:v>
                </c:pt>
                <c:pt idx="85">
                  <c:v>0.31724999999999998</c:v>
                </c:pt>
                <c:pt idx="86">
                  <c:v>0.32219999999999999</c:v>
                </c:pt>
                <c:pt idx="87">
                  <c:v>0.32969999999999999</c:v>
                </c:pt>
                <c:pt idx="88">
                  <c:v>0.32969999999999999</c:v>
                </c:pt>
                <c:pt idx="89">
                  <c:v>0.33494999999999997</c:v>
                </c:pt>
                <c:pt idx="90">
                  <c:v>0.33494999999999997</c:v>
                </c:pt>
                <c:pt idx="91">
                  <c:v>0.33494999999999997</c:v>
                </c:pt>
                <c:pt idx="92">
                  <c:v>0.33509999999999995</c:v>
                </c:pt>
                <c:pt idx="93">
                  <c:v>0.33509999999999995</c:v>
                </c:pt>
                <c:pt idx="94">
                  <c:v>0.33509999999999995</c:v>
                </c:pt>
                <c:pt idx="95">
                  <c:v>0.32984999999999998</c:v>
                </c:pt>
                <c:pt idx="96">
                  <c:v>0.32984999999999998</c:v>
                </c:pt>
                <c:pt idx="97">
                  <c:v>0.32984999999999998</c:v>
                </c:pt>
                <c:pt idx="98">
                  <c:v>0.3201</c:v>
                </c:pt>
                <c:pt idx="99">
                  <c:v>0.3201</c:v>
                </c:pt>
                <c:pt idx="100">
                  <c:v>0.3201</c:v>
                </c:pt>
                <c:pt idx="101">
                  <c:v>0.30809999999999998</c:v>
                </c:pt>
                <c:pt idx="102">
                  <c:v>0.30809999999999998</c:v>
                </c:pt>
                <c:pt idx="103">
                  <c:v>0.30809999999999998</c:v>
                </c:pt>
                <c:pt idx="104">
                  <c:v>0.29520000000000002</c:v>
                </c:pt>
                <c:pt idx="105">
                  <c:v>0.29520000000000002</c:v>
                </c:pt>
                <c:pt idx="106">
                  <c:v>0.29520000000000002</c:v>
                </c:pt>
                <c:pt idx="107">
                  <c:v>0.28994999999999993</c:v>
                </c:pt>
                <c:pt idx="108">
                  <c:v>0.28994999999999993</c:v>
                </c:pt>
                <c:pt idx="109">
                  <c:v>0.28994999999999993</c:v>
                </c:pt>
                <c:pt idx="110">
                  <c:v>0.28890000000000005</c:v>
                </c:pt>
                <c:pt idx="111">
                  <c:v>0.28890000000000005</c:v>
                </c:pt>
                <c:pt idx="112">
                  <c:v>0.28890000000000005</c:v>
                </c:pt>
                <c:pt idx="113">
                  <c:v>0.29055000000000003</c:v>
                </c:pt>
                <c:pt idx="114">
                  <c:v>0.29055000000000003</c:v>
                </c:pt>
                <c:pt idx="115">
                  <c:v>0.29055000000000003</c:v>
                </c:pt>
                <c:pt idx="116">
                  <c:v>0.28815000000000002</c:v>
                </c:pt>
                <c:pt idx="117">
                  <c:v>0.28815000000000002</c:v>
                </c:pt>
                <c:pt idx="118">
                  <c:v>0.28815000000000002</c:v>
                </c:pt>
              </c:numCache>
            </c:numRef>
          </c:val>
          <c:smooth val="1"/>
          <c:extLst>
            <c:ext xmlns:c16="http://schemas.microsoft.com/office/drawing/2014/chart" uri="{C3380CC4-5D6E-409C-BE32-E72D297353CC}">
              <c16:uniqueId val="{00000001-E3DC-4F8E-B546-D5301B23A77B}"/>
            </c:ext>
          </c:extLst>
        </c:ser>
        <c:dLbls>
          <c:showLegendKey val="0"/>
          <c:showVal val="0"/>
          <c:showCatName val="0"/>
          <c:showSerName val="0"/>
          <c:showPercent val="0"/>
          <c:showBubbleSize val="0"/>
        </c:dLbls>
        <c:marker val="1"/>
        <c:smooth val="0"/>
        <c:axId val="1167539151"/>
        <c:axId val="1167539567"/>
      </c:lineChart>
      <c:lineChart>
        <c:grouping val="standard"/>
        <c:varyColors val="0"/>
        <c:ser>
          <c:idx val="1"/>
          <c:order val="1"/>
          <c:tx>
            <c:strRef>
              <c:f>'Consumo y BR'!$E$1</c:f>
              <c:strCache>
                <c:ptCount val="1"/>
                <c:pt idx="0">
                  <c:v>Tasa de interés del Banco de la República (Eje derecho)</c:v>
                </c:pt>
              </c:strCache>
            </c:strRef>
          </c:tx>
          <c:spPr>
            <a:ln w="28575" cap="rnd">
              <a:solidFill>
                <a:schemeClr val="accent2"/>
              </a:solidFill>
              <a:round/>
            </a:ln>
            <a:effectLst/>
          </c:spPr>
          <c:marker>
            <c:symbol val="none"/>
          </c:marker>
          <c:dLbls>
            <c:dLbl>
              <c:idx val="118"/>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ED-459A-A8B8-B61310567A3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s-ES"/>
              </a:p>
            </c:txPr>
            <c:dLblPos val="b"/>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'Consumo y BR'!$C$2:$C$120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pt idx="59">
                  <c:v>43800</c:v>
                </c:pt>
                <c:pt idx="60">
                  <c:v>43770</c:v>
                </c:pt>
                <c:pt idx="61">
                  <c:v>43739</c:v>
                </c:pt>
                <c:pt idx="62">
                  <c:v>43709</c:v>
                </c:pt>
                <c:pt idx="63">
                  <c:v>43678</c:v>
                </c:pt>
                <c:pt idx="64">
                  <c:v>43647</c:v>
                </c:pt>
                <c:pt idx="65">
                  <c:v>43617</c:v>
                </c:pt>
                <c:pt idx="66">
                  <c:v>43586</c:v>
                </c:pt>
                <c:pt idx="67">
                  <c:v>43556</c:v>
                </c:pt>
                <c:pt idx="68">
                  <c:v>43525</c:v>
                </c:pt>
                <c:pt idx="69">
                  <c:v>43497</c:v>
                </c:pt>
                <c:pt idx="70">
                  <c:v>43466</c:v>
                </c:pt>
                <c:pt idx="71">
                  <c:v>43435</c:v>
                </c:pt>
                <c:pt idx="72">
                  <c:v>43405</c:v>
                </c:pt>
                <c:pt idx="73">
                  <c:v>43374</c:v>
                </c:pt>
                <c:pt idx="74">
                  <c:v>43344</c:v>
                </c:pt>
                <c:pt idx="75">
                  <c:v>43313</c:v>
                </c:pt>
                <c:pt idx="76">
                  <c:v>43282</c:v>
                </c:pt>
                <c:pt idx="77">
                  <c:v>43252</c:v>
                </c:pt>
                <c:pt idx="78">
                  <c:v>43221</c:v>
                </c:pt>
                <c:pt idx="79">
                  <c:v>43191</c:v>
                </c:pt>
                <c:pt idx="80">
                  <c:v>43160</c:v>
                </c:pt>
                <c:pt idx="81">
                  <c:v>43132</c:v>
                </c:pt>
                <c:pt idx="82">
                  <c:v>43101</c:v>
                </c:pt>
                <c:pt idx="83">
                  <c:v>43070</c:v>
                </c:pt>
                <c:pt idx="84">
                  <c:v>43040</c:v>
                </c:pt>
                <c:pt idx="85">
                  <c:v>43009</c:v>
                </c:pt>
                <c:pt idx="86">
                  <c:v>42979</c:v>
                </c:pt>
                <c:pt idx="87">
                  <c:v>42948</c:v>
                </c:pt>
                <c:pt idx="88">
                  <c:v>42917</c:v>
                </c:pt>
                <c:pt idx="89">
                  <c:v>42887</c:v>
                </c:pt>
                <c:pt idx="90">
                  <c:v>42856</c:v>
                </c:pt>
                <c:pt idx="91">
                  <c:v>42826</c:v>
                </c:pt>
                <c:pt idx="92">
                  <c:v>42795</c:v>
                </c:pt>
                <c:pt idx="93">
                  <c:v>42767</c:v>
                </c:pt>
                <c:pt idx="94">
                  <c:v>42736</c:v>
                </c:pt>
                <c:pt idx="95">
                  <c:v>42705</c:v>
                </c:pt>
                <c:pt idx="96">
                  <c:v>42675</c:v>
                </c:pt>
                <c:pt idx="97">
                  <c:v>42644</c:v>
                </c:pt>
                <c:pt idx="98">
                  <c:v>42614</c:v>
                </c:pt>
                <c:pt idx="99">
                  <c:v>42583</c:v>
                </c:pt>
                <c:pt idx="100">
                  <c:v>42552</c:v>
                </c:pt>
                <c:pt idx="101">
                  <c:v>42522</c:v>
                </c:pt>
                <c:pt idx="102">
                  <c:v>42491</c:v>
                </c:pt>
                <c:pt idx="103">
                  <c:v>42461</c:v>
                </c:pt>
                <c:pt idx="104">
                  <c:v>42430</c:v>
                </c:pt>
                <c:pt idx="105">
                  <c:v>42401</c:v>
                </c:pt>
                <c:pt idx="106">
                  <c:v>42370</c:v>
                </c:pt>
                <c:pt idx="107">
                  <c:v>42339</c:v>
                </c:pt>
                <c:pt idx="108">
                  <c:v>42309</c:v>
                </c:pt>
                <c:pt idx="109">
                  <c:v>42278</c:v>
                </c:pt>
                <c:pt idx="110">
                  <c:v>42248</c:v>
                </c:pt>
                <c:pt idx="111">
                  <c:v>42217</c:v>
                </c:pt>
                <c:pt idx="112">
                  <c:v>42186</c:v>
                </c:pt>
                <c:pt idx="113">
                  <c:v>42156</c:v>
                </c:pt>
                <c:pt idx="114">
                  <c:v>42125</c:v>
                </c:pt>
                <c:pt idx="115">
                  <c:v>42095</c:v>
                </c:pt>
                <c:pt idx="116">
                  <c:v>42064</c:v>
                </c:pt>
                <c:pt idx="117">
                  <c:v>42036</c:v>
                </c:pt>
                <c:pt idx="118">
                  <c:v>42005</c:v>
                </c:pt>
              </c:numCache>
            </c:numRef>
          </c:cat>
          <c:val>
            <c:numRef>
              <c:f>'Consumo y BR'!$E$2:$E$120</c:f>
              <c:numCache>
                <c:formatCode>0.00%</c:formatCode>
                <c:ptCount val="119"/>
                <c:pt idx="0">
                  <c:v>9.7500000000000003E-2</c:v>
                </c:pt>
                <c:pt idx="1">
                  <c:v>0.10249999999999999</c:v>
                </c:pt>
                <c:pt idx="2">
                  <c:v>0.1075</c:v>
                </c:pt>
                <c:pt idx="3">
                  <c:v>0.1075</c:v>
                </c:pt>
                <c:pt idx="4">
                  <c:v>0.11749999999999999</c:v>
                </c:pt>
                <c:pt idx="5">
                  <c:v>0.11749999999999999</c:v>
                </c:pt>
                <c:pt idx="6">
                  <c:v>0.1225</c:v>
                </c:pt>
                <c:pt idx="7">
                  <c:v>0.1225</c:v>
                </c:pt>
                <c:pt idx="8">
                  <c:v>0.1275</c:v>
                </c:pt>
                <c:pt idx="9">
                  <c:v>0.1275</c:v>
                </c:pt>
                <c:pt idx="10">
                  <c:v>0.13</c:v>
                </c:pt>
                <c:pt idx="11">
                  <c:v>0.13250000000000001</c:v>
                </c:pt>
                <c:pt idx="12">
                  <c:v>0.13250000000000001</c:v>
                </c:pt>
                <c:pt idx="13">
                  <c:v>0.13250000000000001</c:v>
                </c:pt>
                <c:pt idx="14">
                  <c:v>0.13250000000000001</c:v>
                </c:pt>
                <c:pt idx="15">
                  <c:v>0.13250000000000001</c:v>
                </c:pt>
                <c:pt idx="16">
                  <c:v>0.13250000000000001</c:v>
                </c:pt>
                <c:pt idx="17">
                  <c:v>0.13250000000000001</c:v>
                </c:pt>
                <c:pt idx="18">
                  <c:v>0.13</c:v>
                </c:pt>
                <c:pt idx="19">
                  <c:v>0.13</c:v>
                </c:pt>
                <c:pt idx="20">
                  <c:v>0.1275</c:v>
                </c:pt>
                <c:pt idx="21">
                  <c:v>0.1275</c:v>
                </c:pt>
                <c:pt idx="22">
                  <c:v>0.12</c:v>
                </c:pt>
                <c:pt idx="23">
                  <c:v>0.11</c:v>
                </c:pt>
                <c:pt idx="24">
                  <c:v>0.11</c:v>
                </c:pt>
                <c:pt idx="25">
                  <c:v>0.1</c:v>
                </c:pt>
                <c:pt idx="26">
                  <c:v>0.09</c:v>
                </c:pt>
                <c:pt idx="27">
                  <c:v>0.09</c:v>
                </c:pt>
                <c:pt idx="28">
                  <c:v>7.4999999999999997E-2</c:v>
                </c:pt>
                <c:pt idx="29">
                  <c:v>0.06</c:v>
                </c:pt>
                <c:pt idx="30">
                  <c:v>0.05</c:v>
                </c:pt>
                <c:pt idx="31">
                  <c:v>0.05</c:v>
                </c:pt>
                <c:pt idx="32">
                  <c:v>0.04</c:v>
                </c:pt>
                <c:pt idx="33">
                  <c:v>0.04</c:v>
                </c:pt>
                <c:pt idx="34">
                  <c:v>0.03</c:v>
                </c:pt>
                <c:pt idx="35">
                  <c:v>2.5000000000000001E-2</c:v>
                </c:pt>
                <c:pt idx="36">
                  <c:v>0.02</c:v>
                </c:pt>
                <c:pt idx="37">
                  <c:v>0.02</c:v>
                </c:pt>
                <c:pt idx="38">
                  <c:v>1.7500000000000002E-2</c:v>
                </c:pt>
                <c:pt idx="39">
                  <c:v>1.7500000000000002E-2</c:v>
                </c:pt>
                <c:pt idx="40">
                  <c:v>1.7500000000000002E-2</c:v>
                </c:pt>
                <c:pt idx="41">
                  <c:v>1.7500000000000002E-2</c:v>
                </c:pt>
                <c:pt idx="42">
                  <c:v>1.7500000000000002E-2</c:v>
                </c:pt>
                <c:pt idx="43">
                  <c:v>1.7500000000000002E-2</c:v>
                </c:pt>
                <c:pt idx="44">
                  <c:v>1.7500000000000002E-2</c:v>
                </c:pt>
                <c:pt idx="45">
                  <c:v>1.7500000000000002E-2</c:v>
                </c:pt>
                <c:pt idx="46">
                  <c:v>1.7500000000000002E-2</c:v>
                </c:pt>
                <c:pt idx="47">
                  <c:v>1.7500000000000002E-2</c:v>
                </c:pt>
                <c:pt idx="48">
                  <c:v>1.7500000000000002E-2</c:v>
                </c:pt>
                <c:pt idx="49">
                  <c:v>1.7500000000000002E-2</c:v>
                </c:pt>
                <c:pt idx="50">
                  <c:v>0.02</c:v>
                </c:pt>
                <c:pt idx="51">
                  <c:v>2.5000000000000001E-2</c:v>
                </c:pt>
                <c:pt idx="52">
                  <c:v>2.5000000000000001E-2</c:v>
                </c:pt>
                <c:pt idx="53">
                  <c:v>2.75E-2</c:v>
                </c:pt>
                <c:pt idx="54">
                  <c:v>3.7499999999999999E-2</c:v>
                </c:pt>
                <c:pt idx="55">
                  <c:v>3.7499999999999999E-2</c:v>
                </c:pt>
                <c:pt idx="56">
                  <c:v>4.2500000000000003E-2</c:v>
                </c:pt>
                <c:pt idx="57">
                  <c:v>4.2500000000000003E-2</c:v>
                </c:pt>
                <c:pt idx="58">
                  <c:v>4.2500000000000003E-2</c:v>
                </c:pt>
                <c:pt idx="59">
                  <c:v>4.2500000000000003E-2</c:v>
                </c:pt>
                <c:pt idx="60">
                  <c:v>4.2500000000000003E-2</c:v>
                </c:pt>
                <c:pt idx="61">
                  <c:v>4.2500000000000003E-2</c:v>
                </c:pt>
                <c:pt idx="62">
                  <c:v>4.2500000000000003E-2</c:v>
                </c:pt>
                <c:pt idx="63">
                  <c:v>4.2500000000000003E-2</c:v>
                </c:pt>
                <c:pt idx="64">
                  <c:v>4.2500000000000003E-2</c:v>
                </c:pt>
                <c:pt idx="65">
                  <c:v>4.2500000000000003E-2</c:v>
                </c:pt>
                <c:pt idx="66">
                  <c:v>4.2500000000000003E-2</c:v>
                </c:pt>
                <c:pt idx="67">
                  <c:v>4.2500000000000003E-2</c:v>
                </c:pt>
                <c:pt idx="68">
                  <c:v>4.2500000000000003E-2</c:v>
                </c:pt>
                <c:pt idx="69">
                  <c:v>4.2500000000000003E-2</c:v>
                </c:pt>
                <c:pt idx="70">
                  <c:v>4.2500000000000003E-2</c:v>
                </c:pt>
                <c:pt idx="71">
                  <c:v>4.2500000000000003E-2</c:v>
                </c:pt>
                <c:pt idx="72">
                  <c:v>4.2500000000000003E-2</c:v>
                </c:pt>
                <c:pt idx="73">
                  <c:v>4.2500000000000003E-2</c:v>
                </c:pt>
                <c:pt idx="74">
                  <c:v>4.2500000000000003E-2</c:v>
                </c:pt>
                <c:pt idx="75">
                  <c:v>4.2500000000000003E-2</c:v>
                </c:pt>
                <c:pt idx="76">
                  <c:v>4.2500000000000003E-2</c:v>
                </c:pt>
                <c:pt idx="77">
                  <c:v>4.2500000000000003E-2</c:v>
                </c:pt>
                <c:pt idx="78">
                  <c:v>4.2500000000000003E-2</c:v>
                </c:pt>
                <c:pt idx="79">
                  <c:v>4.4999999999999998E-2</c:v>
                </c:pt>
                <c:pt idx="80">
                  <c:v>4.4999999999999998E-2</c:v>
                </c:pt>
                <c:pt idx="81">
                  <c:v>4.4999999999999998E-2</c:v>
                </c:pt>
                <c:pt idx="82">
                  <c:v>4.7500000000000001E-2</c:v>
                </c:pt>
                <c:pt idx="83">
                  <c:v>4.7500000000000001E-2</c:v>
                </c:pt>
                <c:pt idx="84">
                  <c:v>0.05</c:v>
                </c:pt>
                <c:pt idx="85">
                  <c:v>5.2499999999999998E-2</c:v>
                </c:pt>
                <c:pt idx="86">
                  <c:v>5.2499999999999998E-2</c:v>
                </c:pt>
                <c:pt idx="87">
                  <c:v>5.5E-2</c:v>
                </c:pt>
                <c:pt idx="88">
                  <c:v>6.25E-2</c:v>
                </c:pt>
                <c:pt idx="89">
                  <c:v>6.25E-2</c:v>
                </c:pt>
                <c:pt idx="90">
                  <c:v>7.0000000000000007E-2</c:v>
                </c:pt>
                <c:pt idx="91">
                  <c:v>7.0000000000000007E-2</c:v>
                </c:pt>
                <c:pt idx="92">
                  <c:v>7.2499999999999995E-2</c:v>
                </c:pt>
                <c:pt idx="93">
                  <c:v>7.4999999999999997E-2</c:v>
                </c:pt>
                <c:pt idx="94">
                  <c:v>7.4999999999999997E-2</c:v>
                </c:pt>
                <c:pt idx="95">
                  <c:v>7.7499999999999999E-2</c:v>
                </c:pt>
                <c:pt idx="96">
                  <c:v>7.7499999999999999E-2</c:v>
                </c:pt>
                <c:pt idx="97">
                  <c:v>7.7499999999999999E-2</c:v>
                </c:pt>
                <c:pt idx="98">
                  <c:v>7.7499999999999999E-2</c:v>
                </c:pt>
                <c:pt idx="99">
                  <c:v>7.7499999999999999E-2</c:v>
                </c:pt>
                <c:pt idx="100">
                  <c:v>7.4999999999999997E-2</c:v>
                </c:pt>
                <c:pt idx="101">
                  <c:v>7.2499999999999995E-2</c:v>
                </c:pt>
                <c:pt idx="102">
                  <c:v>6.5000000000000002E-2</c:v>
                </c:pt>
                <c:pt idx="103">
                  <c:v>6.5000000000000002E-2</c:v>
                </c:pt>
                <c:pt idx="104">
                  <c:v>6.25E-2</c:v>
                </c:pt>
                <c:pt idx="105">
                  <c:v>0.06</c:v>
                </c:pt>
                <c:pt idx="106">
                  <c:v>5.7500000000000002E-2</c:v>
                </c:pt>
                <c:pt idx="107">
                  <c:v>5.5E-2</c:v>
                </c:pt>
                <c:pt idx="108">
                  <c:v>4.7500000000000001E-2</c:v>
                </c:pt>
                <c:pt idx="109">
                  <c:v>4.7500000000000001E-2</c:v>
                </c:pt>
                <c:pt idx="110">
                  <c:v>4.4999999999999998E-2</c:v>
                </c:pt>
                <c:pt idx="111">
                  <c:v>4.4999999999999998E-2</c:v>
                </c:pt>
                <c:pt idx="112">
                  <c:v>4.4999999999999998E-2</c:v>
                </c:pt>
                <c:pt idx="113">
                  <c:v>4.4999999999999998E-2</c:v>
                </c:pt>
                <c:pt idx="114">
                  <c:v>4.4999999999999998E-2</c:v>
                </c:pt>
                <c:pt idx="115">
                  <c:v>4.4999999999999998E-2</c:v>
                </c:pt>
                <c:pt idx="116">
                  <c:v>4.4999999999999998E-2</c:v>
                </c:pt>
                <c:pt idx="117">
                  <c:v>4.4999999999999998E-2</c:v>
                </c:pt>
                <c:pt idx="118">
                  <c:v>4.4999999999999998E-2</c:v>
                </c:pt>
              </c:numCache>
            </c:numRef>
          </c:val>
          <c:smooth val="1"/>
          <c:extLst>
            <c:ext xmlns:c16="http://schemas.microsoft.com/office/drawing/2014/chart" uri="{C3380CC4-5D6E-409C-BE32-E72D297353CC}">
              <c16:uniqueId val="{00000003-E3DC-4F8E-B546-D5301B23A77B}"/>
            </c:ext>
          </c:extLst>
        </c:ser>
        <c:dLbls>
          <c:showLegendKey val="0"/>
          <c:showVal val="0"/>
          <c:showCatName val="0"/>
          <c:showSerName val="0"/>
          <c:showPercent val="0"/>
          <c:showBubbleSize val="0"/>
        </c:dLbls>
        <c:marker val="1"/>
        <c:smooth val="0"/>
        <c:axId val="421433711"/>
        <c:axId val="421434127"/>
      </c:lineChart>
      <c:dateAx>
        <c:axId val="1167539151"/>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crossAx val="1167539567"/>
        <c:crosses val="autoZero"/>
        <c:auto val="1"/>
        <c:lblOffset val="100"/>
        <c:baseTimeUnit val="months"/>
        <c:majorUnit val="12"/>
        <c:majorTimeUnit val="months"/>
      </c:dateAx>
      <c:valAx>
        <c:axId val="1167539567"/>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crossAx val="1167539151"/>
        <c:crosses val="autoZero"/>
        <c:crossBetween val="between"/>
      </c:valAx>
      <c:valAx>
        <c:axId val="421434127"/>
        <c:scaling>
          <c:orientation val="minMax"/>
        </c:scaling>
        <c:delete val="0"/>
        <c:axPos val="r"/>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crossAx val="421433711"/>
        <c:crosses val="max"/>
        <c:crossBetween val="between"/>
      </c:valAx>
      <c:dateAx>
        <c:axId val="421433711"/>
        <c:scaling>
          <c:orientation val="minMax"/>
        </c:scaling>
        <c:delete val="1"/>
        <c:axPos val="b"/>
        <c:numFmt formatCode="mmm\-yy" sourceLinked="1"/>
        <c:majorTickMark val="out"/>
        <c:minorTickMark val="none"/>
        <c:tickLblPos val="nextTo"/>
        <c:crossAx val="421434127"/>
        <c:crosses val="autoZero"/>
        <c:auto val="1"/>
        <c:lblOffset val="100"/>
        <c:baseTimeUnit val="months"/>
      </c:dateAx>
      <c:spPr>
        <a:noFill/>
        <a:ln>
          <a:noFill/>
        </a:ln>
        <a:effectLst/>
      </c:spPr>
    </c:plotArea>
    <c:legend>
      <c:legendPos val="b"/>
      <c:layout>
        <c:manualLayout>
          <c:xMode val="edge"/>
          <c:yMode val="edge"/>
          <c:x val="5.4601299837520316E-2"/>
          <c:y val="3.2757955615260327E-2"/>
          <c:w val="0.60309883139607545"/>
          <c:h val="0.2101334455495221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sz="1200"/>
      </a:pPr>
      <a:endParaRPr lang="es-E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n-US"/>
              <a:t>Metodología hasta agosto 2023</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BBF-45EB-B0D3-67C28AD0DC3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BBF-45EB-B0D3-67C28AD0DC33}"/>
              </c:ext>
            </c:extLst>
          </c:dPt>
          <c:dLbls>
            <c:dLbl>
              <c:idx val="0"/>
              <c:layout>
                <c:manualLayout>
                  <c:x val="4.0929272942770212E-2"/>
                  <c:y val="-0.1169453531042957"/>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4849754139256924"/>
                      <c:h val="0.20359455689686665"/>
                    </c:manualLayout>
                  </c15:layout>
                </c:ext>
                <c:ext xmlns:c16="http://schemas.microsoft.com/office/drawing/2014/chart" uri="{C3380CC4-5D6E-409C-BE32-E72D297353CC}">
                  <c16:uniqueId val="{00000001-8BBF-45EB-B0D3-67C28AD0DC33}"/>
                </c:ext>
              </c:extLst>
            </c:dLbl>
            <c:dLbl>
              <c:idx val="1"/>
              <c:layout>
                <c:manualLayout>
                  <c:x val="-0.15600299131123019"/>
                  <c:y val="6.5527361930940831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8BBF-45EB-B0D3-67C28AD0DC33}"/>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extLst>
          </c:dLbls>
          <c:cat>
            <c:strRef>
              <c:f>'Peso en el calculo'!$O$30:$O$31</c:f>
              <c:strCache>
                <c:ptCount val="2"/>
                <c:pt idx="0">
                  <c:v>Persona natural</c:v>
                </c:pt>
                <c:pt idx="1">
                  <c:v>Persona jurídica</c:v>
                </c:pt>
              </c:strCache>
            </c:strRef>
          </c:cat>
          <c:val>
            <c:numRef>
              <c:f>'Peso en el calculo'!$P$30:$P$31</c:f>
              <c:numCache>
                <c:formatCode>0.00%</c:formatCode>
                <c:ptCount val="2"/>
                <c:pt idx="0">
                  <c:v>0.75139999999999996</c:v>
                </c:pt>
                <c:pt idx="1">
                  <c:v>0.24859999999999999</c:v>
                </c:pt>
              </c:numCache>
            </c:numRef>
          </c:val>
          <c:extLst>
            <c:ext xmlns:c16="http://schemas.microsoft.com/office/drawing/2014/chart" uri="{C3380CC4-5D6E-409C-BE32-E72D297353CC}">
              <c16:uniqueId val="{00000004-8BBF-45EB-B0D3-67C28AD0DC33}"/>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pPr>
      <a:endParaRPr lang="es-E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s-ES"/>
              <a:t>Metodología Actual</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337-4060-962E-C6E6ED25101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337-4060-962E-C6E6ED251018}"/>
              </c:ext>
            </c:extLst>
          </c:dPt>
          <c:dLbls>
            <c:dLbl>
              <c:idx val="0"/>
              <c:layout>
                <c:manualLayout>
                  <c:x val="-1.8675908305253418E-2"/>
                  <c:y val="2.2669280387239494E-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337-4060-962E-C6E6ED251018}"/>
                </c:ext>
              </c:extLst>
            </c:dLbl>
            <c:dLbl>
              <c:idx val="1"/>
              <c:layout>
                <c:manualLayout>
                  <c:x val="2.1075649911831973E-2"/>
                  <c:y val="2.256086208973530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337-4060-962E-C6E6ED251018}"/>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s-ES"/>
              </a:p>
            </c:txPr>
            <c:showLegendKey val="0"/>
            <c:showVal val="0"/>
            <c:showCatName val="1"/>
            <c:showSerName val="0"/>
            <c:showPercent val="1"/>
            <c:showBubbleSize val="0"/>
            <c:showLeaderLines val="0"/>
            <c:extLst>
              <c:ext xmlns:c15="http://schemas.microsoft.com/office/drawing/2012/chart" uri="{CE6537A1-D6FC-4f65-9D91-7224C49458BB}"/>
            </c:extLst>
          </c:dLbls>
          <c:cat>
            <c:strRef>
              <c:f>'Peso en el calculo'!$O$30:$O$31</c:f>
              <c:strCache>
                <c:ptCount val="2"/>
                <c:pt idx="0">
                  <c:v>Persona natural</c:v>
                </c:pt>
                <c:pt idx="1">
                  <c:v>Persona jurídica</c:v>
                </c:pt>
              </c:strCache>
            </c:strRef>
          </c:cat>
          <c:val>
            <c:numRef>
              <c:f>'Peso en el calculo'!$Q$30:$Q$31</c:f>
              <c:numCache>
                <c:formatCode>0.00%</c:formatCode>
                <c:ptCount val="2"/>
                <c:pt idx="0">
                  <c:v>0.371</c:v>
                </c:pt>
                <c:pt idx="1">
                  <c:v>0.629</c:v>
                </c:pt>
              </c:numCache>
            </c:numRef>
          </c:val>
          <c:extLst>
            <c:ext xmlns:c16="http://schemas.microsoft.com/office/drawing/2014/chart" uri="{C3380CC4-5D6E-409C-BE32-E72D297353CC}">
              <c16:uniqueId val="{00000004-3337-4060-962E-C6E6ED251018}"/>
            </c:ext>
          </c:extLst>
        </c:ser>
        <c:dLbls>
          <c:showLegendKey val="0"/>
          <c:showVal val="0"/>
          <c:showCatName val="1"/>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pPr>
      <a:endParaRPr lang="es-E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Calculo!$F$7:$F$10</c:f>
              <c:strCache>
                <c:ptCount val="4"/>
                <c:pt idx="0">
                  <c:v>Metodología actual</c:v>
                </c:pt>
                <c:pt idx="1">
                  <c:v>Metodología actual sin construcción ni redescuento</c:v>
                </c:pt>
                <c:pt idx="2">
                  <c:v>Metodología anterior con construcción y redescuento</c:v>
                </c:pt>
                <c:pt idx="3">
                  <c:v>Metodología anterior</c:v>
                </c:pt>
              </c:strCache>
            </c:strRef>
          </c:cat>
          <c:val>
            <c:numRef>
              <c:f>Calculo!$G$7:$G$10</c:f>
              <c:numCache>
                <c:formatCode>0.00%</c:formatCode>
                <c:ptCount val="4"/>
                <c:pt idx="0">
                  <c:v>0.1966</c:v>
                </c:pt>
                <c:pt idx="1">
                  <c:v>0.2041</c:v>
                </c:pt>
                <c:pt idx="2">
                  <c:v>0.23749999999999999</c:v>
                </c:pt>
                <c:pt idx="3">
                  <c:v>0.24031</c:v>
                </c:pt>
              </c:numCache>
            </c:numRef>
          </c:val>
          <c:extLst>
            <c:ext xmlns:c16="http://schemas.microsoft.com/office/drawing/2014/chart" uri="{C3380CC4-5D6E-409C-BE32-E72D297353CC}">
              <c16:uniqueId val="{00000000-DF6A-4372-81AA-BA11FB189F98}"/>
            </c:ext>
          </c:extLst>
        </c:ser>
        <c:dLbls>
          <c:dLblPos val="outEnd"/>
          <c:showLegendKey val="0"/>
          <c:showVal val="1"/>
          <c:showCatName val="0"/>
          <c:showSerName val="0"/>
          <c:showPercent val="0"/>
          <c:showBubbleSize val="0"/>
        </c:dLbls>
        <c:gapWidth val="219"/>
        <c:overlap val="-27"/>
        <c:axId val="1270264912"/>
        <c:axId val="1259484224"/>
      </c:barChart>
      <c:catAx>
        <c:axId val="1270264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ES"/>
          </a:p>
        </c:txPr>
        <c:crossAx val="1259484224"/>
        <c:crosses val="autoZero"/>
        <c:auto val="1"/>
        <c:lblAlgn val="ctr"/>
        <c:lblOffset val="100"/>
        <c:noMultiLvlLbl val="0"/>
      </c:catAx>
      <c:valAx>
        <c:axId val="125948422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270264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Comparación!$F$7</c:f>
              <c:strCache>
                <c:ptCount val="1"/>
                <c:pt idx="0">
                  <c:v>Tarjeta de Crédito</c:v>
                </c:pt>
              </c:strCache>
            </c:strRef>
          </c:tx>
          <c:spPr>
            <a:ln w="19050" cap="rnd">
              <a:solidFill>
                <a:schemeClr val="accent1"/>
              </a:solidFill>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10-9E1F-4185-ADCE-A5E2CB0588F1}"/>
                </c:ext>
              </c:extLst>
            </c:dLbl>
            <c:dLbl>
              <c:idx val="2"/>
              <c:delete val="1"/>
              <c:extLst>
                <c:ext xmlns:c15="http://schemas.microsoft.com/office/drawing/2012/chart" uri="{CE6537A1-D6FC-4f65-9D91-7224C49458BB}"/>
                <c:ext xmlns:c16="http://schemas.microsoft.com/office/drawing/2014/chart" uri="{C3380CC4-5D6E-409C-BE32-E72D297353CC}">
                  <c16:uniqueId val="{00000011-9E1F-4185-ADCE-A5E2CB0588F1}"/>
                </c:ext>
              </c:extLst>
            </c:dLbl>
            <c:dLbl>
              <c:idx val="3"/>
              <c:delete val="1"/>
              <c:extLst>
                <c:ext xmlns:c15="http://schemas.microsoft.com/office/drawing/2012/chart" uri="{CE6537A1-D6FC-4f65-9D91-7224C49458BB}"/>
                <c:ext xmlns:c16="http://schemas.microsoft.com/office/drawing/2014/chart" uri="{C3380CC4-5D6E-409C-BE32-E72D297353CC}">
                  <c16:uniqueId val="{00000012-9E1F-4185-ADCE-A5E2CB0588F1}"/>
                </c:ext>
              </c:extLst>
            </c:dLbl>
            <c:dLbl>
              <c:idx val="5"/>
              <c:delete val="1"/>
              <c:extLst>
                <c:ext xmlns:c15="http://schemas.microsoft.com/office/drawing/2012/chart" uri="{CE6537A1-D6FC-4f65-9D91-7224C49458BB}"/>
                <c:ext xmlns:c16="http://schemas.microsoft.com/office/drawing/2014/chart" uri="{C3380CC4-5D6E-409C-BE32-E72D297353CC}">
                  <c16:uniqueId val="{0000000E-9E1F-4185-ADCE-A5E2CB0588F1}"/>
                </c:ext>
              </c:extLst>
            </c:dLbl>
            <c:dLbl>
              <c:idx val="6"/>
              <c:delete val="1"/>
              <c:extLst>
                <c:ext xmlns:c15="http://schemas.microsoft.com/office/drawing/2012/chart" uri="{CE6537A1-D6FC-4f65-9D91-7224C49458BB}"/>
                <c:ext xmlns:c16="http://schemas.microsoft.com/office/drawing/2014/chart" uri="{C3380CC4-5D6E-409C-BE32-E72D297353CC}">
                  <c16:uniqueId val="{0000000D-9E1F-4185-ADCE-A5E2CB0588F1}"/>
                </c:ext>
              </c:extLst>
            </c:dLbl>
            <c:dLbl>
              <c:idx val="7"/>
              <c:delete val="1"/>
              <c:extLst>
                <c:ext xmlns:c15="http://schemas.microsoft.com/office/drawing/2012/chart" uri="{CE6537A1-D6FC-4f65-9D91-7224C49458BB}"/>
                <c:ext xmlns:c16="http://schemas.microsoft.com/office/drawing/2014/chart" uri="{C3380CC4-5D6E-409C-BE32-E72D297353CC}">
                  <c16:uniqueId val="{0000000C-9E1F-4185-ADCE-A5E2CB0588F1}"/>
                </c:ext>
              </c:extLst>
            </c:dLbl>
            <c:dLbl>
              <c:idx val="8"/>
              <c:delete val="1"/>
              <c:extLst>
                <c:ext xmlns:c15="http://schemas.microsoft.com/office/drawing/2012/chart" uri="{CE6537A1-D6FC-4f65-9D91-7224C49458BB}"/>
                <c:ext xmlns:c16="http://schemas.microsoft.com/office/drawing/2014/chart" uri="{C3380CC4-5D6E-409C-BE32-E72D297353CC}">
                  <c16:uniqueId val="{0000000B-9E1F-4185-ADCE-A5E2CB0588F1}"/>
                </c:ext>
              </c:extLst>
            </c:dLbl>
            <c:dLbl>
              <c:idx val="10"/>
              <c:delete val="1"/>
              <c:extLst>
                <c:ext xmlns:c15="http://schemas.microsoft.com/office/drawing/2012/chart" uri="{CE6537A1-D6FC-4f65-9D91-7224C49458BB}"/>
                <c:ext xmlns:c16="http://schemas.microsoft.com/office/drawing/2014/chart" uri="{C3380CC4-5D6E-409C-BE32-E72D297353CC}">
                  <c16:uniqueId val="{0000000A-9E1F-4185-ADCE-A5E2CB0588F1}"/>
                </c:ext>
              </c:extLst>
            </c:dLbl>
            <c:dLbl>
              <c:idx val="11"/>
              <c:delete val="1"/>
              <c:extLst>
                <c:ext xmlns:c15="http://schemas.microsoft.com/office/drawing/2012/chart" uri="{CE6537A1-D6FC-4f65-9D91-7224C49458BB}"/>
                <c:ext xmlns:c16="http://schemas.microsoft.com/office/drawing/2014/chart" uri="{C3380CC4-5D6E-409C-BE32-E72D297353CC}">
                  <c16:uniqueId val="{00000009-9E1F-4185-ADCE-A5E2CB0588F1}"/>
                </c:ext>
              </c:extLst>
            </c:dLbl>
            <c:dLbl>
              <c:idx val="12"/>
              <c:delete val="1"/>
              <c:extLst>
                <c:ext xmlns:c15="http://schemas.microsoft.com/office/drawing/2012/chart" uri="{CE6537A1-D6FC-4f65-9D91-7224C49458BB}"/>
                <c:ext xmlns:c16="http://schemas.microsoft.com/office/drawing/2014/chart" uri="{C3380CC4-5D6E-409C-BE32-E72D297353CC}">
                  <c16:uniqueId val="{00000008-9E1F-4185-ADCE-A5E2CB0588F1}"/>
                </c:ext>
              </c:extLst>
            </c:dLbl>
            <c:dLbl>
              <c:idx val="13"/>
              <c:delete val="1"/>
              <c:extLst>
                <c:ext xmlns:c15="http://schemas.microsoft.com/office/drawing/2012/chart" uri="{CE6537A1-D6FC-4f65-9D91-7224C49458BB}"/>
                <c:ext xmlns:c16="http://schemas.microsoft.com/office/drawing/2014/chart" uri="{C3380CC4-5D6E-409C-BE32-E72D297353CC}">
                  <c16:uniqueId val="{00000007-9E1F-4185-ADCE-A5E2CB0588F1}"/>
                </c:ext>
              </c:extLst>
            </c:dLbl>
            <c:dLbl>
              <c:idx val="15"/>
              <c:delete val="1"/>
              <c:extLst>
                <c:ext xmlns:c15="http://schemas.microsoft.com/office/drawing/2012/chart" uri="{CE6537A1-D6FC-4f65-9D91-7224C49458BB}"/>
                <c:ext xmlns:c16="http://schemas.microsoft.com/office/drawing/2014/chart" uri="{C3380CC4-5D6E-409C-BE32-E72D297353CC}">
                  <c16:uniqueId val="{00000006-9E1F-4185-ADCE-A5E2CB0588F1}"/>
                </c:ext>
              </c:extLst>
            </c:dLbl>
            <c:dLbl>
              <c:idx val="16"/>
              <c:delete val="1"/>
              <c:extLst>
                <c:ext xmlns:c15="http://schemas.microsoft.com/office/drawing/2012/chart" uri="{CE6537A1-D6FC-4f65-9D91-7224C49458BB}"/>
                <c:ext xmlns:c16="http://schemas.microsoft.com/office/drawing/2014/chart" uri="{C3380CC4-5D6E-409C-BE32-E72D297353CC}">
                  <c16:uniqueId val="{00000005-9E1F-4185-ADCE-A5E2CB0588F1}"/>
                </c:ext>
              </c:extLst>
            </c:dLbl>
            <c:dLbl>
              <c:idx val="17"/>
              <c:delete val="1"/>
              <c:extLst>
                <c:ext xmlns:c15="http://schemas.microsoft.com/office/drawing/2012/chart" uri="{CE6537A1-D6FC-4f65-9D91-7224C49458BB}"/>
                <c:ext xmlns:c16="http://schemas.microsoft.com/office/drawing/2014/chart" uri="{C3380CC4-5D6E-409C-BE32-E72D297353CC}">
                  <c16:uniqueId val="{00000004-9E1F-4185-ADCE-A5E2CB0588F1}"/>
                </c:ext>
              </c:extLst>
            </c:dLbl>
            <c:dLbl>
              <c:idx val="18"/>
              <c:delete val="1"/>
              <c:extLst>
                <c:ext xmlns:c15="http://schemas.microsoft.com/office/drawing/2012/chart" uri="{CE6537A1-D6FC-4f65-9D91-7224C49458BB}"/>
                <c:ext xmlns:c16="http://schemas.microsoft.com/office/drawing/2014/chart" uri="{C3380CC4-5D6E-409C-BE32-E72D297353CC}">
                  <c16:uniqueId val="{00000003-9E1F-4185-ADCE-A5E2CB0588F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Comparación!$E$8:$E$27</c:f>
              <c:numCache>
                <c:formatCode>m/d/yyyy</c:formatCode>
                <c:ptCount val="20"/>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numCache>
            </c:numRef>
          </c:cat>
          <c:val>
            <c:numRef>
              <c:f>Comparación!$F$8:$F$27</c:f>
              <c:numCache>
                <c:formatCode>0.00%</c:formatCode>
                <c:ptCount val="20"/>
                <c:pt idx="0">
                  <c:v>0.38328629999999997</c:v>
                </c:pt>
                <c:pt idx="1">
                  <c:v>0.39949210000000002</c:v>
                </c:pt>
                <c:pt idx="2">
                  <c:v>0.4076958</c:v>
                </c:pt>
                <c:pt idx="3">
                  <c:v>0.41181790000000001</c:v>
                </c:pt>
                <c:pt idx="4">
                  <c:v>0.4113559</c:v>
                </c:pt>
                <c:pt idx="5">
                  <c:v>0.3982735</c:v>
                </c:pt>
                <c:pt idx="6">
                  <c:v>0.39600389999999996</c:v>
                </c:pt>
                <c:pt idx="7">
                  <c:v>0.39125030000000005</c:v>
                </c:pt>
                <c:pt idx="8">
                  <c:v>0.39125030000000005</c:v>
                </c:pt>
                <c:pt idx="9">
                  <c:v>0.37853310000000001</c:v>
                </c:pt>
                <c:pt idx="10">
                  <c:v>0.36143970000000003</c:v>
                </c:pt>
                <c:pt idx="11">
                  <c:v>0.35321629999999998</c:v>
                </c:pt>
                <c:pt idx="12">
                  <c:v>0.34722810000000004</c:v>
                </c:pt>
                <c:pt idx="13">
                  <c:v>0.34722810000000004</c:v>
                </c:pt>
                <c:pt idx="14">
                  <c:v>0.32403470000000001</c:v>
                </c:pt>
                <c:pt idx="15">
                  <c:v>0.31254480000000001</c:v>
                </c:pt>
                <c:pt idx="16">
                  <c:v>0.30968039999999997</c:v>
                </c:pt>
                <c:pt idx="17">
                  <c:v>0.29345599999999999</c:v>
                </c:pt>
                <c:pt idx="18">
                  <c:v>0.29266989999999998</c:v>
                </c:pt>
                <c:pt idx="19">
                  <c:v>0.2718159</c:v>
                </c:pt>
              </c:numCache>
            </c:numRef>
          </c:val>
          <c:smooth val="0"/>
          <c:extLst>
            <c:ext xmlns:c16="http://schemas.microsoft.com/office/drawing/2014/chart" uri="{C3380CC4-5D6E-409C-BE32-E72D297353CC}">
              <c16:uniqueId val="{00000000-9E1F-4185-ADCE-A5E2CB0588F1}"/>
            </c:ext>
          </c:extLst>
        </c:ser>
        <c:ser>
          <c:idx val="1"/>
          <c:order val="1"/>
          <c:tx>
            <c:strRef>
              <c:f>Comparación!$G$7</c:f>
              <c:strCache>
                <c:ptCount val="1"/>
                <c:pt idx="0">
                  <c:v>Consumo</c:v>
                </c:pt>
              </c:strCache>
            </c:strRef>
          </c:tx>
          <c:spPr>
            <a:ln w="19050" cap="rnd">
              <a:solidFill>
                <a:schemeClr val="accent2"/>
              </a:solidFill>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13-9E1F-4185-ADCE-A5E2CB0588F1}"/>
                </c:ext>
              </c:extLst>
            </c:dLbl>
            <c:dLbl>
              <c:idx val="2"/>
              <c:delete val="1"/>
              <c:extLst>
                <c:ext xmlns:c15="http://schemas.microsoft.com/office/drawing/2012/chart" uri="{CE6537A1-D6FC-4f65-9D91-7224C49458BB}"/>
                <c:ext xmlns:c16="http://schemas.microsoft.com/office/drawing/2014/chart" uri="{C3380CC4-5D6E-409C-BE32-E72D297353CC}">
                  <c16:uniqueId val="{00000014-9E1F-4185-ADCE-A5E2CB0588F1}"/>
                </c:ext>
              </c:extLst>
            </c:dLbl>
            <c:dLbl>
              <c:idx val="3"/>
              <c:delete val="1"/>
              <c:extLst>
                <c:ext xmlns:c15="http://schemas.microsoft.com/office/drawing/2012/chart" uri="{CE6537A1-D6FC-4f65-9D91-7224C49458BB}"/>
                <c:ext xmlns:c16="http://schemas.microsoft.com/office/drawing/2014/chart" uri="{C3380CC4-5D6E-409C-BE32-E72D297353CC}">
                  <c16:uniqueId val="{00000015-9E1F-4185-ADCE-A5E2CB0588F1}"/>
                </c:ext>
              </c:extLst>
            </c:dLbl>
            <c:dLbl>
              <c:idx val="5"/>
              <c:delete val="1"/>
              <c:extLst>
                <c:ext xmlns:c15="http://schemas.microsoft.com/office/drawing/2012/chart" uri="{CE6537A1-D6FC-4f65-9D91-7224C49458BB}"/>
                <c:ext xmlns:c16="http://schemas.microsoft.com/office/drawing/2014/chart" uri="{C3380CC4-5D6E-409C-BE32-E72D297353CC}">
                  <c16:uniqueId val="{00000017-9E1F-4185-ADCE-A5E2CB0588F1}"/>
                </c:ext>
              </c:extLst>
            </c:dLbl>
            <c:dLbl>
              <c:idx val="6"/>
              <c:delete val="1"/>
              <c:extLst>
                <c:ext xmlns:c15="http://schemas.microsoft.com/office/drawing/2012/chart" uri="{CE6537A1-D6FC-4f65-9D91-7224C49458BB}"/>
                <c:ext xmlns:c16="http://schemas.microsoft.com/office/drawing/2014/chart" uri="{C3380CC4-5D6E-409C-BE32-E72D297353CC}">
                  <c16:uniqueId val="{00000016-9E1F-4185-ADCE-A5E2CB0588F1}"/>
                </c:ext>
              </c:extLst>
            </c:dLbl>
            <c:dLbl>
              <c:idx val="7"/>
              <c:delete val="1"/>
              <c:extLst>
                <c:ext xmlns:c15="http://schemas.microsoft.com/office/drawing/2012/chart" uri="{CE6537A1-D6FC-4f65-9D91-7224C49458BB}"/>
                <c:ext xmlns:c16="http://schemas.microsoft.com/office/drawing/2014/chart" uri="{C3380CC4-5D6E-409C-BE32-E72D297353CC}">
                  <c16:uniqueId val="{00000019-9E1F-4185-ADCE-A5E2CB0588F1}"/>
                </c:ext>
              </c:extLst>
            </c:dLbl>
            <c:dLbl>
              <c:idx val="8"/>
              <c:delete val="1"/>
              <c:extLst>
                <c:ext xmlns:c15="http://schemas.microsoft.com/office/drawing/2012/chart" uri="{CE6537A1-D6FC-4f65-9D91-7224C49458BB}"/>
                <c:ext xmlns:c16="http://schemas.microsoft.com/office/drawing/2014/chart" uri="{C3380CC4-5D6E-409C-BE32-E72D297353CC}">
                  <c16:uniqueId val="{00000018-9E1F-4185-ADCE-A5E2CB0588F1}"/>
                </c:ext>
              </c:extLst>
            </c:dLbl>
            <c:dLbl>
              <c:idx val="10"/>
              <c:delete val="1"/>
              <c:extLst>
                <c:ext xmlns:c15="http://schemas.microsoft.com/office/drawing/2012/chart" uri="{CE6537A1-D6FC-4f65-9D91-7224C49458BB}"/>
                <c:ext xmlns:c16="http://schemas.microsoft.com/office/drawing/2014/chart" uri="{C3380CC4-5D6E-409C-BE32-E72D297353CC}">
                  <c16:uniqueId val="{0000001B-9E1F-4185-ADCE-A5E2CB0588F1}"/>
                </c:ext>
              </c:extLst>
            </c:dLbl>
            <c:dLbl>
              <c:idx val="11"/>
              <c:delete val="1"/>
              <c:extLst>
                <c:ext xmlns:c15="http://schemas.microsoft.com/office/drawing/2012/chart" uri="{CE6537A1-D6FC-4f65-9D91-7224C49458BB}"/>
                <c:ext xmlns:c16="http://schemas.microsoft.com/office/drawing/2014/chart" uri="{C3380CC4-5D6E-409C-BE32-E72D297353CC}">
                  <c16:uniqueId val="{0000001A-9E1F-4185-ADCE-A5E2CB0588F1}"/>
                </c:ext>
              </c:extLst>
            </c:dLbl>
            <c:dLbl>
              <c:idx val="12"/>
              <c:delete val="1"/>
              <c:extLst>
                <c:ext xmlns:c15="http://schemas.microsoft.com/office/drawing/2012/chart" uri="{CE6537A1-D6FC-4f65-9D91-7224C49458BB}"/>
                <c:ext xmlns:c16="http://schemas.microsoft.com/office/drawing/2014/chart" uri="{C3380CC4-5D6E-409C-BE32-E72D297353CC}">
                  <c16:uniqueId val="{00000021-9E1F-4185-ADCE-A5E2CB0588F1}"/>
                </c:ext>
              </c:extLst>
            </c:dLbl>
            <c:dLbl>
              <c:idx val="13"/>
              <c:delete val="1"/>
              <c:extLst>
                <c:ext xmlns:c15="http://schemas.microsoft.com/office/drawing/2012/chart" uri="{CE6537A1-D6FC-4f65-9D91-7224C49458BB}"/>
                <c:ext xmlns:c16="http://schemas.microsoft.com/office/drawing/2014/chart" uri="{C3380CC4-5D6E-409C-BE32-E72D297353CC}">
                  <c16:uniqueId val="{00000020-9E1F-4185-ADCE-A5E2CB0588F1}"/>
                </c:ext>
              </c:extLst>
            </c:dLbl>
            <c:dLbl>
              <c:idx val="15"/>
              <c:delete val="1"/>
              <c:extLst>
                <c:ext xmlns:c15="http://schemas.microsoft.com/office/drawing/2012/chart" uri="{CE6537A1-D6FC-4f65-9D91-7224C49458BB}"/>
                <c:ext xmlns:c16="http://schemas.microsoft.com/office/drawing/2014/chart" uri="{C3380CC4-5D6E-409C-BE32-E72D297353CC}">
                  <c16:uniqueId val="{0000001F-9E1F-4185-ADCE-A5E2CB0588F1}"/>
                </c:ext>
              </c:extLst>
            </c:dLbl>
            <c:dLbl>
              <c:idx val="16"/>
              <c:delete val="1"/>
              <c:extLst>
                <c:ext xmlns:c15="http://schemas.microsoft.com/office/drawing/2012/chart" uri="{CE6537A1-D6FC-4f65-9D91-7224C49458BB}"/>
                <c:ext xmlns:c16="http://schemas.microsoft.com/office/drawing/2014/chart" uri="{C3380CC4-5D6E-409C-BE32-E72D297353CC}">
                  <c16:uniqueId val="{0000001E-9E1F-4185-ADCE-A5E2CB0588F1}"/>
                </c:ext>
              </c:extLst>
            </c:dLbl>
            <c:dLbl>
              <c:idx val="17"/>
              <c:delete val="1"/>
              <c:extLst>
                <c:ext xmlns:c15="http://schemas.microsoft.com/office/drawing/2012/chart" uri="{CE6537A1-D6FC-4f65-9D91-7224C49458BB}"/>
                <c:ext xmlns:c16="http://schemas.microsoft.com/office/drawing/2014/chart" uri="{C3380CC4-5D6E-409C-BE32-E72D297353CC}">
                  <c16:uniqueId val="{0000001D-9E1F-4185-ADCE-A5E2CB0588F1}"/>
                </c:ext>
              </c:extLst>
            </c:dLbl>
            <c:dLbl>
              <c:idx val="18"/>
              <c:delete val="1"/>
              <c:extLst>
                <c:ext xmlns:c15="http://schemas.microsoft.com/office/drawing/2012/chart" uri="{CE6537A1-D6FC-4f65-9D91-7224C49458BB}"/>
                <c:ext xmlns:c16="http://schemas.microsoft.com/office/drawing/2014/chart" uri="{C3380CC4-5D6E-409C-BE32-E72D297353CC}">
                  <c16:uniqueId val="{0000001C-9E1F-4185-ADCE-A5E2CB0588F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Comparación!$E$8:$E$27</c:f>
              <c:numCache>
                <c:formatCode>m/d/yyyy</c:formatCode>
                <c:ptCount val="20"/>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numCache>
            </c:numRef>
          </c:cat>
          <c:val>
            <c:numRef>
              <c:f>Comparación!$G$8:$G$27</c:f>
              <c:numCache>
                <c:formatCode>0.00%</c:formatCode>
                <c:ptCount val="20"/>
                <c:pt idx="0">
                  <c:v>0.27491850000000001</c:v>
                </c:pt>
                <c:pt idx="1">
                  <c:v>0.29530049999999997</c:v>
                </c:pt>
                <c:pt idx="2">
                  <c:v>0.2902149</c:v>
                </c:pt>
                <c:pt idx="3">
                  <c:v>0.28644449999999999</c:v>
                </c:pt>
                <c:pt idx="4">
                  <c:v>0.2813716</c:v>
                </c:pt>
                <c:pt idx="5">
                  <c:v>0.27487469999999997</c:v>
                </c:pt>
                <c:pt idx="6">
                  <c:v>0.26849250000000002</c:v>
                </c:pt>
                <c:pt idx="7">
                  <c:v>0.26421070000000002</c:v>
                </c:pt>
                <c:pt idx="8">
                  <c:v>0.26421070000000002</c:v>
                </c:pt>
                <c:pt idx="9">
                  <c:v>0.2563648</c:v>
                </c:pt>
                <c:pt idx="10">
                  <c:v>0.25756869999999998</c:v>
                </c:pt>
                <c:pt idx="11">
                  <c:v>0.25818449999999998</c:v>
                </c:pt>
                <c:pt idx="12">
                  <c:v>0.2501236</c:v>
                </c:pt>
                <c:pt idx="13">
                  <c:v>0.2501236</c:v>
                </c:pt>
                <c:pt idx="14">
                  <c:v>0.2319724</c:v>
                </c:pt>
                <c:pt idx="15">
                  <c:v>0.2261841</c:v>
                </c:pt>
                <c:pt idx="16">
                  <c:v>0.22708780000000001</c:v>
                </c:pt>
                <c:pt idx="17">
                  <c:v>0.21781919999999999</c:v>
                </c:pt>
                <c:pt idx="18">
                  <c:v>0.21701440000000002</c:v>
                </c:pt>
                <c:pt idx="19">
                  <c:v>0.2043499</c:v>
                </c:pt>
              </c:numCache>
            </c:numRef>
          </c:val>
          <c:smooth val="0"/>
          <c:extLst>
            <c:ext xmlns:c16="http://schemas.microsoft.com/office/drawing/2014/chart" uri="{C3380CC4-5D6E-409C-BE32-E72D297353CC}">
              <c16:uniqueId val="{00000001-9E1F-4185-ADCE-A5E2CB0588F1}"/>
            </c:ext>
          </c:extLst>
        </c:ser>
        <c:ser>
          <c:idx val="2"/>
          <c:order val="2"/>
          <c:tx>
            <c:strRef>
              <c:f>Comparación!$H$7</c:f>
              <c:strCache>
                <c:ptCount val="1"/>
                <c:pt idx="0">
                  <c:v>Comercial</c:v>
                </c:pt>
              </c:strCache>
            </c:strRef>
          </c:tx>
          <c:spPr>
            <a:ln w="19050" cap="rnd">
              <a:solidFill>
                <a:schemeClr val="accent3"/>
              </a:solidFill>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23-9E1F-4185-ADCE-A5E2CB0588F1}"/>
                </c:ext>
              </c:extLst>
            </c:dLbl>
            <c:dLbl>
              <c:idx val="2"/>
              <c:delete val="1"/>
              <c:extLst>
                <c:ext xmlns:c15="http://schemas.microsoft.com/office/drawing/2012/chart" uri="{CE6537A1-D6FC-4f65-9D91-7224C49458BB}"/>
                <c:ext xmlns:c16="http://schemas.microsoft.com/office/drawing/2014/chart" uri="{C3380CC4-5D6E-409C-BE32-E72D297353CC}">
                  <c16:uniqueId val="{00000022-9E1F-4185-ADCE-A5E2CB0588F1}"/>
                </c:ext>
              </c:extLst>
            </c:dLbl>
            <c:dLbl>
              <c:idx val="3"/>
              <c:delete val="1"/>
              <c:extLst>
                <c:ext xmlns:c15="http://schemas.microsoft.com/office/drawing/2012/chart" uri="{CE6537A1-D6FC-4f65-9D91-7224C49458BB}"/>
                <c:ext xmlns:c16="http://schemas.microsoft.com/office/drawing/2014/chart" uri="{C3380CC4-5D6E-409C-BE32-E72D297353CC}">
                  <c16:uniqueId val="{00000024-9E1F-4185-ADCE-A5E2CB0588F1}"/>
                </c:ext>
              </c:extLst>
            </c:dLbl>
            <c:dLbl>
              <c:idx val="5"/>
              <c:delete val="1"/>
              <c:extLst>
                <c:ext xmlns:c15="http://schemas.microsoft.com/office/drawing/2012/chart" uri="{CE6537A1-D6FC-4f65-9D91-7224C49458BB}"/>
                <c:ext xmlns:c16="http://schemas.microsoft.com/office/drawing/2014/chart" uri="{C3380CC4-5D6E-409C-BE32-E72D297353CC}">
                  <c16:uniqueId val="{00000026-9E1F-4185-ADCE-A5E2CB0588F1}"/>
                </c:ext>
              </c:extLst>
            </c:dLbl>
            <c:dLbl>
              <c:idx val="6"/>
              <c:delete val="1"/>
              <c:extLst>
                <c:ext xmlns:c15="http://schemas.microsoft.com/office/drawing/2012/chart" uri="{CE6537A1-D6FC-4f65-9D91-7224C49458BB}"/>
                <c:ext xmlns:c16="http://schemas.microsoft.com/office/drawing/2014/chart" uri="{C3380CC4-5D6E-409C-BE32-E72D297353CC}">
                  <c16:uniqueId val="{00000025-9E1F-4185-ADCE-A5E2CB0588F1}"/>
                </c:ext>
              </c:extLst>
            </c:dLbl>
            <c:dLbl>
              <c:idx val="7"/>
              <c:delete val="1"/>
              <c:extLst>
                <c:ext xmlns:c15="http://schemas.microsoft.com/office/drawing/2012/chart" uri="{CE6537A1-D6FC-4f65-9D91-7224C49458BB}"/>
                <c:ext xmlns:c16="http://schemas.microsoft.com/office/drawing/2014/chart" uri="{C3380CC4-5D6E-409C-BE32-E72D297353CC}">
                  <c16:uniqueId val="{00000027-9E1F-4185-ADCE-A5E2CB0588F1}"/>
                </c:ext>
              </c:extLst>
            </c:dLbl>
            <c:dLbl>
              <c:idx val="8"/>
              <c:delete val="1"/>
              <c:extLst>
                <c:ext xmlns:c15="http://schemas.microsoft.com/office/drawing/2012/chart" uri="{CE6537A1-D6FC-4f65-9D91-7224C49458BB}"/>
                <c:ext xmlns:c16="http://schemas.microsoft.com/office/drawing/2014/chart" uri="{C3380CC4-5D6E-409C-BE32-E72D297353CC}">
                  <c16:uniqueId val="{00000028-9E1F-4185-ADCE-A5E2CB0588F1}"/>
                </c:ext>
              </c:extLst>
            </c:dLbl>
            <c:dLbl>
              <c:idx val="10"/>
              <c:delete val="1"/>
              <c:extLst>
                <c:ext xmlns:c15="http://schemas.microsoft.com/office/drawing/2012/chart" uri="{CE6537A1-D6FC-4f65-9D91-7224C49458BB}"/>
                <c:ext xmlns:c16="http://schemas.microsoft.com/office/drawing/2014/chart" uri="{C3380CC4-5D6E-409C-BE32-E72D297353CC}">
                  <c16:uniqueId val="{00000029-9E1F-4185-ADCE-A5E2CB0588F1}"/>
                </c:ext>
              </c:extLst>
            </c:dLbl>
            <c:dLbl>
              <c:idx val="11"/>
              <c:delete val="1"/>
              <c:extLst>
                <c:ext xmlns:c15="http://schemas.microsoft.com/office/drawing/2012/chart" uri="{CE6537A1-D6FC-4f65-9D91-7224C49458BB}"/>
                <c:ext xmlns:c16="http://schemas.microsoft.com/office/drawing/2014/chart" uri="{C3380CC4-5D6E-409C-BE32-E72D297353CC}">
                  <c16:uniqueId val="{0000002B-9E1F-4185-ADCE-A5E2CB0588F1}"/>
                </c:ext>
              </c:extLst>
            </c:dLbl>
            <c:dLbl>
              <c:idx val="12"/>
              <c:delete val="1"/>
              <c:extLst>
                <c:ext xmlns:c15="http://schemas.microsoft.com/office/drawing/2012/chart" uri="{CE6537A1-D6FC-4f65-9D91-7224C49458BB}"/>
                <c:ext xmlns:c16="http://schemas.microsoft.com/office/drawing/2014/chart" uri="{C3380CC4-5D6E-409C-BE32-E72D297353CC}">
                  <c16:uniqueId val="{0000002A-9E1F-4185-ADCE-A5E2CB0588F1}"/>
                </c:ext>
              </c:extLst>
            </c:dLbl>
            <c:dLbl>
              <c:idx val="13"/>
              <c:delete val="1"/>
              <c:extLst>
                <c:ext xmlns:c15="http://schemas.microsoft.com/office/drawing/2012/chart" uri="{CE6537A1-D6FC-4f65-9D91-7224C49458BB}"/>
                <c:ext xmlns:c16="http://schemas.microsoft.com/office/drawing/2014/chart" uri="{C3380CC4-5D6E-409C-BE32-E72D297353CC}">
                  <c16:uniqueId val="{0000002C-9E1F-4185-ADCE-A5E2CB0588F1}"/>
                </c:ext>
              </c:extLst>
            </c:dLbl>
            <c:dLbl>
              <c:idx val="15"/>
              <c:delete val="1"/>
              <c:extLst>
                <c:ext xmlns:c15="http://schemas.microsoft.com/office/drawing/2012/chart" uri="{CE6537A1-D6FC-4f65-9D91-7224C49458BB}"/>
                <c:ext xmlns:c16="http://schemas.microsoft.com/office/drawing/2014/chart" uri="{C3380CC4-5D6E-409C-BE32-E72D297353CC}">
                  <c16:uniqueId val="{0000002D-9E1F-4185-ADCE-A5E2CB0588F1}"/>
                </c:ext>
              </c:extLst>
            </c:dLbl>
            <c:dLbl>
              <c:idx val="16"/>
              <c:delete val="1"/>
              <c:extLst>
                <c:ext xmlns:c15="http://schemas.microsoft.com/office/drawing/2012/chart" uri="{CE6537A1-D6FC-4f65-9D91-7224C49458BB}"/>
                <c:ext xmlns:c16="http://schemas.microsoft.com/office/drawing/2014/chart" uri="{C3380CC4-5D6E-409C-BE32-E72D297353CC}">
                  <c16:uniqueId val="{0000002F-9E1F-4185-ADCE-A5E2CB0588F1}"/>
                </c:ext>
              </c:extLst>
            </c:dLbl>
            <c:dLbl>
              <c:idx val="17"/>
              <c:delete val="1"/>
              <c:extLst>
                <c:ext xmlns:c15="http://schemas.microsoft.com/office/drawing/2012/chart" uri="{CE6537A1-D6FC-4f65-9D91-7224C49458BB}"/>
                <c:ext xmlns:c16="http://schemas.microsoft.com/office/drawing/2014/chart" uri="{C3380CC4-5D6E-409C-BE32-E72D297353CC}">
                  <c16:uniqueId val="{0000002E-9E1F-4185-ADCE-A5E2CB0588F1}"/>
                </c:ext>
              </c:extLst>
            </c:dLbl>
            <c:dLbl>
              <c:idx val="18"/>
              <c:delete val="1"/>
              <c:extLst>
                <c:ext xmlns:c15="http://schemas.microsoft.com/office/drawing/2012/chart" uri="{CE6537A1-D6FC-4f65-9D91-7224C49458BB}"/>
                <c:ext xmlns:c16="http://schemas.microsoft.com/office/drawing/2014/chart" uri="{C3380CC4-5D6E-409C-BE32-E72D297353CC}">
                  <c16:uniqueId val="{00000030-9E1F-4185-ADCE-A5E2CB0588F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Comparación!$E$8:$E$27</c:f>
              <c:numCache>
                <c:formatCode>m/d/yyyy</c:formatCode>
                <c:ptCount val="20"/>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numCache>
            </c:numRef>
          </c:cat>
          <c:val>
            <c:numRef>
              <c:f>Comparación!$H$8:$H$27</c:f>
              <c:numCache>
                <c:formatCode>0.00%</c:formatCode>
                <c:ptCount val="20"/>
                <c:pt idx="0">
                  <c:v>0.1846651</c:v>
                </c:pt>
                <c:pt idx="1">
                  <c:v>0.19648930000000001</c:v>
                </c:pt>
                <c:pt idx="2">
                  <c:v>0.20824079999999998</c:v>
                </c:pt>
                <c:pt idx="3">
                  <c:v>0.20146180000000002</c:v>
                </c:pt>
                <c:pt idx="4">
                  <c:v>0.19012489999999999</c:v>
                </c:pt>
                <c:pt idx="5">
                  <c:v>0.1880404</c:v>
                </c:pt>
                <c:pt idx="6">
                  <c:v>0.18758089999999999</c:v>
                </c:pt>
                <c:pt idx="7">
                  <c:v>0.19092020000000001</c:v>
                </c:pt>
                <c:pt idx="8">
                  <c:v>0.19092020000000001</c:v>
                </c:pt>
                <c:pt idx="9">
                  <c:v>0.1881903</c:v>
                </c:pt>
                <c:pt idx="10">
                  <c:v>0.18239</c:v>
                </c:pt>
                <c:pt idx="11">
                  <c:v>0.18232099999999998</c:v>
                </c:pt>
                <c:pt idx="12">
                  <c:v>0.1753586</c:v>
                </c:pt>
                <c:pt idx="13">
                  <c:v>0.1753586</c:v>
                </c:pt>
                <c:pt idx="14">
                  <c:v>0.16495629999999997</c:v>
                </c:pt>
                <c:pt idx="15">
                  <c:v>0.16502500000000001</c:v>
                </c:pt>
                <c:pt idx="16">
                  <c:v>0.15746859999999999</c:v>
                </c:pt>
                <c:pt idx="17">
                  <c:v>0.151418</c:v>
                </c:pt>
                <c:pt idx="18">
                  <c:v>0.1509643</c:v>
                </c:pt>
                <c:pt idx="19">
                  <c:v>0.14141290000000001</c:v>
                </c:pt>
              </c:numCache>
            </c:numRef>
          </c:val>
          <c:smooth val="0"/>
          <c:extLst>
            <c:ext xmlns:c16="http://schemas.microsoft.com/office/drawing/2014/chart" uri="{C3380CC4-5D6E-409C-BE32-E72D297353CC}">
              <c16:uniqueId val="{00000002-9E1F-4185-ADCE-A5E2CB0588F1}"/>
            </c:ext>
          </c:extLst>
        </c:ser>
        <c:dLbls>
          <c:dLblPos val="t"/>
          <c:showLegendKey val="0"/>
          <c:showVal val="1"/>
          <c:showCatName val="0"/>
          <c:showSerName val="0"/>
          <c:showPercent val="0"/>
          <c:showBubbleSize val="0"/>
        </c:dLbls>
        <c:smooth val="0"/>
        <c:axId val="1540682544"/>
        <c:axId val="1540681712"/>
      </c:lineChart>
      <c:dateAx>
        <c:axId val="1540682544"/>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ES"/>
          </a:p>
        </c:txPr>
        <c:crossAx val="1540681712"/>
        <c:crosses val="autoZero"/>
        <c:auto val="1"/>
        <c:lblOffset val="100"/>
        <c:baseTimeUnit val="months"/>
        <c:majorUnit val="3"/>
        <c:majorTimeUnit val="months"/>
      </c:dateAx>
      <c:valAx>
        <c:axId val="1540681712"/>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s-ES"/>
                  <a:t>Tasa calculada</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crossAx val="1540682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s-E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49011877639947E-2"/>
          <c:y val="0.15325240594925635"/>
          <c:w val="0.89539876301979437"/>
          <c:h val="0.64333272236691241"/>
        </c:manualLayout>
      </c:layout>
      <c:lineChart>
        <c:grouping val="standard"/>
        <c:varyColors val="0"/>
        <c:ser>
          <c:idx val="0"/>
          <c:order val="0"/>
          <c:tx>
            <c:strRef>
              <c:f>Sheet9!$B$1</c:f>
              <c:strCache>
                <c:ptCount val="1"/>
                <c:pt idx="0">
                  <c:v>Microcrédito</c:v>
                </c:pt>
              </c:strCache>
            </c:strRef>
          </c:tx>
          <c:spPr>
            <a:ln w="28575"/>
          </c:spPr>
          <c:marker>
            <c:symbol val="none"/>
          </c:marker>
          <c:cat>
            <c:strRef>
              <c:f>Sheet9!$A$2:$A$44</c:f>
              <c:strCache>
                <c:ptCount val="43"/>
                <c:pt idx="0">
                  <c:v>2021/01</c:v>
                </c:pt>
                <c:pt idx="1">
                  <c:v>2021/02</c:v>
                </c:pt>
                <c:pt idx="2">
                  <c:v>2021/03</c:v>
                </c:pt>
                <c:pt idx="3">
                  <c:v>2021/04</c:v>
                </c:pt>
                <c:pt idx="4">
                  <c:v>2021/05</c:v>
                </c:pt>
                <c:pt idx="5">
                  <c:v>2021/06</c:v>
                </c:pt>
                <c:pt idx="6">
                  <c:v>2021/07</c:v>
                </c:pt>
                <c:pt idx="7">
                  <c:v>2021/08</c:v>
                </c:pt>
                <c:pt idx="8">
                  <c:v>2021/09</c:v>
                </c:pt>
                <c:pt idx="9">
                  <c:v>2021/10</c:v>
                </c:pt>
                <c:pt idx="10">
                  <c:v>2021/11</c:v>
                </c:pt>
                <c:pt idx="11">
                  <c:v>2021/12</c:v>
                </c:pt>
                <c:pt idx="12">
                  <c:v>2022/01</c:v>
                </c:pt>
                <c:pt idx="13">
                  <c:v>2022/02</c:v>
                </c:pt>
                <c:pt idx="14">
                  <c:v>2022/03</c:v>
                </c:pt>
                <c:pt idx="15">
                  <c:v>2022/04</c:v>
                </c:pt>
                <c:pt idx="16">
                  <c:v>2022/05</c:v>
                </c:pt>
                <c:pt idx="17">
                  <c:v>2022/06</c:v>
                </c:pt>
                <c:pt idx="18">
                  <c:v>2022/07</c:v>
                </c:pt>
                <c:pt idx="19">
                  <c:v>2022/08</c:v>
                </c:pt>
                <c:pt idx="20">
                  <c:v>2022/09</c:v>
                </c:pt>
                <c:pt idx="21">
                  <c:v>2022/10</c:v>
                </c:pt>
                <c:pt idx="22">
                  <c:v>2022/11</c:v>
                </c:pt>
                <c:pt idx="23">
                  <c:v>2022/12</c:v>
                </c:pt>
                <c:pt idx="24">
                  <c:v>2023/01</c:v>
                </c:pt>
                <c:pt idx="25">
                  <c:v>2023/02</c:v>
                </c:pt>
                <c:pt idx="26">
                  <c:v>2023/03</c:v>
                </c:pt>
                <c:pt idx="27">
                  <c:v>2023/04</c:v>
                </c:pt>
                <c:pt idx="28">
                  <c:v>2023/05</c:v>
                </c:pt>
                <c:pt idx="29">
                  <c:v>2023/06</c:v>
                </c:pt>
                <c:pt idx="30">
                  <c:v>2023/07</c:v>
                </c:pt>
                <c:pt idx="31">
                  <c:v>2023/08</c:v>
                </c:pt>
                <c:pt idx="32">
                  <c:v>2023/09</c:v>
                </c:pt>
                <c:pt idx="33">
                  <c:v>2023/10</c:v>
                </c:pt>
                <c:pt idx="34">
                  <c:v>2023/11</c:v>
                </c:pt>
                <c:pt idx="35">
                  <c:v>2023/12</c:v>
                </c:pt>
                <c:pt idx="36">
                  <c:v>2024/01</c:v>
                </c:pt>
                <c:pt idx="37">
                  <c:v>2024/02</c:v>
                </c:pt>
                <c:pt idx="38">
                  <c:v>2024/03</c:v>
                </c:pt>
                <c:pt idx="39">
                  <c:v>2024/04</c:v>
                </c:pt>
                <c:pt idx="40">
                  <c:v>2024/05</c:v>
                </c:pt>
                <c:pt idx="41">
                  <c:v>2024/06</c:v>
                </c:pt>
                <c:pt idx="42">
                  <c:v>2024/07</c:v>
                </c:pt>
              </c:strCache>
            </c:strRef>
          </c:cat>
          <c:val>
            <c:numRef>
              <c:f>Sheet9!$B$2:$B$44</c:f>
              <c:numCache>
                <c:formatCode>0.0%</c:formatCode>
                <c:ptCount val="43"/>
                <c:pt idx="0">
                  <c:v>0.37719999999999998</c:v>
                </c:pt>
                <c:pt idx="1">
                  <c:v>0.37719999999999998</c:v>
                </c:pt>
                <c:pt idx="2">
                  <c:v>0.37719999999999998</c:v>
                </c:pt>
                <c:pt idx="3">
                  <c:v>0.38420000000000004</c:v>
                </c:pt>
                <c:pt idx="4">
                  <c:v>0.38420000000000004</c:v>
                </c:pt>
                <c:pt idx="5">
                  <c:v>0.38420000000000004</c:v>
                </c:pt>
                <c:pt idx="6">
                  <c:v>0.38140000000000002</c:v>
                </c:pt>
                <c:pt idx="7">
                  <c:v>0.38140000000000002</c:v>
                </c:pt>
                <c:pt idx="8">
                  <c:v>0.38140000000000002</c:v>
                </c:pt>
                <c:pt idx="9">
                  <c:v>0.37359999999999999</c:v>
                </c:pt>
                <c:pt idx="10">
                  <c:v>0.37359999999999999</c:v>
                </c:pt>
                <c:pt idx="11">
                  <c:v>0.37359999999999999</c:v>
                </c:pt>
                <c:pt idx="12">
                  <c:v>0.37473333333333336</c:v>
                </c:pt>
                <c:pt idx="13">
                  <c:v>0.37473333333333336</c:v>
                </c:pt>
                <c:pt idx="14">
                  <c:v>0.37473333333333336</c:v>
                </c:pt>
                <c:pt idx="15">
                  <c:v>0.37973333333333331</c:v>
                </c:pt>
                <c:pt idx="16">
                  <c:v>0.37973333333333331</c:v>
                </c:pt>
                <c:pt idx="17">
                  <c:v>0.37973333333333331</c:v>
                </c:pt>
                <c:pt idx="18">
                  <c:v>0.39473333333333332</c:v>
                </c:pt>
                <c:pt idx="19">
                  <c:v>0.39473333333333332</c:v>
                </c:pt>
                <c:pt idx="20">
                  <c:v>0.39473333333333332</c:v>
                </c:pt>
                <c:pt idx="21">
                  <c:v>0.36953333333333332</c:v>
                </c:pt>
                <c:pt idx="22">
                  <c:v>0.36953333333333332</c:v>
                </c:pt>
                <c:pt idx="23">
                  <c:v>0.36953333333333332</c:v>
                </c:pt>
                <c:pt idx="24">
                  <c:v>0.39200000000000007</c:v>
                </c:pt>
                <c:pt idx="25">
                  <c:v>0.39200000000000007</c:v>
                </c:pt>
                <c:pt idx="26">
                  <c:v>0.39200000000000007</c:v>
                </c:pt>
              </c:numCache>
            </c:numRef>
          </c:val>
          <c:smooth val="0"/>
          <c:extLst>
            <c:ext xmlns:c16="http://schemas.microsoft.com/office/drawing/2014/chart" uri="{C3380CC4-5D6E-409C-BE32-E72D297353CC}">
              <c16:uniqueId val="{00000000-7392-4A10-BE08-04D5AE4814B3}"/>
            </c:ext>
          </c:extLst>
        </c:ser>
        <c:ser>
          <c:idx val="1"/>
          <c:order val="1"/>
          <c:tx>
            <c:strRef>
              <c:f>Sheet9!$C$1</c:f>
              <c:strCache>
                <c:ptCount val="1"/>
                <c:pt idx="0">
                  <c:v>Crédito popular productivo rural</c:v>
                </c:pt>
              </c:strCache>
            </c:strRef>
          </c:tx>
          <c:spPr>
            <a:ln w="28575"/>
          </c:spPr>
          <c:marker>
            <c:symbol val="none"/>
          </c:marker>
          <c:cat>
            <c:strRef>
              <c:f>Sheet9!$A$2:$A$44</c:f>
              <c:strCache>
                <c:ptCount val="43"/>
                <c:pt idx="0">
                  <c:v>2021/01</c:v>
                </c:pt>
                <c:pt idx="1">
                  <c:v>2021/02</c:v>
                </c:pt>
                <c:pt idx="2">
                  <c:v>2021/03</c:v>
                </c:pt>
                <c:pt idx="3">
                  <c:v>2021/04</c:v>
                </c:pt>
                <c:pt idx="4">
                  <c:v>2021/05</c:v>
                </c:pt>
                <c:pt idx="5">
                  <c:v>2021/06</c:v>
                </c:pt>
                <c:pt idx="6">
                  <c:v>2021/07</c:v>
                </c:pt>
                <c:pt idx="7">
                  <c:v>2021/08</c:v>
                </c:pt>
                <c:pt idx="8">
                  <c:v>2021/09</c:v>
                </c:pt>
                <c:pt idx="9">
                  <c:v>2021/10</c:v>
                </c:pt>
                <c:pt idx="10">
                  <c:v>2021/11</c:v>
                </c:pt>
                <c:pt idx="11">
                  <c:v>2021/12</c:v>
                </c:pt>
                <c:pt idx="12">
                  <c:v>2022/01</c:v>
                </c:pt>
                <c:pt idx="13">
                  <c:v>2022/02</c:v>
                </c:pt>
                <c:pt idx="14">
                  <c:v>2022/03</c:v>
                </c:pt>
                <c:pt idx="15">
                  <c:v>2022/04</c:v>
                </c:pt>
                <c:pt idx="16">
                  <c:v>2022/05</c:v>
                </c:pt>
                <c:pt idx="17">
                  <c:v>2022/06</c:v>
                </c:pt>
                <c:pt idx="18">
                  <c:v>2022/07</c:v>
                </c:pt>
                <c:pt idx="19">
                  <c:v>2022/08</c:v>
                </c:pt>
                <c:pt idx="20">
                  <c:v>2022/09</c:v>
                </c:pt>
                <c:pt idx="21">
                  <c:v>2022/10</c:v>
                </c:pt>
                <c:pt idx="22">
                  <c:v>2022/11</c:v>
                </c:pt>
                <c:pt idx="23">
                  <c:v>2022/12</c:v>
                </c:pt>
                <c:pt idx="24">
                  <c:v>2023/01</c:v>
                </c:pt>
                <c:pt idx="25">
                  <c:v>2023/02</c:v>
                </c:pt>
                <c:pt idx="26">
                  <c:v>2023/03</c:v>
                </c:pt>
                <c:pt idx="27">
                  <c:v>2023/04</c:v>
                </c:pt>
                <c:pt idx="28">
                  <c:v>2023/05</c:v>
                </c:pt>
                <c:pt idx="29">
                  <c:v>2023/06</c:v>
                </c:pt>
                <c:pt idx="30">
                  <c:v>2023/07</c:v>
                </c:pt>
                <c:pt idx="31">
                  <c:v>2023/08</c:v>
                </c:pt>
                <c:pt idx="32">
                  <c:v>2023/09</c:v>
                </c:pt>
                <c:pt idx="33">
                  <c:v>2023/10</c:v>
                </c:pt>
                <c:pt idx="34">
                  <c:v>2023/11</c:v>
                </c:pt>
                <c:pt idx="35">
                  <c:v>2023/12</c:v>
                </c:pt>
                <c:pt idx="36">
                  <c:v>2024/01</c:v>
                </c:pt>
                <c:pt idx="37">
                  <c:v>2024/02</c:v>
                </c:pt>
                <c:pt idx="38">
                  <c:v>2024/03</c:v>
                </c:pt>
                <c:pt idx="39">
                  <c:v>2024/04</c:v>
                </c:pt>
                <c:pt idx="40">
                  <c:v>2024/05</c:v>
                </c:pt>
                <c:pt idx="41">
                  <c:v>2024/06</c:v>
                </c:pt>
                <c:pt idx="42">
                  <c:v>2024/07</c:v>
                </c:pt>
              </c:strCache>
            </c:strRef>
          </c:cat>
          <c:val>
            <c:numRef>
              <c:f>Sheet9!$C$2:$C$44</c:f>
              <c:numCache>
                <c:formatCode>General</c:formatCode>
                <c:ptCount val="43"/>
                <c:pt idx="27" formatCode="0.0%">
                  <c:v>0.35260000000000002</c:v>
                </c:pt>
                <c:pt idx="28" formatCode="0.0%">
                  <c:v>0.35260000000000002</c:v>
                </c:pt>
                <c:pt idx="29" formatCode="0.0%">
                  <c:v>0.35260000000000002</c:v>
                </c:pt>
                <c:pt idx="30" formatCode="0.0%">
                  <c:v>0.35260000000000002</c:v>
                </c:pt>
                <c:pt idx="31" formatCode="0.0%">
                  <c:v>0.35260000000000002</c:v>
                </c:pt>
                <c:pt idx="32" formatCode="0.0%">
                  <c:v>0.35260000000000002</c:v>
                </c:pt>
                <c:pt idx="33" formatCode="0.0%">
                  <c:v>0.35260000000000002</c:v>
                </c:pt>
                <c:pt idx="34" formatCode="0.0%">
                  <c:v>0.35260000000000002</c:v>
                </c:pt>
                <c:pt idx="35" formatCode="0.0%">
                  <c:v>0.35260000000000002</c:v>
                </c:pt>
                <c:pt idx="36" formatCode="0.0%">
                  <c:v>0.41860000000000003</c:v>
                </c:pt>
                <c:pt idx="37" formatCode="0.0%">
                  <c:v>0.43453333333333338</c:v>
                </c:pt>
                <c:pt idx="38" formatCode="0.0%">
                  <c:v>0.45873333333333338</c:v>
                </c:pt>
                <c:pt idx="39" formatCode="0.0%">
                  <c:v>0.46473333333333339</c:v>
                </c:pt>
                <c:pt idx="40" formatCode="0.0%">
                  <c:v>0.48980000000000001</c:v>
                </c:pt>
                <c:pt idx="41" formatCode="0.0%">
                  <c:v>0.4914</c:v>
                </c:pt>
                <c:pt idx="42" formatCode="0.0%">
                  <c:v>0.496</c:v>
                </c:pt>
              </c:numCache>
            </c:numRef>
          </c:val>
          <c:smooth val="0"/>
          <c:extLst>
            <c:ext xmlns:c16="http://schemas.microsoft.com/office/drawing/2014/chart" uri="{C3380CC4-5D6E-409C-BE32-E72D297353CC}">
              <c16:uniqueId val="{00000001-7392-4A10-BE08-04D5AE4814B3}"/>
            </c:ext>
          </c:extLst>
        </c:ser>
        <c:ser>
          <c:idx val="2"/>
          <c:order val="2"/>
          <c:tx>
            <c:strRef>
              <c:f>Sheet9!$D$1</c:f>
              <c:strCache>
                <c:ptCount val="1"/>
                <c:pt idx="0">
                  <c:v>Crédito popular productivo urbano</c:v>
                </c:pt>
              </c:strCache>
            </c:strRef>
          </c:tx>
          <c:spPr>
            <a:ln w="28575"/>
          </c:spPr>
          <c:marker>
            <c:symbol val="none"/>
          </c:marker>
          <c:cat>
            <c:strRef>
              <c:f>Sheet9!$A$2:$A$44</c:f>
              <c:strCache>
                <c:ptCount val="43"/>
                <c:pt idx="0">
                  <c:v>2021/01</c:v>
                </c:pt>
                <c:pt idx="1">
                  <c:v>2021/02</c:v>
                </c:pt>
                <c:pt idx="2">
                  <c:v>2021/03</c:v>
                </c:pt>
                <c:pt idx="3">
                  <c:v>2021/04</c:v>
                </c:pt>
                <c:pt idx="4">
                  <c:v>2021/05</c:v>
                </c:pt>
                <c:pt idx="5">
                  <c:v>2021/06</c:v>
                </c:pt>
                <c:pt idx="6">
                  <c:v>2021/07</c:v>
                </c:pt>
                <c:pt idx="7">
                  <c:v>2021/08</c:v>
                </c:pt>
                <c:pt idx="8">
                  <c:v>2021/09</c:v>
                </c:pt>
                <c:pt idx="9">
                  <c:v>2021/10</c:v>
                </c:pt>
                <c:pt idx="10">
                  <c:v>2021/11</c:v>
                </c:pt>
                <c:pt idx="11">
                  <c:v>2021/12</c:v>
                </c:pt>
                <c:pt idx="12">
                  <c:v>2022/01</c:v>
                </c:pt>
                <c:pt idx="13">
                  <c:v>2022/02</c:v>
                </c:pt>
                <c:pt idx="14">
                  <c:v>2022/03</c:v>
                </c:pt>
                <c:pt idx="15">
                  <c:v>2022/04</c:v>
                </c:pt>
                <c:pt idx="16">
                  <c:v>2022/05</c:v>
                </c:pt>
                <c:pt idx="17">
                  <c:v>2022/06</c:v>
                </c:pt>
                <c:pt idx="18">
                  <c:v>2022/07</c:v>
                </c:pt>
                <c:pt idx="19">
                  <c:v>2022/08</c:v>
                </c:pt>
                <c:pt idx="20">
                  <c:v>2022/09</c:v>
                </c:pt>
                <c:pt idx="21">
                  <c:v>2022/10</c:v>
                </c:pt>
                <c:pt idx="22">
                  <c:v>2022/11</c:v>
                </c:pt>
                <c:pt idx="23">
                  <c:v>2022/12</c:v>
                </c:pt>
                <c:pt idx="24">
                  <c:v>2023/01</c:v>
                </c:pt>
                <c:pt idx="25">
                  <c:v>2023/02</c:v>
                </c:pt>
                <c:pt idx="26">
                  <c:v>2023/03</c:v>
                </c:pt>
                <c:pt idx="27">
                  <c:v>2023/04</c:v>
                </c:pt>
                <c:pt idx="28">
                  <c:v>2023/05</c:v>
                </c:pt>
                <c:pt idx="29">
                  <c:v>2023/06</c:v>
                </c:pt>
                <c:pt idx="30">
                  <c:v>2023/07</c:v>
                </c:pt>
                <c:pt idx="31">
                  <c:v>2023/08</c:v>
                </c:pt>
                <c:pt idx="32">
                  <c:v>2023/09</c:v>
                </c:pt>
                <c:pt idx="33">
                  <c:v>2023/10</c:v>
                </c:pt>
                <c:pt idx="34">
                  <c:v>2023/11</c:v>
                </c:pt>
                <c:pt idx="35">
                  <c:v>2023/12</c:v>
                </c:pt>
                <c:pt idx="36">
                  <c:v>2024/01</c:v>
                </c:pt>
                <c:pt idx="37">
                  <c:v>2024/02</c:v>
                </c:pt>
                <c:pt idx="38">
                  <c:v>2024/03</c:v>
                </c:pt>
                <c:pt idx="39">
                  <c:v>2024/04</c:v>
                </c:pt>
                <c:pt idx="40">
                  <c:v>2024/05</c:v>
                </c:pt>
                <c:pt idx="41">
                  <c:v>2024/06</c:v>
                </c:pt>
                <c:pt idx="42">
                  <c:v>2024/07</c:v>
                </c:pt>
              </c:strCache>
            </c:strRef>
          </c:cat>
          <c:val>
            <c:numRef>
              <c:f>Sheet9!$D$2:$D$44</c:f>
              <c:numCache>
                <c:formatCode>General</c:formatCode>
                <c:ptCount val="43"/>
                <c:pt idx="27" formatCode="0.0%">
                  <c:v>0.35260000000000002</c:v>
                </c:pt>
                <c:pt idx="28" formatCode="0.0%">
                  <c:v>0.35260000000000002</c:v>
                </c:pt>
                <c:pt idx="29" formatCode="0.0%">
                  <c:v>0.35260000000000002</c:v>
                </c:pt>
                <c:pt idx="30" formatCode="0.0%">
                  <c:v>0.35260000000000002</c:v>
                </c:pt>
                <c:pt idx="31" formatCode="0.0%">
                  <c:v>0.35260000000000002</c:v>
                </c:pt>
                <c:pt idx="32" formatCode="0.0%">
                  <c:v>0.35260000000000002</c:v>
                </c:pt>
                <c:pt idx="33" formatCode="0.0%">
                  <c:v>0.35260000000000002</c:v>
                </c:pt>
                <c:pt idx="34" formatCode="0.0%">
                  <c:v>0.35260000000000002</c:v>
                </c:pt>
                <c:pt idx="35" formatCode="0.0%">
                  <c:v>0.35260000000000002</c:v>
                </c:pt>
                <c:pt idx="36" formatCode="0.0%">
                  <c:v>0.43113333333333337</c:v>
                </c:pt>
                <c:pt idx="37" formatCode="0.0%">
                  <c:v>0.46820000000000001</c:v>
                </c:pt>
                <c:pt idx="38" formatCode="0.0%">
                  <c:v>0.51093333333333335</c:v>
                </c:pt>
                <c:pt idx="39" formatCode="0.0%">
                  <c:v>0.54700000000000004</c:v>
                </c:pt>
                <c:pt idx="40" formatCode="0.0%">
                  <c:v>0.56053333333333333</c:v>
                </c:pt>
                <c:pt idx="41" formatCode="0.0%">
                  <c:v>0.56399999999999995</c:v>
                </c:pt>
                <c:pt idx="42" formatCode="0.0%">
                  <c:v>0.5716</c:v>
                </c:pt>
              </c:numCache>
            </c:numRef>
          </c:val>
          <c:smooth val="0"/>
          <c:extLst>
            <c:ext xmlns:c16="http://schemas.microsoft.com/office/drawing/2014/chart" uri="{C3380CC4-5D6E-409C-BE32-E72D297353CC}">
              <c16:uniqueId val="{00000002-7392-4A10-BE08-04D5AE4814B3}"/>
            </c:ext>
          </c:extLst>
        </c:ser>
        <c:ser>
          <c:idx val="3"/>
          <c:order val="3"/>
          <c:tx>
            <c:strRef>
              <c:f>Sheet9!$E$1</c:f>
              <c:strCache>
                <c:ptCount val="1"/>
                <c:pt idx="0">
                  <c:v>Crédito productivo rural</c:v>
                </c:pt>
              </c:strCache>
            </c:strRef>
          </c:tx>
          <c:spPr>
            <a:ln w="28575"/>
          </c:spPr>
          <c:marker>
            <c:symbol val="none"/>
          </c:marker>
          <c:cat>
            <c:strRef>
              <c:f>Sheet9!$A$2:$A$44</c:f>
              <c:strCache>
                <c:ptCount val="43"/>
                <c:pt idx="0">
                  <c:v>2021/01</c:v>
                </c:pt>
                <c:pt idx="1">
                  <c:v>2021/02</c:v>
                </c:pt>
                <c:pt idx="2">
                  <c:v>2021/03</c:v>
                </c:pt>
                <c:pt idx="3">
                  <c:v>2021/04</c:v>
                </c:pt>
                <c:pt idx="4">
                  <c:v>2021/05</c:v>
                </c:pt>
                <c:pt idx="5">
                  <c:v>2021/06</c:v>
                </c:pt>
                <c:pt idx="6">
                  <c:v>2021/07</c:v>
                </c:pt>
                <c:pt idx="7">
                  <c:v>2021/08</c:v>
                </c:pt>
                <c:pt idx="8">
                  <c:v>2021/09</c:v>
                </c:pt>
                <c:pt idx="9">
                  <c:v>2021/10</c:v>
                </c:pt>
                <c:pt idx="10">
                  <c:v>2021/11</c:v>
                </c:pt>
                <c:pt idx="11">
                  <c:v>2021/12</c:v>
                </c:pt>
                <c:pt idx="12">
                  <c:v>2022/01</c:v>
                </c:pt>
                <c:pt idx="13">
                  <c:v>2022/02</c:v>
                </c:pt>
                <c:pt idx="14">
                  <c:v>2022/03</c:v>
                </c:pt>
                <c:pt idx="15">
                  <c:v>2022/04</c:v>
                </c:pt>
                <c:pt idx="16">
                  <c:v>2022/05</c:v>
                </c:pt>
                <c:pt idx="17">
                  <c:v>2022/06</c:v>
                </c:pt>
                <c:pt idx="18">
                  <c:v>2022/07</c:v>
                </c:pt>
                <c:pt idx="19">
                  <c:v>2022/08</c:v>
                </c:pt>
                <c:pt idx="20">
                  <c:v>2022/09</c:v>
                </c:pt>
                <c:pt idx="21">
                  <c:v>2022/10</c:v>
                </c:pt>
                <c:pt idx="22">
                  <c:v>2022/11</c:v>
                </c:pt>
                <c:pt idx="23">
                  <c:v>2022/12</c:v>
                </c:pt>
                <c:pt idx="24">
                  <c:v>2023/01</c:v>
                </c:pt>
                <c:pt idx="25">
                  <c:v>2023/02</c:v>
                </c:pt>
                <c:pt idx="26">
                  <c:v>2023/03</c:v>
                </c:pt>
                <c:pt idx="27">
                  <c:v>2023/04</c:v>
                </c:pt>
                <c:pt idx="28">
                  <c:v>2023/05</c:v>
                </c:pt>
                <c:pt idx="29">
                  <c:v>2023/06</c:v>
                </c:pt>
                <c:pt idx="30">
                  <c:v>2023/07</c:v>
                </c:pt>
                <c:pt idx="31">
                  <c:v>2023/08</c:v>
                </c:pt>
                <c:pt idx="32">
                  <c:v>2023/09</c:v>
                </c:pt>
                <c:pt idx="33">
                  <c:v>2023/10</c:v>
                </c:pt>
                <c:pt idx="34">
                  <c:v>2023/11</c:v>
                </c:pt>
                <c:pt idx="35">
                  <c:v>2023/12</c:v>
                </c:pt>
                <c:pt idx="36">
                  <c:v>2024/01</c:v>
                </c:pt>
                <c:pt idx="37">
                  <c:v>2024/02</c:v>
                </c:pt>
                <c:pt idx="38">
                  <c:v>2024/03</c:v>
                </c:pt>
                <c:pt idx="39">
                  <c:v>2024/04</c:v>
                </c:pt>
                <c:pt idx="40">
                  <c:v>2024/05</c:v>
                </c:pt>
                <c:pt idx="41">
                  <c:v>2024/06</c:v>
                </c:pt>
                <c:pt idx="42">
                  <c:v>2024/07</c:v>
                </c:pt>
              </c:strCache>
            </c:strRef>
          </c:cat>
          <c:val>
            <c:numRef>
              <c:f>Sheet9!$E$2:$E$44</c:f>
              <c:numCache>
                <c:formatCode>General</c:formatCode>
                <c:ptCount val="43"/>
                <c:pt idx="27" formatCode="0.0%">
                  <c:v>0.31190000000000001</c:v>
                </c:pt>
                <c:pt idx="28" formatCode="0.0%">
                  <c:v>0.31190000000000001</c:v>
                </c:pt>
                <c:pt idx="29" formatCode="0.0%">
                  <c:v>0.31190000000000001</c:v>
                </c:pt>
                <c:pt idx="30" formatCode="0.0%">
                  <c:v>0.31190000000000001</c:v>
                </c:pt>
                <c:pt idx="31" formatCode="0.0%">
                  <c:v>0.31190000000000001</c:v>
                </c:pt>
                <c:pt idx="32" formatCode="0.0%">
                  <c:v>0.31190000000000001</c:v>
                </c:pt>
                <c:pt idx="33" formatCode="0.0%">
                  <c:v>0.31190000000000001</c:v>
                </c:pt>
                <c:pt idx="34" formatCode="0.0%">
                  <c:v>0.31190000000000001</c:v>
                </c:pt>
                <c:pt idx="35" formatCode="0.0%">
                  <c:v>0.31190000000000001</c:v>
                </c:pt>
                <c:pt idx="36" formatCode="0.0%">
                  <c:v>0.32733333333333331</c:v>
                </c:pt>
                <c:pt idx="37" formatCode="0.0%">
                  <c:v>0.29339999999999999</c:v>
                </c:pt>
                <c:pt idx="38" formatCode="0.0%">
                  <c:v>0.251</c:v>
                </c:pt>
                <c:pt idx="39" formatCode="0.0%">
                  <c:v>0.2054</c:v>
                </c:pt>
                <c:pt idx="40" formatCode="0.0%">
                  <c:v>0.20013333333333336</c:v>
                </c:pt>
                <c:pt idx="41" formatCode="0.0%">
                  <c:v>0.18953333333333333</c:v>
                </c:pt>
                <c:pt idx="42" formatCode="0.0%">
                  <c:v>0.18653333333333333</c:v>
                </c:pt>
              </c:numCache>
            </c:numRef>
          </c:val>
          <c:smooth val="0"/>
          <c:extLst>
            <c:ext xmlns:c16="http://schemas.microsoft.com/office/drawing/2014/chart" uri="{C3380CC4-5D6E-409C-BE32-E72D297353CC}">
              <c16:uniqueId val="{00000003-7392-4A10-BE08-04D5AE4814B3}"/>
            </c:ext>
          </c:extLst>
        </c:ser>
        <c:ser>
          <c:idx val="4"/>
          <c:order val="4"/>
          <c:tx>
            <c:strRef>
              <c:f>Sheet9!$F$1</c:f>
              <c:strCache>
                <c:ptCount val="1"/>
                <c:pt idx="0">
                  <c:v>Crédito productivo urbano</c:v>
                </c:pt>
              </c:strCache>
            </c:strRef>
          </c:tx>
          <c:spPr>
            <a:ln w="28575"/>
          </c:spPr>
          <c:marker>
            <c:symbol val="none"/>
          </c:marker>
          <c:cat>
            <c:strRef>
              <c:f>Sheet9!$A$2:$A$44</c:f>
              <c:strCache>
                <c:ptCount val="43"/>
                <c:pt idx="0">
                  <c:v>2021/01</c:v>
                </c:pt>
                <c:pt idx="1">
                  <c:v>2021/02</c:v>
                </c:pt>
                <c:pt idx="2">
                  <c:v>2021/03</c:v>
                </c:pt>
                <c:pt idx="3">
                  <c:v>2021/04</c:v>
                </c:pt>
                <c:pt idx="4">
                  <c:v>2021/05</c:v>
                </c:pt>
                <c:pt idx="5">
                  <c:v>2021/06</c:v>
                </c:pt>
                <c:pt idx="6">
                  <c:v>2021/07</c:v>
                </c:pt>
                <c:pt idx="7">
                  <c:v>2021/08</c:v>
                </c:pt>
                <c:pt idx="8">
                  <c:v>2021/09</c:v>
                </c:pt>
                <c:pt idx="9">
                  <c:v>2021/10</c:v>
                </c:pt>
                <c:pt idx="10">
                  <c:v>2021/11</c:v>
                </c:pt>
                <c:pt idx="11">
                  <c:v>2021/12</c:v>
                </c:pt>
                <c:pt idx="12">
                  <c:v>2022/01</c:v>
                </c:pt>
                <c:pt idx="13">
                  <c:v>2022/02</c:v>
                </c:pt>
                <c:pt idx="14">
                  <c:v>2022/03</c:v>
                </c:pt>
                <c:pt idx="15">
                  <c:v>2022/04</c:v>
                </c:pt>
                <c:pt idx="16">
                  <c:v>2022/05</c:v>
                </c:pt>
                <c:pt idx="17">
                  <c:v>2022/06</c:v>
                </c:pt>
                <c:pt idx="18">
                  <c:v>2022/07</c:v>
                </c:pt>
                <c:pt idx="19">
                  <c:v>2022/08</c:v>
                </c:pt>
                <c:pt idx="20">
                  <c:v>2022/09</c:v>
                </c:pt>
                <c:pt idx="21">
                  <c:v>2022/10</c:v>
                </c:pt>
                <c:pt idx="22">
                  <c:v>2022/11</c:v>
                </c:pt>
                <c:pt idx="23">
                  <c:v>2022/12</c:v>
                </c:pt>
                <c:pt idx="24">
                  <c:v>2023/01</c:v>
                </c:pt>
                <c:pt idx="25">
                  <c:v>2023/02</c:v>
                </c:pt>
                <c:pt idx="26">
                  <c:v>2023/03</c:v>
                </c:pt>
                <c:pt idx="27">
                  <c:v>2023/04</c:v>
                </c:pt>
                <c:pt idx="28">
                  <c:v>2023/05</c:v>
                </c:pt>
                <c:pt idx="29">
                  <c:v>2023/06</c:v>
                </c:pt>
                <c:pt idx="30">
                  <c:v>2023/07</c:v>
                </c:pt>
                <c:pt idx="31">
                  <c:v>2023/08</c:v>
                </c:pt>
                <c:pt idx="32">
                  <c:v>2023/09</c:v>
                </c:pt>
                <c:pt idx="33">
                  <c:v>2023/10</c:v>
                </c:pt>
                <c:pt idx="34">
                  <c:v>2023/11</c:v>
                </c:pt>
                <c:pt idx="35">
                  <c:v>2023/12</c:v>
                </c:pt>
                <c:pt idx="36">
                  <c:v>2024/01</c:v>
                </c:pt>
                <c:pt idx="37">
                  <c:v>2024/02</c:v>
                </c:pt>
                <c:pt idx="38">
                  <c:v>2024/03</c:v>
                </c:pt>
                <c:pt idx="39">
                  <c:v>2024/04</c:v>
                </c:pt>
                <c:pt idx="40">
                  <c:v>2024/05</c:v>
                </c:pt>
                <c:pt idx="41">
                  <c:v>2024/06</c:v>
                </c:pt>
                <c:pt idx="42">
                  <c:v>2024/07</c:v>
                </c:pt>
              </c:strCache>
            </c:strRef>
          </c:cat>
          <c:val>
            <c:numRef>
              <c:f>Sheet9!$F$2:$F$44</c:f>
              <c:numCache>
                <c:formatCode>General</c:formatCode>
                <c:ptCount val="43"/>
                <c:pt idx="27" formatCode="0.0%">
                  <c:v>0.31190000000000001</c:v>
                </c:pt>
                <c:pt idx="28" formatCode="0.0%">
                  <c:v>0.31190000000000001</c:v>
                </c:pt>
                <c:pt idx="29" formatCode="0.0%">
                  <c:v>0.31190000000000001</c:v>
                </c:pt>
                <c:pt idx="30" formatCode="0.0%">
                  <c:v>0.31190000000000001</c:v>
                </c:pt>
                <c:pt idx="31" formatCode="0.0%">
                  <c:v>0.31190000000000001</c:v>
                </c:pt>
                <c:pt idx="32" formatCode="0.0%">
                  <c:v>0.31190000000000001</c:v>
                </c:pt>
                <c:pt idx="33" formatCode="0.0%">
                  <c:v>0.31190000000000001</c:v>
                </c:pt>
                <c:pt idx="34" formatCode="0.0%">
                  <c:v>0.31190000000000001</c:v>
                </c:pt>
                <c:pt idx="35" formatCode="0.0%">
                  <c:v>0.31190000000000001</c:v>
                </c:pt>
                <c:pt idx="36" formatCode="0.0%">
                  <c:v>0.36113333333333331</c:v>
                </c:pt>
                <c:pt idx="37" formatCode="0.0%">
                  <c:v>0.3634</c:v>
                </c:pt>
                <c:pt idx="38" formatCode="0.0%">
                  <c:v>0.36853333333333332</c:v>
                </c:pt>
                <c:pt idx="39" formatCode="0.0%">
                  <c:v>0.36099999999999999</c:v>
                </c:pt>
                <c:pt idx="40" formatCode="0.0%">
                  <c:v>0.35720000000000002</c:v>
                </c:pt>
                <c:pt idx="41" formatCode="0.0%">
                  <c:v>0.35260000000000002</c:v>
                </c:pt>
                <c:pt idx="42" formatCode="0.0%">
                  <c:v>0.3584</c:v>
                </c:pt>
              </c:numCache>
            </c:numRef>
          </c:val>
          <c:smooth val="0"/>
          <c:extLst>
            <c:ext xmlns:c16="http://schemas.microsoft.com/office/drawing/2014/chart" uri="{C3380CC4-5D6E-409C-BE32-E72D297353CC}">
              <c16:uniqueId val="{00000004-7392-4A10-BE08-04D5AE4814B3}"/>
            </c:ext>
          </c:extLst>
        </c:ser>
        <c:ser>
          <c:idx val="5"/>
          <c:order val="5"/>
          <c:tx>
            <c:strRef>
              <c:f>Sheet9!$G$1</c:f>
              <c:strCache>
                <c:ptCount val="1"/>
                <c:pt idx="0">
                  <c:v>Crédito productivo de mayor monto</c:v>
                </c:pt>
              </c:strCache>
            </c:strRef>
          </c:tx>
          <c:spPr>
            <a:ln w="28575"/>
          </c:spPr>
          <c:marker>
            <c:symbol val="none"/>
          </c:marker>
          <c:cat>
            <c:strRef>
              <c:f>Sheet9!$A$2:$A$44</c:f>
              <c:strCache>
                <c:ptCount val="43"/>
                <c:pt idx="0">
                  <c:v>2021/01</c:v>
                </c:pt>
                <c:pt idx="1">
                  <c:v>2021/02</c:v>
                </c:pt>
                <c:pt idx="2">
                  <c:v>2021/03</c:v>
                </c:pt>
                <c:pt idx="3">
                  <c:v>2021/04</c:v>
                </c:pt>
                <c:pt idx="4">
                  <c:v>2021/05</c:v>
                </c:pt>
                <c:pt idx="5">
                  <c:v>2021/06</c:v>
                </c:pt>
                <c:pt idx="6">
                  <c:v>2021/07</c:v>
                </c:pt>
                <c:pt idx="7">
                  <c:v>2021/08</c:v>
                </c:pt>
                <c:pt idx="8">
                  <c:v>2021/09</c:v>
                </c:pt>
                <c:pt idx="9">
                  <c:v>2021/10</c:v>
                </c:pt>
                <c:pt idx="10">
                  <c:v>2021/11</c:v>
                </c:pt>
                <c:pt idx="11">
                  <c:v>2021/12</c:v>
                </c:pt>
                <c:pt idx="12">
                  <c:v>2022/01</c:v>
                </c:pt>
                <c:pt idx="13">
                  <c:v>2022/02</c:v>
                </c:pt>
                <c:pt idx="14">
                  <c:v>2022/03</c:v>
                </c:pt>
                <c:pt idx="15">
                  <c:v>2022/04</c:v>
                </c:pt>
                <c:pt idx="16">
                  <c:v>2022/05</c:v>
                </c:pt>
                <c:pt idx="17">
                  <c:v>2022/06</c:v>
                </c:pt>
                <c:pt idx="18">
                  <c:v>2022/07</c:v>
                </c:pt>
                <c:pt idx="19">
                  <c:v>2022/08</c:v>
                </c:pt>
                <c:pt idx="20">
                  <c:v>2022/09</c:v>
                </c:pt>
                <c:pt idx="21">
                  <c:v>2022/10</c:v>
                </c:pt>
                <c:pt idx="22">
                  <c:v>2022/11</c:v>
                </c:pt>
                <c:pt idx="23">
                  <c:v>2022/12</c:v>
                </c:pt>
                <c:pt idx="24">
                  <c:v>2023/01</c:v>
                </c:pt>
                <c:pt idx="25">
                  <c:v>2023/02</c:v>
                </c:pt>
                <c:pt idx="26">
                  <c:v>2023/03</c:v>
                </c:pt>
                <c:pt idx="27">
                  <c:v>2023/04</c:v>
                </c:pt>
                <c:pt idx="28">
                  <c:v>2023/05</c:v>
                </c:pt>
                <c:pt idx="29">
                  <c:v>2023/06</c:v>
                </c:pt>
                <c:pt idx="30">
                  <c:v>2023/07</c:v>
                </c:pt>
                <c:pt idx="31">
                  <c:v>2023/08</c:v>
                </c:pt>
                <c:pt idx="32">
                  <c:v>2023/09</c:v>
                </c:pt>
                <c:pt idx="33">
                  <c:v>2023/10</c:v>
                </c:pt>
                <c:pt idx="34">
                  <c:v>2023/11</c:v>
                </c:pt>
                <c:pt idx="35">
                  <c:v>2023/12</c:v>
                </c:pt>
                <c:pt idx="36">
                  <c:v>2024/01</c:v>
                </c:pt>
                <c:pt idx="37">
                  <c:v>2024/02</c:v>
                </c:pt>
                <c:pt idx="38">
                  <c:v>2024/03</c:v>
                </c:pt>
                <c:pt idx="39">
                  <c:v>2024/04</c:v>
                </c:pt>
                <c:pt idx="40">
                  <c:v>2024/05</c:v>
                </c:pt>
                <c:pt idx="41">
                  <c:v>2024/06</c:v>
                </c:pt>
                <c:pt idx="42">
                  <c:v>2024/07</c:v>
                </c:pt>
              </c:strCache>
            </c:strRef>
          </c:cat>
          <c:val>
            <c:numRef>
              <c:f>Sheet9!$G$2:$G$44</c:f>
              <c:numCache>
                <c:formatCode>General</c:formatCode>
                <c:ptCount val="43"/>
                <c:pt idx="27" formatCode="0.0%">
                  <c:v>0.27110000000000001</c:v>
                </c:pt>
                <c:pt idx="28" formatCode="0.0%">
                  <c:v>0.27110000000000001</c:v>
                </c:pt>
                <c:pt idx="29" formatCode="0.0%">
                  <c:v>0.27110000000000001</c:v>
                </c:pt>
                <c:pt idx="30" formatCode="0.0%">
                  <c:v>0.27110000000000001</c:v>
                </c:pt>
                <c:pt idx="31" formatCode="0.0%">
                  <c:v>0.27110000000000001</c:v>
                </c:pt>
                <c:pt idx="32" formatCode="0.0%">
                  <c:v>0.27110000000000001</c:v>
                </c:pt>
                <c:pt idx="33" formatCode="0.0%">
                  <c:v>0.27110000000000001</c:v>
                </c:pt>
                <c:pt idx="34" formatCode="0.0%">
                  <c:v>0.27110000000000001</c:v>
                </c:pt>
                <c:pt idx="35" formatCode="0.0%">
                  <c:v>0.27110000000000001</c:v>
                </c:pt>
                <c:pt idx="36" formatCode="0.0%">
                  <c:v>0.28539999999999999</c:v>
                </c:pt>
                <c:pt idx="37" formatCode="0.0%">
                  <c:v>0.27660000000000001</c:v>
                </c:pt>
                <c:pt idx="38" formatCode="0.0%">
                  <c:v>0.27473333333333333</c:v>
                </c:pt>
                <c:pt idx="39" formatCode="0.0%">
                  <c:v>0.27353333333333335</c:v>
                </c:pt>
                <c:pt idx="40" formatCode="0.0%">
                  <c:v>0.27153333333333335</c:v>
                </c:pt>
                <c:pt idx="41" formatCode="0.0%">
                  <c:v>0.2606</c:v>
                </c:pt>
                <c:pt idx="42" formatCode="0.0%">
                  <c:v>0.26619999999999999</c:v>
                </c:pt>
              </c:numCache>
            </c:numRef>
          </c:val>
          <c:smooth val="0"/>
          <c:extLst>
            <c:ext xmlns:c16="http://schemas.microsoft.com/office/drawing/2014/chart" uri="{C3380CC4-5D6E-409C-BE32-E72D297353CC}">
              <c16:uniqueId val="{00000005-7392-4A10-BE08-04D5AE4814B3}"/>
            </c:ext>
          </c:extLst>
        </c:ser>
        <c:dLbls>
          <c:showLegendKey val="0"/>
          <c:showVal val="0"/>
          <c:showCatName val="0"/>
          <c:showSerName val="0"/>
          <c:showPercent val="0"/>
          <c:showBubbleSize val="0"/>
        </c:dLbls>
        <c:smooth val="0"/>
        <c:axId val="322686976"/>
        <c:axId val="322688512"/>
      </c:lineChart>
      <c:catAx>
        <c:axId val="322686976"/>
        <c:scaling>
          <c:orientation val="minMax"/>
        </c:scaling>
        <c:delete val="0"/>
        <c:axPos val="b"/>
        <c:numFmt formatCode="General" sourceLinked="0"/>
        <c:majorTickMark val="out"/>
        <c:minorTickMark val="none"/>
        <c:tickLblPos val="nextTo"/>
        <c:crossAx val="322688512"/>
        <c:crosses val="autoZero"/>
        <c:auto val="1"/>
        <c:lblAlgn val="ctr"/>
        <c:lblOffset val="100"/>
        <c:noMultiLvlLbl val="0"/>
      </c:catAx>
      <c:valAx>
        <c:axId val="322688512"/>
        <c:scaling>
          <c:orientation val="minMax"/>
        </c:scaling>
        <c:delete val="0"/>
        <c:axPos val="l"/>
        <c:numFmt formatCode="0%" sourceLinked="0"/>
        <c:majorTickMark val="out"/>
        <c:minorTickMark val="none"/>
        <c:tickLblPos val="nextTo"/>
        <c:crossAx val="322686976"/>
        <c:crosses val="autoZero"/>
        <c:crossBetween val="between"/>
      </c:valAx>
    </c:plotArea>
    <c:legend>
      <c:legendPos val="r"/>
      <c:layout>
        <c:manualLayout>
          <c:xMode val="edge"/>
          <c:yMode val="edge"/>
          <c:x val="9.3778861189866364E-2"/>
          <c:y val="1.5546219843642066E-3"/>
          <c:w val="0.86388888888888893"/>
          <c:h val="0.18059200933216682"/>
        </c:manualLayout>
      </c:layout>
      <c:overlay val="0"/>
      <c:txPr>
        <a:bodyPr/>
        <a:lstStyle/>
        <a:p>
          <a:pPr>
            <a:defRPr sz="1400" b="0"/>
          </a:pPr>
          <a:endParaRPr lang="es-ES"/>
        </a:p>
      </c:txPr>
    </c:legend>
    <c:plotVisOnly val="1"/>
    <c:dispBlanksAs val="gap"/>
    <c:showDLblsOverMax val="0"/>
  </c:chart>
  <c:spPr>
    <a:ln>
      <a:noFill/>
    </a:ln>
  </c:sp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Hoja1!$B$27</c:f>
              <c:strCache>
                <c:ptCount val="1"/>
                <c:pt idx="0">
                  <c:v>Con redescuento</c:v>
                </c:pt>
              </c:strCache>
            </c:strRef>
          </c:tx>
          <c:spPr>
            <a:solidFill>
              <a:schemeClr val="accent1"/>
            </a:solidFill>
            <a:ln>
              <a:noFill/>
            </a:ln>
            <a:effectLst/>
          </c:spPr>
          <c:invertIfNegative val="0"/>
          <c:dLbls>
            <c:dLbl>
              <c:idx val="0"/>
              <c:layout>
                <c:manualLayout>
                  <c:x val="-1.3351836666035882E-2"/>
                  <c:y val="1.051004039882989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E52-402C-84AA-73EE47ABC50B}"/>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Hoja1!$A$28:$A$31</c:f>
              <c:strCache>
                <c:ptCount val="4"/>
                <c:pt idx="0">
                  <c:v>Popular productivo rural</c:v>
                </c:pt>
                <c:pt idx="1">
                  <c:v>Productivo rural</c:v>
                </c:pt>
                <c:pt idx="2">
                  <c:v>Popular productivo urbano</c:v>
                </c:pt>
                <c:pt idx="3">
                  <c:v>Productivo urbano</c:v>
                </c:pt>
              </c:strCache>
            </c:strRef>
          </c:cat>
          <c:val>
            <c:numRef>
              <c:f>Hoja1!$B$28:$B$31</c:f>
              <c:numCache>
                <c:formatCode>0.00%</c:formatCode>
                <c:ptCount val="4"/>
                <c:pt idx="0">
                  <c:v>0.2045721198337819</c:v>
                </c:pt>
                <c:pt idx="1">
                  <c:v>0.73009999999999997</c:v>
                </c:pt>
                <c:pt idx="2">
                  <c:v>5.3457535120816954E-2</c:v>
                </c:pt>
                <c:pt idx="3">
                  <c:v>0.27696009387318971</c:v>
                </c:pt>
              </c:numCache>
            </c:numRef>
          </c:val>
          <c:extLst>
            <c:ext xmlns:c16="http://schemas.microsoft.com/office/drawing/2014/chart" uri="{C3380CC4-5D6E-409C-BE32-E72D297353CC}">
              <c16:uniqueId val="{00000000-8FC7-4D1C-A18E-39CFD036AD9E}"/>
            </c:ext>
          </c:extLst>
        </c:ser>
        <c:ser>
          <c:idx val="1"/>
          <c:order val="1"/>
          <c:tx>
            <c:strRef>
              <c:f>Hoja1!$C$27</c:f>
              <c:strCache>
                <c:ptCount val="1"/>
                <c:pt idx="0">
                  <c:v>Sin redescuento</c:v>
                </c:pt>
              </c:strCache>
            </c:strRef>
          </c:tx>
          <c:spPr>
            <a:solidFill>
              <a:schemeClr val="accent2"/>
            </a:solidFill>
            <a:ln>
              <a:noFill/>
            </a:ln>
            <a:effectLst/>
          </c:spPr>
          <c:invertIfNegative val="0"/>
          <c:dLbls>
            <c:dLbl>
              <c:idx val="1"/>
              <c:layout>
                <c:manualLayout>
                  <c:x val="2.2253061110059705E-2"/>
                  <c:y val="7.006693599219884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E52-402C-84AA-73EE47ABC50B}"/>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Hoja1!$A$28:$A$31</c:f>
              <c:strCache>
                <c:ptCount val="4"/>
                <c:pt idx="0">
                  <c:v>Popular productivo rural</c:v>
                </c:pt>
                <c:pt idx="1">
                  <c:v>Productivo rural</c:v>
                </c:pt>
                <c:pt idx="2">
                  <c:v>Popular productivo urbano</c:v>
                </c:pt>
                <c:pt idx="3">
                  <c:v>Productivo urbano</c:v>
                </c:pt>
              </c:strCache>
            </c:strRef>
          </c:cat>
          <c:val>
            <c:numRef>
              <c:f>Hoja1!$C$28:$C$31</c:f>
              <c:numCache>
                <c:formatCode>0.00%</c:formatCode>
                <c:ptCount val="4"/>
                <c:pt idx="0">
                  <c:v>0.79542788016621813</c:v>
                </c:pt>
                <c:pt idx="1">
                  <c:v>0.26989999999999997</c:v>
                </c:pt>
                <c:pt idx="2">
                  <c:v>0.94654246487918303</c:v>
                </c:pt>
                <c:pt idx="3">
                  <c:v>0.72303990612681035</c:v>
                </c:pt>
              </c:numCache>
            </c:numRef>
          </c:val>
          <c:extLst>
            <c:ext xmlns:c16="http://schemas.microsoft.com/office/drawing/2014/chart" uri="{C3380CC4-5D6E-409C-BE32-E72D297353CC}">
              <c16:uniqueId val="{00000001-8FC7-4D1C-A18E-39CFD036AD9E}"/>
            </c:ext>
          </c:extLst>
        </c:ser>
        <c:dLbls>
          <c:dLblPos val="outEnd"/>
          <c:showLegendKey val="0"/>
          <c:showVal val="1"/>
          <c:showCatName val="0"/>
          <c:showSerName val="0"/>
          <c:showPercent val="0"/>
          <c:showBubbleSize val="0"/>
        </c:dLbls>
        <c:gapWidth val="219"/>
        <c:overlap val="-27"/>
        <c:axId val="1575456111"/>
        <c:axId val="1575460687"/>
      </c:barChart>
      <c:catAx>
        <c:axId val="1575456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crossAx val="1575460687"/>
        <c:crosses val="autoZero"/>
        <c:auto val="1"/>
        <c:lblAlgn val="ctr"/>
        <c:lblOffset val="100"/>
        <c:noMultiLvlLbl val="0"/>
      </c:catAx>
      <c:valAx>
        <c:axId val="1575460687"/>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575456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513990893441043E-2"/>
          <c:y val="6.7842605156037988E-2"/>
          <c:w val="0.90261278789051758"/>
          <c:h val="0.74186618802907434"/>
        </c:manualLayout>
      </c:layout>
      <c:lineChart>
        <c:grouping val="standard"/>
        <c:varyColors val="0"/>
        <c:ser>
          <c:idx val="0"/>
          <c:order val="0"/>
          <c:tx>
            <c:strRef>
              <c:f>Hoja1!$B$2</c:f>
              <c:strCache>
                <c:ptCount val="1"/>
                <c:pt idx="0">
                  <c:v>Redescuento</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Hoja1!$A$3:$A$10</c:f>
              <c:strCache>
                <c:ptCount val="8"/>
                <c:pt idx="0">
                  <c:v>Enero</c:v>
                </c:pt>
                <c:pt idx="1">
                  <c:v>Febrero</c:v>
                </c:pt>
                <c:pt idx="2">
                  <c:v>Marzo</c:v>
                </c:pt>
                <c:pt idx="3">
                  <c:v>Abril</c:v>
                </c:pt>
                <c:pt idx="4">
                  <c:v>Mayo</c:v>
                </c:pt>
                <c:pt idx="5">
                  <c:v>Junio</c:v>
                </c:pt>
                <c:pt idx="6">
                  <c:v>Julio</c:v>
                </c:pt>
                <c:pt idx="7">
                  <c:v>Agosto</c:v>
                </c:pt>
              </c:strCache>
            </c:strRef>
          </c:cat>
          <c:val>
            <c:numRef>
              <c:f>Hoja1!$B$3:$B$10</c:f>
              <c:numCache>
                <c:formatCode>0.00%</c:formatCode>
                <c:ptCount val="8"/>
                <c:pt idx="0">
                  <c:v>0.13619999999999999</c:v>
                </c:pt>
                <c:pt idx="1">
                  <c:v>0.1459</c:v>
                </c:pt>
                <c:pt idx="2">
                  <c:v>0.14369999999999999</c:v>
                </c:pt>
                <c:pt idx="3">
                  <c:v>0.14030000000000001</c:v>
                </c:pt>
                <c:pt idx="4">
                  <c:v>0.1469</c:v>
                </c:pt>
                <c:pt idx="5">
                  <c:v>0.1411</c:v>
                </c:pt>
                <c:pt idx="6">
                  <c:v>0.13700000000000001</c:v>
                </c:pt>
                <c:pt idx="7">
                  <c:v>0.1313</c:v>
                </c:pt>
              </c:numCache>
            </c:numRef>
          </c:val>
          <c:smooth val="0"/>
          <c:extLst>
            <c:ext xmlns:c16="http://schemas.microsoft.com/office/drawing/2014/chart" uri="{C3380CC4-5D6E-409C-BE32-E72D297353CC}">
              <c16:uniqueId val="{00000000-DF27-427F-AFC7-4F7F32887B51}"/>
            </c:ext>
          </c:extLst>
        </c:ser>
        <c:ser>
          <c:idx val="1"/>
          <c:order val="1"/>
          <c:tx>
            <c:strRef>
              <c:f>Hoja1!$C$2</c:f>
              <c:strCache>
                <c:ptCount val="1"/>
                <c:pt idx="0">
                  <c:v>Sin redescuento</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Hoja1!$A$3:$A$10</c:f>
              <c:strCache>
                <c:ptCount val="8"/>
                <c:pt idx="0">
                  <c:v>Enero</c:v>
                </c:pt>
                <c:pt idx="1">
                  <c:v>Febrero</c:v>
                </c:pt>
                <c:pt idx="2">
                  <c:v>Marzo</c:v>
                </c:pt>
                <c:pt idx="3">
                  <c:v>Abril</c:v>
                </c:pt>
                <c:pt idx="4">
                  <c:v>Mayo</c:v>
                </c:pt>
                <c:pt idx="5">
                  <c:v>Junio</c:v>
                </c:pt>
                <c:pt idx="6">
                  <c:v>Julio</c:v>
                </c:pt>
                <c:pt idx="7">
                  <c:v>Agosto</c:v>
                </c:pt>
              </c:strCache>
            </c:strRef>
          </c:cat>
          <c:val>
            <c:numRef>
              <c:f>Hoja1!$C$3:$C$10</c:f>
              <c:numCache>
                <c:formatCode>0.00%</c:formatCode>
                <c:ptCount val="8"/>
                <c:pt idx="0">
                  <c:v>0.40899999999999997</c:v>
                </c:pt>
                <c:pt idx="1">
                  <c:v>0.42080000000000001</c:v>
                </c:pt>
                <c:pt idx="2">
                  <c:v>0.39300000000000002</c:v>
                </c:pt>
                <c:pt idx="3">
                  <c:v>0.36480000000000001</c:v>
                </c:pt>
                <c:pt idx="4">
                  <c:v>0.311</c:v>
                </c:pt>
                <c:pt idx="5">
                  <c:v>0.2959</c:v>
                </c:pt>
                <c:pt idx="6">
                  <c:v>0.28499999999999998</c:v>
                </c:pt>
                <c:pt idx="7">
                  <c:v>0.2742</c:v>
                </c:pt>
              </c:numCache>
            </c:numRef>
          </c:val>
          <c:smooth val="0"/>
          <c:extLst>
            <c:ext xmlns:c16="http://schemas.microsoft.com/office/drawing/2014/chart" uri="{C3380CC4-5D6E-409C-BE32-E72D297353CC}">
              <c16:uniqueId val="{00000001-DF27-427F-AFC7-4F7F32887B51}"/>
            </c:ext>
          </c:extLst>
        </c:ser>
        <c:ser>
          <c:idx val="2"/>
          <c:order val="2"/>
          <c:tx>
            <c:strRef>
              <c:f>Hoja1!$D$2</c:f>
              <c:strCache>
                <c:ptCount val="1"/>
                <c:pt idx="0">
                  <c:v>IBC</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Hoja1!$A$3:$A$10</c:f>
              <c:strCache>
                <c:ptCount val="8"/>
                <c:pt idx="0">
                  <c:v>Enero</c:v>
                </c:pt>
                <c:pt idx="1">
                  <c:v>Febrero</c:v>
                </c:pt>
                <c:pt idx="2">
                  <c:v>Marzo</c:v>
                </c:pt>
                <c:pt idx="3">
                  <c:v>Abril</c:v>
                </c:pt>
                <c:pt idx="4">
                  <c:v>Mayo</c:v>
                </c:pt>
                <c:pt idx="5">
                  <c:v>Junio</c:v>
                </c:pt>
                <c:pt idx="6">
                  <c:v>Julio</c:v>
                </c:pt>
                <c:pt idx="7">
                  <c:v>Agosto</c:v>
                </c:pt>
              </c:strCache>
            </c:strRef>
          </c:cat>
          <c:val>
            <c:numRef>
              <c:f>Hoja1!$D$3:$D$10</c:f>
              <c:numCache>
                <c:formatCode>0.00\ %;\-0.00\ %;0.00\ %</c:formatCode>
                <c:ptCount val="8"/>
                <c:pt idx="0">
                  <c:v>0.32729999999999998</c:v>
                </c:pt>
                <c:pt idx="1">
                  <c:v>0.29339999999999999</c:v>
                </c:pt>
                <c:pt idx="2">
                  <c:v>0.251</c:v>
                </c:pt>
                <c:pt idx="3">
                  <c:v>0.2054</c:v>
                </c:pt>
                <c:pt idx="4">
                  <c:v>0.20010000000000003</c:v>
                </c:pt>
                <c:pt idx="5">
                  <c:v>0.1895</c:v>
                </c:pt>
                <c:pt idx="6">
                  <c:v>0.1865</c:v>
                </c:pt>
                <c:pt idx="7">
                  <c:v>0.17980000000000002</c:v>
                </c:pt>
              </c:numCache>
            </c:numRef>
          </c:val>
          <c:smooth val="0"/>
          <c:extLst>
            <c:ext xmlns:c16="http://schemas.microsoft.com/office/drawing/2014/chart" uri="{C3380CC4-5D6E-409C-BE32-E72D297353CC}">
              <c16:uniqueId val="{00000002-DF27-427F-AFC7-4F7F32887B51}"/>
            </c:ext>
          </c:extLst>
        </c:ser>
        <c:dLbls>
          <c:dLblPos val="t"/>
          <c:showLegendKey val="0"/>
          <c:showVal val="1"/>
          <c:showCatName val="0"/>
          <c:showSerName val="0"/>
          <c:showPercent val="0"/>
          <c:showBubbleSize val="0"/>
        </c:dLbls>
        <c:smooth val="0"/>
        <c:axId val="1118593679"/>
        <c:axId val="1118606991"/>
      </c:lineChart>
      <c:catAx>
        <c:axId val="1118593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118606991"/>
        <c:crosses val="autoZero"/>
        <c:auto val="1"/>
        <c:lblAlgn val="ctr"/>
        <c:lblOffset val="100"/>
        <c:noMultiLvlLbl val="0"/>
      </c:catAx>
      <c:valAx>
        <c:axId val="1118606991"/>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1185936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Hoja1!$B$53</c:f>
              <c:strCache>
                <c:ptCount val="1"/>
                <c:pt idx="0">
                  <c:v>Con Redescuento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Hoja1!$A$54:$A$55</c:f>
              <c:strCache>
                <c:ptCount val="2"/>
                <c:pt idx="0">
                  <c:v>Banco Agrario</c:v>
                </c:pt>
                <c:pt idx="1">
                  <c:v>Otros Bancos</c:v>
                </c:pt>
              </c:strCache>
            </c:strRef>
          </c:cat>
          <c:val>
            <c:numRef>
              <c:f>Hoja1!$B$54:$B$55</c:f>
              <c:numCache>
                <c:formatCode>0.00%</c:formatCode>
                <c:ptCount val="2"/>
                <c:pt idx="0">
                  <c:v>0.91800918832436307</c:v>
                </c:pt>
                <c:pt idx="1">
                  <c:v>5.8808548147047841E-3</c:v>
                </c:pt>
              </c:numCache>
            </c:numRef>
          </c:val>
          <c:extLst>
            <c:ext xmlns:c16="http://schemas.microsoft.com/office/drawing/2014/chart" uri="{C3380CC4-5D6E-409C-BE32-E72D297353CC}">
              <c16:uniqueId val="{00000000-AB5D-442C-A576-AB7D29D2195D}"/>
            </c:ext>
          </c:extLst>
        </c:ser>
        <c:ser>
          <c:idx val="1"/>
          <c:order val="1"/>
          <c:tx>
            <c:strRef>
              <c:f>Hoja1!$C$53</c:f>
              <c:strCache>
                <c:ptCount val="1"/>
                <c:pt idx="0">
                  <c:v>Sin Redescuento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Hoja1!$A$54:$A$55</c:f>
              <c:strCache>
                <c:ptCount val="2"/>
                <c:pt idx="0">
                  <c:v>Banco Agrario</c:v>
                </c:pt>
                <c:pt idx="1">
                  <c:v>Otros Bancos</c:v>
                </c:pt>
              </c:strCache>
            </c:strRef>
          </c:cat>
          <c:val>
            <c:numRef>
              <c:f>Hoja1!$C$54:$C$55</c:f>
              <c:numCache>
                <c:formatCode>0.00%</c:formatCode>
                <c:ptCount val="2"/>
                <c:pt idx="0">
                  <c:v>8.199081167563696E-2</c:v>
                </c:pt>
                <c:pt idx="1">
                  <c:v>0.99411914518529521</c:v>
                </c:pt>
              </c:numCache>
            </c:numRef>
          </c:val>
          <c:extLst>
            <c:ext xmlns:c16="http://schemas.microsoft.com/office/drawing/2014/chart" uri="{C3380CC4-5D6E-409C-BE32-E72D297353CC}">
              <c16:uniqueId val="{00000001-AB5D-442C-A576-AB7D29D2195D}"/>
            </c:ext>
          </c:extLst>
        </c:ser>
        <c:dLbls>
          <c:dLblPos val="outEnd"/>
          <c:showLegendKey val="0"/>
          <c:showVal val="1"/>
          <c:showCatName val="0"/>
          <c:showSerName val="0"/>
          <c:showPercent val="0"/>
          <c:showBubbleSize val="0"/>
        </c:dLbls>
        <c:gapWidth val="219"/>
        <c:overlap val="-27"/>
        <c:axId val="141994336"/>
        <c:axId val="141983936"/>
      </c:barChart>
      <c:catAx>
        <c:axId val="141994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crossAx val="141983936"/>
        <c:crosses val="autoZero"/>
        <c:auto val="1"/>
        <c:lblAlgn val="ctr"/>
        <c:lblOffset val="100"/>
        <c:noMultiLvlLbl val="0"/>
      </c:catAx>
      <c:valAx>
        <c:axId val="141983936"/>
        <c:scaling>
          <c:orientation val="minMax"/>
          <c:max val="1"/>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41994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5704-4E0F-9EB0-6CCEE87341C2}"/>
              </c:ext>
            </c:extLst>
          </c:dPt>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Hoja1!$O$9:$S$9</c:f>
              <c:strCache>
                <c:ptCount val="5"/>
                <c:pt idx="0">
                  <c:v>Bajo Monto</c:v>
                </c:pt>
                <c:pt idx="1">
                  <c:v>Consumo sin TC (Hasta 6 SMLMV)</c:v>
                </c:pt>
                <c:pt idx="2">
                  <c:v>Consumo (Hasta 6 SMLMV)</c:v>
                </c:pt>
                <c:pt idx="3">
                  <c:v>Crédito Popular Productivo Urbano (2024)</c:v>
                </c:pt>
                <c:pt idx="4">
                  <c:v>Crédito Popular Productivo Rural (2024)</c:v>
                </c:pt>
              </c:strCache>
            </c:strRef>
          </c:cat>
          <c:val>
            <c:numRef>
              <c:f>Hoja1!$O$10:$S$10</c:f>
              <c:numCache>
                <c:formatCode>General</c:formatCode>
                <c:ptCount val="5"/>
                <c:pt idx="0">
                  <c:v>545626</c:v>
                </c:pt>
                <c:pt idx="1">
                  <c:v>1297188</c:v>
                </c:pt>
                <c:pt idx="2">
                  <c:v>10555920</c:v>
                </c:pt>
                <c:pt idx="3">
                  <c:v>446841</c:v>
                </c:pt>
                <c:pt idx="4">
                  <c:v>124564</c:v>
                </c:pt>
              </c:numCache>
            </c:numRef>
          </c:val>
          <c:extLst>
            <c:ext xmlns:c16="http://schemas.microsoft.com/office/drawing/2014/chart" uri="{C3380CC4-5D6E-409C-BE32-E72D297353CC}">
              <c16:uniqueId val="{00000002-5704-4E0F-9EB0-6CCEE87341C2}"/>
            </c:ext>
          </c:extLst>
        </c:ser>
        <c:dLbls>
          <c:dLblPos val="outEnd"/>
          <c:showLegendKey val="0"/>
          <c:showVal val="1"/>
          <c:showCatName val="0"/>
          <c:showSerName val="0"/>
          <c:showPercent val="0"/>
          <c:showBubbleSize val="0"/>
        </c:dLbls>
        <c:gapWidth val="219"/>
        <c:overlap val="-27"/>
        <c:axId val="1511742559"/>
        <c:axId val="1511740895"/>
      </c:barChart>
      <c:catAx>
        <c:axId val="1511742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ES"/>
          </a:p>
        </c:txPr>
        <c:crossAx val="1511740895"/>
        <c:crosses val="autoZero"/>
        <c:auto val="1"/>
        <c:lblAlgn val="ctr"/>
        <c:lblOffset val="100"/>
        <c:noMultiLvlLbl val="0"/>
      </c:catAx>
      <c:valAx>
        <c:axId val="1511740895"/>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5117425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4F1-4245-86ED-DC7DBE2A7E8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4F1-4245-86ED-DC7DBE2A7E8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4F1-4245-86ED-DC7DBE2A7E8E}"/>
              </c:ext>
            </c:extLst>
          </c:dPt>
          <c:dLbls>
            <c:dLbl>
              <c:idx val="0"/>
              <c:layout>
                <c:manualLayout>
                  <c:x val="0.19667302688140301"/>
                  <c:y val="-0.1305683253888571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4F1-4245-86ED-DC7DBE2A7E8E}"/>
                </c:ext>
              </c:extLst>
            </c:dLbl>
            <c:dLbl>
              <c:idx val="2"/>
              <c:layout>
                <c:manualLayout>
                  <c:x val="0.16526607611548558"/>
                  <c:y val="1.0416666666666666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s-ES"/>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34F1-4245-86ED-DC7DBE2A7E8E}"/>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s-E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Hoja1!$D$8:$D$10</c:f>
              <c:strCache>
                <c:ptCount val="3"/>
                <c:pt idx="0">
                  <c:v>Bancolombia</c:v>
                </c:pt>
                <c:pt idx="1">
                  <c:v>Banco Davivienda</c:v>
                </c:pt>
                <c:pt idx="2">
                  <c:v>Banco Serfinanza S.A</c:v>
                </c:pt>
              </c:strCache>
            </c:strRef>
          </c:cat>
          <c:val>
            <c:numRef>
              <c:f>Hoja1!$E$8:$E$10</c:f>
              <c:numCache>
                <c:formatCode>0.00%</c:formatCode>
                <c:ptCount val="3"/>
                <c:pt idx="0">
                  <c:v>0.95150000000000001</c:v>
                </c:pt>
                <c:pt idx="1">
                  <c:v>4.8300000000000003E-2</c:v>
                </c:pt>
                <c:pt idx="2">
                  <c:v>2.0000000000000001E-4</c:v>
                </c:pt>
              </c:numCache>
            </c:numRef>
          </c:val>
          <c:extLst>
            <c:ext xmlns:c16="http://schemas.microsoft.com/office/drawing/2014/chart" uri="{C3380CC4-5D6E-409C-BE32-E72D297353CC}">
              <c16:uniqueId val="{00000006-34F1-4245-86ED-DC7DBE2A7E8E}"/>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840305552186001E-2"/>
          <c:y val="4.7681021507382661E-2"/>
          <c:w val="0.89761579320389107"/>
          <c:h val="0.82971228122551033"/>
        </c:manualLayout>
      </c:layout>
      <c:lineChart>
        <c:grouping val="standard"/>
        <c:varyColors val="0"/>
        <c:ser>
          <c:idx val="0"/>
          <c:order val="0"/>
          <c:tx>
            <c:strRef>
              <c:f>Microcredito!$B$1</c:f>
              <c:strCache>
                <c:ptCount val="1"/>
                <c:pt idx="0">
                  <c:v>Microcréditos</c:v>
                </c:pt>
              </c:strCache>
            </c:strRef>
          </c:tx>
          <c:spPr>
            <a:ln w="28575" cap="rnd">
              <a:solidFill>
                <a:schemeClr val="accent1"/>
              </a:solidFill>
              <a:round/>
            </a:ln>
            <a:effectLst/>
          </c:spPr>
          <c:marker>
            <c:symbol val="none"/>
          </c:marker>
          <c:dLbls>
            <c:dLbl>
              <c:idx val="44"/>
              <c:layout>
                <c:manualLayout>
                  <c:x val="-0.1015672561696561"/>
                  <c:y val="-6.5887350574069276E-2"/>
                </c:manualLayout>
              </c:layout>
              <c:spPr>
                <a:noFill/>
                <a:ln>
                  <a:noFill/>
                </a:ln>
                <a:effectLst/>
              </c:spPr>
              <c:txPr>
                <a:bodyPr rot="0" spcFirstLastPara="1" vertOverflow="ellipsis" vert="horz" wrap="square" anchor="ctr" anchorCtr="1"/>
                <a:lstStyle/>
                <a:p>
                  <a:pPr>
                    <a:defRPr sz="1200" b="1" i="0" u="none" strike="noStrike" kern="1200" baseline="0">
                      <a:solidFill>
                        <a:schemeClr val="accent1"/>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2D-4710-B613-C4F240EEB60C}"/>
                </c:ext>
              </c:extLst>
            </c:dLbl>
            <c:spPr>
              <a:noFill/>
              <a:ln>
                <a:noFill/>
              </a:ln>
              <a:effectLst/>
            </c:spPr>
            <c:txPr>
              <a:bodyPr rot="0" spcFirstLastPara="1" vertOverflow="ellipsis" vert="horz" wrap="square" anchor="ctr" anchorCtr="1"/>
              <a:lstStyle/>
              <a:p>
                <a:pPr>
                  <a:defRPr sz="1200" b="0" i="0" u="none" strike="noStrike" kern="1200" baseline="0">
                    <a:solidFill>
                      <a:schemeClr val="accent1"/>
                    </a:solidFill>
                    <a:latin typeface="+mn-lt"/>
                    <a:ea typeface="+mn-ea"/>
                    <a:cs typeface="+mn-cs"/>
                  </a:defRPr>
                </a:pPr>
                <a:endParaRPr lang="es-E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Microcredito!$B$2:$B$180</c:f>
              <c:numCache>
                <c:formatCode>General</c:formatCode>
                <c:ptCount val="179"/>
                <c:pt idx="19" formatCode="0.00%">
                  <c:v>0.58800000000000008</c:v>
                </c:pt>
                <c:pt idx="20" formatCode="0.00%">
                  <c:v>0.58800000000000008</c:v>
                </c:pt>
                <c:pt idx="21" formatCode="0.00%">
                  <c:v>0.58800000000000008</c:v>
                </c:pt>
                <c:pt idx="22" formatCode="0.00%">
                  <c:v>0.55430000000000001</c:v>
                </c:pt>
                <c:pt idx="23" formatCode="0.00%">
                  <c:v>0.55430000000000001</c:v>
                </c:pt>
                <c:pt idx="24" formatCode="0.00%">
                  <c:v>0.55430000000000001</c:v>
                </c:pt>
                <c:pt idx="25" formatCode="0.00%">
                  <c:v>0.55430000000000001</c:v>
                </c:pt>
                <c:pt idx="26" formatCode="0.00%">
                  <c:v>0.59209999999999996</c:v>
                </c:pt>
                <c:pt idx="27" formatCode="0.00%">
                  <c:v>0.59209999999999996</c:v>
                </c:pt>
                <c:pt idx="28" formatCode="0.00%">
                  <c:v>0.59209999999999996</c:v>
                </c:pt>
                <c:pt idx="29" formatCode="0.00%">
                  <c:v>0.5696</c:v>
                </c:pt>
                <c:pt idx="30" formatCode="0.00%">
                  <c:v>0.5696</c:v>
                </c:pt>
                <c:pt idx="31" formatCode="0.00%">
                  <c:v>0.5696</c:v>
                </c:pt>
                <c:pt idx="32" formatCode="0.00%">
                  <c:v>0.56210000000000004</c:v>
                </c:pt>
                <c:pt idx="33" formatCode="0.00%">
                  <c:v>0.56210000000000004</c:v>
                </c:pt>
                <c:pt idx="34" formatCode="0.00%">
                  <c:v>0.56210000000000004</c:v>
                </c:pt>
                <c:pt idx="35" formatCode="0.00%">
                  <c:v>0.56040000000000001</c:v>
                </c:pt>
                <c:pt idx="36" formatCode="0.00%">
                  <c:v>0.56040000000000001</c:v>
                </c:pt>
                <c:pt idx="37" formatCode="0.00%">
                  <c:v>0.56040000000000001</c:v>
                </c:pt>
                <c:pt idx="38" formatCode="0.00%">
                  <c:v>0.57210000000000005</c:v>
                </c:pt>
                <c:pt idx="39" formatCode="0.00%">
                  <c:v>0.57210000000000005</c:v>
                </c:pt>
                <c:pt idx="40" formatCode="0.00%">
                  <c:v>0.57210000000000005</c:v>
                </c:pt>
                <c:pt idx="41" formatCode="0.00%">
                  <c:v>0.57630000000000003</c:v>
                </c:pt>
                <c:pt idx="42" formatCode="0.00%">
                  <c:v>0.57630000000000003</c:v>
                </c:pt>
                <c:pt idx="43" formatCode="0.00%">
                  <c:v>0.57630000000000003</c:v>
                </c:pt>
                <c:pt idx="44" formatCode="0.00%">
                  <c:v>0.56579999999999997</c:v>
                </c:pt>
                <c:pt idx="45" formatCode="0.00%">
                  <c:v>0.56579999999999997</c:v>
                </c:pt>
                <c:pt idx="46" formatCode="0.00%">
                  <c:v>0.56579999999999997</c:v>
                </c:pt>
                <c:pt idx="47" formatCode="0.00%">
                  <c:v>0.56579999999999997</c:v>
                </c:pt>
                <c:pt idx="48" formatCode="0.00%">
                  <c:v>0.56579999999999997</c:v>
                </c:pt>
                <c:pt idx="49" formatCode="0.00%">
                  <c:v>0.56579999999999997</c:v>
                </c:pt>
                <c:pt idx="50" formatCode="0.00%">
                  <c:v>0.51239999999999997</c:v>
                </c:pt>
                <c:pt idx="51" formatCode="0.00%">
                  <c:v>0.51239999999999997</c:v>
                </c:pt>
                <c:pt idx="52" formatCode="0.00%">
                  <c:v>0.51239999999999997</c:v>
                </c:pt>
                <c:pt idx="53" formatCode="0.00%">
                  <c:v>0.55579999999999996</c:v>
                </c:pt>
                <c:pt idx="54" formatCode="0.00%">
                  <c:v>0.55579999999999996</c:v>
                </c:pt>
                <c:pt idx="55" formatCode="0.00%">
                  <c:v>0.55579999999999996</c:v>
                </c:pt>
                <c:pt idx="56" formatCode="0.00%">
                  <c:v>0.54800000000000004</c:v>
                </c:pt>
                <c:pt idx="57" formatCode="0.00%">
                  <c:v>0.54800000000000004</c:v>
                </c:pt>
                <c:pt idx="58" formatCode="0.00%">
                  <c:v>0.54800000000000004</c:v>
                </c:pt>
              </c:numCache>
            </c:numRef>
          </c:val>
          <c:smooth val="0"/>
          <c:extLst>
            <c:ext xmlns:c16="http://schemas.microsoft.com/office/drawing/2014/chart" uri="{C3380CC4-5D6E-409C-BE32-E72D297353CC}">
              <c16:uniqueId val="{00000001-BF2D-4710-B613-C4F240EEB60C}"/>
            </c:ext>
          </c:extLst>
        </c:ser>
        <c:ser>
          <c:idx val="1"/>
          <c:order val="1"/>
          <c:tx>
            <c:strRef>
              <c:f>Microcredito!$C$1</c:f>
              <c:strCache>
                <c:ptCount val="1"/>
                <c:pt idx="0">
                  <c:v>Popular Productivo Rural</c:v>
                </c:pt>
              </c:strCache>
            </c:strRef>
          </c:tx>
          <c:spPr>
            <a:ln w="28575" cap="rnd">
              <a:solidFill>
                <a:schemeClr val="accent2"/>
              </a:solidFill>
              <a:round/>
            </a:ln>
            <a:effectLst/>
          </c:spPr>
          <c:marker>
            <c:symbol val="none"/>
          </c:marker>
          <c:dLbls>
            <c:dLbl>
              <c:idx val="58"/>
              <c:layout>
                <c:manualLayout>
                  <c:x val="0"/>
                  <c:y val="-3.5545023696682464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2"/>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Microcredito!$C$2:$C$180</c:f>
              <c:numCache>
                <c:formatCode>0.00%</c:formatCode>
                <c:ptCount val="179"/>
                <c:pt idx="0">
                  <c:v>0.75900000000000001</c:v>
                </c:pt>
                <c:pt idx="1">
                  <c:v>0.75019999999999998</c:v>
                </c:pt>
                <c:pt idx="2">
                  <c:v>0.74550000000000005</c:v>
                </c:pt>
                <c:pt idx="3">
                  <c:v>0.74960000000000004</c:v>
                </c:pt>
                <c:pt idx="4">
                  <c:v>0.74399999999999999</c:v>
                </c:pt>
                <c:pt idx="5">
                  <c:v>0.73709999999999998</c:v>
                </c:pt>
                <c:pt idx="6">
                  <c:v>0.73470000000000002</c:v>
                </c:pt>
                <c:pt idx="7">
                  <c:v>0.69710000000000005</c:v>
                </c:pt>
                <c:pt idx="8">
                  <c:v>0.68810000000000004</c:v>
                </c:pt>
                <c:pt idx="9">
                  <c:v>0.65180000000000005</c:v>
                </c:pt>
                <c:pt idx="10">
                  <c:v>0.62790000000000001</c:v>
                </c:pt>
                <c:pt idx="11">
                  <c:v>0.52890000000000004</c:v>
                </c:pt>
                <c:pt idx="12">
                  <c:v>0.52890000000000004</c:v>
                </c:pt>
                <c:pt idx="13">
                  <c:v>0.52890000000000004</c:v>
                </c:pt>
                <c:pt idx="14">
                  <c:v>0.52890000000000004</c:v>
                </c:pt>
                <c:pt idx="15">
                  <c:v>0.52890000000000004</c:v>
                </c:pt>
                <c:pt idx="16">
                  <c:v>0.52890000000000004</c:v>
                </c:pt>
                <c:pt idx="17">
                  <c:v>0.52890000000000004</c:v>
                </c:pt>
                <c:pt idx="18">
                  <c:v>0.52890000000000004</c:v>
                </c:pt>
              </c:numCache>
            </c:numRef>
          </c:val>
          <c:smooth val="0"/>
          <c:extLst>
            <c:ext xmlns:c16="http://schemas.microsoft.com/office/drawing/2014/chart" uri="{C3380CC4-5D6E-409C-BE32-E72D297353CC}">
              <c16:uniqueId val="{00000003-BF2D-4710-B613-C4F240EEB60C}"/>
            </c:ext>
          </c:extLst>
        </c:ser>
        <c:ser>
          <c:idx val="2"/>
          <c:order val="2"/>
          <c:tx>
            <c:strRef>
              <c:f>Microcredito!$D$1</c:f>
              <c:strCache>
                <c:ptCount val="1"/>
                <c:pt idx="0">
                  <c:v>Popular Productivo Urbano</c:v>
                </c:pt>
              </c:strCache>
            </c:strRef>
          </c:tx>
          <c:spPr>
            <a:ln w="28575" cap="rnd">
              <a:solidFill>
                <a:schemeClr val="accent3"/>
              </a:solidFill>
              <a:round/>
            </a:ln>
            <a:effectLst/>
          </c:spPr>
          <c:marker>
            <c:symbol val="none"/>
          </c:marker>
          <c:dLbls>
            <c:dLbl>
              <c:idx val="58"/>
              <c:layout>
                <c:manualLayout>
                  <c:x val="0"/>
                  <c:y val="-4.7393364928909991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lumMod val="50000"/>
                        </a:schemeClr>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Microcredito!$D$2:$D$180</c:f>
              <c:numCache>
                <c:formatCode>0.00\ %;\-0.00\ %;0.00\ %</c:formatCode>
                <c:ptCount val="179"/>
                <c:pt idx="0">
                  <c:v>0.87149999999999994</c:v>
                </c:pt>
                <c:pt idx="1">
                  <c:v>0.87434999999999996</c:v>
                </c:pt>
                <c:pt idx="2">
                  <c:v>0.86760000000000004</c:v>
                </c:pt>
                <c:pt idx="3">
                  <c:v>0.87240000000000006</c:v>
                </c:pt>
                <c:pt idx="4">
                  <c:v>0.85739999999999994</c:v>
                </c:pt>
                <c:pt idx="5">
                  <c:v>0.84599999999999986</c:v>
                </c:pt>
                <c:pt idx="6">
                  <c:v>0.84075</c:v>
                </c:pt>
                <c:pt idx="7">
                  <c:v>0.82050000000000001</c:v>
                </c:pt>
                <c:pt idx="8">
                  <c:v>0.76635000000000009</c:v>
                </c:pt>
                <c:pt idx="9">
                  <c:v>0.70230000000000004</c:v>
                </c:pt>
                <c:pt idx="10">
                  <c:v>0.64664999999999995</c:v>
                </c:pt>
                <c:pt idx="11" formatCode="0.00%">
                  <c:v>0.52890000000000004</c:v>
                </c:pt>
                <c:pt idx="12" formatCode="0.00%">
                  <c:v>0.52890000000000004</c:v>
                </c:pt>
                <c:pt idx="13" formatCode="0.00%">
                  <c:v>0.52890000000000004</c:v>
                </c:pt>
                <c:pt idx="14" formatCode="0.00%">
                  <c:v>0.52890000000000004</c:v>
                </c:pt>
                <c:pt idx="15" formatCode="0.00%">
                  <c:v>0.52890000000000004</c:v>
                </c:pt>
                <c:pt idx="16" formatCode="0.00%">
                  <c:v>0.52890000000000004</c:v>
                </c:pt>
                <c:pt idx="17" formatCode="0.00%">
                  <c:v>0.52890000000000004</c:v>
                </c:pt>
                <c:pt idx="18" formatCode="0.00%">
                  <c:v>0.52890000000000004</c:v>
                </c:pt>
              </c:numCache>
            </c:numRef>
          </c:val>
          <c:smooth val="0"/>
          <c:extLst>
            <c:ext xmlns:c16="http://schemas.microsoft.com/office/drawing/2014/chart" uri="{C3380CC4-5D6E-409C-BE32-E72D297353CC}">
              <c16:uniqueId val="{00000005-BF2D-4710-B613-C4F240EEB60C}"/>
            </c:ext>
          </c:extLst>
        </c:ser>
        <c:ser>
          <c:idx val="3"/>
          <c:order val="3"/>
          <c:tx>
            <c:strRef>
              <c:f>Microcredito!$E$1</c:f>
              <c:strCache>
                <c:ptCount val="1"/>
                <c:pt idx="0">
                  <c:v>Productivo Rural</c:v>
                </c:pt>
              </c:strCache>
            </c:strRef>
          </c:tx>
          <c:spPr>
            <a:ln w="28575" cap="rnd">
              <a:solidFill>
                <a:schemeClr val="accent4"/>
              </a:solidFill>
              <a:round/>
            </a:ln>
            <a:effectLst/>
          </c:spPr>
          <c:marker>
            <c:symbol val="none"/>
          </c:marker>
          <c:dLbls>
            <c:dLbl>
              <c:idx val="58"/>
              <c:layout>
                <c:manualLayout>
                  <c:x val="-2.2294622203582904E-3"/>
                  <c:y val="5.5292259083728132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4"/>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Microcredito!$E$2:$E$180</c:f>
              <c:numCache>
                <c:formatCode>0.00%</c:formatCode>
                <c:ptCount val="179"/>
                <c:pt idx="0">
                  <c:v>0.26205000000000001</c:v>
                </c:pt>
                <c:pt idx="1">
                  <c:v>0.25079999999999997</c:v>
                </c:pt>
                <c:pt idx="2">
                  <c:v>0.25559999999999999</c:v>
                </c:pt>
                <c:pt idx="3">
                  <c:v>0.26970000000000005</c:v>
                </c:pt>
                <c:pt idx="4">
                  <c:v>0.27975</c:v>
                </c:pt>
                <c:pt idx="5">
                  <c:v>0.28425</c:v>
                </c:pt>
                <c:pt idx="6">
                  <c:v>0.30015000000000003</c:v>
                </c:pt>
                <c:pt idx="7">
                  <c:v>0.30809999999999998</c:v>
                </c:pt>
                <c:pt idx="8">
                  <c:v>0.3765</c:v>
                </c:pt>
                <c:pt idx="9">
                  <c:v>0.44009999999999999</c:v>
                </c:pt>
                <c:pt idx="10">
                  <c:v>0.49095</c:v>
                </c:pt>
                <c:pt idx="11">
                  <c:v>0.46784999999999999</c:v>
                </c:pt>
                <c:pt idx="12">
                  <c:v>0.46784999999999999</c:v>
                </c:pt>
                <c:pt idx="13">
                  <c:v>0.46784999999999999</c:v>
                </c:pt>
                <c:pt idx="14">
                  <c:v>0.46784999999999999</c:v>
                </c:pt>
                <c:pt idx="15">
                  <c:v>0.46784999999999999</c:v>
                </c:pt>
                <c:pt idx="16">
                  <c:v>0.46784999999999999</c:v>
                </c:pt>
                <c:pt idx="17">
                  <c:v>0.46784999999999999</c:v>
                </c:pt>
                <c:pt idx="18">
                  <c:v>0.46784999999999999</c:v>
                </c:pt>
              </c:numCache>
            </c:numRef>
          </c:val>
          <c:smooth val="0"/>
          <c:extLst>
            <c:ext xmlns:c16="http://schemas.microsoft.com/office/drawing/2014/chart" uri="{C3380CC4-5D6E-409C-BE32-E72D297353CC}">
              <c16:uniqueId val="{00000007-BF2D-4710-B613-C4F240EEB60C}"/>
            </c:ext>
          </c:extLst>
        </c:ser>
        <c:ser>
          <c:idx val="4"/>
          <c:order val="4"/>
          <c:tx>
            <c:strRef>
              <c:f>Microcredito!$F$1</c:f>
              <c:strCache>
                <c:ptCount val="1"/>
                <c:pt idx="0">
                  <c:v>Productivo Urbano</c:v>
                </c:pt>
              </c:strCache>
            </c:strRef>
          </c:tx>
          <c:spPr>
            <a:ln w="28575" cap="rnd">
              <a:solidFill>
                <a:schemeClr val="accent5"/>
              </a:solidFill>
              <a:round/>
            </a:ln>
            <a:effectLst/>
          </c:spPr>
          <c:marker>
            <c:symbol val="none"/>
          </c:marker>
          <c:dLbls>
            <c:dLbl>
              <c:idx val="58"/>
              <c:layout>
                <c:manualLayout>
                  <c:x val="0"/>
                  <c:y val="5.9241706161137442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5"/>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Microcredito!$F$2:$F$180</c:f>
              <c:numCache>
                <c:formatCode>0.00%</c:formatCode>
                <c:ptCount val="179"/>
                <c:pt idx="0">
                  <c:v>0.53849999999999998</c:v>
                </c:pt>
                <c:pt idx="1">
                  <c:v>0.53699999999999992</c:v>
                </c:pt>
                <c:pt idx="2">
                  <c:v>0.51945000000000008</c:v>
                </c:pt>
                <c:pt idx="3">
                  <c:v>0.53565000000000007</c:v>
                </c:pt>
                <c:pt idx="4">
                  <c:v>0.53760000000000008</c:v>
                </c:pt>
                <c:pt idx="5">
                  <c:v>0.52889999999999993</c:v>
                </c:pt>
                <c:pt idx="6">
                  <c:v>0.53579999999999994</c:v>
                </c:pt>
                <c:pt idx="7">
                  <c:v>0.54149999999999998</c:v>
                </c:pt>
                <c:pt idx="8">
                  <c:v>0.55274999999999996</c:v>
                </c:pt>
                <c:pt idx="9">
                  <c:v>0.54510000000000014</c:v>
                </c:pt>
                <c:pt idx="10">
                  <c:v>0.54164999999999996</c:v>
                </c:pt>
                <c:pt idx="11">
                  <c:v>0.46784999999999999</c:v>
                </c:pt>
                <c:pt idx="12">
                  <c:v>0.46784999999999999</c:v>
                </c:pt>
                <c:pt idx="13">
                  <c:v>0.46784999999999999</c:v>
                </c:pt>
                <c:pt idx="14">
                  <c:v>0.46784999999999999</c:v>
                </c:pt>
                <c:pt idx="15">
                  <c:v>0.46784999999999999</c:v>
                </c:pt>
                <c:pt idx="16">
                  <c:v>0.46784999999999999</c:v>
                </c:pt>
                <c:pt idx="17">
                  <c:v>0.46784999999999999</c:v>
                </c:pt>
                <c:pt idx="18">
                  <c:v>0.46784999999999999</c:v>
                </c:pt>
              </c:numCache>
            </c:numRef>
          </c:val>
          <c:smooth val="0"/>
          <c:extLst>
            <c:ext xmlns:c16="http://schemas.microsoft.com/office/drawing/2014/chart" uri="{C3380CC4-5D6E-409C-BE32-E72D297353CC}">
              <c16:uniqueId val="{00000009-BF2D-4710-B613-C4F240EEB60C}"/>
            </c:ext>
          </c:extLst>
        </c:ser>
        <c:ser>
          <c:idx val="5"/>
          <c:order val="5"/>
          <c:tx>
            <c:strRef>
              <c:f>Microcredito!$G$1</c:f>
              <c:strCache>
                <c:ptCount val="1"/>
                <c:pt idx="0">
                  <c:v>Mayor Monto</c:v>
                </c:pt>
              </c:strCache>
            </c:strRef>
          </c:tx>
          <c:spPr>
            <a:ln w="28575" cap="rnd">
              <a:solidFill>
                <a:schemeClr val="accent6"/>
              </a:solidFill>
              <a:round/>
            </a:ln>
            <a:effectLst/>
          </c:spPr>
          <c:marker>
            <c:symbol val="none"/>
          </c:marker>
          <c:dLbls>
            <c:dLbl>
              <c:idx val="57"/>
              <c:layout>
                <c:manualLayout>
                  <c:x val="0"/>
                  <c:y val="4.3443917851500716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6"/>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6"/>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Microcredito!$G$2:$G$180</c:f>
              <c:numCache>
                <c:formatCode>0.00%</c:formatCode>
                <c:ptCount val="179"/>
                <c:pt idx="0">
                  <c:v>0.40679999999999999</c:v>
                </c:pt>
                <c:pt idx="1">
                  <c:v>0.40279999999999999</c:v>
                </c:pt>
                <c:pt idx="2">
                  <c:v>0.40039999999999998</c:v>
                </c:pt>
                <c:pt idx="3">
                  <c:v>0.40789999999999998</c:v>
                </c:pt>
                <c:pt idx="4">
                  <c:v>0.39929999999999999</c:v>
                </c:pt>
                <c:pt idx="5">
                  <c:v>0.39090000000000003</c:v>
                </c:pt>
                <c:pt idx="6">
                  <c:v>0.4073</c:v>
                </c:pt>
                <c:pt idx="7">
                  <c:v>0.4103</c:v>
                </c:pt>
                <c:pt idx="8">
                  <c:v>0.41210000000000002</c:v>
                </c:pt>
                <c:pt idx="9">
                  <c:v>0.41489999999999999</c:v>
                </c:pt>
                <c:pt idx="10">
                  <c:v>0.42809999999999998</c:v>
                </c:pt>
                <c:pt idx="11">
                  <c:v>0.40665000000000001</c:v>
                </c:pt>
                <c:pt idx="12">
                  <c:v>0.40665000000000001</c:v>
                </c:pt>
                <c:pt idx="13">
                  <c:v>0.40665000000000001</c:v>
                </c:pt>
                <c:pt idx="14">
                  <c:v>0.40665000000000001</c:v>
                </c:pt>
                <c:pt idx="15">
                  <c:v>0.40665000000000001</c:v>
                </c:pt>
                <c:pt idx="16">
                  <c:v>0.40665000000000001</c:v>
                </c:pt>
                <c:pt idx="17">
                  <c:v>0.40665000000000001</c:v>
                </c:pt>
                <c:pt idx="18">
                  <c:v>0.40665000000000001</c:v>
                </c:pt>
              </c:numCache>
            </c:numRef>
          </c:val>
          <c:smooth val="0"/>
          <c:extLst>
            <c:ext xmlns:c16="http://schemas.microsoft.com/office/drawing/2014/chart" uri="{C3380CC4-5D6E-409C-BE32-E72D297353CC}">
              <c16:uniqueId val="{0000000B-BF2D-4710-B613-C4F240EEB60C}"/>
            </c:ext>
          </c:extLst>
        </c:ser>
        <c:dLbls>
          <c:showLegendKey val="0"/>
          <c:showVal val="0"/>
          <c:showCatName val="0"/>
          <c:showSerName val="0"/>
          <c:showPercent val="0"/>
          <c:showBubbleSize val="0"/>
        </c:dLbls>
        <c:smooth val="0"/>
        <c:axId val="1556563423"/>
        <c:axId val="1556566751"/>
      </c:lineChart>
      <c:dateAx>
        <c:axId val="1556563423"/>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ES"/>
          </a:p>
        </c:txPr>
        <c:crossAx val="1556566751"/>
        <c:crosses val="autoZero"/>
        <c:auto val="1"/>
        <c:lblOffset val="100"/>
        <c:baseTimeUnit val="months"/>
        <c:majorUnit val="12"/>
        <c:majorTimeUnit val="months"/>
      </c:dateAx>
      <c:valAx>
        <c:axId val="1556566751"/>
        <c:scaling>
          <c:orientation val="minMax"/>
          <c:min val="0.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ES"/>
          </a:p>
        </c:txPr>
        <c:crossAx val="1556563423"/>
        <c:crosses val="autoZero"/>
        <c:crossBetween val="between"/>
      </c:valAx>
      <c:spPr>
        <a:noFill/>
        <a:ln>
          <a:noFill/>
        </a:ln>
        <a:effectLst/>
      </c:spPr>
    </c:plotArea>
    <c:legend>
      <c:legendPos val="b"/>
      <c:layout>
        <c:manualLayout>
          <c:xMode val="edge"/>
          <c:yMode val="edge"/>
          <c:x val="4.5970611501038407E-2"/>
          <c:y val="4.717256906867684E-2"/>
          <c:w val="0.61995323667608637"/>
          <c:h val="0.2547673247005262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sz="1200"/>
      </a:pPr>
      <a:endParaRPr lang="es-ES"/>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39291088744913"/>
          <c:y val="3.3279590487135066E-2"/>
          <c:w val="0.79965228669765986"/>
          <c:h val="0.76653807451960188"/>
        </c:manualLayout>
      </c:layout>
      <c:lineChart>
        <c:grouping val="standard"/>
        <c:varyColors val="0"/>
        <c:ser>
          <c:idx val="0"/>
          <c:order val="0"/>
          <c:tx>
            <c:strRef>
              <c:f>Hoja2!$C$3</c:f>
              <c:strCache>
                <c:ptCount val="1"/>
                <c:pt idx="0">
                  <c:v>Comercial</c:v>
                </c:pt>
              </c:strCache>
            </c:strRef>
          </c:tx>
          <c:spPr>
            <a:ln w="28575" cap="rnd">
              <a:solidFill>
                <a:schemeClr val="accent1"/>
              </a:solidFill>
              <a:round/>
            </a:ln>
            <a:effectLst/>
          </c:spPr>
          <c:marker>
            <c:symbol val="none"/>
          </c:marker>
          <c:cat>
            <c:numRef>
              <c:f>Hoja2!$B$4:$B$26</c:f>
              <c:numCache>
                <c:formatCode>mmm\-yy</c:formatCode>
                <c:ptCount val="23"/>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numCache>
            </c:numRef>
          </c:cat>
          <c:val>
            <c:numRef>
              <c:f>Hoja2!$C$4:$C$26</c:f>
              <c:numCache>
                <c:formatCode>_-"$"\ * #,##0_-;\-"$"\ * #,##0_-;_-"$"\ * "-"??_-;_-@_-</c:formatCode>
                <c:ptCount val="23"/>
                <c:pt idx="0">
                  <c:v>330338</c:v>
                </c:pt>
                <c:pt idx="1">
                  <c:v>329956.25</c:v>
                </c:pt>
                <c:pt idx="2">
                  <c:v>330004.75</c:v>
                </c:pt>
                <c:pt idx="3">
                  <c:v>329927.2</c:v>
                </c:pt>
                <c:pt idx="4">
                  <c:v>329106.75</c:v>
                </c:pt>
                <c:pt idx="5">
                  <c:v>328144</c:v>
                </c:pt>
                <c:pt idx="6">
                  <c:v>324779</c:v>
                </c:pt>
                <c:pt idx="7">
                  <c:v>323953.25</c:v>
                </c:pt>
                <c:pt idx="8">
                  <c:v>324149.2</c:v>
                </c:pt>
                <c:pt idx="9">
                  <c:v>321680.75</c:v>
                </c:pt>
                <c:pt idx="10">
                  <c:v>318589</c:v>
                </c:pt>
                <c:pt idx="11">
                  <c:v>321612.40000000002</c:v>
                </c:pt>
                <c:pt idx="12">
                  <c:v>320859.75</c:v>
                </c:pt>
                <c:pt idx="13">
                  <c:v>320486.5</c:v>
                </c:pt>
                <c:pt idx="14">
                  <c:v>320288.2</c:v>
                </c:pt>
                <c:pt idx="15">
                  <c:v>318822.25</c:v>
                </c:pt>
                <c:pt idx="16">
                  <c:v>319700.75</c:v>
                </c:pt>
                <c:pt idx="17">
                  <c:v>316772</c:v>
                </c:pt>
                <c:pt idx="18">
                  <c:v>313105.25</c:v>
                </c:pt>
                <c:pt idx="19">
                  <c:v>309879.25</c:v>
                </c:pt>
                <c:pt idx="20">
                  <c:v>307490.40000000002</c:v>
                </c:pt>
                <c:pt idx="21">
                  <c:v>306916</c:v>
                </c:pt>
                <c:pt idx="22">
                  <c:v>303375.75</c:v>
                </c:pt>
              </c:numCache>
            </c:numRef>
          </c:val>
          <c:smooth val="0"/>
          <c:extLst>
            <c:ext xmlns:c16="http://schemas.microsoft.com/office/drawing/2014/chart" uri="{C3380CC4-5D6E-409C-BE32-E72D297353CC}">
              <c16:uniqueId val="{00000000-E61D-4DB6-B10A-9908161640C2}"/>
            </c:ext>
          </c:extLst>
        </c:ser>
        <c:ser>
          <c:idx val="1"/>
          <c:order val="1"/>
          <c:tx>
            <c:strRef>
              <c:f>Hoja2!$D$3</c:f>
              <c:strCache>
                <c:ptCount val="1"/>
                <c:pt idx="0">
                  <c:v>Consumo</c:v>
                </c:pt>
              </c:strCache>
            </c:strRef>
          </c:tx>
          <c:spPr>
            <a:ln w="28575" cap="rnd">
              <a:solidFill>
                <a:schemeClr val="accent2"/>
              </a:solidFill>
              <a:round/>
            </a:ln>
            <a:effectLst/>
          </c:spPr>
          <c:marker>
            <c:symbol val="none"/>
          </c:marker>
          <c:cat>
            <c:numRef>
              <c:f>Hoja2!$B$4:$B$26</c:f>
              <c:numCache>
                <c:formatCode>mmm\-yy</c:formatCode>
                <c:ptCount val="23"/>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numCache>
            </c:numRef>
          </c:cat>
          <c:val>
            <c:numRef>
              <c:f>Hoja2!$D$4:$D$26</c:f>
              <c:numCache>
                <c:formatCode>_-"$"\ * #,##0_-;\-"$"\ * #,##0_-;_-"$"\ * "-"??_-;_-@_-</c:formatCode>
                <c:ptCount val="23"/>
                <c:pt idx="0">
                  <c:v>198856</c:v>
                </c:pt>
                <c:pt idx="1">
                  <c:v>198682.25</c:v>
                </c:pt>
                <c:pt idx="2">
                  <c:v>198548</c:v>
                </c:pt>
                <c:pt idx="3">
                  <c:v>199077.4</c:v>
                </c:pt>
                <c:pt idx="4">
                  <c:v>199361.75</c:v>
                </c:pt>
                <c:pt idx="5">
                  <c:v>200863.5</c:v>
                </c:pt>
                <c:pt idx="6">
                  <c:v>201850.4</c:v>
                </c:pt>
                <c:pt idx="7">
                  <c:v>202521.75</c:v>
                </c:pt>
                <c:pt idx="8">
                  <c:v>203434.2</c:v>
                </c:pt>
                <c:pt idx="9">
                  <c:v>205032</c:v>
                </c:pt>
                <c:pt idx="10">
                  <c:v>206058.75</c:v>
                </c:pt>
                <c:pt idx="11">
                  <c:v>208258.4</c:v>
                </c:pt>
                <c:pt idx="12">
                  <c:v>208887.75</c:v>
                </c:pt>
                <c:pt idx="13">
                  <c:v>209230.25</c:v>
                </c:pt>
                <c:pt idx="14">
                  <c:v>209899.8</c:v>
                </c:pt>
                <c:pt idx="15">
                  <c:v>209773.75</c:v>
                </c:pt>
                <c:pt idx="16">
                  <c:v>209820.75</c:v>
                </c:pt>
                <c:pt idx="17">
                  <c:v>211024.8</c:v>
                </c:pt>
                <c:pt idx="18">
                  <c:v>211309.5</c:v>
                </c:pt>
                <c:pt idx="19">
                  <c:v>211532.25</c:v>
                </c:pt>
                <c:pt idx="20">
                  <c:v>211528.2</c:v>
                </c:pt>
                <c:pt idx="21">
                  <c:v>211863.25</c:v>
                </c:pt>
                <c:pt idx="22">
                  <c:v>211847</c:v>
                </c:pt>
              </c:numCache>
            </c:numRef>
          </c:val>
          <c:smooth val="0"/>
          <c:extLst>
            <c:ext xmlns:c16="http://schemas.microsoft.com/office/drawing/2014/chart" uri="{C3380CC4-5D6E-409C-BE32-E72D297353CC}">
              <c16:uniqueId val="{00000001-E61D-4DB6-B10A-9908161640C2}"/>
            </c:ext>
          </c:extLst>
        </c:ser>
        <c:dLbls>
          <c:showLegendKey val="0"/>
          <c:showVal val="0"/>
          <c:showCatName val="0"/>
          <c:showSerName val="0"/>
          <c:showPercent val="0"/>
          <c:showBubbleSize val="0"/>
        </c:dLbls>
        <c:smooth val="0"/>
        <c:axId val="1404827872"/>
        <c:axId val="1404833696"/>
      </c:lineChart>
      <c:dateAx>
        <c:axId val="1404827872"/>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404833696"/>
        <c:crosses val="autoZero"/>
        <c:auto val="1"/>
        <c:lblOffset val="100"/>
        <c:baseTimeUnit val="months"/>
      </c:dateAx>
      <c:valAx>
        <c:axId val="1404833696"/>
        <c:scaling>
          <c:orientation val="minMax"/>
          <c:min val="170000"/>
        </c:scaling>
        <c:delete val="0"/>
        <c:axPos val="l"/>
        <c:title>
          <c:tx>
            <c:rich>
              <a:bodyPr rot="-5400000" spcFirstLastPara="1" vertOverflow="ellipsis" vert="horz" wrap="square" anchor="ctr" anchorCtr="1"/>
              <a:lstStyle/>
              <a:p>
                <a:pPr>
                  <a:defRPr lang="es-CO" sz="1400" b="1" i="0" u="none" strike="noStrike" kern="1200" baseline="0" noProof="0">
                    <a:solidFill>
                      <a:schemeClr val="tx1">
                        <a:lumMod val="65000"/>
                        <a:lumOff val="35000"/>
                      </a:schemeClr>
                    </a:solidFill>
                    <a:latin typeface="+mn-lt"/>
                    <a:ea typeface="+mn-ea"/>
                    <a:cs typeface="+mn-cs"/>
                  </a:defRPr>
                </a:pPr>
                <a:r>
                  <a:rPr lang="es-CO" sz="1400" b="1" noProof="0" dirty="0"/>
                  <a:t>Cartera</a:t>
                </a:r>
                <a:r>
                  <a:rPr lang="es-CO" sz="1400" b="1" baseline="0" noProof="0" dirty="0"/>
                  <a:t> en miles de millones </a:t>
                </a:r>
                <a:endParaRPr lang="es-CO" sz="1400" b="1" noProof="0" dirty="0"/>
              </a:p>
            </c:rich>
          </c:tx>
          <c:layout>
            <c:manualLayout>
              <c:xMode val="edge"/>
              <c:yMode val="edge"/>
              <c:x val="2.1777093104446369E-2"/>
              <c:y val="0.15835177170343859"/>
            </c:manualLayout>
          </c:layout>
          <c:overlay val="0"/>
          <c:spPr>
            <a:noFill/>
            <a:ln>
              <a:noFill/>
            </a:ln>
            <a:effectLst/>
          </c:spPr>
          <c:txPr>
            <a:bodyPr rot="-5400000" spcFirstLastPara="1" vertOverflow="ellipsis" vert="horz" wrap="square" anchor="ctr" anchorCtr="1"/>
            <a:lstStyle/>
            <a:p>
              <a:pPr>
                <a:defRPr lang="es-CO" sz="1400" b="1" i="0" u="none" strike="noStrike" kern="1200" baseline="0" noProof="0">
                  <a:solidFill>
                    <a:schemeClr val="tx1">
                      <a:lumMod val="65000"/>
                      <a:lumOff val="35000"/>
                    </a:schemeClr>
                  </a:solidFill>
                  <a:latin typeface="+mn-lt"/>
                  <a:ea typeface="+mn-ea"/>
                  <a:cs typeface="+mn-cs"/>
                </a:defRPr>
              </a:pPr>
              <a:endParaRPr lang="es-ES"/>
            </a:p>
          </c:txPr>
        </c:title>
        <c:numFmt formatCode="_-&quot;$&quot;\ * #,##0_-;\-&quot;$&quot;\ * #,##0_-;_-&quot;$&quot;\ *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404827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Hoja2!$E$3</c:f>
              <c:strCache>
                <c:ptCount val="1"/>
                <c:pt idx="0">
                  <c:v>Pyme</c:v>
                </c:pt>
              </c:strCache>
            </c:strRef>
          </c:tx>
          <c:spPr>
            <a:ln w="28575" cap="rnd">
              <a:solidFill>
                <a:schemeClr val="accent3"/>
              </a:solidFill>
              <a:round/>
            </a:ln>
            <a:effectLst/>
          </c:spPr>
          <c:marker>
            <c:symbol val="none"/>
          </c:marker>
          <c:cat>
            <c:numRef>
              <c:f>Hoja2!$B$4:$B$26</c:f>
              <c:numCache>
                <c:formatCode>mmm\-yy</c:formatCode>
                <c:ptCount val="23"/>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numCache>
            </c:numRef>
          </c:cat>
          <c:val>
            <c:numRef>
              <c:f>Hoja2!$E$4:$E$26</c:f>
              <c:numCache>
                <c:formatCode>_-"$"\ * #,##0_-;\-"$"\ * #,##0_-;_-"$"\ * "-"??_-;_-@_-</c:formatCode>
                <c:ptCount val="23"/>
                <c:pt idx="0">
                  <c:v>32280</c:v>
                </c:pt>
                <c:pt idx="1">
                  <c:v>32290</c:v>
                </c:pt>
                <c:pt idx="2">
                  <c:v>32960</c:v>
                </c:pt>
                <c:pt idx="3">
                  <c:v>33090</c:v>
                </c:pt>
                <c:pt idx="4">
                  <c:v>33090</c:v>
                </c:pt>
                <c:pt idx="5">
                  <c:v>32740</c:v>
                </c:pt>
                <c:pt idx="6">
                  <c:v>32760</c:v>
                </c:pt>
                <c:pt idx="7">
                  <c:v>32510</c:v>
                </c:pt>
                <c:pt idx="8">
                  <c:v>32640</c:v>
                </c:pt>
                <c:pt idx="9">
                  <c:v>32900</c:v>
                </c:pt>
                <c:pt idx="10">
                  <c:v>32800</c:v>
                </c:pt>
                <c:pt idx="11">
                  <c:v>33570</c:v>
                </c:pt>
                <c:pt idx="12">
                  <c:v>34150</c:v>
                </c:pt>
                <c:pt idx="13">
                  <c:v>34450</c:v>
                </c:pt>
                <c:pt idx="14">
                  <c:v>34660</c:v>
                </c:pt>
                <c:pt idx="15">
                  <c:v>34600</c:v>
                </c:pt>
                <c:pt idx="16">
                  <c:v>34760</c:v>
                </c:pt>
                <c:pt idx="17">
                  <c:v>35200</c:v>
                </c:pt>
                <c:pt idx="18">
                  <c:v>34910</c:v>
                </c:pt>
                <c:pt idx="19">
                  <c:v>35240</c:v>
                </c:pt>
                <c:pt idx="20">
                  <c:v>35600</c:v>
                </c:pt>
                <c:pt idx="21">
                  <c:v>35600</c:v>
                </c:pt>
                <c:pt idx="22">
                  <c:v>35420</c:v>
                </c:pt>
              </c:numCache>
            </c:numRef>
          </c:val>
          <c:smooth val="0"/>
          <c:extLst>
            <c:ext xmlns:c16="http://schemas.microsoft.com/office/drawing/2014/chart" uri="{C3380CC4-5D6E-409C-BE32-E72D297353CC}">
              <c16:uniqueId val="{00000000-9AB9-41D6-AC70-8E93BBBC9399}"/>
            </c:ext>
          </c:extLst>
        </c:ser>
        <c:dLbls>
          <c:showLegendKey val="0"/>
          <c:showVal val="0"/>
          <c:showCatName val="0"/>
          <c:showSerName val="0"/>
          <c:showPercent val="0"/>
          <c:showBubbleSize val="0"/>
        </c:dLbls>
        <c:smooth val="0"/>
        <c:axId val="1406287776"/>
        <c:axId val="1406284032"/>
      </c:lineChart>
      <c:dateAx>
        <c:axId val="1406287776"/>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406284032"/>
        <c:crosses val="autoZero"/>
        <c:auto val="1"/>
        <c:lblOffset val="100"/>
        <c:baseTimeUnit val="months"/>
      </c:dateAx>
      <c:valAx>
        <c:axId val="1406284032"/>
        <c:scaling>
          <c:orientation val="minMax"/>
        </c:scaling>
        <c:delete val="0"/>
        <c:axPos val="l"/>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lumMod val="65000"/>
                        <a:lumOff val="35000"/>
                      </a:sysClr>
                    </a:solidFill>
                    <a:latin typeface="+mn-lt"/>
                    <a:ea typeface="+mn-ea"/>
                    <a:cs typeface="+mn-cs"/>
                  </a:defRPr>
                </a:pPr>
                <a:r>
                  <a:rPr lang="en-US" sz="1400" b="1" i="0" baseline="0">
                    <a:effectLst/>
                  </a:rPr>
                  <a:t>Cartera en miles de millones </a:t>
                </a:r>
                <a:endParaRPr lang="es-ES" sz="1400" b="1">
                  <a:effectLst/>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lumMod val="65000"/>
                      <a:lumOff val="35000"/>
                    </a:sysClr>
                  </a:solidFill>
                  <a:latin typeface="+mn-lt"/>
                  <a:ea typeface="+mn-ea"/>
                  <a:cs typeface="+mn-cs"/>
                </a:defRPr>
              </a:pPr>
              <a:endParaRPr lang="es-ES"/>
            </a:p>
          </c:txPr>
        </c:title>
        <c:numFmt formatCode="_-&quot;$&quot;\ * #,##0_-;\-&quot;$&quot;\ * #,##0_-;_-&quot;$&quot;\ *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406287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939B-4D04-92BD-81BFAA982D75}"/>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Hoja1!$E$7:$E$10</c:f>
              <c:strCache>
                <c:ptCount val="4"/>
                <c:pt idx="0">
                  <c:v>Consumo agregado</c:v>
                </c:pt>
                <c:pt idx="1">
                  <c:v>Quintil más pobre</c:v>
                </c:pt>
                <c:pt idx="2">
                  <c:v>Segundo Quintil</c:v>
                </c:pt>
                <c:pt idx="3">
                  <c:v>Quintiles más ricos</c:v>
                </c:pt>
              </c:strCache>
            </c:strRef>
          </c:cat>
          <c:val>
            <c:numRef>
              <c:f>Hoja1!$F$7:$F$10</c:f>
              <c:numCache>
                <c:formatCode>0.00%</c:formatCode>
                <c:ptCount val="4"/>
                <c:pt idx="0">
                  <c:v>-5.4000000000000003E-3</c:v>
                </c:pt>
                <c:pt idx="1">
                  <c:v>-6.8000000000000005E-2</c:v>
                </c:pt>
                <c:pt idx="2">
                  <c:v>-3.6999999999999998E-2</c:v>
                </c:pt>
                <c:pt idx="3">
                  <c:v>-1E-4</c:v>
                </c:pt>
              </c:numCache>
            </c:numRef>
          </c:val>
          <c:extLst>
            <c:ext xmlns:c16="http://schemas.microsoft.com/office/drawing/2014/chart" uri="{C3380CC4-5D6E-409C-BE32-E72D297353CC}">
              <c16:uniqueId val="{00000002-939B-4D04-92BD-81BFAA982D75}"/>
            </c:ext>
          </c:extLst>
        </c:ser>
        <c:dLbls>
          <c:dLblPos val="outEnd"/>
          <c:showLegendKey val="0"/>
          <c:showVal val="1"/>
          <c:showCatName val="0"/>
          <c:showSerName val="0"/>
          <c:showPercent val="0"/>
          <c:showBubbleSize val="0"/>
        </c:dLbls>
        <c:gapWidth val="219"/>
        <c:overlap val="-27"/>
        <c:axId val="1436791311"/>
        <c:axId val="1436792143"/>
      </c:barChart>
      <c:catAx>
        <c:axId val="1436791311"/>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ES"/>
          </a:p>
        </c:txPr>
        <c:crossAx val="1436792143"/>
        <c:crosses val="autoZero"/>
        <c:auto val="1"/>
        <c:lblAlgn val="ctr"/>
        <c:lblOffset val="100"/>
        <c:noMultiLvlLbl val="0"/>
      </c:catAx>
      <c:valAx>
        <c:axId val="1436792143"/>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crossAx val="1436791311"/>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s-E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03018372703412"/>
          <c:y val="0.12719160104986876"/>
          <c:w val="0.82602624671916014"/>
          <c:h val="0.49896815136913858"/>
        </c:manualLayout>
      </c:layout>
      <c:barChart>
        <c:barDir val="col"/>
        <c:grouping val="clustered"/>
        <c:varyColors val="0"/>
        <c:ser>
          <c:idx val="0"/>
          <c:order val="0"/>
          <c:tx>
            <c:strRef>
              <c:f>Sheet2!$B$19</c:f>
              <c:strCache>
                <c:ptCount val="1"/>
                <c:pt idx="0">
                  <c:v>Tasa Mensual </c:v>
                </c:pt>
              </c:strCache>
            </c:strRef>
          </c:tx>
          <c:invertIfNegative val="0"/>
          <c:dLbls>
            <c:spPr>
              <a:noFill/>
              <a:ln>
                <a:noFill/>
              </a:ln>
              <a:effectLst/>
            </c:spPr>
            <c:txPr>
              <a:bodyPr wrap="square" lIns="38100" tIns="19050" rIns="38100" bIns="19050" anchor="ctr">
                <a:spAutoFit/>
              </a:bodyPr>
              <a:lstStyle/>
              <a:p>
                <a:pPr>
                  <a:defRPr sz="1600" b="1"/>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Sheet2!$A$20:$A$22</c:f>
              <c:strCache>
                <c:ptCount val="3"/>
                <c:pt idx="0">
                  <c:v>Bancos o entidades financieras</c:v>
                </c:pt>
                <c:pt idx="1">
                  <c:v>Prestamistas</c:v>
                </c:pt>
                <c:pt idx="2">
                  <c:v>Casa de empeño</c:v>
                </c:pt>
              </c:strCache>
            </c:strRef>
          </c:cat>
          <c:val>
            <c:numRef>
              <c:f>Sheet2!$B$20:$B$22</c:f>
              <c:numCache>
                <c:formatCode>0.00%</c:formatCode>
                <c:ptCount val="3"/>
                <c:pt idx="0">
                  <c:v>2.25087E-2</c:v>
                </c:pt>
                <c:pt idx="1">
                  <c:v>0.18867400000000001</c:v>
                </c:pt>
                <c:pt idx="2">
                  <c:v>0.17393700000000001</c:v>
                </c:pt>
              </c:numCache>
            </c:numRef>
          </c:val>
          <c:extLst>
            <c:ext xmlns:c16="http://schemas.microsoft.com/office/drawing/2014/chart" uri="{C3380CC4-5D6E-409C-BE32-E72D297353CC}">
              <c16:uniqueId val="{00000000-01A0-4C0A-AD72-99528EB22E28}"/>
            </c:ext>
          </c:extLst>
        </c:ser>
        <c:dLbls>
          <c:showLegendKey val="0"/>
          <c:showVal val="0"/>
          <c:showCatName val="0"/>
          <c:showSerName val="0"/>
          <c:showPercent val="0"/>
          <c:showBubbleSize val="0"/>
        </c:dLbls>
        <c:gapWidth val="150"/>
        <c:axId val="378045184"/>
        <c:axId val="343031808"/>
      </c:barChart>
      <c:catAx>
        <c:axId val="378045184"/>
        <c:scaling>
          <c:orientation val="minMax"/>
        </c:scaling>
        <c:delete val="0"/>
        <c:axPos val="b"/>
        <c:numFmt formatCode="General" sourceLinked="0"/>
        <c:majorTickMark val="out"/>
        <c:minorTickMark val="none"/>
        <c:tickLblPos val="nextTo"/>
        <c:txPr>
          <a:bodyPr rot="0" vert="horz"/>
          <a:lstStyle/>
          <a:p>
            <a:pPr>
              <a:defRPr sz="1600" b="1"/>
            </a:pPr>
            <a:endParaRPr lang="es-ES"/>
          </a:p>
        </c:txPr>
        <c:crossAx val="343031808"/>
        <c:crosses val="autoZero"/>
        <c:auto val="1"/>
        <c:lblAlgn val="ctr"/>
        <c:lblOffset val="100"/>
        <c:noMultiLvlLbl val="0"/>
      </c:catAx>
      <c:valAx>
        <c:axId val="343031808"/>
        <c:scaling>
          <c:orientation val="minMax"/>
        </c:scaling>
        <c:delete val="0"/>
        <c:axPos val="l"/>
        <c:title>
          <c:tx>
            <c:rich>
              <a:bodyPr rot="-5400000" vert="horz"/>
              <a:lstStyle/>
              <a:p>
                <a:pPr>
                  <a:defRPr/>
                </a:pPr>
                <a:r>
                  <a:rPr lang="en-US" dirty="0"/>
                  <a:t>Tasa de </a:t>
                </a:r>
                <a:r>
                  <a:rPr lang="en-US" dirty="0" err="1"/>
                  <a:t>interés</a:t>
                </a:r>
                <a:endParaRPr lang="en-US"/>
              </a:p>
            </c:rich>
          </c:tx>
          <c:overlay val="0"/>
        </c:title>
        <c:numFmt formatCode="0%" sourceLinked="0"/>
        <c:majorTickMark val="out"/>
        <c:minorTickMark val="none"/>
        <c:tickLblPos val="nextTo"/>
        <c:crossAx val="378045184"/>
        <c:crosses val="autoZero"/>
        <c:crossBetween val="between"/>
      </c:valAx>
    </c:plotArea>
    <c:legend>
      <c:legendPos val="r"/>
      <c:layout>
        <c:manualLayout>
          <c:xMode val="edge"/>
          <c:yMode val="edge"/>
          <c:x val="0.42250087489063864"/>
          <c:y val="4.4375182268883151E-3"/>
          <c:w val="0.20805468066491692"/>
          <c:h val="8.3717191601049873E-2"/>
        </c:manualLayout>
      </c:layout>
      <c:overlay val="0"/>
    </c:legend>
    <c:plotVisOnly val="1"/>
    <c:dispBlanksAs val="gap"/>
    <c:showDLblsOverMax val="0"/>
  </c:chart>
  <c:spPr>
    <a:ln>
      <a:noFill/>
    </a:ln>
  </c:spPr>
  <c:txPr>
    <a:bodyPr/>
    <a:lstStyle/>
    <a:p>
      <a:pPr>
        <a:defRPr sz="1100">
          <a:latin typeface="Times New Roman" pitchFamily="18" charset="0"/>
          <a:cs typeface="Times New Roman" pitchFamily="18" charset="0"/>
        </a:defRPr>
      </a:pPr>
      <a:endParaRPr lang="es-E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Acceso a productos financieros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Hoja1!$A$2:$A$7</c:f>
              <c:numCache>
                <c:formatCode>General</c:formatCode>
                <c:ptCount val="6"/>
                <c:pt idx="0">
                  <c:v>2018</c:v>
                </c:pt>
                <c:pt idx="1">
                  <c:v>2019</c:v>
                </c:pt>
                <c:pt idx="2">
                  <c:v>2020</c:v>
                </c:pt>
                <c:pt idx="3">
                  <c:v>2021</c:v>
                </c:pt>
                <c:pt idx="4">
                  <c:v>2022</c:v>
                </c:pt>
                <c:pt idx="5">
                  <c:v>2023</c:v>
                </c:pt>
              </c:numCache>
            </c:numRef>
          </c:cat>
          <c:val>
            <c:numRef>
              <c:f>Hoja1!$B$2:$B$7</c:f>
              <c:numCache>
                <c:formatCode>0.00%</c:formatCode>
                <c:ptCount val="6"/>
                <c:pt idx="0">
                  <c:v>0.80100000000000005</c:v>
                </c:pt>
                <c:pt idx="1">
                  <c:v>0.82499999999999996</c:v>
                </c:pt>
                <c:pt idx="2">
                  <c:v>0.878</c:v>
                </c:pt>
                <c:pt idx="3">
                  <c:v>0.90500000000000003</c:v>
                </c:pt>
                <c:pt idx="4">
                  <c:v>0.92300000000000004</c:v>
                </c:pt>
                <c:pt idx="5">
                  <c:v>0.94599999999999995</c:v>
                </c:pt>
              </c:numCache>
            </c:numRef>
          </c:val>
          <c:smooth val="0"/>
          <c:extLst>
            <c:ext xmlns:c16="http://schemas.microsoft.com/office/drawing/2014/chart" uri="{C3380CC4-5D6E-409C-BE32-E72D297353CC}">
              <c16:uniqueId val="{00000000-801C-4263-A441-9B793509190D}"/>
            </c:ext>
          </c:extLst>
        </c:ser>
        <c:ser>
          <c:idx val="1"/>
          <c:order val="1"/>
          <c:tx>
            <c:strRef>
              <c:f>Hoja1!$C$1</c:f>
              <c:strCache>
                <c:ptCount val="1"/>
                <c:pt idx="0">
                  <c:v>Uso de productos financieros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Hoja1!$A$2:$A$7</c:f>
              <c:numCache>
                <c:formatCode>General</c:formatCode>
                <c:ptCount val="6"/>
                <c:pt idx="0">
                  <c:v>2018</c:v>
                </c:pt>
                <c:pt idx="1">
                  <c:v>2019</c:v>
                </c:pt>
                <c:pt idx="2">
                  <c:v>2020</c:v>
                </c:pt>
                <c:pt idx="3">
                  <c:v>2021</c:v>
                </c:pt>
                <c:pt idx="4">
                  <c:v>2022</c:v>
                </c:pt>
                <c:pt idx="5">
                  <c:v>2023</c:v>
                </c:pt>
              </c:numCache>
            </c:numRef>
          </c:cat>
          <c:val>
            <c:numRef>
              <c:f>Hoja1!$C$2:$C$7</c:f>
              <c:numCache>
                <c:formatCode>0.00%</c:formatCode>
                <c:ptCount val="6"/>
                <c:pt idx="0">
                  <c:v>0.68500000000000005</c:v>
                </c:pt>
                <c:pt idx="1">
                  <c:v>0.66</c:v>
                </c:pt>
                <c:pt idx="2">
                  <c:v>0.72599999999999998</c:v>
                </c:pt>
                <c:pt idx="3">
                  <c:v>0.748</c:v>
                </c:pt>
                <c:pt idx="4">
                  <c:v>0.77200000000000002</c:v>
                </c:pt>
                <c:pt idx="5">
                  <c:v>0.82</c:v>
                </c:pt>
              </c:numCache>
            </c:numRef>
          </c:val>
          <c:smooth val="0"/>
          <c:extLst>
            <c:ext xmlns:c16="http://schemas.microsoft.com/office/drawing/2014/chart" uri="{C3380CC4-5D6E-409C-BE32-E72D297353CC}">
              <c16:uniqueId val="{00000001-801C-4263-A441-9B793509190D}"/>
            </c:ext>
          </c:extLst>
        </c:ser>
        <c:ser>
          <c:idx val="2"/>
          <c:order val="2"/>
          <c:tx>
            <c:strRef>
              <c:f>Hoja1!$D$1</c:f>
              <c:strCache>
                <c:ptCount val="1"/>
                <c:pt idx="0">
                  <c:v>Acceso a productos crediticios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Hoja1!$A$2:$A$7</c:f>
              <c:numCache>
                <c:formatCode>General</c:formatCode>
                <c:ptCount val="6"/>
                <c:pt idx="0">
                  <c:v>2018</c:v>
                </c:pt>
                <c:pt idx="1">
                  <c:v>2019</c:v>
                </c:pt>
                <c:pt idx="2">
                  <c:v>2020</c:v>
                </c:pt>
                <c:pt idx="3">
                  <c:v>2021</c:v>
                </c:pt>
                <c:pt idx="4">
                  <c:v>2022</c:v>
                </c:pt>
                <c:pt idx="5">
                  <c:v>2023</c:v>
                </c:pt>
              </c:numCache>
            </c:numRef>
          </c:cat>
          <c:val>
            <c:numRef>
              <c:f>Hoja1!$D$2:$D$7</c:f>
              <c:numCache>
                <c:formatCode>0.00%</c:formatCode>
                <c:ptCount val="6"/>
                <c:pt idx="0">
                  <c:v>0.40100000000000002</c:v>
                </c:pt>
                <c:pt idx="1">
                  <c:v>0.36199999999999999</c:v>
                </c:pt>
                <c:pt idx="2">
                  <c:v>0.35099999999999998</c:v>
                </c:pt>
                <c:pt idx="3">
                  <c:v>0.34499999999999997</c:v>
                </c:pt>
                <c:pt idx="4">
                  <c:v>0.36199999999999999</c:v>
                </c:pt>
                <c:pt idx="5">
                  <c:v>0.35299999999999998</c:v>
                </c:pt>
              </c:numCache>
            </c:numRef>
          </c:val>
          <c:smooth val="0"/>
          <c:extLst>
            <c:ext xmlns:c16="http://schemas.microsoft.com/office/drawing/2014/chart" uri="{C3380CC4-5D6E-409C-BE32-E72D297353CC}">
              <c16:uniqueId val="{00000002-801C-4263-A441-9B793509190D}"/>
            </c:ext>
          </c:extLst>
        </c:ser>
        <c:dLbls>
          <c:dLblPos val="t"/>
          <c:showLegendKey val="0"/>
          <c:showVal val="1"/>
          <c:showCatName val="0"/>
          <c:showSerName val="0"/>
          <c:showPercent val="0"/>
          <c:showBubbleSize val="0"/>
        </c:dLbls>
        <c:marker val="1"/>
        <c:smooth val="0"/>
        <c:axId val="1585140864"/>
        <c:axId val="1483909712"/>
      </c:lineChart>
      <c:catAx>
        <c:axId val="1585140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ES"/>
          </a:p>
        </c:txPr>
        <c:crossAx val="1483909712"/>
        <c:crosses val="autoZero"/>
        <c:auto val="1"/>
        <c:lblAlgn val="ctr"/>
        <c:lblOffset val="100"/>
        <c:noMultiLvlLbl val="0"/>
      </c:catAx>
      <c:valAx>
        <c:axId val="1483909712"/>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 de adultos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ES"/>
          </a:p>
        </c:txPr>
        <c:crossAx val="1585140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0"/>
      </a:pPr>
      <a:endParaRPr lang="es-E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840305552186001E-2"/>
          <c:y val="4.7681021507382661E-2"/>
          <c:w val="0.89761579320389107"/>
          <c:h val="0.82971228122551033"/>
        </c:manualLayout>
      </c:layout>
      <c:lineChart>
        <c:grouping val="standard"/>
        <c:varyColors val="0"/>
        <c:ser>
          <c:idx val="0"/>
          <c:order val="0"/>
          <c:tx>
            <c:strRef>
              <c:f>Microcredito!$B$1</c:f>
              <c:strCache>
                <c:ptCount val="1"/>
                <c:pt idx="0">
                  <c:v>Microcréditos</c:v>
                </c:pt>
              </c:strCache>
            </c:strRef>
          </c:tx>
          <c:spPr>
            <a:ln w="28575" cap="rnd">
              <a:solidFill>
                <a:schemeClr val="accent1"/>
              </a:solidFill>
              <a:round/>
            </a:ln>
            <a:effectLst/>
          </c:spPr>
          <c:marker>
            <c:symbol val="none"/>
          </c:marker>
          <c:dLbls>
            <c:dLbl>
              <c:idx val="44"/>
              <c:layout>
                <c:manualLayout>
                  <c:x val="-0.1015672561696561"/>
                  <c:y val="-6.5887350574069276E-2"/>
                </c:manualLayout>
              </c:layout>
              <c:spPr>
                <a:noFill/>
                <a:ln>
                  <a:noFill/>
                </a:ln>
                <a:effectLst/>
              </c:spPr>
              <c:txPr>
                <a:bodyPr rot="0" spcFirstLastPara="1" vertOverflow="ellipsis" vert="horz" wrap="square" anchor="ctr" anchorCtr="1"/>
                <a:lstStyle/>
                <a:p>
                  <a:pPr>
                    <a:defRPr sz="1200" b="1" i="0" u="none" strike="noStrike" kern="1200" baseline="0">
                      <a:solidFill>
                        <a:schemeClr val="accent1"/>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2D-4710-B613-C4F240EEB60C}"/>
                </c:ext>
              </c:extLst>
            </c:dLbl>
            <c:spPr>
              <a:noFill/>
              <a:ln>
                <a:noFill/>
              </a:ln>
              <a:effectLst/>
            </c:spPr>
            <c:txPr>
              <a:bodyPr rot="0" spcFirstLastPara="1" vertOverflow="ellipsis" vert="horz" wrap="square" anchor="ctr" anchorCtr="1"/>
              <a:lstStyle/>
              <a:p>
                <a:pPr>
                  <a:defRPr sz="1200" b="0" i="0" u="none" strike="noStrike" kern="1200" baseline="0">
                    <a:solidFill>
                      <a:schemeClr val="accent1"/>
                    </a:solidFill>
                    <a:latin typeface="+mn-lt"/>
                    <a:ea typeface="+mn-ea"/>
                    <a:cs typeface="+mn-cs"/>
                  </a:defRPr>
                </a:pPr>
                <a:endParaRPr lang="es-E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Microcredito!$B$2:$B$180</c:f>
              <c:numCache>
                <c:formatCode>General</c:formatCode>
                <c:ptCount val="179"/>
                <c:pt idx="19" formatCode="0.00%">
                  <c:v>0.58800000000000008</c:v>
                </c:pt>
                <c:pt idx="20" formatCode="0.00%">
                  <c:v>0.58800000000000008</c:v>
                </c:pt>
                <c:pt idx="21" formatCode="0.00%">
                  <c:v>0.58800000000000008</c:v>
                </c:pt>
                <c:pt idx="22" formatCode="0.00%">
                  <c:v>0.55430000000000001</c:v>
                </c:pt>
                <c:pt idx="23" formatCode="0.00%">
                  <c:v>0.55430000000000001</c:v>
                </c:pt>
                <c:pt idx="24" formatCode="0.00%">
                  <c:v>0.55430000000000001</c:v>
                </c:pt>
                <c:pt idx="25" formatCode="0.00%">
                  <c:v>0.55430000000000001</c:v>
                </c:pt>
                <c:pt idx="26" formatCode="0.00%">
                  <c:v>0.59209999999999996</c:v>
                </c:pt>
                <c:pt idx="27" formatCode="0.00%">
                  <c:v>0.59209999999999996</c:v>
                </c:pt>
                <c:pt idx="28" formatCode="0.00%">
                  <c:v>0.59209999999999996</c:v>
                </c:pt>
                <c:pt idx="29" formatCode="0.00%">
                  <c:v>0.5696</c:v>
                </c:pt>
                <c:pt idx="30" formatCode="0.00%">
                  <c:v>0.5696</c:v>
                </c:pt>
                <c:pt idx="31" formatCode="0.00%">
                  <c:v>0.5696</c:v>
                </c:pt>
                <c:pt idx="32" formatCode="0.00%">
                  <c:v>0.56210000000000004</c:v>
                </c:pt>
                <c:pt idx="33" formatCode="0.00%">
                  <c:v>0.56210000000000004</c:v>
                </c:pt>
                <c:pt idx="34" formatCode="0.00%">
                  <c:v>0.56210000000000004</c:v>
                </c:pt>
                <c:pt idx="35" formatCode="0.00%">
                  <c:v>0.56040000000000001</c:v>
                </c:pt>
                <c:pt idx="36" formatCode="0.00%">
                  <c:v>0.56040000000000001</c:v>
                </c:pt>
                <c:pt idx="37" formatCode="0.00%">
                  <c:v>0.56040000000000001</c:v>
                </c:pt>
                <c:pt idx="38" formatCode="0.00%">
                  <c:v>0.57210000000000005</c:v>
                </c:pt>
                <c:pt idx="39" formatCode="0.00%">
                  <c:v>0.57210000000000005</c:v>
                </c:pt>
                <c:pt idx="40" formatCode="0.00%">
                  <c:v>0.57210000000000005</c:v>
                </c:pt>
                <c:pt idx="41" formatCode="0.00%">
                  <c:v>0.57630000000000003</c:v>
                </c:pt>
                <c:pt idx="42" formatCode="0.00%">
                  <c:v>0.57630000000000003</c:v>
                </c:pt>
                <c:pt idx="43" formatCode="0.00%">
                  <c:v>0.57630000000000003</c:v>
                </c:pt>
                <c:pt idx="44" formatCode="0.00%">
                  <c:v>0.56579999999999997</c:v>
                </c:pt>
                <c:pt idx="45" formatCode="0.00%">
                  <c:v>0.56579999999999997</c:v>
                </c:pt>
                <c:pt idx="46" formatCode="0.00%">
                  <c:v>0.56579999999999997</c:v>
                </c:pt>
                <c:pt idx="47" formatCode="0.00%">
                  <c:v>0.56579999999999997</c:v>
                </c:pt>
                <c:pt idx="48" formatCode="0.00%">
                  <c:v>0.56579999999999997</c:v>
                </c:pt>
                <c:pt idx="49" formatCode="0.00%">
                  <c:v>0.56579999999999997</c:v>
                </c:pt>
                <c:pt idx="50" formatCode="0.00%">
                  <c:v>0.51239999999999997</c:v>
                </c:pt>
                <c:pt idx="51" formatCode="0.00%">
                  <c:v>0.51239999999999997</c:v>
                </c:pt>
                <c:pt idx="52" formatCode="0.00%">
                  <c:v>0.51239999999999997</c:v>
                </c:pt>
                <c:pt idx="53" formatCode="0.00%">
                  <c:v>0.55579999999999996</c:v>
                </c:pt>
                <c:pt idx="54" formatCode="0.00%">
                  <c:v>0.55579999999999996</c:v>
                </c:pt>
                <c:pt idx="55" formatCode="0.00%">
                  <c:v>0.55579999999999996</c:v>
                </c:pt>
                <c:pt idx="56" formatCode="0.00%">
                  <c:v>0.54800000000000004</c:v>
                </c:pt>
                <c:pt idx="57" formatCode="0.00%">
                  <c:v>0.54800000000000004</c:v>
                </c:pt>
                <c:pt idx="58" formatCode="0.00%">
                  <c:v>0.54800000000000004</c:v>
                </c:pt>
              </c:numCache>
            </c:numRef>
          </c:val>
          <c:smooth val="0"/>
          <c:extLst>
            <c:ext xmlns:c16="http://schemas.microsoft.com/office/drawing/2014/chart" uri="{C3380CC4-5D6E-409C-BE32-E72D297353CC}">
              <c16:uniqueId val="{00000001-BF2D-4710-B613-C4F240EEB60C}"/>
            </c:ext>
          </c:extLst>
        </c:ser>
        <c:ser>
          <c:idx val="1"/>
          <c:order val="1"/>
          <c:tx>
            <c:strRef>
              <c:f>Microcredito!$C$1</c:f>
              <c:strCache>
                <c:ptCount val="1"/>
                <c:pt idx="0">
                  <c:v>Popular Productivo Rural</c:v>
                </c:pt>
              </c:strCache>
            </c:strRef>
          </c:tx>
          <c:spPr>
            <a:ln w="28575" cap="rnd">
              <a:solidFill>
                <a:schemeClr val="accent2"/>
              </a:solidFill>
              <a:round/>
            </a:ln>
            <a:effectLst/>
          </c:spPr>
          <c:marker>
            <c:symbol val="none"/>
          </c:marker>
          <c:dLbls>
            <c:dLbl>
              <c:idx val="58"/>
              <c:layout>
                <c:manualLayout>
                  <c:x val="0"/>
                  <c:y val="-3.5545023696682464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2"/>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Microcredito!$C$2:$C$180</c:f>
              <c:numCache>
                <c:formatCode>0.00%</c:formatCode>
                <c:ptCount val="179"/>
                <c:pt idx="0">
                  <c:v>0.75900000000000001</c:v>
                </c:pt>
                <c:pt idx="1">
                  <c:v>0.75019999999999998</c:v>
                </c:pt>
                <c:pt idx="2">
                  <c:v>0.74550000000000005</c:v>
                </c:pt>
                <c:pt idx="3">
                  <c:v>0.74960000000000004</c:v>
                </c:pt>
                <c:pt idx="4">
                  <c:v>0.74399999999999999</c:v>
                </c:pt>
                <c:pt idx="5">
                  <c:v>0.73709999999999998</c:v>
                </c:pt>
                <c:pt idx="6">
                  <c:v>0.73470000000000002</c:v>
                </c:pt>
                <c:pt idx="7">
                  <c:v>0.69710000000000005</c:v>
                </c:pt>
                <c:pt idx="8">
                  <c:v>0.68810000000000004</c:v>
                </c:pt>
                <c:pt idx="9">
                  <c:v>0.65180000000000005</c:v>
                </c:pt>
                <c:pt idx="10">
                  <c:v>0.62790000000000001</c:v>
                </c:pt>
                <c:pt idx="11">
                  <c:v>0.52890000000000004</c:v>
                </c:pt>
                <c:pt idx="12">
                  <c:v>0.52890000000000004</c:v>
                </c:pt>
                <c:pt idx="13">
                  <c:v>0.52890000000000004</c:v>
                </c:pt>
                <c:pt idx="14">
                  <c:v>0.52890000000000004</c:v>
                </c:pt>
                <c:pt idx="15">
                  <c:v>0.52890000000000004</c:v>
                </c:pt>
                <c:pt idx="16">
                  <c:v>0.52890000000000004</c:v>
                </c:pt>
                <c:pt idx="17">
                  <c:v>0.52890000000000004</c:v>
                </c:pt>
                <c:pt idx="18">
                  <c:v>0.52890000000000004</c:v>
                </c:pt>
              </c:numCache>
            </c:numRef>
          </c:val>
          <c:smooth val="0"/>
          <c:extLst>
            <c:ext xmlns:c16="http://schemas.microsoft.com/office/drawing/2014/chart" uri="{C3380CC4-5D6E-409C-BE32-E72D297353CC}">
              <c16:uniqueId val="{00000003-BF2D-4710-B613-C4F240EEB60C}"/>
            </c:ext>
          </c:extLst>
        </c:ser>
        <c:ser>
          <c:idx val="2"/>
          <c:order val="2"/>
          <c:tx>
            <c:strRef>
              <c:f>Microcredito!$D$1</c:f>
              <c:strCache>
                <c:ptCount val="1"/>
                <c:pt idx="0">
                  <c:v>Popular Productivo Urbano</c:v>
                </c:pt>
              </c:strCache>
            </c:strRef>
          </c:tx>
          <c:spPr>
            <a:ln w="28575" cap="rnd">
              <a:solidFill>
                <a:schemeClr val="accent3"/>
              </a:solidFill>
              <a:round/>
            </a:ln>
            <a:effectLst/>
          </c:spPr>
          <c:marker>
            <c:symbol val="none"/>
          </c:marker>
          <c:dLbls>
            <c:dLbl>
              <c:idx val="58"/>
              <c:layout>
                <c:manualLayout>
                  <c:x val="0"/>
                  <c:y val="-4.7393364928909991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lumMod val="50000"/>
                        </a:schemeClr>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Microcredito!$D$2:$D$180</c:f>
              <c:numCache>
                <c:formatCode>0.00\ %;\-0.00\ %;0.00\ %</c:formatCode>
                <c:ptCount val="179"/>
                <c:pt idx="0">
                  <c:v>0.87149999999999994</c:v>
                </c:pt>
                <c:pt idx="1">
                  <c:v>0.87434999999999996</c:v>
                </c:pt>
                <c:pt idx="2">
                  <c:v>0.86760000000000004</c:v>
                </c:pt>
                <c:pt idx="3">
                  <c:v>0.87240000000000006</c:v>
                </c:pt>
                <c:pt idx="4">
                  <c:v>0.85739999999999994</c:v>
                </c:pt>
                <c:pt idx="5">
                  <c:v>0.84599999999999986</c:v>
                </c:pt>
                <c:pt idx="6">
                  <c:v>0.84075</c:v>
                </c:pt>
                <c:pt idx="7">
                  <c:v>0.82050000000000001</c:v>
                </c:pt>
                <c:pt idx="8">
                  <c:v>0.76635000000000009</c:v>
                </c:pt>
                <c:pt idx="9">
                  <c:v>0.70230000000000004</c:v>
                </c:pt>
                <c:pt idx="10">
                  <c:v>0.64664999999999995</c:v>
                </c:pt>
                <c:pt idx="11" formatCode="0.00%">
                  <c:v>0.52890000000000004</c:v>
                </c:pt>
                <c:pt idx="12" formatCode="0.00%">
                  <c:v>0.52890000000000004</c:v>
                </c:pt>
                <c:pt idx="13" formatCode="0.00%">
                  <c:v>0.52890000000000004</c:v>
                </c:pt>
                <c:pt idx="14" formatCode="0.00%">
                  <c:v>0.52890000000000004</c:v>
                </c:pt>
                <c:pt idx="15" formatCode="0.00%">
                  <c:v>0.52890000000000004</c:v>
                </c:pt>
                <c:pt idx="16" formatCode="0.00%">
                  <c:v>0.52890000000000004</c:v>
                </c:pt>
                <c:pt idx="17" formatCode="0.00%">
                  <c:v>0.52890000000000004</c:v>
                </c:pt>
                <c:pt idx="18" formatCode="0.00%">
                  <c:v>0.52890000000000004</c:v>
                </c:pt>
              </c:numCache>
            </c:numRef>
          </c:val>
          <c:smooth val="0"/>
          <c:extLst>
            <c:ext xmlns:c16="http://schemas.microsoft.com/office/drawing/2014/chart" uri="{C3380CC4-5D6E-409C-BE32-E72D297353CC}">
              <c16:uniqueId val="{00000005-BF2D-4710-B613-C4F240EEB60C}"/>
            </c:ext>
          </c:extLst>
        </c:ser>
        <c:ser>
          <c:idx val="3"/>
          <c:order val="3"/>
          <c:tx>
            <c:strRef>
              <c:f>Microcredito!$E$1</c:f>
              <c:strCache>
                <c:ptCount val="1"/>
                <c:pt idx="0">
                  <c:v>Productivo Rural</c:v>
                </c:pt>
              </c:strCache>
            </c:strRef>
          </c:tx>
          <c:spPr>
            <a:ln w="28575" cap="rnd">
              <a:solidFill>
                <a:schemeClr val="accent4"/>
              </a:solidFill>
              <a:round/>
            </a:ln>
            <a:effectLst/>
          </c:spPr>
          <c:marker>
            <c:symbol val="none"/>
          </c:marker>
          <c:dLbls>
            <c:dLbl>
              <c:idx val="58"/>
              <c:layout>
                <c:manualLayout>
                  <c:x val="-2.2294622203582904E-3"/>
                  <c:y val="5.5292259083728132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4"/>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Microcredito!$E$2:$E$180</c:f>
              <c:numCache>
                <c:formatCode>0.00%</c:formatCode>
                <c:ptCount val="179"/>
                <c:pt idx="0">
                  <c:v>0.26205000000000001</c:v>
                </c:pt>
                <c:pt idx="1">
                  <c:v>0.25079999999999997</c:v>
                </c:pt>
                <c:pt idx="2">
                  <c:v>0.25559999999999999</c:v>
                </c:pt>
                <c:pt idx="3">
                  <c:v>0.26970000000000005</c:v>
                </c:pt>
                <c:pt idx="4">
                  <c:v>0.27975</c:v>
                </c:pt>
                <c:pt idx="5">
                  <c:v>0.28425</c:v>
                </c:pt>
                <c:pt idx="6">
                  <c:v>0.30015000000000003</c:v>
                </c:pt>
                <c:pt idx="7">
                  <c:v>0.30809999999999998</c:v>
                </c:pt>
                <c:pt idx="8">
                  <c:v>0.3765</c:v>
                </c:pt>
                <c:pt idx="9">
                  <c:v>0.44009999999999999</c:v>
                </c:pt>
                <c:pt idx="10">
                  <c:v>0.49095</c:v>
                </c:pt>
                <c:pt idx="11">
                  <c:v>0.46784999999999999</c:v>
                </c:pt>
                <c:pt idx="12">
                  <c:v>0.46784999999999999</c:v>
                </c:pt>
                <c:pt idx="13">
                  <c:v>0.46784999999999999</c:v>
                </c:pt>
                <c:pt idx="14">
                  <c:v>0.46784999999999999</c:v>
                </c:pt>
                <c:pt idx="15">
                  <c:v>0.46784999999999999</c:v>
                </c:pt>
                <c:pt idx="16">
                  <c:v>0.46784999999999999</c:v>
                </c:pt>
                <c:pt idx="17">
                  <c:v>0.46784999999999999</c:v>
                </c:pt>
                <c:pt idx="18">
                  <c:v>0.46784999999999999</c:v>
                </c:pt>
              </c:numCache>
            </c:numRef>
          </c:val>
          <c:smooth val="0"/>
          <c:extLst>
            <c:ext xmlns:c16="http://schemas.microsoft.com/office/drawing/2014/chart" uri="{C3380CC4-5D6E-409C-BE32-E72D297353CC}">
              <c16:uniqueId val="{00000007-BF2D-4710-B613-C4F240EEB60C}"/>
            </c:ext>
          </c:extLst>
        </c:ser>
        <c:ser>
          <c:idx val="4"/>
          <c:order val="4"/>
          <c:tx>
            <c:strRef>
              <c:f>Microcredito!$F$1</c:f>
              <c:strCache>
                <c:ptCount val="1"/>
                <c:pt idx="0">
                  <c:v>Productivo Urbano</c:v>
                </c:pt>
              </c:strCache>
            </c:strRef>
          </c:tx>
          <c:spPr>
            <a:ln w="28575" cap="rnd">
              <a:solidFill>
                <a:schemeClr val="accent5"/>
              </a:solidFill>
              <a:round/>
            </a:ln>
            <a:effectLst/>
          </c:spPr>
          <c:marker>
            <c:symbol val="none"/>
          </c:marker>
          <c:dLbls>
            <c:dLbl>
              <c:idx val="58"/>
              <c:layout>
                <c:manualLayout>
                  <c:x val="0"/>
                  <c:y val="5.9241706161137442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5"/>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Microcredito!$F$2:$F$180</c:f>
              <c:numCache>
                <c:formatCode>0.00%</c:formatCode>
                <c:ptCount val="179"/>
                <c:pt idx="0">
                  <c:v>0.53849999999999998</c:v>
                </c:pt>
                <c:pt idx="1">
                  <c:v>0.53699999999999992</c:v>
                </c:pt>
                <c:pt idx="2">
                  <c:v>0.51945000000000008</c:v>
                </c:pt>
                <c:pt idx="3">
                  <c:v>0.53565000000000007</c:v>
                </c:pt>
                <c:pt idx="4">
                  <c:v>0.53760000000000008</c:v>
                </c:pt>
                <c:pt idx="5">
                  <c:v>0.52889999999999993</c:v>
                </c:pt>
                <c:pt idx="6">
                  <c:v>0.53579999999999994</c:v>
                </c:pt>
                <c:pt idx="7">
                  <c:v>0.54149999999999998</c:v>
                </c:pt>
                <c:pt idx="8">
                  <c:v>0.55274999999999996</c:v>
                </c:pt>
                <c:pt idx="9">
                  <c:v>0.54510000000000014</c:v>
                </c:pt>
                <c:pt idx="10">
                  <c:v>0.54164999999999996</c:v>
                </c:pt>
                <c:pt idx="11">
                  <c:v>0.46784999999999999</c:v>
                </c:pt>
                <c:pt idx="12">
                  <c:v>0.46784999999999999</c:v>
                </c:pt>
                <c:pt idx="13">
                  <c:v>0.46784999999999999</c:v>
                </c:pt>
                <c:pt idx="14">
                  <c:v>0.46784999999999999</c:v>
                </c:pt>
                <c:pt idx="15">
                  <c:v>0.46784999999999999</c:v>
                </c:pt>
                <c:pt idx="16">
                  <c:v>0.46784999999999999</c:v>
                </c:pt>
                <c:pt idx="17">
                  <c:v>0.46784999999999999</c:v>
                </c:pt>
                <c:pt idx="18">
                  <c:v>0.46784999999999999</c:v>
                </c:pt>
              </c:numCache>
            </c:numRef>
          </c:val>
          <c:smooth val="0"/>
          <c:extLst>
            <c:ext xmlns:c16="http://schemas.microsoft.com/office/drawing/2014/chart" uri="{C3380CC4-5D6E-409C-BE32-E72D297353CC}">
              <c16:uniqueId val="{00000009-BF2D-4710-B613-C4F240EEB60C}"/>
            </c:ext>
          </c:extLst>
        </c:ser>
        <c:ser>
          <c:idx val="5"/>
          <c:order val="5"/>
          <c:tx>
            <c:strRef>
              <c:f>Microcredito!$G$1</c:f>
              <c:strCache>
                <c:ptCount val="1"/>
                <c:pt idx="0">
                  <c:v>Mayor Monto</c:v>
                </c:pt>
              </c:strCache>
            </c:strRef>
          </c:tx>
          <c:spPr>
            <a:ln w="28575" cap="rnd">
              <a:solidFill>
                <a:schemeClr val="accent6"/>
              </a:solidFill>
              <a:round/>
            </a:ln>
            <a:effectLst/>
          </c:spPr>
          <c:marker>
            <c:symbol val="none"/>
          </c:marker>
          <c:dLbls>
            <c:dLbl>
              <c:idx val="57"/>
              <c:layout>
                <c:manualLayout>
                  <c:x val="0"/>
                  <c:y val="4.3443917851500716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6"/>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F2D-4710-B613-C4F240EEB60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6"/>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Microcredito!$A$2:$A$120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numCache>
            </c:numRef>
          </c:cat>
          <c:val>
            <c:numRef>
              <c:f>Microcredito!$G$2:$G$180</c:f>
              <c:numCache>
                <c:formatCode>0.00%</c:formatCode>
                <c:ptCount val="179"/>
                <c:pt idx="0">
                  <c:v>0.40679999999999999</c:v>
                </c:pt>
                <c:pt idx="1">
                  <c:v>0.40279999999999999</c:v>
                </c:pt>
                <c:pt idx="2">
                  <c:v>0.40039999999999998</c:v>
                </c:pt>
                <c:pt idx="3">
                  <c:v>0.40789999999999998</c:v>
                </c:pt>
                <c:pt idx="4">
                  <c:v>0.39929999999999999</c:v>
                </c:pt>
                <c:pt idx="5">
                  <c:v>0.39090000000000003</c:v>
                </c:pt>
                <c:pt idx="6">
                  <c:v>0.4073</c:v>
                </c:pt>
                <c:pt idx="7">
                  <c:v>0.4103</c:v>
                </c:pt>
                <c:pt idx="8">
                  <c:v>0.41210000000000002</c:v>
                </c:pt>
                <c:pt idx="9">
                  <c:v>0.41489999999999999</c:v>
                </c:pt>
                <c:pt idx="10">
                  <c:v>0.42809999999999998</c:v>
                </c:pt>
                <c:pt idx="11">
                  <c:v>0.40665000000000001</c:v>
                </c:pt>
                <c:pt idx="12">
                  <c:v>0.40665000000000001</c:v>
                </c:pt>
                <c:pt idx="13">
                  <c:v>0.40665000000000001</c:v>
                </c:pt>
                <c:pt idx="14">
                  <c:v>0.40665000000000001</c:v>
                </c:pt>
                <c:pt idx="15">
                  <c:v>0.40665000000000001</c:v>
                </c:pt>
                <c:pt idx="16">
                  <c:v>0.40665000000000001</c:v>
                </c:pt>
                <c:pt idx="17">
                  <c:v>0.40665000000000001</c:v>
                </c:pt>
                <c:pt idx="18">
                  <c:v>0.40665000000000001</c:v>
                </c:pt>
              </c:numCache>
            </c:numRef>
          </c:val>
          <c:smooth val="0"/>
          <c:extLst>
            <c:ext xmlns:c16="http://schemas.microsoft.com/office/drawing/2014/chart" uri="{C3380CC4-5D6E-409C-BE32-E72D297353CC}">
              <c16:uniqueId val="{0000000B-BF2D-4710-B613-C4F240EEB60C}"/>
            </c:ext>
          </c:extLst>
        </c:ser>
        <c:dLbls>
          <c:showLegendKey val="0"/>
          <c:showVal val="0"/>
          <c:showCatName val="0"/>
          <c:showSerName val="0"/>
          <c:showPercent val="0"/>
          <c:showBubbleSize val="0"/>
        </c:dLbls>
        <c:smooth val="0"/>
        <c:axId val="1556563423"/>
        <c:axId val="1556566751"/>
      </c:lineChart>
      <c:dateAx>
        <c:axId val="1556563423"/>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ES"/>
          </a:p>
        </c:txPr>
        <c:crossAx val="1556566751"/>
        <c:crosses val="autoZero"/>
        <c:auto val="1"/>
        <c:lblOffset val="100"/>
        <c:baseTimeUnit val="months"/>
        <c:majorUnit val="12"/>
        <c:majorTimeUnit val="months"/>
      </c:dateAx>
      <c:valAx>
        <c:axId val="1556566751"/>
        <c:scaling>
          <c:orientation val="minMax"/>
          <c:min val="0.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ES"/>
          </a:p>
        </c:txPr>
        <c:crossAx val="1556563423"/>
        <c:crosses val="autoZero"/>
        <c:crossBetween val="between"/>
      </c:valAx>
      <c:spPr>
        <a:noFill/>
        <a:ln>
          <a:noFill/>
        </a:ln>
        <a:effectLst/>
      </c:spPr>
    </c:plotArea>
    <c:legend>
      <c:legendPos val="b"/>
      <c:layout>
        <c:manualLayout>
          <c:xMode val="edge"/>
          <c:yMode val="edge"/>
          <c:x val="4.5970611501038407E-2"/>
          <c:y val="4.717256906867684E-2"/>
          <c:w val="0.61995323667608637"/>
          <c:h val="0.2547673247005262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sz="1200"/>
      </a:pPr>
      <a:endParaRPr lang="es-E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137670291213599E-2"/>
          <c:y val="4.2223499041037137E-2"/>
          <c:w val="0.8477246594175728"/>
          <c:h val="0.8011585781993078"/>
        </c:manualLayout>
      </c:layout>
      <c:lineChart>
        <c:grouping val="standard"/>
        <c:varyColors val="0"/>
        <c:ser>
          <c:idx val="2"/>
          <c:order val="0"/>
          <c:tx>
            <c:strRef>
              <c:f>'Consumo y BR'!$F$1</c:f>
              <c:strCache>
                <c:ptCount val="1"/>
                <c:pt idx="0">
                  <c:v>Brecha Tasa de Usura - Tasa BR</c:v>
                </c:pt>
              </c:strCache>
            </c:strRef>
          </c:tx>
          <c:spPr>
            <a:ln w="28575" cap="rnd">
              <a:solidFill>
                <a:schemeClr val="accent3"/>
              </a:solidFill>
              <a:round/>
            </a:ln>
            <a:effectLst/>
          </c:spPr>
          <c:marker>
            <c:symbol val="none"/>
          </c:marker>
          <c:dLbls>
            <c:dLbl>
              <c:idx val="117"/>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lumMod val="7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39F-4F4C-B676-6070E458525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'Consumo y BR'!$C$2:$C$120</c:f>
              <c:numCache>
                <c:formatCode>mmm\-yy</c:formatCode>
                <c:ptCount val="119"/>
                <c:pt idx="0">
                  <c:v>45597</c:v>
                </c:pt>
                <c:pt idx="1">
                  <c:v>45566</c:v>
                </c:pt>
                <c:pt idx="2">
                  <c:v>45536</c:v>
                </c:pt>
                <c:pt idx="3">
                  <c:v>45505</c:v>
                </c:pt>
                <c:pt idx="4">
                  <c:v>45474</c:v>
                </c:pt>
                <c:pt idx="5">
                  <c:v>45444</c:v>
                </c:pt>
                <c:pt idx="6">
                  <c:v>45413</c:v>
                </c:pt>
                <c:pt idx="7">
                  <c:v>45383</c:v>
                </c:pt>
                <c:pt idx="8">
                  <c:v>45352</c:v>
                </c:pt>
                <c:pt idx="9">
                  <c:v>45323</c:v>
                </c:pt>
                <c:pt idx="10">
                  <c:v>45292</c:v>
                </c:pt>
                <c:pt idx="11">
                  <c:v>45261</c:v>
                </c:pt>
                <c:pt idx="12">
                  <c:v>45231</c:v>
                </c:pt>
                <c:pt idx="13">
                  <c:v>45200</c:v>
                </c:pt>
                <c:pt idx="14">
                  <c:v>45170</c:v>
                </c:pt>
                <c:pt idx="15">
                  <c:v>45139</c:v>
                </c:pt>
                <c:pt idx="16">
                  <c:v>45108</c:v>
                </c:pt>
                <c:pt idx="17">
                  <c:v>45078</c:v>
                </c:pt>
                <c:pt idx="18">
                  <c:v>45047</c:v>
                </c:pt>
                <c:pt idx="19">
                  <c:v>45017</c:v>
                </c:pt>
                <c:pt idx="20">
                  <c:v>44986</c:v>
                </c:pt>
                <c:pt idx="21">
                  <c:v>44958</c:v>
                </c:pt>
                <c:pt idx="22">
                  <c:v>44927</c:v>
                </c:pt>
                <c:pt idx="23">
                  <c:v>44896</c:v>
                </c:pt>
                <c:pt idx="24">
                  <c:v>44866</c:v>
                </c:pt>
                <c:pt idx="25">
                  <c:v>44835</c:v>
                </c:pt>
                <c:pt idx="26">
                  <c:v>44805</c:v>
                </c:pt>
                <c:pt idx="27">
                  <c:v>44774</c:v>
                </c:pt>
                <c:pt idx="28">
                  <c:v>44743</c:v>
                </c:pt>
                <c:pt idx="29">
                  <c:v>44713</c:v>
                </c:pt>
                <c:pt idx="30">
                  <c:v>44682</c:v>
                </c:pt>
                <c:pt idx="31">
                  <c:v>44652</c:v>
                </c:pt>
                <c:pt idx="32">
                  <c:v>44621</c:v>
                </c:pt>
                <c:pt idx="33">
                  <c:v>44593</c:v>
                </c:pt>
                <c:pt idx="34">
                  <c:v>44562</c:v>
                </c:pt>
                <c:pt idx="35">
                  <c:v>44531</c:v>
                </c:pt>
                <c:pt idx="36">
                  <c:v>44501</c:v>
                </c:pt>
                <c:pt idx="37">
                  <c:v>44470</c:v>
                </c:pt>
                <c:pt idx="38">
                  <c:v>44440</c:v>
                </c:pt>
                <c:pt idx="39">
                  <c:v>44409</c:v>
                </c:pt>
                <c:pt idx="40">
                  <c:v>44378</c:v>
                </c:pt>
                <c:pt idx="41">
                  <c:v>44348</c:v>
                </c:pt>
                <c:pt idx="42">
                  <c:v>44317</c:v>
                </c:pt>
                <c:pt idx="43">
                  <c:v>44287</c:v>
                </c:pt>
                <c:pt idx="44">
                  <c:v>44256</c:v>
                </c:pt>
                <c:pt idx="45">
                  <c:v>44228</c:v>
                </c:pt>
                <c:pt idx="46">
                  <c:v>44197</c:v>
                </c:pt>
                <c:pt idx="47">
                  <c:v>44166</c:v>
                </c:pt>
                <c:pt idx="48">
                  <c:v>44136</c:v>
                </c:pt>
                <c:pt idx="49">
                  <c:v>44105</c:v>
                </c:pt>
                <c:pt idx="50">
                  <c:v>44075</c:v>
                </c:pt>
                <c:pt idx="51">
                  <c:v>44044</c:v>
                </c:pt>
                <c:pt idx="52">
                  <c:v>44013</c:v>
                </c:pt>
                <c:pt idx="53">
                  <c:v>43983</c:v>
                </c:pt>
                <c:pt idx="54">
                  <c:v>43952</c:v>
                </c:pt>
                <c:pt idx="55">
                  <c:v>43922</c:v>
                </c:pt>
                <c:pt idx="56">
                  <c:v>43891</c:v>
                </c:pt>
                <c:pt idx="57">
                  <c:v>43862</c:v>
                </c:pt>
                <c:pt idx="58">
                  <c:v>43831</c:v>
                </c:pt>
                <c:pt idx="59">
                  <c:v>43800</c:v>
                </c:pt>
                <c:pt idx="60">
                  <c:v>43770</c:v>
                </c:pt>
                <c:pt idx="61">
                  <c:v>43739</c:v>
                </c:pt>
                <c:pt idx="62">
                  <c:v>43709</c:v>
                </c:pt>
                <c:pt idx="63">
                  <c:v>43678</c:v>
                </c:pt>
                <c:pt idx="64">
                  <c:v>43647</c:v>
                </c:pt>
                <c:pt idx="65">
                  <c:v>43617</c:v>
                </c:pt>
                <c:pt idx="66">
                  <c:v>43586</c:v>
                </c:pt>
                <c:pt idx="67">
                  <c:v>43556</c:v>
                </c:pt>
                <c:pt idx="68">
                  <c:v>43525</c:v>
                </c:pt>
                <c:pt idx="69">
                  <c:v>43497</c:v>
                </c:pt>
                <c:pt idx="70">
                  <c:v>43466</c:v>
                </c:pt>
                <c:pt idx="71">
                  <c:v>43435</c:v>
                </c:pt>
                <c:pt idx="72">
                  <c:v>43405</c:v>
                </c:pt>
                <c:pt idx="73">
                  <c:v>43374</c:v>
                </c:pt>
                <c:pt idx="74">
                  <c:v>43344</c:v>
                </c:pt>
                <c:pt idx="75">
                  <c:v>43313</c:v>
                </c:pt>
                <c:pt idx="76">
                  <c:v>43282</c:v>
                </c:pt>
                <c:pt idx="77">
                  <c:v>43252</c:v>
                </c:pt>
                <c:pt idx="78">
                  <c:v>43221</c:v>
                </c:pt>
                <c:pt idx="79">
                  <c:v>43191</c:v>
                </c:pt>
                <c:pt idx="80">
                  <c:v>43160</c:v>
                </c:pt>
                <c:pt idx="81">
                  <c:v>43132</c:v>
                </c:pt>
                <c:pt idx="82">
                  <c:v>43101</c:v>
                </c:pt>
                <c:pt idx="83">
                  <c:v>43070</c:v>
                </c:pt>
                <c:pt idx="84">
                  <c:v>43040</c:v>
                </c:pt>
                <c:pt idx="85">
                  <c:v>43009</c:v>
                </c:pt>
                <c:pt idx="86">
                  <c:v>42979</c:v>
                </c:pt>
                <c:pt idx="87">
                  <c:v>42948</c:v>
                </c:pt>
                <c:pt idx="88">
                  <c:v>42917</c:v>
                </c:pt>
                <c:pt idx="89">
                  <c:v>42887</c:v>
                </c:pt>
                <c:pt idx="90">
                  <c:v>42856</c:v>
                </c:pt>
                <c:pt idx="91">
                  <c:v>42826</c:v>
                </c:pt>
                <c:pt idx="92">
                  <c:v>42795</c:v>
                </c:pt>
                <c:pt idx="93">
                  <c:v>42767</c:v>
                </c:pt>
                <c:pt idx="94">
                  <c:v>42736</c:v>
                </c:pt>
                <c:pt idx="95">
                  <c:v>42705</c:v>
                </c:pt>
                <c:pt idx="96">
                  <c:v>42675</c:v>
                </c:pt>
                <c:pt idx="97">
                  <c:v>42644</c:v>
                </c:pt>
                <c:pt idx="98">
                  <c:v>42614</c:v>
                </c:pt>
                <c:pt idx="99">
                  <c:v>42583</c:v>
                </c:pt>
                <c:pt idx="100">
                  <c:v>42552</c:v>
                </c:pt>
                <c:pt idx="101">
                  <c:v>42522</c:v>
                </c:pt>
                <c:pt idx="102">
                  <c:v>42491</c:v>
                </c:pt>
                <c:pt idx="103">
                  <c:v>42461</c:v>
                </c:pt>
                <c:pt idx="104">
                  <c:v>42430</c:v>
                </c:pt>
                <c:pt idx="105">
                  <c:v>42401</c:v>
                </c:pt>
                <c:pt idx="106">
                  <c:v>42370</c:v>
                </c:pt>
                <c:pt idx="107">
                  <c:v>42339</c:v>
                </c:pt>
                <c:pt idx="108">
                  <c:v>42309</c:v>
                </c:pt>
                <c:pt idx="109">
                  <c:v>42278</c:v>
                </c:pt>
                <c:pt idx="110">
                  <c:v>42248</c:v>
                </c:pt>
                <c:pt idx="111">
                  <c:v>42217</c:v>
                </c:pt>
                <c:pt idx="112">
                  <c:v>42186</c:v>
                </c:pt>
                <c:pt idx="113">
                  <c:v>42156</c:v>
                </c:pt>
                <c:pt idx="114">
                  <c:v>42125</c:v>
                </c:pt>
                <c:pt idx="115">
                  <c:v>42095</c:v>
                </c:pt>
                <c:pt idx="116">
                  <c:v>42064</c:v>
                </c:pt>
                <c:pt idx="117">
                  <c:v>42036</c:v>
                </c:pt>
                <c:pt idx="118">
                  <c:v>42005</c:v>
                </c:pt>
              </c:numCache>
            </c:numRef>
          </c:cat>
          <c:val>
            <c:numRef>
              <c:f>'Consumo y BR'!$F$2:$F$120</c:f>
              <c:numCache>
                <c:formatCode>0.00%</c:formatCode>
                <c:ptCount val="119"/>
                <c:pt idx="0">
                  <c:v>0.18150000000000002</c:v>
                </c:pt>
                <c:pt idx="1">
                  <c:v>0.17920000000000008</c:v>
                </c:pt>
                <c:pt idx="2">
                  <c:v>0.18095</c:v>
                </c:pt>
                <c:pt idx="3">
                  <c:v>0.18454999999999999</c:v>
                </c:pt>
                <c:pt idx="4">
                  <c:v>0.1774</c:v>
                </c:pt>
                <c:pt idx="5">
                  <c:v>0.19089999999999996</c:v>
                </c:pt>
                <c:pt idx="6">
                  <c:v>0.19280000000000003</c:v>
                </c:pt>
                <c:pt idx="7">
                  <c:v>0.20839999999999997</c:v>
                </c:pt>
                <c:pt idx="8">
                  <c:v>0.20550000000000002</c:v>
                </c:pt>
                <c:pt idx="9">
                  <c:v>0.22214999999999996</c:v>
                </c:pt>
                <c:pt idx="10">
                  <c:v>0.2198</c:v>
                </c:pt>
                <c:pt idx="11">
                  <c:v>0.24310000000000004</c:v>
                </c:pt>
                <c:pt idx="12">
                  <c:v>0.25029999999999997</c:v>
                </c:pt>
                <c:pt idx="13">
                  <c:v>0.26545000000000002</c:v>
                </c:pt>
                <c:pt idx="14">
                  <c:v>0.28794999999999998</c:v>
                </c:pt>
                <c:pt idx="15">
                  <c:v>0.29874999999999996</c:v>
                </c:pt>
                <c:pt idx="16">
                  <c:v>0.30789999999999995</c:v>
                </c:pt>
                <c:pt idx="17">
                  <c:v>0.31390000000000001</c:v>
                </c:pt>
                <c:pt idx="18">
                  <c:v>0.32404999999999995</c:v>
                </c:pt>
                <c:pt idx="19">
                  <c:v>0.34084999999999999</c:v>
                </c:pt>
                <c:pt idx="20">
                  <c:v>0.33510000000000001</c:v>
                </c:pt>
                <c:pt idx="21">
                  <c:v>0.32519999999999999</c:v>
                </c:pt>
                <c:pt idx="22">
                  <c:v>0.31259999999999999</c:v>
                </c:pt>
                <c:pt idx="23">
                  <c:v>0.30459999999999998</c:v>
                </c:pt>
                <c:pt idx="24">
                  <c:v>0.27670000000000006</c:v>
                </c:pt>
                <c:pt idx="25">
                  <c:v>0.26915</c:v>
                </c:pt>
                <c:pt idx="26">
                  <c:v>0.26249999999999996</c:v>
                </c:pt>
                <c:pt idx="27">
                  <c:v>0.24315000000000006</c:v>
                </c:pt>
                <c:pt idx="28">
                  <c:v>0.24420000000000003</c:v>
                </c:pt>
                <c:pt idx="29">
                  <c:v>0.246</c:v>
                </c:pt>
                <c:pt idx="30">
                  <c:v>0.24564999999999998</c:v>
                </c:pt>
                <c:pt idx="31">
                  <c:v>0.23575000000000002</c:v>
                </c:pt>
                <c:pt idx="32">
                  <c:v>0.23704999999999996</c:v>
                </c:pt>
                <c:pt idx="33">
                  <c:v>0.23449999999999996</c:v>
                </c:pt>
                <c:pt idx="34">
                  <c:v>0.23490000000000003</c:v>
                </c:pt>
                <c:pt idx="35">
                  <c:v>0.23690000000000003</c:v>
                </c:pt>
                <c:pt idx="36">
                  <c:v>0.23905000000000001</c:v>
                </c:pt>
                <c:pt idx="37">
                  <c:v>0.23619999999999999</c:v>
                </c:pt>
                <c:pt idx="38">
                  <c:v>0.24035000000000001</c:v>
                </c:pt>
                <c:pt idx="39">
                  <c:v>0.24109999999999998</c:v>
                </c:pt>
                <c:pt idx="40">
                  <c:v>0.24020000000000002</c:v>
                </c:pt>
                <c:pt idx="41">
                  <c:v>0.24064999999999998</c:v>
                </c:pt>
                <c:pt idx="42">
                  <c:v>0.24079999999999996</c:v>
                </c:pt>
                <c:pt idx="43">
                  <c:v>0.24214999999999992</c:v>
                </c:pt>
                <c:pt idx="44">
                  <c:v>0.24364999999999998</c:v>
                </c:pt>
                <c:pt idx="45">
                  <c:v>0.24559999999999998</c:v>
                </c:pt>
                <c:pt idx="46">
                  <c:v>0.24229999999999996</c:v>
                </c:pt>
                <c:pt idx="47">
                  <c:v>0.24440000000000001</c:v>
                </c:pt>
                <c:pt idx="48">
                  <c:v>0.25009999999999999</c:v>
                </c:pt>
                <c:pt idx="49">
                  <c:v>0.25384999999999996</c:v>
                </c:pt>
                <c:pt idx="50">
                  <c:v>0.25525000000000003</c:v>
                </c:pt>
                <c:pt idx="51">
                  <c:v>0.24934999999999999</c:v>
                </c:pt>
                <c:pt idx="52">
                  <c:v>0.24679999999999999</c:v>
                </c:pt>
                <c:pt idx="53">
                  <c:v>0.24429999999999999</c:v>
                </c:pt>
                <c:pt idx="54">
                  <c:v>0.23535000000000003</c:v>
                </c:pt>
                <c:pt idx="55">
                  <c:v>0.24284999999999998</c:v>
                </c:pt>
                <c:pt idx="56">
                  <c:v>0.24174999999999999</c:v>
                </c:pt>
                <c:pt idx="57">
                  <c:v>0.24339999999999998</c:v>
                </c:pt>
                <c:pt idx="58">
                  <c:v>0.23905000000000001</c:v>
                </c:pt>
                <c:pt idx="59">
                  <c:v>0.24114999999999995</c:v>
                </c:pt>
                <c:pt idx="60">
                  <c:v>0.24295000000000003</c:v>
                </c:pt>
                <c:pt idx="61">
                  <c:v>0.24399999999999997</c:v>
                </c:pt>
                <c:pt idx="62">
                  <c:v>0.24729999999999999</c:v>
                </c:pt>
                <c:pt idx="63">
                  <c:v>0.24729999999999999</c:v>
                </c:pt>
                <c:pt idx="64">
                  <c:v>0.2467</c:v>
                </c:pt>
                <c:pt idx="65">
                  <c:v>0.24699999999999997</c:v>
                </c:pt>
                <c:pt idx="66">
                  <c:v>0.24759999999999996</c:v>
                </c:pt>
                <c:pt idx="67">
                  <c:v>0.24729999999999999</c:v>
                </c:pt>
                <c:pt idx="68">
                  <c:v>0.24805000000000002</c:v>
                </c:pt>
                <c:pt idx="69">
                  <c:v>0.253</c:v>
                </c:pt>
                <c:pt idx="70">
                  <c:v>0.24489999999999998</c:v>
                </c:pt>
                <c:pt idx="71">
                  <c:v>0.24849999999999997</c:v>
                </c:pt>
                <c:pt idx="72">
                  <c:v>0.24984999999999999</c:v>
                </c:pt>
                <c:pt idx="73">
                  <c:v>0.25195000000000001</c:v>
                </c:pt>
                <c:pt idx="74">
                  <c:v>0.25465000000000004</c:v>
                </c:pt>
                <c:pt idx="75">
                  <c:v>0.25660000000000005</c:v>
                </c:pt>
                <c:pt idx="76">
                  <c:v>0.25795000000000001</c:v>
                </c:pt>
                <c:pt idx="77">
                  <c:v>0.26170000000000004</c:v>
                </c:pt>
                <c:pt idx="78">
                  <c:v>0.26410000000000006</c:v>
                </c:pt>
                <c:pt idx="79">
                  <c:v>0.26220000000000004</c:v>
                </c:pt>
                <c:pt idx="80">
                  <c:v>0.26519999999999999</c:v>
                </c:pt>
                <c:pt idx="81">
                  <c:v>0.27015000000000006</c:v>
                </c:pt>
                <c:pt idx="82">
                  <c:v>0.26285000000000003</c:v>
                </c:pt>
                <c:pt idx="83">
                  <c:v>0.26405000000000001</c:v>
                </c:pt>
                <c:pt idx="84">
                  <c:v>0.26440000000000002</c:v>
                </c:pt>
                <c:pt idx="85">
                  <c:v>0.26474999999999999</c:v>
                </c:pt>
                <c:pt idx="86">
                  <c:v>0.2697</c:v>
                </c:pt>
                <c:pt idx="87">
                  <c:v>0.2747</c:v>
                </c:pt>
                <c:pt idx="88">
                  <c:v>0.26719999999999999</c:v>
                </c:pt>
                <c:pt idx="89">
                  <c:v>0.27244999999999997</c:v>
                </c:pt>
                <c:pt idx="90">
                  <c:v>0.26494999999999996</c:v>
                </c:pt>
                <c:pt idx="91">
                  <c:v>0.26494999999999996</c:v>
                </c:pt>
                <c:pt idx="92">
                  <c:v>0.26259999999999994</c:v>
                </c:pt>
                <c:pt idx="93">
                  <c:v>0.26009999999999994</c:v>
                </c:pt>
                <c:pt idx="94">
                  <c:v>0.26009999999999994</c:v>
                </c:pt>
                <c:pt idx="95">
                  <c:v>0.25234999999999996</c:v>
                </c:pt>
                <c:pt idx="96">
                  <c:v>0.25234999999999996</c:v>
                </c:pt>
                <c:pt idx="97">
                  <c:v>0.25234999999999996</c:v>
                </c:pt>
                <c:pt idx="98">
                  <c:v>0.24259999999999998</c:v>
                </c:pt>
                <c:pt idx="99">
                  <c:v>0.24259999999999998</c:v>
                </c:pt>
                <c:pt idx="100">
                  <c:v>0.24509999999999998</c:v>
                </c:pt>
                <c:pt idx="101">
                  <c:v>0.23559999999999998</c:v>
                </c:pt>
                <c:pt idx="102">
                  <c:v>0.24309999999999998</c:v>
                </c:pt>
                <c:pt idx="103">
                  <c:v>0.24309999999999998</c:v>
                </c:pt>
                <c:pt idx="104">
                  <c:v>0.23270000000000002</c:v>
                </c:pt>
                <c:pt idx="105">
                  <c:v>0.23520000000000002</c:v>
                </c:pt>
                <c:pt idx="106">
                  <c:v>0.23770000000000002</c:v>
                </c:pt>
                <c:pt idx="107">
                  <c:v>0.23494999999999994</c:v>
                </c:pt>
                <c:pt idx="108">
                  <c:v>0.24244999999999994</c:v>
                </c:pt>
                <c:pt idx="109">
                  <c:v>0.24244999999999994</c:v>
                </c:pt>
                <c:pt idx="110">
                  <c:v>0.24390000000000006</c:v>
                </c:pt>
                <c:pt idx="111">
                  <c:v>0.24390000000000006</c:v>
                </c:pt>
                <c:pt idx="112">
                  <c:v>0.24390000000000006</c:v>
                </c:pt>
                <c:pt idx="113">
                  <c:v>0.24555000000000005</c:v>
                </c:pt>
                <c:pt idx="114">
                  <c:v>0.24555000000000005</c:v>
                </c:pt>
                <c:pt idx="115">
                  <c:v>0.24555000000000005</c:v>
                </c:pt>
                <c:pt idx="116">
                  <c:v>0.24315000000000003</c:v>
                </c:pt>
                <c:pt idx="117">
                  <c:v>0.24315000000000003</c:v>
                </c:pt>
                <c:pt idx="118">
                  <c:v>0.24315000000000003</c:v>
                </c:pt>
              </c:numCache>
            </c:numRef>
          </c:val>
          <c:smooth val="0"/>
          <c:extLst>
            <c:ext xmlns:c16="http://schemas.microsoft.com/office/drawing/2014/chart" uri="{C3380CC4-5D6E-409C-BE32-E72D297353CC}">
              <c16:uniqueId val="{00000000-B39F-4F4C-B676-6070E4585255}"/>
            </c:ext>
          </c:extLst>
        </c:ser>
        <c:dLbls>
          <c:showLegendKey val="0"/>
          <c:showVal val="0"/>
          <c:showCatName val="0"/>
          <c:showSerName val="0"/>
          <c:showPercent val="0"/>
          <c:showBubbleSize val="0"/>
        </c:dLbls>
        <c:smooth val="0"/>
        <c:axId val="1167539151"/>
        <c:axId val="1167539567"/>
      </c:lineChart>
      <c:dateAx>
        <c:axId val="1167539151"/>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crossAx val="1167539567"/>
        <c:crosses val="autoZero"/>
        <c:auto val="1"/>
        <c:lblOffset val="100"/>
        <c:baseTimeUnit val="months"/>
        <c:majorUnit val="12"/>
        <c:majorTimeUnit val="months"/>
      </c:dateAx>
      <c:valAx>
        <c:axId val="1167539567"/>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crossAx val="1167539151"/>
        <c:crosses val="autoZero"/>
        <c:crossBetween val="between"/>
      </c:valAx>
      <c:spPr>
        <a:noFill/>
        <a:ln>
          <a:noFill/>
        </a:ln>
        <a:effectLst/>
      </c:spPr>
    </c:plotArea>
    <c:legend>
      <c:legendPos val="b"/>
      <c:layout>
        <c:manualLayout>
          <c:xMode val="edge"/>
          <c:yMode val="edge"/>
          <c:x val="0.10618860142482189"/>
          <c:y val="0.6391300008362264"/>
          <c:w val="0.57997281589801275"/>
          <c:h val="0.2055862621488860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sz="1200"/>
      </a:pPr>
      <a:endParaRPr lang="es-E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488407699037617E-2"/>
          <c:y val="5.1400554097404488E-2"/>
          <c:w val="0.87757961504811888"/>
          <c:h val="0.89719889180519097"/>
        </c:manualLayout>
      </c:layout>
      <c:lineChart>
        <c:grouping val="standard"/>
        <c:varyColors val="0"/>
        <c:ser>
          <c:idx val="0"/>
          <c:order val="0"/>
          <c:tx>
            <c:strRef>
              <c:f>Sheet10!$A$16</c:f>
              <c:strCache>
                <c:ptCount val="1"/>
                <c:pt idx="0">
                  <c:v>Crecimiento producto interno bruto</c:v>
                </c:pt>
              </c:strCache>
            </c:strRef>
          </c:tx>
          <c:marker>
            <c:symbol val="none"/>
          </c:marker>
          <c:cat>
            <c:numRef>
              <c:f>Sheet10!$C$37:$C$84</c:f>
              <c:numCache>
                <c:formatCode>mmm\-yy</c:formatCode>
                <c:ptCount val="48"/>
                <c:pt idx="0">
                  <c:v>40969</c:v>
                </c:pt>
                <c:pt idx="1">
                  <c:v>41061</c:v>
                </c:pt>
                <c:pt idx="2">
                  <c:v>41153</c:v>
                </c:pt>
                <c:pt idx="3">
                  <c:v>41244</c:v>
                </c:pt>
                <c:pt idx="4">
                  <c:v>41334</c:v>
                </c:pt>
                <c:pt idx="5">
                  <c:v>41426</c:v>
                </c:pt>
                <c:pt idx="6">
                  <c:v>41518</c:v>
                </c:pt>
                <c:pt idx="7">
                  <c:v>41609</c:v>
                </c:pt>
                <c:pt idx="8">
                  <c:v>41699</c:v>
                </c:pt>
                <c:pt idx="9">
                  <c:v>41791</c:v>
                </c:pt>
                <c:pt idx="10">
                  <c:v>41883</c:v>
                </c:pt>
                <c:pt idx="11">
                  <c:v>41974</c:v>
                </c:pt>
                <c:pt idx="12">
                  <c:v>42064</c:v>
                </c:pt>
                <c:pt idx="13">
                  <c:v>42156</c:v>
                </c:pt>
                <c:pt idx="14">
                  <c:v>42248</c:v>
                </c:pt>
                <c:pt idx="15">
                  <c:v>42339</c:v>
                </c:pt>
                <c:pt idx="16">
                  <c:v>42430</c:v>
                </c:pt>
                <c:pt idx="17">
                  <c:v>42522</c:v>
                </c:pt>
                <c:pt idx="18">
                  <c:v>42614</c:v>
                </c:pt>
                <c:pt idx="19">
                  <c:v>42705</c:v>
                </c:pt>
                <c:pt idx="20">
                  <c:v>42795</c:v>
                </c:pt>
                <c:pt idx="21">
                  <c:v>42887</c:v>
                </c:pt>
                <c:pt idx="22">
                  <c:v>42979</c:v>
                </c:pt>
                <c:pt idx="23">
                  <c:v>43070</c:v>
                </c:pt>
                <c:pt idx="24">
                  <c:v>43160</c:v>
                </c:pt>
                <c:pt idx="25">
                  <c:v>43252</c:v>
                </c:pt>
                <c:pt idx="26">
                  <c:v>43344</c:v>
                </c:pt>
                <c:pt idx="27">
                  <c:v>43435</c:v>
                </c:pt>
                <c:pt idx="28">
                  <c:v>43525</c:v>
                </c:pt>
                <c:pt idx="29">
                  <c:v>43617</c:v>
                </c:pt>
                <c:pt idx="30">
                  <c:v>43709</c:v>
                </c:pt>
                <c:pt idx="31">
                  <c:v>43800</c:v>
                </c:pt>
                <c:pt idx="32">
                  <c:v>43891</c:v>
                </c:pt>
                <c:pt idx="33">
                  <c:v>43983</c:v>
                </c:pt>
                <c:pt idx="34">
                  <c:v>44075</c:v>
                </c:pt>
                <c:pt idx="35">
                  <c:v>44166</c:v>
                </c:pt>
                <c:pt idx="36">
                  <c:v>44256</c:v>
                </c:pt>
                <c:pt idx="37">
                  <c:v>44348</c:v>
                </c:pt>
                <c:pt idx="38">
                  <c:v>44440</c:v>
                </c:pt>
                <c:pt idx="39">
                  <c:v>44531</c:v>
                </c:pt>
                <c:pt idx="40">
                  <c:v>44621</c:v>
                </c:pt>
                <c:pt idx="41">
                  <c:v>44713</c:v>
                </c:pt>
                <c:pt idx="42">
                  <c:v>44805</c:v>
                </c:pt>
                <c:pt idx="43">
                  <c:v>44896</c:v>
                </c:pt>
                <c:pt idx="44">
                  <c:v>44986</c:v>
                </c:pt>
                <c:pt idx="45">
                  <c:v>45078</c:v>
                </c:pt>
                <c:pt idx="46">
                  <c:v>45170</c:v>
                </c:pt>
                <c:pt idx="47">
                  <c:v>45261</c:v>
                </c:pt>
              </c:numCache>
            </c:numRef>
          </c:cat>
          <c:val>
            <c:numRef>
              <c:f>Sheet10!$A$37:$A$84</c:f>
              <c:numCache>
                <c:formatCode>0.0%</c:formatCode>
                <c:ptCount val="48"/>
                <c:pt idx="0">
                  <c:v>6.7822071293304864E-2</c:v>
                </c:pt>
                <c:pt idx="1">
                  <c:v>6.2945329113949677E-2</c:v>
                </c:pt>
                <c:pt idx="2">
                  <c:v>4.8673651181030619E-2</c:v>
                </c:pt>
                <c:pt idx="3">
                  <c:v>3.9126357671611434E-2</c:v>
                </c:pt>
                <c:pt idx="4">
                  <c:v>3.0231977435166701E-2</c:v>
                </c:pt>
                <c:pt idx="5">
                  <c:v>3.1750870084472638E-2</c:v>
                </c:pt>
                <c:pt idx="6">
                  <c:v>4.1721931450890759E-2</c:v>
                </c:pt>
                <c:pt idx="7">
                  <c:v>5.1339935199566922E-2</c:v>
                </c:pt>
                <c:pt idx="8">
                  <c:v>6.1449154246451032E-2</c:v>
                </c:pt>
                <c:pt idx="9">
                  <c:v>5.6407442323291201E-2</c:v>
                </c:pt>
                <c:pt idx="10">
                  <c:v>5.1729961102599642E-2</c:v>
                </c:pt>
                <c:pt idx="11">
                  <c:v>4.4990300011097384E-2</c:v>
                </c:pt>
                <c:pt idx="12">
                  <c:v>3.6078668617458565E-2</c:v>
                </c:pt>
                <c:pt idx="13">
                  <c:v>3.6048812588743706E-2</c:v>
                </c:pt>
                <c:pt idx="14">
                  <c:v>3.41022191570024E-2</c:v>
                </c:pt>
                <c:pt idx="15">
                  <c:v>2.9559013752752161E-2</c:v>
                </c:pt>
                <c:pt idx="16">
                  <c:v>2.8457849465266527E-2</c:v>
                </c:pt>
                <c:pt idx="17">
                  <c:v>2.5284392441191406E-2</c:v>
                </c:pt>
                <c:pt idx="18">
                  <c:v>2.0225066499804267E-2</c:v>
                </c:pt>
                <c:pt idx="19">
                  <c:v>2.0873825016279657E-2</c:v>
                </c:pt>
                <c:pt idx="20">
                  <c:v>1.7709258784952553E-2</c:v>
                </c:pt>
                <c:pt idx="21">
                  <c:v>1.5596947855767151E-2</c:v>
                </c:pt>
                <c:pt idx="22">
                  <c:v>1.5966060506596547E-2</c:v>
                </c:pt>
                <c:pt idx="23">
                  <c:v>1.359360867887438E-2</c:v>
                </c:pt>
                <c:pt idx="24">
                  <c:v>1.5008269467409185E-2</c:v>
                </c:pt>
                <c:pt idx="25">
                  <c:v>1.8699106653650377E-2</c:v>
                </c:pt>
                <c:pt idx="26">
                  <c:v>2.1679212846362761E-2</c:v>
                </c:pt>
                <c:pt idx="27">
                  <c:v>2.5643242827770418E-2</c:v>
                </c:pt>
                <c:pt idx="28">
                  <c:v>3.0018830641121985E-2</c:v>
                </c:pt>
                <c:pt idx="29">
                  <c:v>3.0786262753272009E-2</c:v>
                </c:pt>
                <c:pt idx="30">
                  <c:v>3.1426486327170933E-2</c:v>
                </c:pt>
                <c:pt idx="31">
                  <c:v>3.1868553924553344E-2</c:v>
                </c:pt>
                <c:pt idx="32">
                  <c:v>2.4805647677851539E-2</c:v>
                </c:pt>
                <c:pt idx="33">
                  <c:v>-2.4483501434709787E-2</c:v>
                </c:pt>
                <c:pt idx="34">
                  <c:v>-5.5152797343510862E-2</c:v>
                </c:pt>
                <c:pt idx="35">
                  <c:v>-7.1859141376086066E-2</c:v>
                </c:pt>
                <c:pt idx="36">
                  <c:v>-6.9843835378576635E-2</c:v>
                </c:pt>
                <c:pt idx="37">
                  <c:v>9.3766045755288019E-3</c:v>
                </c:pt>
                <c:pt idx="38">
                  <c:v>6.6718221724437088E-2</c:v>
                </c:pt>
                <c:pt idx="39">
                  <c:v>0.1080119819048786</c:v>
                </c:pt>
                <c:pt idx="40">
                  <c:v>0.12535683498398087</c:v>
                </c:pt>
                <c:pt idx="41">
                  <c:v>0.11190256742520364</c:v>
                </c:pt>
                <c:pt idx="42">
                  <c:v>9.7202572270842502E-2</c:v>
                </c:pt>
                <c:pt idx="43">
                  <c:v>7.2888838865514005E-2</c:v>
                </c:pt>
                <c:pt idx="44">
                  <c:v>5.9862624571719092E-2</c:v>
                </c:pt>
                <c:pt idx="45">
                  <c:v>3.0920501858246352E-2</c:v>
                </c:pt>
                <c:pt idx="46">
                  <c:v>1.1157481125588564E-2</c:v>
                </c:pt>
                <c:pt idx="47">
                  <c:v>6.1218132207987441E-3</c:v>
                </c:pt>
              </c:numCache>
            </c:numRef>
          </c:val>
          <c:smooth val="0"/>
          <c:extLst>
            <c:ext xmlns:c16="http://schemas.microsoft.com/office/drawing/2014/chart" uri="{C3380CC4-5D6E-409C-BE32-E72D297353CC}">
              <c16:uniqueId val="{00000000-0E6A-4855-A3D1-C3DA597D7E39}"/>
            </c:ext>
          </c:extLst>
        </c:ser>
        <c:dLbls>
          <c:showLegendKey val="0"/>
          <c:showVal val="0"/>
          <c:showCatName val="0"/>
          <c:showSerName val="0"/>
          <c:showPercent val="0"/>
          <c:showBubbleSize val="0"/>
        </c:dLbls>
        <c:smooth val="0"/>
        <c:axId val="322290432"/>
        <c:axId val="322291968"/>
      </c:lineChart>
      <c:dateAx>
        <c:axId val="322290432"/>
        <c:scaling>
          <c:orientation val="minMax"/>
          <c:min val="41244"/>
        </c:scaling>
        <c:delete val="0"/>
        <c:axPos val="b"/>
        <c:numFmt formatCode="mmm\-yy" sourceLinked="1"/>
        <c:majorTickMark val="out"/>
        <c:minorTickMark val="none"/>
        <c:tickLblPos val="nextTo"/>
        <c:txPr>
          <a:bodyPr rot="-5400000" vert="horz"/>
          <a:lstStyle/>
          <a:p>
            <a:pPr>
              <a:defRPr/>
            </a:pPr>
            <a:endParaRPr lang="es-ES"/>
          </a:p>
        </c:txPr>
        <c:crossAx val="322291968"/>
        <c:crosses val="autoZero"/>
        <c:auto val="1"/>
        <c:lblOffset val="100"/>
        <c:baseTimeUnit val="months"/>
        <c:majorUnit val="12"/>
        <c:majorTimeUnit val="months"/>
      </c:dateAx>
      <c:valAx>
        <c:axId val="322291968"/>
        <c:scaling>
          <c:orientation val="minMax"/>
        </c:scaling>
        <c:delete val="0"/>
        <c:axPos val="l"/>
        <c:numFmt formatCode="0%" sourceLinked="0"/>
        <c:majorTickMark val="out"/>
        <c:minorTickMark val="none"/>
        <c:tickLblPos val="nextTo"/>
        <c:crossAx val="322290432"/>
        <c:crossesAt val="40969"/>
        <c:crossBetween val="between"/>
      </c:valAx>
    </c:plotArea>
    <c:legend>
      <c:legendPos val="r"/>
      <c:layout>
        <c:manualLayout>
          <c:xMode val="edge"/>
          <c:yMode val="edge"/>
          <c:x val="0.20806802274715658"/>
          <c:y val="1.3505030621172356E-2"/>
          <c:w val="0.58359864391951011"/>
          <c:h val="9.3360309128025648E-2"/>
        </c:manualLayout>
      </c:layout>
      <c:overlay val="0"/>
      <c:txPr>
        <a:bodyPr/>
        <a:lstStyle/>
        <a:p>
          <a:pPr>
            <a:defRPr sz="1400" b="0"/>
          </a:pPr>
          <a:endParaRPr lang="es-ES"/>
        </a:p>
      </c:txPr>
    </c:legend>
    <c:plotVisOnly val="1"/>
    <c:dispBlanksAs val="gap"/>
    <c:showDLblsOverMax val="0"/>
  </c:chart>
  <c:spPr>
    <a:ln>
      <a:noFill/>
    </a:ln>
  </c:spPr>
  <c:txPr>
    <a:bodyPr/>
    <a:lstStyle/>
    <a:p>
      <a:pPr>
        <a:defRPr sz="900">
          <a:latin typeface="Times New Roman" pitchFamily="18" charset="0"/>
          <a:cs typeface="Times New Roman" pitchFamily="18" charset="0"/>
        </a:defRPr>
      </a:pPr>
      <a:endParaRPr lang="es-E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44685039370079"/>
          <c:y val="0.10232648002333042"/>
          <c:w val="0.7988300524934383"/>
          <c:h val="0.66130030621172353"/>
        </c:manualLayout>
      </c:layout>
      <c:lineChart>
        <c:grouping val="standard"/>
        <c:varyColors val="0"/>
        <c:ser>
          <c:idx val="0"/>
          <c:order val="0"/>
          <c:tx>
            <c:strRef>
              <c:f>Sheet14!$B$1</c:f>
              <c:strCache>
                <c:ptCount val="1"/>
                <c:pt idx="0">
                  <c:v>Comercial</c:v>
                </c:pt>
              </c:strCache>
            </c:strRef>
          </c:tx>
          <c:marker>
            <c:symbol val="none"/>
          </c:marker>
          <c:cat>
            <c:numRef>
              <c:f>Sheet14!$A$86:$A$136</c:f>
              <c:numCache>
                <c:formatCode>m/d/yyyy</c:formatCode>
                <c:ptCount val="51"/>
                <c:pt idx="0">
                  <c:v>43861</c:v>
                </c:pt>
                <c:pt idx="1">
                  <c:v>43890</c:v>
                </c:pt>
                <c:pt idx="2">
                  <c:v>43921</c:v>
                </c:pt>
                <c:pt idx="3">
                  <c:v>43951</c:v>
                </c:pt>
                <c:pt idx="4">
                  <c:v>43982</c:v>
                </c:pt>
                <c:pt idx="5">
                  <c:v>44012</c:v>
                </c:pt>
                <c:pt idx="6">
                  <c:v>44043</c:v>
                </c:pt>
                <c:pt idx="7">
                  <c:v>44074</c:v>
                </c:pt>
                <c:pt idx="8">
                  <c:v>44104</c:v>
                </c:pt>
                <c:pt idx="9">
                  <c:v>44135</c:v>
                </c:pt>
                <c:pt idx="10">
                  <c:v>44165</c:v>
                </c:pt>
                <c:pt idx="11">
                  <c:v>44196</c:v>
                </c:pt>
                <c:pt idx="12">
                  <c:v>44227</c:v>
                </c:pt>
                <c:pt idx="13">
                  <c:v>44255</c:v>
                </c:pt>
                <c:pt idx="14">
                  <c:v>44286</c:v>
                </c:pt>
                <c:pt idx="15">
                  <c:v>44316</c:v>
                </c:pt>
                <c:pt idx="16">
                  <c:v>44347</c:v>
                </c:pt>
                <c:pt idx="17">
                  <c:v>44377</c:v>
                </c:pt>
                <c:pt idx="18">
                  <c:v>44408</c:v>
                </c:pt>
                <c:pt idx="19">
                  <c:v>44439</c:v>
                </c:pt>
                <c:pt idx="20">
                  <c:v>44469</c:v>
                </c:pt>
                <c:pt idx="21">
                  <c:v>44500</c:v>
                </c:pt>
                <c:pt idx="22">
                  <c:v>44530</c:v>
                </c:pt>
                <c:pt idx="23">
                  <c:v>44561</c:v>
                </c:pt>
                <c:pt idx="24">
                  <c:v>44592</c:v>
                </c:pt>
                <c:pt idx="25">
                  <c:v>44620</c:v>
                </c:pt>
                <c:pt idx="26">
                  <c:v>44651</c:v>
                </c:pt>
                <c:pt idx="27">
                  <c:v>44681</c:v>
                </c:pt>
                <c:pt idx="28">
                  <c:v>44712</c:v>
                </c:pt>
                <c:pt idx="29">
                  <c:v>44742</c:v>
                </c:pt>
                <c:pt idx="30">
                  <c:v>44773</c:v>
                </c:pt>
                <c:pt idx="31">
                  <c:v>44804</c:v>
                </c:pt>
                <c:pt idx="32">
                  <c:v>44834</c:v>
                </c:pt>
                <c:pt idx="33">
                  <c:v>44865</c:v>
                </c:pt>
                <c:pt idx="34">
                  <c:v>44895</c:v>
                </c:pt>
                <c:pt idx="35">
                  <c:v>44926</c:v>
                </c:pt>
                <c:pt idx="36">
                  <c:v>44957</c:v>
                </c:pt>
                <c:pt idx="37">
                  <c:v>44985</c:v>
                </c:pt>
                <c:pt idx="38">
                  <c:v>45016</c:v>
                </c:pt>
                <c:pt idx="39">
                  <c:v>45046</c:v>
                </c:pt>
                <c:pt idx="40">
                  <c:v>45077</c:v>
                </c:pt>
                <c:pt idx="41">
                  <c:v>45107</c:v>
                </c:pt>
                <c:pt idx="42">
                  <c:v>45138</c:v>
                </c:pt>
                <c:pt idx="43">
                  <c:v>45169</c:v>
                </c:pt>
                <c:pt idx="44">
                  <c:v>45199</c:v>
                </c:pt>
                <c:pt idx="45">
                  <c:v>45230</c:v>
                </c:pt>
                <c:pt idx="46">
                  <c:v>45260</c:v>
                </c:pt>
                <c:pt idx="47">
                  <c:v>45291</c:v>
                </c:pt>
                <c:pt idx="48">
                  <c:v>45322</c:v>
                </c:pt>
                <c:pt idx="49">
                  <c:v>45351</c:v>
                </c:pt>
                <c:pt idx="50">
                  <c:v>45382</c:v>
                </c:pt>
              </c:numCache>
            </c:numRef>
          </c:cat>
          <c:val>
            <c:numRef>
              <c:f>Sheet14!$B$86:$B$136</c:f>
              <c:numCache>
                <c:formatCode>0.0%</c:formatCode>
                <c:ptCount val="51"/>
                <c:pt idx="0">
                  <c:v>5.262903270535868E-2</c:v>
                </c:pt>
                <c:pt idx="1">
                  <c:v>6.1151180375895287E-2</c:v>
                </c:pt>
                <c:pt idx="2">
                  <c:v>7.7071734198847386E-2</c:v>
                </c:pt>
                <c:pt idx="3">
                  <c:v>7.4583983470404069E-2</c:v>
                </c:pt>
                <c:pt idx="4">
                  <c:v>3.3132700278043936E-2</c:v>
                </c:pt>
                <c:pt idx="5">
                  <c:v>-3.2287127529446291E-2</c:v>
                </c:pt>
                <c:pt idx="6">
                  <c:v>-5.4183165864431171E-2</c:v>
                </c:pt>
                <c:pt idx="7">
                  <c:v>-9.0187306689717528E-2</c:v>
                </c:pt>
                <c:pt idx="8">
                  <c:v>-0.11375315711732592</c:v>
                </c:pt>
                <c:pt idx="9">
                  <c:v>-0.13853014992179047</c:v>
                </c:pt>
                <c:pt idx="10">
                  <c:v>-0.16753028747636312</c:v>
                </c:pt>
                <c:pt idx="11">
                  <c:v>-0.19326461787590965</c:v>
                </c:pt>
                <c:pt idx="12">
                  <c:v>-0.21956168904369064</c:v>
                </c:pt>
                <c:pt idx="13">
                  <c:v>-0.24374225257841986</c:v>
                </c:pt>
                <c:pt idx="14">
                  <c:v>-0.2866946822095926</c:v>
                </c:pt>
                <c:pt idx="15">
                  <c:v>-0.27745675863827757</c:v>
                </c:pt>
                <c:pt idx="16">
                  <c:v>-0.23471055036337909</c:v>
                </c:pt>
                <c:pt idx="17">
                  <c:v>-0.17599860598941586</c:v>
                </c:pt>
                <c:pt idx="18">
                  <c:v>-0.14106472372939338</c:v>
                </c:pt>
                <c:pt idx="19">
                  <c:v>-0.10432456584788152</c:v>
                </c:pt>
                <c:pt idx="20">
                  <c:v>-7.8802700317425312E-2</c:v>
                </c:pt>
                <c:pt idx="21">
                  <c:v>-4.4476988606867336E-2</c:v>
                </c:pt>
                <c:pt idx="22">
                  <c:v>-2.0474230081580114E-2</c:v>
                </c:pt>
                <c:pt idx="23">
                  <c:v>1.7357041830754927E-2</c:v>
                </c:pt>
                <c:pt idx="24">
                  <c:v>4.225836772931002E-2</c:v>
                </c:pt>
                <c:pt idx="25">
                  <c:v>9.0698937606603636E-2</c:v>
                </c:pt>
                <c:pt idx="26">
                  <c:v>0.1591935439009502</c:v>
                </c:pt>
                <c:pt idx="27">
                  <c:v>0.17164469428113871</c:v>
                </c:pt>
                <c:pt idx="28">
                  <c:v>0.16059218289365496</c:v>
                </c:pt>
                <c:pt idx="29">
                  <c:v>0.16308893666560606</c:v>
                </c:pt>
                <c:pt idx="30">
                  <c:v>0.17522924595516856</c:v>
                </c:pt>
                <c:pt idx="31">
                  <c:v>0.1818575555409454</c:v>
                </c:pt>
                <c:pt idx="32">
                  <c:v>0.2080010314333578</c:v>
                </c:pt>
                <c:pt idx="33">
                  <c:v>0.20354089673347242</c:v>
                </c:pt>
                <c:pt idx="34">
                  <c:v>0.23922882870228901</c:v>
                </c:pt>
                <c:pt idx="35">
                  <c:v>0.27002686290365663</c:v>
                </c:pt>
                <c:pt idx="36">
                  <c:v>0.27719220994755589</c:v>
                </c:pt>
                <c:pt idx="37">
                  <c:v>0.25934000802710644</c:v>
                </c:pt>
                <c:pt idx="38">
                  <c:v>0.25543674882409628</c:v>
                </c:pt>
                <c:pt idx="39">
                  <c:v>0.25252189965768701</c:v>
                </c:pt>
                <c:pt idx="40">
                  <c:v>0.23252165226289456</c:v>
                </c:pt>
                <c:pt idx="41">
                  <c:v>0.21470729242069386</c:v>
                </c:pt>
                <c:pt idx="42">
                  <c:v>0.18192153387704812</c:v>
                </c:pt>
                <c:pt idx="43">
                  <c:v>0.15865800304629096</c:v>
                </c:pt>
                <c:pt idx="44">
                  <c:v>0.11935650255679109</c:v>
                </c:pt>
                <c:pt idx="45">
                  <c:v>0.10699535238554848</c:v>
                </c:pt>
                <c:pt idx="46">
                  <c:v>7.3305712639757381E-2</c:v>
                </c:pt>
                <c:pt idx="47">
                  <c:v>3.6902932484570661E-2</c:v>
                </c:pt>
                <c:pt idx="48">
                  <c:v>2.8878463461757153E-2</c:v>
                </c:pt>
                <c:pt idx="49">
                  <c:v>3.4777524058950515E-2</c:v>
                </c:pt>
                <c:pt idx="50">
                  <c:v>2.4944573477199139E-2</c:v>
                </c:pt>
              </c:numCache>
            </c:numRef>
          </c:val>
          <c:smooth val="0"/>
          <c:extLst>
            <c:ext xmlns:c16="http://schemas.microsoft.com/office/drawing/2014/chart" uri="{C3380CC4-5D6E-409C-BE32-E72D297353CC}">
              <c16:uniqueId val="{00000000-19BD-41B8-8E22-6288B71145FD}"/>
            </c:ext>
          </c:extLst>
        </c:ser>
        <c:ser>
          <c:idx val="1"/>
          <c:order val="1"/>
          <c:tx>
            <c:strRef>
              <c:f>Sheet14!$C$1</c:f>
              <c:strCache>
                <c:ptCount val="1"/>
                <c:pt idx="0">
                  <c:v>Consumo</c:v>
                </c:pt>
              </c:strCache>
            </c:strRef>
          </c:tx>
          <c:marker>
            <c:symbol val="none"/>
          </c:marker>
          <c:cat>
            <c:numRef>
              <c:f>Sheet14!$A$86:$A$136</c:f>
              <c:numCache>
                <c:formatCode>m/d/yyyy</c:formatCode>
                <c:ptCount val="51"/>
                <c:pt idx="0">
                  <c:v>43861</c:v>
                </c:pt>
                <c:pt idx="1">
                  <c:v>43890</c:v>
                </c:pt>
                <c:pt idx="2">
                  <c:v>43921</c:v>
                </c:pt>
                <c:pt idx="3">
                  <c:v>43951</c:v>
                </c:pt>
                <c:pt idx="4">
                  <c:v>43982</c:v>
                </c:pt>
                <c:pt idx="5">
                  <c:v>44012</c:v>
                </c:pt>
                <c:pt idx="6">
                  <c:v>44043</c:v>
                </c:pt>
                <c:pt idx="7">
                  <c:v>44074</c:v>
                </c:pt>
                <c:pt idx="8">
                  <c:v>44104</c:v>
                </c:pt>
                <c:pt idx="9">
                  <c:v>44135</c:v>
                </c:pt>
                <c:pt idx="10">
                  <c:v>44165</c:v>
                </c:pt>
                <c:pt idx="11">
                  <c:v>44196</c:v>
                </c:pt>
                <c:pt idx="12">
                  <c:v>44227</c:v>
                </c:pt>
                <c:pt idx="13">
                  <c:v>44255</c:v>
                </c:pt>
                <c:pt idx="14">
                  <c:v>44286</c:v>
                </c:pt>
                <c:pt idx="15">
                  <c:v>44316</c:v>
                </c:pt>
                <c:pt idx="16">
                  <c:v>44347</c:v>
                </c:pt>
                <c:pt idx="17">
                  <c:v>44377</c:v>
                </c:pt>
                <c:pt idx="18">
                  <c:v>44408</c:v>
                </c:pt>
                <c:pt idx="19">
                  <c:v>44439</c:v>
                </c:pt>
                <c:pt idx="20">
                  <c:v>44469</c:v>
                </c:pt>
                <c:pt idx="21">
                  <c:v>44500</c:v>
                </c:pt>
                <c:pt idx="22">
                  <c:v>44530</c:v>
                </c:pt>
                <c:pt idx="23">
                  <c:v>44561</c:v>
                </c:pt>
                <c:pt idx="24">
                  <c:v>44592</c:v>
                </c:pt>
                <c:pt idx="25">
                  <c:v>44620</c:v>
                </c:pt>
                <c:pt idx="26">
                  <c:v>44651</c:v>
                </c:pt>
                <c:pt idx="27">
                  <c:v>44681</c:v>
                </c:pt>
                <c:pt idx="28">
                  <c:v>44712</c:v>
                </c:pt>
                <c:pt idx="29">
                  <c:v>44742</c:v>
                </c:pt>
                <c:pt idx="30">
                  <c:v>44773</c:v>
                </c:pt>
                <c:pt idx="31">
                  <c:v>44804</c:v>
                </c:pt>
                <c:pt idx="32">
                  <c:v>44834</c:v>
                </c:pt>
                <c:pt idx="33">
                  <c:v>44865</c:v>
                </c:pt>
                <c:pt idx="34">
                  <c:v>44895</c:v>
                </c:pt>
                <c:pt idx="35">
                  <c:v>44926</c:v>
                </c:pt>
                <c:pt idx="36">
                  <c:v>44957</c:v>
                </c:pt>
                <c:pt idx="37">
                  <c:v>44985</c:v>
                </c:pt>
                <c:pt idx="38">
                  <c:v>45016</c:v>
                </c:pt>
                <c:pt idx="39">
                  <c:v>45046</c:v>
                </c:pt>
                <c:pt idx="40">
                  <c:v>45077</c:v>
                </c:pt>
                <c:pt idx="41">
                  <c:v>45107</c:v>
                </c:pt>
                <c:pt idx="42">
                  <c:v>45138</c:v>
                </c:pt>
                <c:pt idx="43">
                  <c:v>45169</c:v>
                </c:pt>
                <c:pt idx="44">
                  <c:v>45199</c:v>
                </c:pt>
                <c:pt idx="45">
                  <c:v>45230</c:v>
                </c:pt>
                <c:pt idx="46">
                  <c:v>45260</c:v>
                </c:pt>
                <c:pt idx="47">
                  <c:v>45291</c:v>
                </c:pt>
                <c:pt idx="48">
                  <c:v>45322</c:v>
                </c:pt>
                <c:pt idx="49">
                  <c:v>45351</c:v>
                </c:pt>
                <c:pt idx="50">
                  <c:v>45382</c:v>
                </c:pt>
              </c:numCache>
            </c:numRef>
          </c:cat>
          <c:val>
            <c:numRef>
              <c:f>Sheet14!$C$86:$C$136</c:f>
              <c:numCache>
                <c:formatCode>0.0%</c:formatCode>
                <c:ptCount val="51"/>
                <c:pt idx="0">
                  <c:v>0.22506690128547865</c:v>
                </c:pt>
                <c:pt idx="1">
                  <c:v>0.23642243405242769</c:v>
                </c:pt>
                <c:pt idx="2">
                  <c:v>0.21502669866772339</c:v>
                </c:pt>
                <c:pt idx="3">
                  <c:v>0.16110273218186077</c:v>
                </c:pt>
                <c:pt idx="4">
                  <c:v>8.0486811135638062E-2</c:v>
                </c:pt>
                <c:pt idx="5">
                  <c:v>2.4242995704904402E-2</c:v>
                </c:pt>
                <c:pt idx="6">
                  <c:v>-3.5662461851222016E-2</c:v>
                </c:pt>
                <c:pt idx="7">
                  <c:v>-9.8584070305147375E-2</c:v>
                </c:pt>
                <c:pt idx="8">
                  <c:v>-0.15660342664487437</c:v>
                </c:pt>
                <c:pt idx="9">
                  <c:v>-0.20224617874727568</c:v>
                </c:pt>
                <c:pt idx="10">
                  <c:v>-0.23610565001927164</c:v>
                </c:pt>
                <c:pt idx="11">
                  <c:v>-0.270475389538263</c:v>
                </c:pt>
                <c:pt idx="12">
                  <c:v>-0.31349543989429984</c:v>
                </c:pt>
                <c:pt idx="13">
                  <c:v>-0.34381165242018386</c:v>
                </c:pt>
                <c:pt idx="14">
                  <c:v>-0.33873485174034235</c:v>
                </c:pt>
                <c:pt idx="15">
                  <c:v>-0.257278795130784</c:v>
                </c:pt>
                <c:pt idx="16">
                  <c:v>-0.17888453553178008</c:v>
                </c:pt>
                <c:pt idx="17">
                  <c:v>-0.10533990514203084</c:v>
                </c:pt>
                <c:pt idx="18">
                  <c:v>-3.0270116551129767E-2</c:v>
                </c:pt>
                <c:pt idx="19">
                  <c:v>5.6730667147016245E-2</c:v>
                </c:pt>
                <c:pt idx="20">
                  <c:v>0.13860633915012444</c:v>
                </c:pt>
                <c:pt idx="21">
                  <c:v>0.20807561518022322</c:v>
                </c:pt>
                <c:pt idx="22">
                  <c:v>0.27381442899603714</c:v>
                </c:pt>
                <c:pt idx="23">
                  <c:v>0.33408558481961381</c:v>
                </c:pt>
                <c:pt idx="24">
                  <c:v>0.40944953834043396</c:v>
                </c:pt>
                <c:pt idx="25">
                  <c:v>0.47391690553670385</c:v>
                </c:pt>
                <c:pt idx="26">
                  <c:v>0.49105437925823692</c:v>
                </c:pt>
                <c:pt idx="27">
                  <c:v>0.40146492206799023</c:v>
                </c:pt>
                <c:pt idx="28">
                  <c:v>0.36909157168867313</c:v>
                </c:pt>
                <c:pt idx="29">
                  <c:v>0.32601156045785551</c:v>
                </c:pt>
                <c:pt idx="30">
                  <c:v>0.27341648027406329</c:v>
                </c:pt>
                <c:pt idx="31">
                  <c:v>0.22665086856534564</c:v>
                </c:pt>
                <c:pt idx="32">
                  <c:v>0.18051348246205534</c:v>
                </c:pt>
                <c:pt idx="33">
                  <c:v>0.12655442552159446</c:v>
                </c:pt>
                <c:pt idx="34">
                  <c:v>7.9605526903959944E-2</c:v>
                </c:pt>
                <c:pt idx="35">
                  <c:v>4.3762757105109129E-2</c:v>
                </c:pt>
                <c:pt idx="36">
                  <c:v>3.8440195694795509E-3</c:v>
                </c:pt>
                <c:pt idx="37">
                  <c:v>-4.4379455371952758E-2</c:v>
                </c:pt>
                <c:pt idx="38">
                  <c:v>-9.1383685277014237E-2</c:v>
                </c:pt>
                <c:pt idx="39">
                  <c:v>-0.12634152927644238</c:v>
                </c:pt>
                <c:pt idx="40">
                  <c:v>-0.17622194197496033</c:v>
                </c:pt>
                <c:pt idx="41">
                  <c:v>-0.20910959601519796</c:v>
                </c:pt>
                <c:pt idx="42">
                  <c:v>-0.23028038545633123</c:v>
                </c:pt>
                <c:pt idx="43">
                  <c:v>-0.24890137039271454</c:v>
                </c:pt>
                <c:pt idx="44">
                  <c:v>-0.26288214218426997</c:v>
                </c:pt>
                <c:pt idx="45">
                  <c:v>-0.26341621894703504</c:v>
                </c:pt>
                <c:pt idx="46">
                  <c:v>-0.2612533234801554</c:v>
                </c:pt>
                <c:pt idx="47">
                  <c:v>-0.25900790893667569</c:v>
                </c:pt>
                <c:pt idx="48">
                  <c:v>-0.25450318877721578</c:v>
                </c:pt>
                <c:pt idx="49">
                  <c:v>-0.23752661289437904</c:v>
                </c:pt>
                <c:pt idx="50">
                  <c:v>-0.21762818023632546</c:v>
                </c:pt>
              </c:numCache>
            </c:numRef>
          </c:val>
          <c:smooth val="0"/>
          <c:extLst>
            <c:ext xmlns:c16="http://schemas.microsoft.com/office/drawing/2014/chart" uri="{C3380CC4-5D6E-409C-BE32-E72D297353CC}">
              <c16:uniqueId val="{00000001-19BD-41B8-8E22-6288B71145FD}"/>
            </c:ext>
          </c:extLst>
        </c:ser>
        <c:ser>
          <c:idx val="2"/>
          <c:order val="2"/>
          <c:tx>
            <c:strRef>
              <c:f>Sheet14!$D$1</c:f>
              <c:strCache>
                <c:ptCount val="1"/>
                <c:pt idx="0">
                  <c:v>Vivienda</c:v>
                </c:pt>
              </c:strCache>
            </c:strRef>
          </c:tx>
          <c:marker>
            <c:symbol val="none"/>
          </c:marker>
          <c:cat>
            <c:numRef>
              <c:f>Sheet14!$A$86:$A$136</c:f>
              <c:numCache>
                <c:formatCode>m/d/yyyy</c:formatCode>
                <c:ptCount val="51"/>
                <c:pt idx="0">
                  <c:v>43861</c:v>
                </c:pt>
                <c:pt idx="1">
                  <c:v>43890</c:v>
                </c:pt>
                <c:pt idx="2">
                  <c:v>43921</c:v>
                </c:pt>
                <c:pt idx="3">
                  <c:v>43951</c:v>
                </c:pt>
                <c:pt idx="4">
                  <c:v>43982</c:v>
                </c:pt>
                <c:pt idx="5">
                  <c:v>44012</c:v>
                </c:pt>
                <c:pt idx="6">
                  <c:v>44043</c:v>
                </c:pt>
                <c:pt idx="7">
                  <c:v>44074</c:v>
                </c:pt>
                <c:pt idx="8">
                  <c:v>44104</c:v>
                </c:pt>
                <c:pt idx="9">
                  <c:v>44135</c:v>
                </c:pt>
                <c:pt idx="10">
                  <c:v>44165</c:v>
                </c:pt>
                <c:pt idx="11">
                  <c:v>44196</c:v>
                </c:pt>
                <c:pt idx="12">
                  <c:v>44227</c:v>
                </c:pt>
                <c:pt idx="13">
                  <c:v>44255</c:v>
                </c:pt>
                <c:pt idx="14">
                  <c:v>44286</c:v>
                </c:pt>
                <c:pt idx="15">
                  <c:v>44316</c:v>
                </c:pt>
                <c:pt idx="16">
                  <c:v>44347</c:v>
                </c:pt>
                <c:pt idx="17">
                  <c:v>44377</c:v>
                </c:pt>
                <c:pt idx="18">
                  <c:v>44408</c:v>
                </c:pt>
                <c:pt idx="19">
                  <c:v>44439</c:v>
                </c:pt>
                <c:pt idx="20">
                  <c:v>44469</c:v>
                </c:pt>
                <c:pt idx="21">
                  <c:v>44500</c:v>
                </c:pt>
                <c:pt idx="22">
                  <c:v>44530</c:v>
                </c:pt>
                <c:pt idx="23">
                  <c:v>44561</c:v>
                </c:pt>
                <c:pt idx="24">
                  <c:v>44592</c:v>
                </c:pt>
                <c:pt idx="25">
                  <c:v>44620</c:v>
                </c:pt>
                <c:pt idx="26">
                  <c:v>44651</c:v>
                </c:pt>
                <c:pt idx="27">
                  <c:v>44681</c:v>
                </c:pt>
                <c:pt idx="28">
                  <c:v>44712</c:v>
                </c:pt>
                <c:pt idx="29">
                  <c:v>44742</c:v>
                </c:pt>
                <c:pt idx="30">
                  <c:v>44773</c:v>
                </c:pt>
                <c:pt idx="31">
                  <c:v>44804</c:v>
                </c:pt>
                <c:pt idx="32">
                  <c:v>44834</c:v>
                </c:pt>
                <c:pt idx="33">
                  <c:v>44865</c:v>
                </c:pt>
                <c:pt idx="34">
                  <c:v>44895</c:v>
                </c:pt>
                <c:pt idx="35">
                  <c:v>44926</c:v>
                </c:pt>
                <c:pt idx="36">
                  <c:v>44957</c:v>
                </c:pt>
                <c:pt idx="37">
                  <c:v>44985</c:v>
                </c:pt>
                <c:pt idx="38">
                  <c:v>45016</c:v>
                </c:pt>
                <c:pt idx="39">
                  <c:v>45046</c:v>
                </c:pt>
                <c:pt idx="40">
                  <c:v>45077</c:v>
                </c:pt>
                <c:pt idx="41">
                  <c:v>45107</c:v>
                </c:pt>
                <c:pt idx="42">
                  <c:v>45138</c:v>
                </c:pt>
                <c:pt idx="43">
                  <c:v>45169</c:v>
                </c:pt>
                <c:pt idx="44">
                  <c:v>45199</c:v>
                </c:pt>
                <c:pt idx="45">
                  <c:v>45230</c:v>
                </c:pt>
                <c:pt idx="46">
                  <c:v>45260</c:v>
                </c:pt>
                <c:pt idx="47">
                  <c:v>45291</c:v>
                </c:pt>
                <c:pt idx="48">
                  <c:v>45322</c:v>
                </c:pt>
                <c:pt idx="49">
                  <c:v>45351</c:v>
                </c:pt>
                <c:pt idx="50">
                  <c:v>45382</c:v>
                </c:pt>
              </c:numCache>
            </c:numRef>
          </c:cat>
          <c:val>
            <c:numRef>
              <c:f>Sheet14!$D$86:$D$136</c:f>
              <c:numCache>
                <c:formatCode>0.0%</c:formatCode>
                <c:ptCount val="51"/>
                <c:pt idx="0">
                  <c:v>4.4187260142465101E-2</c:v>
                </c:pt>
                <c:pt idx="1">
                  <c:v>5.3883892973856762E-2</c:v>
                </c:pt>
                <c:pt idx="2">
                  <c:v>2.3656807067008678E-2</c:v>
                </c:pt>
                <c:pt idx="3">
                  <c:v>-6.726798338240525E-3</c:v>
                </c:pt>
                <c:pt idx="4">
                  <c:v>-8.1816583984953506E-2</c:v>
                </c:pt>
                <c:pt idx="5">
                  <c:v>-0.10864126443838418</c:v>
                </c:pt>
                <c:pt idx="6">
                  <c:v>-0.12172666196576587</c:v>
                </c:pt>
                <c:pt idx="7">
                  <c:v>-0.16249270789949122</c:v>
                </c:pt>
                <c:pt idx="8">
                  <c:v>-0.18321041369626745</c:v>
                </c:pt>
                <c:pt idx="9">
                  <c:v>-0.19665902098283528</c:v>
                </c:pt>
                <c:pt idx="10">
                  <c:v>-0.18846785158227575</c:v>
                </c:pt>
                <c:pt idx="11">
                  <c:v>-0.16953217564514822</c:v>
                </c:pt>
                <c:pt idx="12">
                  <c:v>-0.1977376218093726</c:v>
                </c:pt>
                <c:pt idx="13">
                  <c:v>-0.18399705590786941</c:v>
                </c:pt>
                <c:pt idx="14">
                  <c:v>-0.12762923434271467</c:v>
                </c:pt>
                <c:pt idx="15">
                  <c:v>3.1926888393876141E-3</c:v>
                </c:pt>
                <c:pt idx="16">
                  <c:v>0.11609325561106409</c:v>
                </c:pt>
                <c:pt idx="17">
                  <c:v>0.20816369934469095</c:v>
                </c:pt>
                <c:pt idx="18">
                  <c:v>0.28246675808763588</c:v>
                </c:pt>
                <c:pt idx="19">
                  <c:v>0.39495019312247082</c:v>
                </c:pt>
                <c:pt idx="20">
                  <c:v>0.49394498201804171</c:v>
                </c:pt>
                <c:pt idx="21">
                  <c:v>0.53354642465184776</c:v>
                </c:pt>
                <c:pt idx="22">
                  <c:v>0.54752696749360452</c:v>
                </c:pt>
                <c:pt idx="23">
                  <c:v>0.54716561213269777</c:v>
                </c:pt>
                <c:pt idx="24">
                  <c:v>0.55129731608703936</c:v>
                </c:pt>
                <c:pt idx="25">
                  <c:v>0.48542910376154902</c:v>
                </c:pt>
                <c:pt idx="26">
                  <c:v>0.42718693716719885</c:v>
                </c:pt>
                <c:pt idx="27">
                  <c:v>0.27522336214486987</c:v>
                </c:pt>
                <c:pt idx="28">
                  <c:v>0.21983288457530681</c:v>
                </c:pt>
                <c:pt idx="29">
                  <c:v>0.15790614648927259</c:v>
                </c:pt>
                <c:pt idx="30">
                  <c:v>9.2424515729633505E-2</c:v>
                </c:pt>
                <c:pt idx="31">
                  <c:v>3.7732728114315162E-2</c:v>
                </c:pt>
                <c:pt idx="32">
                  <c:v>-1.3564517212174998E-2</c:v>
                </c:pt>
                <c:pt idx="33">
                  <c:v>-6.5296423568158901E-2</c:v>
                </c:pt>
                <c:pt idx="34">
                  <c:v>-6.6264111264002667E-2</c:v>
                </c:pt>
                <c:pt idx="35">
                  <c:v>-9.4423716989588957E-2</c:v>
                </c:pt>
                <c:pt idx="36">
                  <c:v>-0.11423755591158369</c:v>
                </c:pt>
                <c:pt idx="37">
                  <c:v>-0.13602913263122973</c:v>
                </c:pt>
                <c:pt idx="38">
                  <c:v>-0.1598466717345276</c:v>
                </c:pt>
                <c:pt idx="39">
                  <c:v>-0.17480267193795174</c:v>
                </c:pt>
                <c:pt idx="40">
                  <c:v>-0.21853006028835809</c:v>
                </c:pt>
                <c:pt idx="41">
                  <c:v>-0.22424659227883781</c:v>
                </c:pt>
                <c:pt idx="42">
                  <c:v>-0.25246516738248159</c:v>
                </c:pt>
                <c:pt idx="43">
                  <c:v>-0.25776030273423756</c:v>
                </c:pt>
                <c:pt idx="44">
                  <c:v>-0.27759763309469621</c:v>
                </c:pt>
                <c:pt idx="45">
                  <c:v>-0.26736357134862099</c:v>
                </c:pt>
                <c:pt idx="46">
                  <c:v>-0.28037450949012899</c:v>
                </c:pt>
                <c:pt idx="47">
                  <c:v>-0.27655299395432997</c:v>
                </c:pt>
                <c:pt idx="48">
                  <c:v>-0.25259970582491731</c:v>
                </c:pt>
                <c:pt idx="49">
                  <c:v>-0.21761701622953911</c:v>
                </c:pt>
                <c:pt idx="50">
                  <c:v>-0.19518004425107649</c:v>
                </c:pt>
              </c:numCache>
            </c:numRef>
          </c:val>
          <c:smooth val="0"/>
          <c:extLst>
            <c:ext xmlns:c16="http://schemas.microsoft.com/office/drawing/2014/chart" uri="{C3380CC4-5D6E-409C-BE32-E72D297353CC}">
              <c16:uniqueId val="{00000002-19BD-41B8-8E22-6288B71145FD}"/>
            </c:ext>
          </c:extLst>
        </c:ser>
        <c:ser>
          <c:idx val="3"/>
          <c:order val="3"/>
          <c:tx>
            <c:strRef>
              <c:f>Sheet14!$E$1</c:f>
              <c:strCache>
                <c:ptCount val="1"/>
                <c:pt idx="0">
                  <c:v>Microcrédito</c:v>
                </c:pt>
              </c:strCache>
            </c:strRef>
          </c:tx>
          <c:marker>
            <c:symbol val="none"/>
          </c:marker>
          <c:cat>
            <c:numRef>
              <c:f>Sheet14!$A$86:$A$136</c:f>
              <c:numCache>
                <c:formatCode>m/d/yyyy</c:formatCode>
                <c:ptCount val="51"/>
                <c:pt idx="0">
                  <c:v>43861</c:v>
                </c:pt>
                <c:pt idx="1">
                  <c:v>43890</c:v>
                </c:pt>
                <c:pt idx="2">
                  <c:v>43921</c:v>
                </c:pt>
                <c:pt idx="3">
                  <c:v>43951</c:v>
                </c:pt>
                <c:pt idx="4">
                  <c:v>43982</c:v>
                </c:pt>
                <c:pt idx="5">
                  <c:v>44012</c:v>
                </c:pt>
                <c:pt idx="6">
                  <c:v>44043</c:v>
                </c:pt>
                <c:pt idx="7">
                  <c:v>44074</c:v>
                </c:pt>
                <c:pt idx="8">
                  <c:v>44104</c:v>
                </c:pt>
                <c:pt idx="9">
                  <c:v>44135</c:v>
                </c:pt>
                <c:pt idx="10">
                  <c:v>44165</c:v>
                </c:pt>
                <c:pt idx="11">
                  <c:v>44196</c:v>
                </c:pt>
                <c:pt idx="12">
                  <c:v>44227</c:v>
                </c:pt>
                <c:pt idx="13">
                  <c:v>44255</c:v>
                </c:pt>
                <c:pt idx="14">
                  <c:v>44286</c:v>
                </c:pt>
                <c:pt idx="15">
                  <c:v>44316</c:v>
                </c:pt>
                <c:pt idx="16">
                  <c:v>44347</c:v>
                </c:pt>
                <c:pt idx="17">
                  <c:v>44377</c:v>
                </c:pt>
                <c:pt idx="18">
                  <c:v>44408</c:v>
                </c:pt>
                <c:pt idx="19">
                  <c:v>44439</c:v>
                </c:pt>
                <c:pt idx="20">
                  <c:v>44469</c:v>
                </c:pt>
                <c:pt idx="21">
                  <c:v>44500</c:v>
                </c:pt>
                <c:pt idx="22">
                  <c:v>44530</c:v>
                </c:pt>
                <c:pt idx="23">
                  <c:v>44561</c:v>
                </c:pt>
                <c:pt idx="24">
                  <c:v>44592</c:v>
                </c:pt>
                <c:pt idx="25">
                  <c:v>44620</c:v>
                </c:pt>
                <c:pt idx="26">
                  <c:v>44651</c:v>
                </c:pt>
                <c:pt idx="27">
                  <c:v>44681</c:v>
                </c:pt>
                <c:pt idx="28">
                  <c:v>44712</c:v>
                </c:pt>
                <c:pt idx="29">
                  <c:v>44742</c:v>
                </c:pt>
                <c:pt idx="30">
                  <c:v>44773</c:v>
                </c:pt>
                <c:pt idx="31">
                  <c:v>44804</c:v>
                </c:pt>
                <c:pt idx="32">
                  <c:v>44834</c:v>
                </c:pt>
                <c:pt idx="33">
                  <c:v>44865</c:v>
                </c:pt>
                <c:pt idx="34">
                  <c:v>44895</c:v>
                </c:pt>
                <c:pt idx="35">
                  <c:v>44926</c:v>
                </c:pt>
                <c:pt idx="36">
                  <c:v>44957</c:v>
                </c:pt>
                <c:pt idx="37">
                  <c:v>44985</c:v>
                </c:pt>
                <c:pt idx="38">
                  <c:v>45016</c:v>
                </c:pt>
                <c:pt idx="39">
                  <c:v>45046</c:v>
                </c:pt>
                <c:pt idx="40">
                  <c:v>45077</c:v>
                </c:pt>
                <c:pt idx="41">
                  <c:v>45107</c:v>
                </c:pt>
                <c:pt idx="42">
                  <c:v>45138</c:v>
                </c:pt>
                <c:pt idx="43">
                  <c:v>45169</c:v>
                </c:pt>
                <c:pt idx="44">
                  <c:v>45199</c:v>
                </c:pt>
                <c:pt idx="45">
                  <c:v>45230</c:v>
                </c:pt>
                <c:pt idx="46">
                  <c:v>45260</c:v>
                </c:pt>
                <c:pt idx="47">
                  <c:v>45291</c:v>
                </c:pt>
                <c:pt idx="48">
                  <c:v>45322</c:v>
                </c:pt>
                <c:pt idx="49">
                  <c:v>45351</c:v>
                </c:pt>
                <c:pt idx="50">
                  <c:v>45382</c:v>
                </c:pt>
              </c:numCache>
            </c:numRef>
          </c:cat>
          <c:val>
            <c:numRef>
              <c:f>Sheet14!$E$86:$E$136</c:f>
              <c:numCache>
                <c:formatCode>0.0%</c:formatCode>
                <c:ptCount val="51"/>
                <c:pt idx="0">
                  <c:v>7.5028778166818855E-2</c:v>
                </c:pt>
                <c:pt idx="1">
                  <c:v>7.2539115282030053E-2</c:v>
                </c:pt>
                <c:pt idx="2">
                  <c:v>5.1198945220832348E-2</c:v>
                </c:pt>
                <c:pt idx="3">
                  <c:v>-1.556562232130676E-2</c:v>
                </c:pt>
                <c:pt idx="4">
                  <c:v>-0.1022909088715882</c:v>
                </c:pt>
                <c:pt idx="5">
                  <c:v>-0.13653042670026061</c:v>
                </c:pt>
                <c:pt idx="6">
                  <c:v>-0.15921260634231116</c:v>
                </c:pt>
                <c:pt idx="7">
                  <c:v>-0.18581401986767943</c:v>
                </c:pt>
                <c:pt idx="8">
                  <c:v>-0.18436055303984222</c:v>
                </c:pt>
                <c:pt idx="9">
                  <c:v>-0.18537727620007161</c:v>
                </c:pt>
                <c:pt idx="10">
                  <c:v>-0.18928393977275915</c:v>
                </c:pt>
                <c:pt idx="11">
                  <c:v>-0.20591771489708888</c:v>
                </c:pt>
                <c:pt idx="12">
                  <c:v>-0.24846731638929143</c:v>
                </c:pt>
                <c:pt idx="13">
                  <c:v>-0.25701978661941249</c:v>
                </c:pt>
                <c:pt idx="14">
                  <c:v>-0.22948721229155347</c:v>
                </c:pt>
                <c:pt idx="15">
                  <c:v>-9.2061377709698564E-2</c:v>
                </c:pt>
                <c:pt idx="16">
                  <c:v>2.1053875181443749E-2</c:v>
                </c:pt>
                <c:pt idx="17">
                  <c:v>9.603648704312695E-2</c:v>
                </c:pt>
                <c:pt idx="18">
                  <c:v>0.1354324557886919</c:v>
                </c:pt>
                <c:pt idx="19">
                  <c:v>0.20420430898233799</c:v>
                </c:pt>
                <c:pt idx="20">
                  <c:v>0.19812726118985524</c:v>
                </c:pt>
                <c:pt idx="21">
                  <c:v>0.18836811214698243</c:v>
                </c:pt>
                <c:pt idx="22">
                  <c:v>0.20670254099263885</c:v>
                </c:pt>
                <c:pt idx="23">
                  <c:v>0.21912625959983778</c:v>
                </c:pt>
                <c:pt idx="24">
                  <c:v>0.26324146676011329</c:v>
                </c:pt>
                <c:pt idx="25">
                  <c:v>0.28566909084285941</c:v>
                </c:pt>
                <c:pt idx="26">
                  <c:v>0.2597902848368614</c:v>
                </c:pt>
                <c:pt idx="27">
                  <c:v>0.15648487846314829</c:v>
                </c:pt>
                <c:pt idx="28">
                  <c:v>0.14982232464412548</c:v>
                </c:pt>
                <c:pt idx="29">
                  <c:v>0.12664816357818665</c:v>
                </c:pt>
                <c:pt idx="30">
                  <c:v>0.11522784324180879</c:v>
                </c:pt>
                <c:pt idx="31">
                  <c:v>9.2631501432589136E-2</c:v>
                </c:pt>
                <c:pt idx="32">
                  <c:v>0.10273050231415513</c:v>
                </c:pt>
                <c:pt idx="33">
                  <c:v>0.1064774092008931</c:v>
                </c:pt>
                <c:pt idx="34">
                  <c:v>0.10063586483515309</c:v>
                </c:pt>
                <c:pt idx="35">
                  <c:v>0.10004367366438839</c:v>
                </c:pt>
                <c:pt idx="36">
                  <c:v>9.5371899606805144E-2</c:v>
                </c:pt>
                <c:pt idx="37">
                  <c:v>8.180774848477812E-2</c:v>
                </c:pt>
                <c:pt idx="38">
                  <c:v>8.422423103736465E-2</c:v>
                </c:pt>
                <c:pt idx="39">
                  <c:v>7.5171394742373554E-2</c:v>
                </c:pt>
                <c:pt idx="40">
                  <c:v>2.9125746083149329E-2</c:v>
                </c:pt>
                <c:pt idx="41">
                  <c:v>1.7228283423606161E-2</c:v>
                </c:pt>
                <c:pt idx="42">
                  <c:v>2.7020030536231143E-3</c:v>
                </c:pt>
                <c:pt idx="43">
                  <c:v>-8.3241458372824706E-3</c:v>
                </c:pt>
                <c:pt idx="44">
                  <c:v>-3.4602508382419628E-2</c:v>
                </c:pt>
                <c:pt idx="45">
                  <c:v>-4.1821541457509707E-2</c:v>
                </c:pt>
                <c:pt idx="46">
                  <c:v>-5.8284564088460493E-2</c:v>
                </c:pt>
                <c:pt idx="47">
                  <c:v>-7.2808831432192744E-2</c:v>
                </c:pt>
                <c:pt idx="48">
                  <c:v>-8.142295895685446E-2</c:v>
                </c:pt>
                <c:pt idx="49">
                  <c:v>-8.6954057828450892E-2</c:v>
                </c:pt>
                <c:pt idx="50">
                  <c:v>-0.10187037003705936</c:v>
                </c:pt>
              </c:numCache>
            </c:numRef>
          </c:val>
          <c:smooth val="0"/>
          <c:extLst>
            <c:ext xmlns:c16="http://schemas.microsoft.com/office/drawing/2014/chart" uri="{C3380CC4-5D6E-409C-BE32-E72D297353CC}">
              <c16:uniqueId val="{00000003-19BD-41B8-8E22-6288B71145FD}"/>
            </c:ext>
          </c:extLst>
        </c:ser>
        <c:dLbls>
          <c:showLegendKey val="0"/>
          <c:showVal val="0"/>
          <c:showCatName val="0"/>
          <c:showSerName val="0"/>
          <c:showPercent val="0"/>
          <c:showBubbleSize val="0"/>
        </c:dLbls>
        <c:smooth val="0"/>
        <c:axId val="322357888"/>
        <c:axId val="322363776"/>
      </c:lineChart>
      <c:dateAx>
        <c:axId val="322357888"/>
        <c:scaling>
          <c:orientation val="minMax"/>
        </c:scaling>
        <c:delete val="0"/>
        <c:axPos val="b"/>
        <c:numFmt formatCode="m/d/yyyy" sourceLinked="1"/>
        <c:majorTickMark val="out"/>
        <c:minorTickMark val="none"/>
        <c:tickLblPos val="low"/>
        <c:crossAx val="322363776"/>
        <c:crosses val="autoZero"/>
        <c:auto val="1"/>
        <c:lblOffset val="100"/>
        <c:baseTimeUnit val="months"/>
      </c:dateAx>
      <c:valAx>
        <c:axId val="322363776"/>
        <c:scaling>
          <c:orientation val="minMax"/>
        </c:scaling>
        <c:delete val="0"/>
        <c:axPos val="l"/>
        <c:title>
          <c:tx>
            <c:rich>
              <a:bodyPr rot="-5400000" vert="horz"/>
              <a:lstStyle/>
              <a:p>
                <a:pPr>
                  <a:defRPr/>
                </a:pPr>
                <a:r>
                  <a:rPr lang="en-US"/>
                  <a:t>(%)</a:t>
                </a:r>
              </a:p>
            </c:rich>
          </c:tx>
          <c:overlay val="0"/>
        </c:title>
        <c:numFmt formatCode="0%" sourceLinked="0"/>
        <c:majorTickMark val="out"/>
        <c:minorTickMark val="none"/>
        <c:tickLblPos val="nextTo"/>
        <c:crossAx val="322357888"/>
        <c:crosses val="autoZero"/>
        <c:crossBetween val="between"/>
      </c:valAx>
    </c:plotArea>
    <c:legend>
      <c:legendPos val="r"/>
      <c:layout>
        <c:manualLayout>
          <c:xMode val="edge"/>
          <c:yMode val="edge"/>
          <c:x val="0.21472134733158355"/>
          <c:y val="8.4915427238261947E-3"/>
          <c:w val="0.61539626011478854"/>
          <c:h val="0.12190580344123648"/>
        </c:manualLayout>
      </c:layout>
      <c:overlay val="0"/>
      <c:txPr>
        <a:bodyPr/>
        <a:lstStyle/>
        <a:p>
          <a:pPr>
            <a:defRPr sz="1400" b="0"/>
          </a:pPr>
          <a:endParaRPr lang="es-ES"/>
        </a:p>
      </c:txPr>
    </c:legend>
    <c:plotVisOnly val="1"/>
    <c:dispBlanksAs val="gap"/>
    <c:showDLblsOverMax val="0"/>
  </c:chart>
  <c:spPr>
    <a:ln>
      <a:noFill/>
    </a:ln>
  </c:spPr>
  <c:txPr>
    <a:bodyPr/>
    <a:lstStyle/>
    <a:p>
      <a:pPr>
        <a:defRPr>
          <a:latin typeface="Times New Roman" pitchFamily="18" charset="0"/>
          <a:cs typeface="Times New Roman" pitchFamily="18" charset="0"/>
        </a:defRPr>
      </a:pPr>
      <a:endParaRPr lang="es-E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Hoja1!$D$3</c:f>
              <c:strCache>
                <c:ptCount val="1"/>
                <c:pt idx="0">
                  <c:v>Observada</c:v>
                </c:pt>
              </c:strCache>
            </c:strRef>
          </c:tx>
          <c:spPr>
            <a:ln w="28575" cap="rnd">
              <a:solidFill>
                <a:schemeClr val="accent1"/>
              </a:solidFill>
              <a:round/>
            </a:ln>
            <a:effectLst/>
          </c:spPr>
          <c:marker>
            <c:symbol val="none"/>
          </c:marker>
          <c:dLbls>
            <c:dLbl>
              <c:idx val="1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701-4979-9B40-D8EA583D7AC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Hoja1!$C$4:$C$23</c:f>
              <c:numCache>
                <c:formatCode>mmm\-yy</c:formatCode>
                <c:ptCount val="20"/>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numCache>
            </c:numRef>
          </c:cat>
          <c:val>
            <c:numRef>
              <c:f>Hoja1!$D$4:$D$23</c:f>
              <c:numCache>
                <c:formatCode>General</c:formatCode>
                <c:ptCount val="20"/>
                <c:pt idx="0">
                  <c:v>28.84</c:v>
                </c:pt>
                <c:pt idx="1">
                  <c:v>30.18</c:v>
                </c:pt>
                <c:pt idx="2">
                  <c:v>30.84</c:v>
                </c:pt>
                <c:pt idx="3">
                  <c:v>31.39</c:v>
                </c:pt>
                <c:pt idx="4">
                  <c:v>30.269999999999996</c:v>
                </c:pt>
                <c:pt idx="5">
                  <c:v>29.76</c:v>
                </c:pt>
                <c:pt idx="6">
                  <c:v>29.359999999999996</c:v>
                </c:pt>
                <c:pt idx="7">
                  <c:v>28.749999999999996</c:v>
                </c:pt>
                <c:pt idx="8">
                  <c:v>28.03</c:v>
                </c:pt>
                <c:pt idx="9">
                  <c:v>26.530000000000005</c:v>
                </c:pt>
                <c:pt idx="10">
                  <c:v>25.52</c:v>
                </c:pt>
                <c:pt idx="11">
                  <c:v>25.040000000000003</c:v>
                </c:pt>
                <c:pt idx="12">
                  <c:v>23.32</c:v>
                </c:pt>
                <c:pt idx="13">
                  <c:v>23.31</c:v>
                </c:pt>
                <c:pt idx="14">
                  <c:v>22.2</c:v>
                </c:pt>
                <c:pt idx="15">
                  <c:v>22.06</c:v>
                </c:pt>
                <c:pt idx="16">
                  <c:v>21.02</c:v>
                </c:pt>
                <c:pt idx="17">
                  <c:v>20.56</c:v>
                </c:pt>
                <c:pt idx="18">
                  <c:v>19.66</c:v>
                </c:pt>
                <c:pt idx="19">
                  <c:v>19.47</c:v>
                </c:pt>
              </c:numCache>
            </c:numRef>
          </c:val>
          <c:smooth val="0"/>
          <c:extLst>
            <c:ext xmlns:c16="http://schemas.microsoft.com/office/drawing/2014/chart" uri="{C3380CC4-5D6E-409C-BE32-E72D297353CC}">
              <c16:uniqueId val="{00000000-2701-4979-9B40-D8EA583D7AC4}"/>
            </c:ext>
          </c:extLst>
        </c:ser>
        <c:ser>
          <c:idx val="1"/>
          <c:order val="1"/>
          <c:tx>
            <c:strRef>
              <c:f>Hoja1!$E$3</c:f>
              <c:strCache>
                <c:ptCount val="1"/>
                <c:pt idx="0">
                  <c:v>Sin Transición</c:v>
                </c:pt>
              </c:strCache>
            </c:strRef>
          </c:tx>
          <c:spPr>
            <a:ln w="38100" cap="rnd">
              <a:solidFill>
                <a:schemeClr val="accent1">
                  <a:lumMod val="40000"/>
                  <a:lumOff val="60000"/>
                </a:schemeClr>
              </a:solidFill>
              <a:prstDash val="dash"/>
              <a:round/>
            </a:ln>
            <a:effectLst/>
          </c:spPr>
          <c:marker>
            <c:symbol val="none"/>
          </c:marker>
          <c:dLbls>
            <c:dLbl>
              <c:idx val="8"/>
              <c:layout>
                <c:manualLayout>
                  <c:x val="-7.6899863335966212E-2"/>
                  <c:y val="-2.3699754730033717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2701-4979-9B40-D8EA583D7AC4}"/>
                </c:ext>
              </c:extLst>
            </c:dLbl>
            <c:dLbl>
              <c:idx val="9"/>
              <c:delete val="1"/>
              <c:extLst>
                <c:ext xmlns:c15="http://schemas.microsoft.com/office/drawing/2012/chart" uri="{CE6537A1-D6FC-4f65-9D91-7224C49458BB}"/>
                <c:ext xmlns:c16="http://schemas.microsoft.com/office/drawing/2014/chart" uri="{C3380CC4-5D6E-409C-BE32-E72D297353CC}">
                  <c16:uniqueId val="{0000000B-2701-4979-9B40-D8EA583D7AC4}"/>
                </c:ext>
              </c:extLst>
            </c:dLbl>
            <c:dLbl>
              <c:idx val="10"/>
              <c:delete val="1"/>
              <c:extLst>
                <c:ext xmlns:c15="http://schemas.microsoft.com/office/drawing/2012/chart" uri="{CE6537A1-D6FC-4f65-9D91-7224C49458BB}"/>
                <c:ext xmlns:c16="http://schemas.microsoft.com/office/drawing/2014/chart" uri="{C3380CC4-5D6E-409C-BE32-E72D297353CC}">
                  <c16:uniqueId val="{0000000C-2701-4979-9B40-D8EA583D7AC4}"/>
                </c:ext>
              </c:extLst>
            </c:dLbl>
            <c:dLbl>
              <c:idx val="11"/>
              <c:delete val="1"/>
              <c:extLst>
                <c:ext xmlns:c15="http://schemas.microsoft.com/office/drawing/2012/chart" uri="{CE6537A1-D6FC-4f65-9D91-7224C49458BB}"/>
                <c:ext xmlns:c16="http://schemas.microsoft.com/office/drawing/2014/chart" uri="{C3380CC4-5D6E-409C-BE32-E72D297353CC}">
                  <c16:uniqueId val="{0000000D-2701-4979-9B40-D8EA583D7AC4}"/>
                </c:ext>
              </c:extLst>
            </c:dLbl>
            <c:dLbl>
              <c:idx val="12"/>
              <c:delete val="1"/>
              <c:extLst>
                <c:ext xmlns:c15="http://schemas.microsoft.com/office/drawing/2012/chart" uri="{CE6537A1-D6FC-4f65-9D91-7224C49458BB}"/>
                <c:ext xmlns:c16="http://schemas.microsoft.com/office/drawing/2014/chart" uri="{C3380CC4-5D6E-409C-BE32-E72D297353CC}">
                  <c16:uniqueId val="{0000000E-2701-4979-9B40-D8EA583D7AC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Hoja1!$C$4:$C$23</c:f>
              <c:numCache>
                <c:formatCode>mmm\-yy</c:formatCode>
                <c:ptCount val="20"/>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numCache>
            </c:numRef>
          </c:cat>
          <c:val>
            <c:numRef>
              <c:f>Hoja1!$E$4:$E$23</c:f>
              <c:numCache>
                <c:formatCode>General</c:formatCode>
                <c:ptCount val="20"/>
                <c:pt idx="7">
                  <c:v>28.749999999999996</c:v>
                </c:pt>
                <c:pt idx="8">
                  <c:v>24.109400000000001</c:v>
                </c:pt>
                <c:pt idx="9">
                  <c:v>23.2623</c:v>
                </c:pt>
                <c:pt idx="10">
                  <c:v>23.19997</c:v>
                </c:pt>
                <c:pt idx="11">
                  <c:v>22.8431</c:v>
                </c:pt>
                <c:pt idx="12">
                  <c:v>23.32</c:v>
                </c:pt>
              </c:numCache>
            </c:numRef>
          </c:val>
          <c:smooth val="0"/>
          <c:extLst>
            <c:ext xmlns:c16="http://schemas.microsoft.com/office/drawing/2014/chart" uri="{C3380CC4-5D6E-409C-BE32-E72D297353CC}">
              <c16:uniqueId val="{00000001-2701-4979-9B40-D8EA583D7AC4}"/>
            </c:ext>
          </c:extLst>
        </c:ser>
        <c:ser>
          <c:idx val="2"/>
          <c:order val="2"/>
          <c:tx>
            <c:strRef>
              <c:f>Hoja1!$F$3</c:f>
              <c:strCache>
                <c:ptCount val="1"/>
                <c:pt idx="0">
                  <c:v>Metodología Anterior</c:v>
                </c:pt>
              </c:strCache>
            </c:strRef>
          </c:tx>
          <c:spPr>
            <a:ln w="38100" cap="rnd">
              <a:solidFill>
                <a:schemeClr val="accent2"/>
              </a:solidFill>
              <a:prstDash val="dash"/>
              <a:round/>
            </a:ln>
            <a:effectLst/>
          </c:spPr>
          <c:marker>
            <c:symbol val="none"/>
          </c:marker>
          <c:dLbls>
            <c:dLbl>
              <c:idx val="1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2701-4979-9B40-D8EA583D7AC4}"/>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ES"/>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Hoja1!$C$4:$C$23</c:f>
              <c:numCache>
                <c:formatCode>mmm\-yy</c:formatCode>
                <c:ptCount val="20"/>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numCache>
            </c:numRef>
          </c:cat>
          <c:val>
            <c:numRef>
              <c:f>Hoja1!$F$4:$F$23</c:f>
              <c:numCache>
                <c:formatCode>General</c:formatCode>
                <c:ptCount val="20"/>
                <c:pt idx="7">
                  <c:v>28.749999999999996</c:v>
                </c:pt>
                <c:pt idx="8">
                  <c:v>28.897099999999998</c:v>
                </c:pt>
                <c:pt idx="9">
                  <c:v>28.543530000000001</c:v>
                </c:pt>
                <c:pt idx="10">
                  <c:v>28.103860000000001</c:v>
                </c:pt>
                <c:pt idx="11">
                  <c:v>27.922979999999999</c:v>
                </c:pt>
                <c:pt idx="12">
                  <c:v>27.4468</c:v>
                </c:pt>
                <c:pt idx="13">
                  <c:v>27.4468</c:v>
                </c:pt>
                <c:pt idx="14">
                  <c:v>26.083880000000001</c:v>
                </c:pt>
                <c:pt idx="15">
                  <c:v>25.486499999999999</c:v>
                </c:pt>
                <c:pt idx="16">
                  <c:v>25.198029999999999</c:v>
                </c:pt>
                <c:pt idx="17">
                  <c:v>24.142499999999998</c:v>
                </c:pt>
                <c:pt idx="18">
                  <c:v>24.031099999999999</c:v>
                </c:pt>
                <c:pt idx="19">
                  <c:v>22.653590000000001</c:v>
                </c:pt>
              </c:numCache>
            </c:numRef>
          </c:val>
          <c:smooth val="0"/>
          <c:extLst>
            <c:ext xmlns:c16="http://schemas.microsoft.com/office/drawing/2014/chart" uri="{C3380CC4-5D6E-409C-BE32-E72D297353CC}">
              <c16:uniqueId val="{00000002-2701-4979-9B40-D8EA583D7AC4}"/>
            </c:ext>
          </c:extLst>
        </c:ser>
        <c:dLbls>
          <c:dLblPos val="t"/>
          <c:showLegendKey val="0"/>
          <c:showVal val="1"/>
          <c:showCatName val="0"/>
          <c:showSerName val="0"/>
          <c:showPercent val="0"/>
          <c:showBubbleSize val="0"/>
        </c:dLbls>
        <c:smooth val="0"/>
        <c:axId val="1584659200"/>
        <c:axId val="1584659616"/>
      </c:lineChart>
      <c:dateAx>
        <c:axId val="1584659200"/>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584659616"/>
        <c:crosses val="autoZero"/>
        <c:auto val="1"/>
        <c:lblOffset val="100"/>
        <c:baseTimeUnit val="months"/>
      </c:dateAx>
      <c:valAx>
        <c:axId val="1584659616"/>
        <c:scaling>
          <c:orientation val="minMax"/>
          <c:min val="15"/>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IBC</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E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58465920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s-ES"/>
              <a:t>Metodología hasta agosto 2023</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944-4F9F-9966-AE86FA6D5EC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944-4F9F-9966-AE86FA6D5EC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944-4F9F-9966-AE86FA6D5EC9}"/>
              </c:ext>
            </c:extLst>
          </c:dPt>
          <c:dLbls>
            <c:dLbl>
              <c:idx val="0"/>
              <c:layout>
                <c:manualLayout>
                  <c:x val="-9.7540606758966652E-3"/>
                  <c:y val="6.8822621094477274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4944-4F9F-9966-AE86FA6D5EC9}"/>
                </c:ext>
              </c:extLst>
            </c:dLbl>
            <c:dLbl>
              <c:idx val="1"/>
              <c:layout>
                <c:manualLayout>
                  <c:x val="-0.13215630474128651"/>
                  <c:y val="-3.2452480296708559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4944-4F9F-9966-AE86FA6D5EC9}"/>
                </c:ext>
              </c:extLst>
            </c:dLbl>
            <c:dLbl>
              <c:idx val="2"/>
              <c:layout>
                <c:manualLayout>
                  <c:x val="-2.1783321984973607E-2"/>
                  <c:y val="8.0555525135157832E-2"/>
                </c:manualLayout>
              </c:layout>
              <c:tx>
                <c:rich>
                  <a:bodyPr/>
                  <a:lstStyle/>
                  <a:p>
                    <a:r>
                      <a:rPr lang="en-US" dirty="0" err="1"/>
                      <a:t>Comercial</a:t>
                    </a:r>
                    <a:r>
                      <a:rPr lang="en-US" baseline="0" dirty="0"/>
                      <a:t>
</a:t>
                    </a:r>
                    <a:fld id="{B85B9E3E-A800-4CE3-BCDD-27443DE50AA9}" type="VALUE">
                      <a:rPr lang="en-US" baseline="0"/>
                      <a:pPr/>
                      <a:t>[VALOR]</a:t>
                    </a:fld>
                    <a:endParaRPr lang="en-US" baseline="0" dirty="0"/>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5-4944-4F9F-9966-AE86FA6D5EC9}"/>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extLst>
          </c:dLbls>
          <c:cat>
            <c:strRef>
              <c:f>'Peso en el calculo'!$O$8:$O$10</c:f>
              <c:strCache>
                <c:ptCount val="3"/>
                <c:pt idx="0">
                  <c:v>Tarjetas de crédito</c:v>
                </c:pt>
                <c:pt idx="1">
                  <c:v>Consumo</c:v>
                </c:pt>
                <c:pt idx="2">
                  <c:v>Ordinario</c:v>
                </c:pt>
              </c:strCache>
            </c:strRef>
          </c:cat>
          <c:val>
            <c:numRef>
              <c:f>'Peso en el calculo'!$P$8:$P$10</c:f>
              <c:numCache>
                <c:formatCode>0.00%</c:formatCode>
                <c:ptCount val="3"/>
                <c:pt idx="0">
                  <c:v>0.32969999999999999</c:v>
                </c:pt>
                <c:pt idx="1">
                  <c:v>0.39</c:v>
                </c:pt>
                <c:pt idx="2">
                  <c:v>0.28029999999999999</c:v>
                </c:pt>
              </c:numCache>
            </c:numRef>
          </c:val>
          <c:extLst>
            <c:ext xmlns:c16="http://schemas.microsoft.com/office/drawing/2014/chart" uri="{C3380CC4-5D6E-409C-BE32-E72D297353CC}">
              <c16:uniqueId val="{00000006-4944-4F9F-9966-AE86FA6D5EC9}"/>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pPr>
      <a:endParaRPr lang="es-E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s-ES"/>
              <a:t>Metodología actual</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102-4659-AD06-0C9034EE844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102-4659-AD06-0C9034EE844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102-4659-AD06-0C9034EE8443}"/>
              </c:ext>
            </c:extLst>
          </c:dPt>
          <c:dLbls>
            <c:dLbl>
              <c:idx val="0"/>
              <c:layout>
                <c:manualLayout>
                  <c:x val="7.9033678825374098E-2"/>
                  <c:y val="9.6358311831599416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D102-4659-AD06-0C9034EE8443}"/>
                </c:ext>
              </c:extLst>
            </c:dLbl>
            <c:dLbl>
              <c:idx val="1"/>
              <c:layout>
                <c:manualLayout>
                  <c:x val="-1.9367576281346343E-2"/>
                  <c:y val="-3.8021603349650837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D102-4659-AD06-0C9034EE8443}"/>
                </c:ext>
              </c:extLst>
            </c:dLbl>
            <c:dLbl>
              <c:idx val="2"/>
              <c:layout>
                <c:manualLayout>
                  <c:x val="8.2678620272244232E-3"/>
                  <c:y val="1.6612822562687313E-2"/>
                </c:manualLayout>
              </c:layout>
              <c:tx>
                <c:rich>
                  <a:bodyPr/>
                  <a:lstStyle/>
                  <a:p>
                    <a:r>
                      <a:rPr lang="en-US"/>
                      <a:t>Comercial
</a:t>
                    </a:r>
                    <a:fld id="{74A8A971-9234-40BE-9FA8-775BB51A2FC3}" type="VALUE">
                      <a:rPr lang="en-US"/>
                      <a:pPr/>
                      <a:t>[VALOR]</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5-D102-4659-AD06-0C9034EE8443}"/>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s-ES"/>
              </a:p>
            </c:txPr>
            <c:showLegendKey val="0"/>
            <c:showVal val="1"/>
            <c:showCatName val="1"/>
            <c:showSerName val="0"/>
            <c:showPercent val="0"/>
            <c:showBubbleSize val="0"/>
            <c:showLeaderLines val="0"/>
            <c:extLst>
              <c:ext xmlns:c15="http://schemas.microsoft.com/office/drawing/2012/chart" uri="{CE6537A1-D6FC-4f65-9D91-7224C49458BB}"/>
            </c:extLst>
          </c:dLbls>
          <c:cat>
            <c:strRef>
              <c:f>'Peso en el calculo'!$O$8:$O$10</c:f>
              <c:strCache>
                <c:ptCount val="3"/>
                <c:pt idx="0">
                  <c:v>Tarjetas de crédito</c:v>
                </c:pt>
                <c:pt idx="1">
                  <c:v>Consumo</c:v>
                </c:pt>
                <c:pt idx="2">
                  <c:v>Ordinario</c:v>
                </c:pt>
              </c:strCache>
            </c:strRef>
          </c:cat>
          <c:val>
            <c:numRef>
              <c:f>'Peso en el calculo'!$R$8:$R$10</c:f>
              <c:numCache>
                <c:formatCode>0.00%</c:formatCode>
                <c:ptCount val="3"/>
                <c:pt idx="0">
                  <c:v>0.1245</c:v>
                </c:pt>
                <c:pt idx="1">
                  <c:v>0.26300000000000001</c:v>
                </c:pt>
                <c:pt idx="2">
                  <c:v>0.61250000000000004</c:v>
                </c:pt>
              </c:numCache>
            </c:numRef>
          </c:val>
          <c:extLst>
            <c:ext xmlns:c16="http://schemas.microsoft.com/office/drawing/2014/chart" uri="{C3380CC4-5D6E-409C-BE32-E72D297353CC}">
              <c16:uniqueId val="{00000006-D102-4659-AD06-0C9034EE8443}"/>
            </c:ext>
          </c:extLst>
        </c:ser>
        <c:dLbls>
          <c:showLegendKey val="0"/>
          <c:showVal val="0"/>
          <c:showCatName val="1"/>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0.86513</cdr:x>
      <cdr:y>0.04017</cdr:y>
    </cdr:from>
    <cdr:to>
      <cdr:x>0.86513</cdr:x>
      <cdr:y>0.83762</cdr:y>
    </cdr:to>
    <cdr:cxnSp macro="">
      <cdr:nvCxnSpPr>
        <cdr:cNvPr id="3" name="Conector recto 2">
          <a:extLst xmlns:a="http://schemas.openxmlformats.org/drawingml/2006/main">
            <a:ext uri="{FF2B5EF4-FFF2-40B4-BE49-F238E27FC236}">
              <a16:creationId xmlns:a16="http://schemas.microsoft.com/office/drawing/2014/main" id="{EBCBF1EF-CBC6-4F8F-A142-723B89ED679D}"/>
            </a:ext>
          </a:extLst>
        </cdr:cNvPr>
        <cdr:cNvCxnSpPr/>
      </cdr:nvCxnSpPr>
      <cdr:spPr>
        <a:xfrm xmlns:a="http://schemas.openxmlformats.org/drawingml/2006/main" flipV="1">
          <a:off x="5537509" y="148930"/>
          <a:ext cx="0" cy="2956220"/>
        </a:xfrm>
        <a:prstGeom xmlns:a="http://schemas.openxmlformats.org/drawingml/2006/main" prst="line">
          <a:avLst/>
        </a:prstGeom>
        <a:ln xmlns:a="http://schemas.openxmlformats.org/drawingml/2006/main" w="19050" cap="flat" cmpd="sng" algn="ctr">
          <a:solidFill>
            <a:schemeClr val="tx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0.68737</cdr:x>
      <cdr:y>0.05621</cdr:y>
    </cdr:from>
    <cdr:to>
      <cdr:x>0.68737</cdr:x>
      <cdr:y>0.87546</cdr:y>
    </cdr:to>
    <cdr:cxnSp macro="">
      <cdr:nvCxnSpPr>
        <cdr:cNvPr id="3" name="Conector recto 2">
          <a:extLst xmlns:a="http://schemas.openxmlformats.org/drawingml/2006/main">
            <a:ext uri="{FF2B5EF4-FFF2-40B4-BE49-F238E27FC236}">
              <a16:creationId xmlns:a16="http://schemas.microsoft.com/office/drawing/2014/main" id="{B342D3EF-623B-4991-8ADB-9DCB787FB9B5}"/>
            </a:ext>
          </a:extLst>
        </cdr:cNvPr>
        <cdr:cNvCxnSpPr/>
      </cdr:nvCxnSpPr>
      <cdr:spPr>
        <a:xfrm xmlns:a="http://schemas.openxmlformats.org/drawingml/2006/main" flipV="1">
          <a:off x="4918228" y="180740"/>
          <a:ext cx="0" cy="2634414"/>
        </a:xfrm>
        <a:prstGeom xmlns:a="http://schemas.openxmlformats.org/drawingml/2006/main" prst="line">
          <a:avLst/>
        </a:prstGeom>
        <a:ln xmlns:a="http://schemas.openxmlformats.org/drawingml/2006/main" w="19050" cap="flat" cmpd="sng" algn="ctr">
          <a:solidFill>
            <a:schemeClr val="dk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0.68737</cdr:x>
      <cdr:y>0.05621</cdr:y>
    </cdr:from>
    <cdr:to>
      <cdr:x>0.68737</cdr:x>
      <cdr:y>0.87546</cdr:y>
    </cdr:to>
    <cdr:cxnSp macro="">
      <cdr:nvCxnSpPr>
        <cdr:cNvPr id="3" name="Conector recto 2">
          <a:extLst xmlns:a="http://schemas.openxmlformats.org/drawingml/2006/main">
            <a:ext uri="{FF2B5EF4-FFF2-40B4-BE49-F238E27FC236}">
              <a16:creationId xmlns:a16="http://schemas.microsoft.com/office/drawing/2014/main" id="{B342D3EF-623B-4991-8ADB-9DCB787FB9B5}"/>
            </a:ext>
          </a:extLst>
        </cdr:cNvPr>
        <cdr:cNvCxnSpPr/>
      </cdr:nvCxnSpPr>
      <cdr:spPr>
        <a:xfrm xmlns:a="http://schemas.openxmlformats.org/drawingml/2006/main" flipV="1">
          <a:off x="4918228" y="180740"/>
          <a:ext cx="0" cy="2634414"/>
        </a:xfrm>
        <a:prstGeom xmlns:a="http://schemas.openxmlformats.org/drawingml/2006/main" prst="line">
          <a:avLst/>
        </a:prstGeom>
        <a:ln xmlns:a="http://schemas.openxmlformats.org/drawingml/2006/main" w="19050" cap="flat" cmpd="sng" algn="ctr">
          <a:solidFill>
            <a:schemeClr val="dk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0.86513</cdr:x>
      <cdr:y>0.04017</cdr:y>
    </cdr:from>
    <cdr:to>
      <cdr:x>0.86513</cdr:x>
      <cdr:y>0.83762</cdr:y>
    </cdr:to>
    <cdr:cxnSp macro="">
      <cdr:nvCxnSpPr>
        <cdr:cNvPr id="3" name="Conector recto 2">
          <a:extLst xmlns:a="http://schemas.openxmlformats.org/drawingml/2006/main">
            <a:ext uri="{FF2B5EF4-FFF2-40B4-BE49-F238E27FC236}">
              <a16:creationId xmlns:a16="http://schemas.microsoft.com/office/drawing/2014/main" id="{EBCBF1EF-CBC6-4F8F-A142-723B89ED679D}"/>
            </a:ext>
          </a:extLst>
        </cdr:cNvPr>
        <cdr:cNvCxnSpPr/>
      </cdr:nvCxnSpPr>
      <cdr:spPr>
        <a:xfrm xmlns:a="http://schemas.openxmlformats.org/drawingml/2006/main" flipV="1">
          <a:off x="5537509" y="148930"/>
          <a:ext cx="0" cy="2956220"/>
        </a:xfrm>
        <a:prstGeom xmlns:a="http://schemas.openxmlformats.org/drawingml/2006/main" prst="line">
          <a:avLst/>
        </a:prstGeom>
        <a:ln xmlns:a="http://schemas.openxmlformats.org/drawingml/2006/main" w="19050" cap="flat" cmpd="sng" algn="ctr">
          <a:solidFill>
            <a:schemeClr val="tx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0.66167</cdr:x>
      <cdr:y>0.27222</cdr:y>
    </cdr:from>
    <cdr:to>
      <cdr:x>0.66167</cdr:x>
      <cdr:y>0.79444</cdr:y>
    </cdr:to>
    <cdr:cxnSp macro="">
      <cdr:nvCxnSpPr>
        <cdr:cNvPr id="5" name="Conector recto 4">
          <a:extLst xmlns:a="http://schemas.openxmlformats.org/drawingml/2006/main">
            <a:ext uri="{FF2B5EF4-FFF2-40B4-BE49-F238E27FC236}">
              <a16:creationId xmlns:a16="http://schemas.microsoft.com/office/drawing/2014/main" id="{5D8DC1DC-19F0-4904-AB30-24D0DA2F21B2}"/>
            </a:ext>
          </a:extLst>
        </cdr:cNvPr>
        <cdr:cNvCxnSpPr/>
      </cdr:nvCxnSpPr>
      <cdr:spPr>
        <a:xfrm xmlns:a="http://schemas.openxmlformats.org/drawingml/2006/main" flipV="1">
          <a:off x="3025140" y="746760"/>
          <a:ext cx="0" cy="1432560"/>
        </a:xfrm>
        <a:prstGeom xmlns:a="http://schemas.openxmlformats.org/drawingml/2006/main" prst="line">
          <a:avLst/>
        </a:prstGeom>
        <a:ln xmlns:a="http://schemas.openxmlformats.org/drawingml/2006/main" w="9525" cap="flat" cmpd="sng" algn="ctr">
          <a:solidFill>
            <a:schemeClr val="accent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dr:relSizeAnchor xmlns:cdr="http://schemas.openxmlformats.org/drawingml/2006/chartDrawing">
    <cdr:from>
      <cdr:x>0.83778</cdr:x>
      <cdr:y>0.25463</cdr:y>
    </cdr:from>
    <cdr:to>
      <cdr:x>0.83778</cdr:x>
      <cdr:y>0.77685</cdr:y>
    </cdr:to>
    <cdr:cxnSp macro="">
      <cdr:nvCxnSpPr>
        <cdr:cNvPr id="6" name="Conector recto 5">
          <a:extLst xmlns:a="http://schemas.openxmlformats.org/drawingml/2006/main">
            <a:ext uri="{FF2B5EF4-FFF2-40B4-BE49-F238E27FC236}">
              <a16:creationId xmlns:a16="http://schemas.microsoft.com/office/drawing/2014/main" id="{5568410F-6316-461A-A20A-E6139FE4944F}"/>
            </a:ext>
          </a:extLst>
        </cdr:cNvPr>
        <cdr:cNvCxnSpPr/>
      </cdr:nvCxnSpPr>
      <cdr:spPr>
        <a:xfrm xmlns:a="http://schemas.openxmlformats.org/drawingml/2006/main" flipV="1">
          <a:off x="3830320" y="698500"/>
          <a:ext cx="0" cy="1432560"/>
        </a:xfrm>
        <a:prstGeom xmlns:a="http://schemas.openxmlformats.org/drawingml/2006/main" prst="line">
          <a:avLst/>
        </a:prstGeom>
        <a:ln xmlns:a="http://schemas.openxmlformats.org/drawingml/2006/main" w="9525" cap="flat" cmpd="sng" algn="ctr">
          <a:solidFill>
            <a:schemeClr val="accent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dr:relSizeAnchor xmlns:cdr="http://schemas.openxmlformats.org/drawingml/2006/chartDrawing">
    <cdr:from>
      <cdr:x>0.30497</cdr:x>
      <cdr:y>0.5661</cdr:y>
    </cdr:from>
    <cdr:to>
      <cdr:x>0.51966</cdr:x>
      <cdr:y>0.72163</cdr:y>
    </cdr:to>
    <cdr:sp macro="" textlink="">
      <cdr:nvSpPr>
        <cdr:cNvPr id="7" name="Cuadro de texto 6"/>
        <cdr:cNvSpPr txBox="1"/>
      </cdr:nvSpPr>
      <cdr:spPr>
        <a:xfrm xmlns:a="http://schemas.openxmlformats.org/drawingml/2006/main">
          <a:off x="2458063" y="2806040"/>
          <a:ext cx="1730478" cy="7709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ES" sz="1200" dirty="0"/>
            <a:t>Separación</a:t>
          </a:r>
          <a:r>
            <a:rPr lang="es-ES" sz="1200" baseline="0" dirty="0"/>
            <a:t> de la categoría microcrédito en créditos productivos</a:t>
          </a:r>
          <a:endParaRPr lang="es-ES" sz="1200" dirty="0"/>
        </a:p>
      </cdr:txBody>
    </cdr:sp>
  </cdr:relSizeAnchor>
  <cdr:relSizeAnchor xmlns:cdr="http://schemas.openxmlformats.org/drawingml/2006/chartDrawing">
    <cdr:from>
      <cdr:x>0.5</cdr:x>
      <cdr:y>0.58542</cdr:y>
    </cdr:from>
    <cdr:to>
      <cdr:x>0.64733</cdr:x>
      <cdr:y>0.66089</cdr:y>
    </cdr:to>
    <cdr:cxnSp macro="">
      <cdr:nvCxnSpPr>
        <cdr:cNvPr id="9" name="Conector recto de flecha 8">
          <a:extLst xmlns:a="http://schemas.openxmlformats.org/drawingml/2006/main">
            <a:ext uri="{FF2B5EF4-FFF2-40B4-BE49-F238E27FC236}">
              <a16:creationId xmlns:a16="http://schemas.microsoft.com/office/drawing/2014/main" id="{7B730C4E-4269-4CD3-8E48-915CD7AC0CE3}"/>
            </a:ext>
          </a:extLst>
        </cdr:cNvPr>
        <cdr:cNvCxnSpPr/>
      </cdr:nvCxnSpPr>
      <cdr:spPr>
        <a:xfrm xmlns:a="http://schemas.openxmlformats.org/drawingml/2006/main">
          <a:off x="4030066" y="2901809"/>
          <a:ext cx="1187483" cy="37411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0.68517</cdr:x>
      <cdr:y>0.25236</cdr:y>
    </cdr:from>
    <cdr:to>
      <cdr:x>0.88184</cdr:x>
      <cdr:y>0.41069</cdr:y>
    </cdr:to>
    <cdr:sp macro="" textlink="">
      <cdr:nvSpPr>
        <cdr:cNvPr id="10" name="Cuadro de texto 9"/>
        <cdr:cNvSpPr txBox="1"/>
      </cdr:nvSpPr>
      <cdr:spPr>
        <a:xfrm xmlns:a="http://schemas.openxmlformats.org/drawingml/2006/main">
          <a:off x="5522537" y="1250904"/>
          <a:ext cx="1585186" cy="78481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s-ES" sz="1200" dirty="0"/>
            <a:t>Final del periodo</a:t>
          </a:r>
        </a:p>
        <a:p xmlns:a="http://schemas.openxmlformats.org/drawingml/2006/main">
          <a:r>
            <a:rPr lang="es-ES" sz="1200" dirty="0"/>
            <a:t>de transición</a:t>
          </a:r>
        </a:p>
      </cdr:txBody>
    </cdr:sp>
  </cdr:relSizeAnchor>
  <cdr:relSizeAnchor xmlns:cdr="http://schemas.openxmlformats.org/drawingml/2006/chartDrawing">
    <cdr:from>
      <cdr:x>0.76</cdr:x>
      <cdr:y>0.34444</cdr:y>
    </cdr:from>
    <cdr:to>
      <cdr:x>0.83667</cdr:x>
      <cdr:y>0.39167</cdr:y>
    </cdr:to>
    <cdr:cxnSp macro="">
      <cdr:nvCxnSpPr>
        <cdr:cNvPr id="12" name="Conector recto de flecha 11">
          <a:extLst xmlns:a="http://schemas.openxmlformats.org/drawingml/2006/main">
            <a:ext uri="{FF2B5EF4-FFF2-40B4-BE49-F238E27FC236}">
              <a16:creationId xmlns:a16="http://schemas.microsoft.com/office/drawing/2014/main" id="{A3FACB8F-D541-40FB-8918-7D80DEBB0723}"/>
            </a:ext>
          </a:extLst>
        </cdr:cNvPr>
        <cdr:cNvCxnSpPr/>
      </cdr:nvCxnSpPr>
      <cdr:spPr>
        <a:xfrm xmlns:a="http://schemas.openxmlformats.org/drawingml/2006/main">
          <a:off x="3474720" y="944880"/>
          <a:ext cx="350520" cy="12954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0.45707</cdr:x>
      <cdr:y>0.00223</cdr:y>
    </cdr:from>
    <cdr:to>
      <cdr:x>0.45707</cdr:x>
      <cdr:y>0.7893</cdr:y>
    </cdr:to>
    <cdr:cxnSp macro="">
      <cdr:nvCxnSpPr>
        <cdr:cNvPr id="3" name="Conector recto 2">
          <a:extLst xmlns:a="http://schemas.openxmlformats.org/drawingml/2006/main">
            <a:ext uri="{FF2B5EF4-FFF2-40B4-BE49-F238E27FC236}">
              <a16:creationId xmlns:a16="http://schemas.microsoft.com/office/drawing/2014/main" id="{BD77E9A0-F4B6-4EB9-9803-BA8697F64447}"/>
            </a:ext>
          </a:extLst>
        </cdr:cNvPr>
        <cdr:cNvCxnSpPr/>
      </cdr:nvCxnSpPr>
      <cdr:spPr>
        <a:xfrm xmlns:a="http://schemas.openxmlformats.org/drawingml/2006/main" flipV="1">
          <a:off x="2665562" y="9382"/>
          <a:ext cx="0" cy="3303917"/>
        </a:xfrm>
        <a:prstGeom xmlns:a="http://schemas.openxmlformats.org/drawingml/2006/main" prst="line">
          <a:avLst/>
        </a:prstGeom>
        <a:ln xmlns:a="http://schemas.openxmlformats.org/drawingml/2006/main" w="19050" cap="flat" cmpd="sng" algn="ctr">
          <a:solidFill>
            <a:schemeClr val="dk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drawings/drawing7.xml><?xml version="1.0" encoding="utf-8"?>
<c:userShapes xmlns:c="http://schemas.openxmlformats.org/drawingml/2006/chart">
  <cdr:relSizeAnchor xmlns:cdr="http://schemas.openxmlformats.org/drawingml/2006/chartDrawing">
    <cdr:from>
      <cdr:x>0.45887</cdr:x>
      <cdr:y>0</cdr:y>
    </cdr:from>
    <cdr:to>
      <cdr:x>0.45887</cdr:x>
      <cdr:y>0.81191</cdr:y>
    </cdr:to>
    <cdr:cxnSp macro="">
      <cdr:nvCxnSpPr>
        <cdr:cNvPr id="3" name="Conector recto 2">
          <a:extLst xmlns:a="http://schemas.openxmlformats.org/drawingml/2006/main">
            <a:ext uri="{FF2B5EF4-FFF2-40B4-BE49-F238E27FC236}">
              <a16:creationId xmlns:a16="http://schemas.microsoft.com/office/drawing/2014/main" id="{CCF45391-18F7-4265-B4A8-4F5078941C20}"/>
            </a:ext>
          </a:extLst>
        </cdr:cNvPr>
        <cdr:cNvCxnSpPr/>
      </cdr:nvCxnSpPr>
      <cdr:spPr>
        <a:xfrm xmlns:a="http://schemas.openxmlformats.org/drawingml/2006/main" flipV="1">
          <a:off x="2516396" y="0"/>
          <a:ext cx="0" cy="3408194"/>
        </a:xfrm>
        <a:prstGeom xmlns:a="http://schemas.openxmlformats.org/drawingml/2006/main" prst="line">
          <a:avLst/>
        </a:prstGeom>
        <a:ln xmlns:a="http://schemas.openxmlformats.org/drawingml/2006/main" w="19050" cap="flat" cmpd="sng" algn="ctr">
          <a:solidFill>
            <a:schemeClr val="dk1"/>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ADEE33DD-A198-4935-A7A3-19B0EA0C14A0}"/>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s-CO" dirty="0"/>
          </a:p>
        </p:txBody>
      </p:sp>
      <p:sp>
        <p:nvSpPr>
          <p:cNvPr id="3" name="Marcador de fecha 2">
            <a:extLst>
              <a:ext uri="{FF2B5EF4-FFF2-40B4-BE49-F238E27FC236}">
                <a16:creationId xmlns:a16="http://schemas.microsoft.com/office/drawing/2014/main" id="{529410CC-2BFF-4E4E-A04D-5FAB10CADF5B}"/>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C0DA6BD3-9005-4E33-B8B1-7D512A2957E7}" type="datetimeFigureOut">
              <a:rPr lang="es-CO" smtClean="0"/>
              <a:pPr/>
              <a:t>10/03/2025</a:t>
            </a:fld>
            <a:endParaRPr lang="es-CO" dirty="0"/>
          </a:p>
        </p:txBody>
      </p:sp>
      <p:sp>
        <p:nvSpPr>
          <p:cNvPr id="4" name="Marcador de pie de página 3">
            <a:extLst>
              <a:ext uri="{FF2B5EF4-FFF2-40B4-BE49-F238E27FC236}">
                <a16:creationId xmlns:a16="http://schemas.microsoft.com/office/drawing/2014/main" id="{573EFA71-ACF2-4839-8EE7-B477894D6B98}"/>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s-CO" dirty="0"/>
          </a:p>
        </p:txBody>
      </p:sp>
      <p:sp>
        <p:nvSpPr>
          <p:cNvPr id="5" name="Marcador de número de diapositiva 4">
            <a:extLst>
              <a:ext uri="{FF2B5EF4-FFF2-40B4-BE49-F238E27FC236}">
                <a16:creationId xmlns:a16="http://schemas.microsoft.com/office/drawing/2014/main" id="{A8078D7B-7656-4F9B-AE86-8B1358A7A195}"/>
              </a:ext>
            </a:extLst>
          </p:cNvPr>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0C05A6C7-ADE8-42A4-985F-20089A00A8AF}" type="slidenum">
              <a:rPr lang="es-CO" smtClean="0"/>
              <a:pPr/>
              <a:t>‹Nº›</a:t>
            </a:fld>
            <a:endParaRPr lang="es-CO" dirty="0"/>
          </a:p>
        </p:txBody>
      </p:sp>
    </p:spTree>
    <p:extLst>
      <p:ext uri="{BB962C8B-B14F-4D97-AF65-F5344CB8AC3E}">
        <p14:creationId xmlns:p14="http://schemas.microsoft.com/office/powerpoint/2010/main" val="2194475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CO" dirty="0"/>
          </a:p>
        </p:txBody>
      </p:sp>
      <p:sp>
        <p:nvSpPr>
          <p:cNvPr id="3" name="Marcador de fech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2EB3637-23AD-4C6E-B8D2-56EE64604A56}" type="datetimeFigureOut">
              <a:rPr lang="es-CO" smtClean="0"/>
              <a:pPr/>
              <a:t>10/03/2025</a:t>
            </a:fld>
            <a:endParaRPr lang="es-CO" dirty="0"/>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CO" dirty="0"/>
          </a:p>
        </p:txBody>
      </p:sp>
      <p:sp>
        <p:nvSpPr>
          <p:cNvPr id="5" name="Marcador de notas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9430092"/>
            <a:ext cx="2945659" cy="498134"/>
          </a:xfrm>
          <a:prstGeom prst="rect">
            <a:avLst/>
          </a:prstGeom>
        </p:spPr>
        <p:txBody>
          <a:bodyPr vert="horz" lIns="91440" tIns="45720" rIns="91440" bIns="45720" rtlCol="0" anchor="b"/>
          <a:lstStyle>
            <a:lvl1pPr algn="l">
              <a:defRPr sz="1200"/>
            </a:lvl1pPr>
          </a:lstStyle>
          <a:p>
            <a:endParaRPr lang="es-CO" dirty="0"/>
          </a:p>
        </p:txBody>
      </p:sp>
      <p:sp>
        <p:nvSpPr>
          <p:cNvPr id="7" name="Marcador de número de diapositiva 6"/>
          <p:cNvSpPr>
            <a:spLocks noGrp="1"/>
          </p:cNvSpPr>
          <p:nvPr>
            <p:ph type="sldNum" sz="quarter" idx="5"/>
          </p:nvPr>
        </p:nvSpPr>
        <p:spPr>
          <a:xfrm>
            <a:off x="3850443" y="9430092"/>
            <a:ext cx="2945659" cy="498134"/>
          </a:xfrm>
          <a:prstGeom prst="rect">
            <a:avLst/>
          </a:prstGeom>
        </p:spPr>
        <p:txBody>
          <a:bodyPr vert="horz" lIns="91440" tIns="45720" rIns="91440" bIns="45720" rtlCol="0" anchor="b"/>
          <a:lstStyle>
            <a:lvl1pPr algn="r">
              <a:defRPr sz="1200"/>
            </a:lvl1pPr>
          </a:lstStyle>
          <a:p>
            <a:fld id="{8FAFD4C8-5813-4D81-A7A6-73CB7434B1FD}" type="slidenum">
              <a:rPr lang="es-CO" smtClean="0"/>
              <a:pPr/>
              <a:t>‹Nº›</a:t>
            </a:fld>
            <a:endParaRPr lang="es-CO" dirty="0"/>
          </a:p>
        </p:txBody>
      </p:sp>
    </p:spTree>
    <p:extLst>
      <p:ext uri="{BB962C8B-B14F-4D97-AF65-F5344CB8AC3E}">
        <p14:creationId xmlns:p14="http://schemas.microsoft.com/office/powerpoint/2010/main" val="1143217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s-CO" dirty="0"/>
          </a:p>
        </p:txBody>
      </p:sp>
      <p:sp>
        <p:nvSpPr>
          <p:cNvPr id="4" name="Slide Number Placeholder 3"/>
          <p:cNvSpPr>
            <a:spLocks noGrp="1"/>
          </p:cNvSpPr>
          <p:nvPr>
            <p:ph type="sldNum" sz="quarter" idx="10"/>
          </p:nvPr>
        </p:nvSpPr>
        <p:spPr/>
        <p:txBody>
          <a:bodyPr/>
          <a:lstStyle/>
          <a:p>
            <a:pPr>
              <a:defRPr/>
            </a:pPr>
            <a:fld id="{698F490F-FBBD-4721-B053-A7B478B37C49}" type="slidenum">
              <a:rPr lang="es-CO" smtClean="0">
                <a:solidFill>
                  <a:prstClr val="black"/>
                </a:solidFill>
              </a:rPr>
              <a:pPr>
                <a:defRPr/>
              </a:pPr>
              <a:t>1</a:t>
            </a:fld>
            <a:endParaRPr lang="es-CO" dirty="0">
              <a:solidFill>
                <a:prstClr val="black"/>
              </a:solidFill>
            </a:endParaRPr>
          </a:p>
        </p:txBody>
      </p:sp>
    </p:spTree>
    <p:extLst>
      <p:ext uri="{BB962C8B-B14F-4D97-AF65-F5344CB8AC3E}">
        <p14:creationId xmlns:p14="http://schemas.microsoft.com/office/powerpoint/2010/main" val="1349364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10</a:t>
            </a:fld>
            <a:endParaRPr lang="es-CO" dirty="0"/>
          </a:p>
        </p:txBody>
      </p:sp>
    </p:spTree>
    <p:extLst>
      <p:ext uri="{BB962C8B-B14F-4D97-AF65-F5344CB8AC3E}">
        <p14:creationId xmlns:p14="http://schemas.microsoft.com/office/powerpoint/2010/main" val="2077306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11</a:t>
            </a:fld>
            <a:endParaRPr lang="es-CO" dirty="0"/>
          </a:p>
        </p:txBody>
      </p:sp>
    </p:spTree>
    <p:extLst>
      <p:ext uri="{BB962C8B-B14F-4D97-AF65-F5344CB8AC3E}">
        <p14:creationId xmlns:p14="http://schemas.microsoft.com/office/powerpoint/2010/main" val="709321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12</a:t>
            </a:fld>
            <a:endParaRPr lang="es-CO" dirty="0"/>
          </a:p>
        </p:txBody>
      </p:sp>
    </p:spTree>
    <p:extLst>
      <p:ext uri="{BB962C8B-B14F-4D97-AF65-F5344CB8AC3E}">
        <p14:creationId xmlns:p14="http://schemas.microsoft.com/office/powerpoint/2010/main" val="1531755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13</a:t>
            </a:fld>
            <a:endParaRPr lang="es-CO" dirty="0"/>
          </a:p>
        </p:txBody>
      </p:sp>
    </p:spTree>
    <p:extLst>
      <p:ext uri="{BB962C8B-B14F-4D97-AF65-F5344CB8AC3E}">
        <p14:creationId xmlns:p14="http://schemas.microsoft.com/office/powerpoint/2010/main" val="1703183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14</a:t>
            </a:fld>
            <a:endParaRPr lang="es-CO" dirty="0"/>
          </a:p>
        </p:txBody>
      </p:sp>
    </p:spTree>
    <p:extLst>
      <p:ext uri="{BB962C8B-B14F-4D97-AF65-F5344CB8AC3E}">
        <p14:creationId xmlns:p14="http://schemas.microsoft.com/office/powerpoint/2010/main" val="4171177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15</a:t>
            </a:fld>
            <a:endParaRPr lang="es-CO" dirty="0"/>
          </a:p>
        </p:txBody>
      </p:sp>
    </p:spTree>
    <p:extLst>
      <p:ext uri="{BB962C8B-B14F-4D97-AF65-F5344CB8AC3E}">
        <p14:creationId xmlns:p14="http://schemas.microsoft.com/office/powerpoint/2010/main" val="2574415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16</a:t>
            </a:fld>
            <a:endParaRPr lang="es-CO" dirty="0"/>
          </a:p>
        </p:txBody>
      </p:sp>
    </p:spTree>
    <p:extLst>
      <p:ext uri="{BB962C8B-B14F-4D97-AF65-F5344CB8AC3E}">
        <p14:creationId xmlns:p14="http://schemas.microsoft.com/office/powerpoint/2010/main" val="4513968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17</a:t>
            </a:fld>
            <a:endParaRPr lang="es-CO" dirty="0"/>
          </a:p>
        </p:txBody>
      </p:sp>
    </p:spTree>
    <p:extLst>
      <p:ext uri="{BB962C8B-B14F-4D97-AF65-F5344CB8AC3E}">
        <p14:creationId xmlns:p14="http://schemas.microsoft.com/office/powerpoint/2010/main" val="3851898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18</a:t>
            </a:fld>
            <a:endParaRPr lang="es-CO" dirty="0"/>
          </a:p>
        </p:txBody>
      </p:sp>
    </p:spTree>
    <p:extLst>
      <p:ext uri="{BB962C8B-B14F-4D97-AF65-F5344CB8AC3E}">
        <p14:creationId xmlns:p14="http://schemas.microsoft.com/office/powerpoint/2010/main" val="1268255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19</a:t>
            </a:fld>
            <a:endParaRPr lang="es-CO" dirty="0"/>
          </a:p>
        </p:txBody>
      </p:sp>
    </p:spTree>
    <p:extLst>
      <p:ext uri="{BB962C8B-B14F-4D97-AF65-F5344CB8AC3E}">
        <p14:creationId xmlns:p14="http://schemas.microsoft.com/office/powerpoint/2010/main" val="2266294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a:t>
            </a:fld>
            <a:endParaRPr lang="es-CO" dirty="0"/>
          </a:p>
        </p:txBody>
      </p:sp>
    </p:spTree>
    <p:extLst>
      <p:ext uri="{BB962C8B-B14F-4D97-AF65-F5344CB8AC3E}">
        <p14:creationId xmlns:p14="http://schemas.microsoft.com/office/powerpoint/2010/main" val="1809478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20</a:t>
            </a:fld>
            <a:endParaRPr lang="es-CO" dirty="0"/>
          </a:p>
        </p:txBody>
      </p:sp>
    </p:spTree>
    <p:extLst>
      <p:ext uri="{BB962C8B-B14F-4D97-AF65-F5344CB8AC3E}">
        <p14:creationId xmlns:p14="http://schemas.microsoft.com/office/powerpoint/2010/main" val="9841147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21</a:t>
            </a:fld>
            <a:endParaRPr lang="es-CO" dirty="0"/>
          </a:p>
        </p:txBody>
      </p:sp>
    </p:spTree>
    <p:extLst>
      <p:ext uri="{BB962C8B-B14F-4D97-AF65-F5344CB8AC3E}">
        <p14:creationId xmlns:p14="http://schemas.microsoft.com/office/powerpoint/2010/main" val="30117766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22</a:t>
            </a:fld>
            <a:endParaRPr lang="es-CO" dirty="0"/>
          </a:p>
        </p:txBody>
      </p:sp>
    </p:spTree>
    <p:extLst>
      <p:ext uri="{BB962C8B-B14F-4D97-AF65-F5344CB8AC3E}">
        <p14:creationId xmlns:p14="http://schemas.microsoft.com/office/powerpoint/2010/main" val="1934138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23</a:t>
            </a:fld>
            <a:endParaRPr lang="es-CO" dirty="0"/>
          </a:p>
        </p:txBody>
      </p:sp>
    </p:spTree>
    <p:extLst>
      <p:ext uri="{BB962C8B-B14F-4D97-AF65-F5344CB8AC3E}">
        <p14:creationId xmlns:p14="http://schemas.microsoft.com/office/powerpoint/2010/main" val="30578379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24</a:t>
            </a:fld>
            <a:endParaRPr lang="es-CO" dirty="0"/>
          </a:p>
        </p:txBody>
      </p:sp>
    </p:spTree>
    <p:extLst>
      <p:ext uri="{BB962C8B-B14F-4D97-AF65-F5344CB8AC3E}">
        <p14:creationId xmlns:p14="http://schemas.microsoft.com/office/powerpoint/2010/main" val="38630580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25</a:t>
            </a:fld>
            <a:endParaRPr lang="es-CO" dirty="0"/>
          </a:p>
        </p:txBody>
      </p:sp>
    </p:spTree>
    <p:extLst>
      <p:ext uri="{BB962C8B-B14F-4D97-AF65-F5344CB8AC3E}">
        <p14:creationId xmlns:p14="http://schemas.microsoft.com/office/powerpoint/2010/main" val="1214910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26</a:t>
            </a:fld>
            <a:endParaRPr lang="es-CO" dirty="0"/>
          </a:p>
        </p:txBody>
      </p:sp>
    </p:spTree>
    <p:extLst>
      <p:ext uri="{BB962C8B-B14F-4D97-AF65-F5344CB8AC3E}">
        <p14:creationId xmlns:p14="http://schemas.microsoft.com/office/powerpoint/2010/main" val="23949164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27</a:t>
            </a:fld>
            <a:endParaRPr lang="es-CO" dirty="0"/>
          </a:p>
        </p:txBody>
      </p:sp>
    </p:spTree>
    <p:extLst>
      <p:ext uri="{BB962C8B-B14F-4D97-AF65-F5344CB8AC3E}">
        <p14:creationId xmlns:p14="http://schemas.microsoft.com/office/powerpoint/2010/main" val="2017712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28</a:t>
            </a:fld>
            <a:endParaRPr lang="es-CO" dirty="0"/>
          </a:p>
        </p:txBody>
      </p:sp>
    </p:spTree>
    <p:extLst>
      <p:ext uri="{BB962C8B-B14F-4D97-AF65-F5344CB8AC3E}">
        <p14:creationId xmlns:p14="http://schemas.microsoft.com/office/powerpoint/2010/main" val="12036462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29</a:t>
            </a:fld>
            <a:endParaRPr lang="es-CO" dirty="0"/>
          </a:p>
        </p:txBody>
      </p:sp>
    </p:spTree>
    <p:extLst>
      <p:ext uri="{BB962C8B-B14F-4D97-AF65-F5344CB8AC3E}">
        <p14:creationId xmlns:p14="http://schemas.microsoft.com/office/powerpoint/2010/main" val="1398623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a:t>
            </a:fld>
            <a:endParaRPr lang="es-CO" dirty="0"/>
          </a:p>
        </p:txBody>
      </p:sp>
    </p:spTree>
    <p:extLst>
      <p:ext uri="{BB962C8B-B14F-4D97-AF65-F5344CB8AC3E}">
        <p14:creationId xmlns:p14="http://schemas.microsoft.com/office/powerpoint/2010/main" val="12434991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30</a:t>
            </a:fld>
            <a:endParaRPr lang="es-CO" dirty="0"/>
          </a:p>
        </p:txBody>
      </p:sp>
    </p:spTree>
    <p:extLst>
      <p:ext uri="{BB962C8B-B14F-4D97-AF65-F5344CB8AC3E}">
        <p14:creationId xmlns:p14="http://schemas.microsoft.com/office/powerpoint/2010/main" val="6525715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31</a:t>
            </a:fld>
            <a:endParaRPr lang="es-CO" dirty="0"/>
          </a:p>
        </p:txBody>
      </p:sp>
    </p:spTree>
    <p:extLst>
      <p:ext uri="{BB962C8B-B14F-4D97-AF65-F5344CB8AC3E}">
        <p14:creationId xmlns:p14="http://schemas.microsoft.com/office/powerpoint/2010/main" val="31661247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32</a:t>
            </a:fld>
            <a:endParaRPr lang="es-CO" dirty="0"/>
          </a:p>
        </p:txBody>
      </p:sp>
    </p:spTree>
    <p:extLst>
      <p:ext uri="{BB962C8B-B14F-4D97-AF65-F5344CB8AC3E}">
        <p14:creationId xmlns:p14="http://schemas.microsoft.com/office/powerpoint/2010/main" val="41327740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33</a:t>
            </a:fld>
            <a:endParaRPr lang="es-CO" dirty="0"/>
          </a:p>
        </p:txBody>
      </p:sp>
    </p:spTree>
    <p:extLst>
      <p:ext uri="{BB962C8B-B14F-4D97-AF65-F5344CB8AC3E}">
        <p14:creationId xmlns:p14="http://schemas.microsoft.com/office/powerpoint/2010/main" val="1604228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34</a:t>
            </a:fld>
            <a:endParaRPr lang="es-CO" dirty="0"/>
          </a:p>
        </p:txBody>
      </p:sp>
    </p:spTree>
    <p:extLst>
      <p:ext uri="{BB962C8B-B14F-4D97-AF65-F5344CB8AC3E}">
        <p14:creationId xmlns:p14="http://schemas.microsoft.com/office/powerpoint/2010/main" val="32122485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35</a:t>
            </a:fld>
            <a:endParaRPr lang="es-CO" dirty="0"/>
          </a:p>
        </p:txBody>
      </p:sp>
    </p:spTree>
    <p:extLst>
      <p:ext uri="{BB962C8B-B14F-4D97-AF65-F5344CB8AC3E}">
        <p14:creationId xmlns:p14="http://schemas.microsoft.com/office/powerpoint/2010/main" val="42121438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36</a:t>
            </a:fld>
            <a:endParaRPr lang="es-CO" dirty="0"/>
          </a:p>
        </p:txBody>
      </p:sp>
    </p:spTree>
    <p:extLst>
      <p:ext uri="{BB962C8B-B14F-4D97-AF65-F5344CB8AC3E}">
        <p14:creationId xmlns:p14="http://schemas.microsoft.com/office/powerpoint/2010/main" val="35969586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37</a:t>
            </a:fld>
            <a:endParaRPr lang="es-CO" dirty="0"/>
          </a:p>
        </p:txBody>
      </p:sp>
    </p:spTree>
    <p:extLst>
      <p:ext uri="{BB962C8B-B14F-4D97-AF65-F5344CB8AC3E}">
        <p14:creationId xmlns:p14="http://schemas.microsoft.com/office/powerpoint/2010/main" val="1573463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38</a:t>
            </a:fld>
            <a:endParaRPr lang="es-CO" dirty="0"/>
          </a:p>
        </p:txBody>
      </p:sp>
    </p:spTree>
    <p:extLst>
      <p:ext uri="{BB962C8B-B14F-4D97-AF65-F5344CB8AC3E}">
        <p14:creationId xmlns:p14="http://schemas.microsoft.com/office/powerpoint/2010/main" val="2842431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ES_tradnl" sz="1200" dirty="0">
                <a:latin typeface="Times New Roman" panose="02020603050405020304" pitchFamily="18" charset="0"/>
                <a:ea typeface="Calibri" panose="020F0502020204030204" pitchFamily="34" charset="0"/>
              </a:rPr>
              <a:t>Para </a:t>
            </a:r>
            <a:r>
              <a:rPr lang="es-ES_tradnl" sz="1200" b="1" dirty="0">
                <a:latin typeface="Times New Roman" panose="02020603050405020304" pitchFamily="18" charset="0"/>
                <a:ea typeface="Calibri" panose="020F0502020204030204" pitchFamily="34" charset="0"/>
              </a:rPr>
              <a:t>créditos de consumo y comerciales ordinarios </a:t>
            </a:r>
            <a:r>
              <a:rPr lang="es-ES_tradnl" sz="1200" dirty="0">
                <a:latin typeface="Times New Roman" panose="02020603050405020304" pitchFamily="18" charset="0"/>
                <a:ea typeface="Calibri" panose="020F0502020204030204" pitchFamily="34" charset="0"/>
              </a:rPr>
              <a:t>la certificación se realiza de manera mensual, tomando la información de las 4 semanas anteriores a la publicación.</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enero de 2024 se utiliza una metodología de promedio ponderado por monto del crédito (el cambio inició desde septiembre de 2023 con un periodo de transición)</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abril de 2024 se incluyen créditos de construcción y con recursos provenientes de redescuento</a:t>
            </a:r>
          </a:p>
          <a:p>
            <a:pPr algn="just">
              <a:lnSpc>
                <a:spcPct val="150000"/>
              </a:lnSpc>
            </a:pPr>
            <a:r>
              <a:rPr lang="es-ES_tradnl" sz="1200" dirty="0">
                <a:latin typeface="Times New Roman" panose="02020603050405020304" pitchFamily="18" charset="0"/>
                <a:ea typeface="Calibri" panose="020F0502020204030204" pitchFamily="34" charset="0"/>
              </a:rPr>
              <a:t>En abril de 2023 se reemplaza la categoría de </a:t>
            </a:r>
            <a:r>
              <a:rPr lang="es-ES_tradnl" sz="1200" b="1" dirty="0">
                <a:latin typeface="Times New Roman" panose="02020603050405020304" pitchFamily="18" charset="0"/>
                <a:ea typeface="Calibri" panose="020F0502020204030204" pitchFamily="34" charset="0"/>
              </a:rPr>
              <a:t>microcrédito</a:t>
            </a:r>
            <a:r>
              <a:rPr lang="es-ES_tradnl" sz="1200" dirty="0">
                <a:latin typeface="Times New Roman" panose="02020603050405020304" pitchFamily="18" charset="0"/>
                <a:ea typeface="Calibri" panose="020F0502020204030204" pitchFamily="34" charset="0"/>
              </a:rPr>
              <a:t> por cinco categorías de </a:t>
            </a:r>
            <a:r>
              <a:rPr lang="es-ES_tradnl" sz="1200" b="1" dirty="0">
                <a:latin typeface="Times New Roman" panose="02020603050405020304" pitchFamily="18" charset="0"/>
                <a:ea typeface="Calibri" panose="020F0502020204030204" pitchFamily="34" charset="0"/>
              </a:rPr>
              <a:t>crédito productivo</a:t>
            </a:r>
            <a:r>
              <a:rPr lang="es-ES_tradnl" sz="1200" dirty="0">
                <a:latin typeface="Times New Roman" panose="02020603050405020304" pitchFamily="18" charset="0"/>
                <a:ea typeface="Calibri" panose="020F0502020204030204" pitchFamily="34" charset="0"/>
              </a:rPr>
              <a:t>.</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Estos categorías de delimitan por el monto desembolsado y por la ubicación del crédito (rural o urbano)</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abril de 2023 se incluyen créditos con recursos provenientes de redescuento</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abril de 2024 se utiliza una metodología de promedio ponderado por monto del crédito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4</a:t>
            </a:fld>
            <a:endParaRPr lang="es-CO" dirty="0"/>
          </a:p>
        </p:txBody>
      </p:sp>
    </p:spTree>
    <p:extLst>
      <p:ext uri="{BB962C8B-B14F-4D97-AF65-F5344CB8AC3E}">
        <p14:creationId xmlns:p14="http://schemas.microsoft.com/office/powerpoint/2010/main" val="1447804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50000"/>
              </a:lnSpc>
            </a:pPr>
            <a:r>
              <a:rPr lang="es-ES_tradnl" sz="1200" dirty="0">
                <a:latin typeface="Times New Roman" panose="02020603050405020304" pitchFamily="18" charset="0"/>
                <a:ea typeface="Calibri" panose="020F0502020204030204" pitchFamily="34" charset="0"/>
              </a:rPr>
              <a:t>Para </a:t>
            </a:r>
            <a:r>
              <a:rPr lang="es-ES_tradnl" sz="1200" b="1" dirty="0">
                <a:latin typeface="Times New Roman" panose="02020603050405020304" pitchFamily="18" charset="0"/>
                <a:ea typeface="Calibri" panose="020F0502020204030204" pitchFamily="34" charset="0"/>
              </a:rPr>
              <a:t>créditos de consumo y comerciales ordinarios </a:t>
            </a:r>
            <a:r>
              <a:rPr lang="es-ES_tradnl" sz="1200" dirty="0">
                <a:latin typeface="Times New Roman" panose="02020603050405020304" pitchFamily="18" charset="0"/>
                <a:ea typeface="Calibri" panose="020F0502020204030204" pitchFamily="34" charset="0"/>
              </a:rPr>
              <a:t>la certificación se realiza de manera mensual, tomando la información de las 4 semanas anteriores a la publicación.</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enero de 2024 se utiliza una metodología de promedio ponderado por monto del crédito (el cambio inició desde septiembre de 2023 con un periodo de transición)</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abril de 2024 se incluyen créditos de construcción y con recursos provenientes de redescuento</a:t>
            </a:r>
          </a:p>
          <a:p>
            <a:pPr algn="just">
              <a:lnSpc>
                <a:spcPct val="150000"/>
              </a:lnSpc>
            </a:pPr>
            <a:r>
              <a:rPr lang="es-ES_tradnl" sz="1200" dirty="0">
                <a:latin typeface="Times New Roman" panose="02020603050405020304" pitchFamily="18" charset="0"/>
                <a:ea typeface="Calibri" panose="020F0502020204030204" pitchFamily="34" charset="0"/>
              </a:rPr>
              <a:t>En abril de 2023 se reemplaza la categoría de </a:t>
            </a:r>
            <a:r>
              <a:rPr lang="es-ES_tradnl" sz="1200" b="1" dirty="0">
                <a:latin typeface="Times New Roman" panose="02020603050405020304" pitchFamily="18" charset="0"/>
                <a:ea typeface="Calibri" panose="020F0502020204030204" pitchFamily="34" charset="0"/>
              </a:rPr>
              <a:t>microcrédito</a:t>
            </a:r>
            <a:r>
              <a:rPr lang="es-ES_tradnl" sz="1200" dirty="0">
                <a:latin typeface="Times New Roman" panose="02020603050405020304" pitchFamily="18" charset="0"/>
                <a:ea typeface="Calibri" panose="020F0502020204030204" pitchFamily="34" charset="0"/>
              </a:rPr>
              <a:t> por cinco categorías de </a:t>
            </a:r>
            <a:r>
              <a:rPr lang="es-ES_tradnl" sz="1200" b="1" dirty="0">
                <a:latin typeface="Times New Roman" panose="02020603050405020304" pitchFamily="18" charset="0"/>
                <a:ea typeface="Calibri" panose="020F0502020204030204" pitchFamily="34" charset="0"/>
              </a:rPr>
              <a:t>crédito productivo</a:t>
            </a:r>
            <a:r>
              <a:rPr lang="es-ES_tradnl" sz="1200" dirty="0">
                <a:latin typeface="Times New Roman" panose="02020603050405020304" pitchFamily="18" charset="0"/>
                <a:ea typeface="Calibri" panose="020F0502020204030204" pitchFamily="34" charset="0"/>
              </a:rPr>
              <a:t>.</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Estos categorías de delimitan por el monto desembolsado y por la ubicación del crédito (rural o urbano)</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abril de 2023 se incluyen créditos con recursos provenientes de redescuento</a:t>
            </a:r>
          </a:p>
          <a:p>
            <a:pPr marL="342900" indent="-342900" algn="just">
              <a:lnSpc>
                <a:spcPct val="150000"/>
              </a:lnSpc>
              <a:buFontTx/>
              <a:buChar char="-"/>
            </a:pPr>
            <a:r>
              <a:rPr lang="es-ES_tradnl" sz="1200" dirty="0">
                <a:latin typeface="Times New Roman" panose="02020603050405020304" pitchFamily="18" charset="0"/>
                <a:ea typeface="Calibri" panose="020F0502020204030204" pitchFamily="34" charset="0"/>
              </a:rPr>
              <a:t>A partir de abril de 2024 se utiliza una metodología de promedio ponderado por monto del crédito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5</a:t>
            </a:fld>
            <a:endParaRPr lang="es-CO" dirty="0"/>
          </a:p>
        </p:txBody>
      </p:sp>
    </p:spTree>
    <p:extLst>
      <p:ext uri="{BB962C8B-B14F-4D97-AF65-F5344CB8AC3E}">
        <p14:creationId xmlns:p14="http://schemas.microsoft.com/office/powerpoint/2010/main" val="284722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6</a:t>
            </a:fld>
            <a:endParaRPr lang="es-CO" dirty="0"/>
          </a:p>
        </p:txBody>
      </p:sp>
    </p:spTree>
    <p:extLst>
      <p:ext uri="{BB962C8B-B14F-4D97-AF65-F5344CB8AC3E}">
        <p14:creationId xmlns:p14="http://schemas.microsoft.com/office/powerpoint/2010/main" val="4273001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7</a:t>
            </a:fld>
            <a:endParaRPr lang="es-CO" dirty="0"/>
          </a:p>
        </p:txBody>
      </p:sp>
    </p:spTree>
    <p:extLst>
      <p:ext uri="{BB962C8B-B14F-4D97-AF65-F5344CB8AC3E}">
        <p14:creationId xmlns:p14="http://schemas.microsoft.com/office/powerpoint/2010/main" val="3480476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dirty="0"/>
              <a:t>Nota: los rangos no son para la totalidad de créditos sino para los más representativos (hay algunos que tienen tasas muy bajas por su finalidad y distorsionan las cuentas)</a:t>
            </a:r>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8</a:t>
            </a:fld>
            <a:endParaRPr lang="es-CO" dirty="0"/>
          </a:p>
        </p:txBody>
      </p:sp>
    </p:spTree>
    <p:extLst>
      <p:ext uri="{BB962C8B-B14F-4D97-AF65-F5344CB8AC3E}">
        <p14:creationId xmlns:p14="http://schemas.microsoft.com/office/powerpoint/2010/main" val="998720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Marcador de número de diapositiva 3"/>
          <p:cNvSpPr>
            <a:spLocks noGrp="1"/>
          </p:cNvSpPr>
          <p:nvPr>
            <p:ph type="sldNum" sz="quarter" idx="5"/>
          </p:nvPr>
        </p:nvSpPr>
        <p:spPr/>
        <p:txBody>
          <a:bodyPr/>
          <a:lstStyle/>
          <a:p>
            <a:fld id="{8FAFD4C8-5813-4D81-A7A6-73CB7434B1FD}" type="slidenum">
              <a:rPr lang="es-CO" smtClean="0"/>
              <a:pPr/>
              <a:t>9</a:t>
            </a:fld>
            <a:endParaRPr lang="es-CO" dirty="0"/>
          </a:p>
        </p:txBody>
      </p:sp>
    </p:spTree>
    <p:extLst>
      <p:ext uri="{BB962C8B-B14F-4D97-AF65-F5344CB8AC3E}">
        <p14:creationId xmlns:p14="http://schemas.microsoft.com/office/powerpoint/2010/main" val="3094834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11981-56FD-3D4E-BA0E-ED6CEF152FC8}"/>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s-ES_tradnl" dirty="0"/>
          </a:p>
        </p:txBody>
      </p:sp>
      <p:sp>
        <p:nvSpPr>
          <p:cNvPr id="3" name="Subtitle 2">
            <a:extLst>
              <a:ext uri="{FF2B5EF4-FFF2-40B4-BE49-F238E27FC236}">
                <a16:creationId xmlns:a16="http://schemas.microsoft.com/office/drawing/2014/main" id="{B70FD965-BEDC-5A41-8DBB-4FCF710220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007DFB77-D3FC-5E4D-8995-8229A2583D0E}"/>
              </a:ext>
            </a:extLst>
          </p:cNvPr>
          <p:cNvSpPr>
            <a:spLocks noGrp="1"/>
          </p:cNvSpPr>
          <p:nvPr>
            <p:ph type="dt" sz="half" idx="10"/>
          </p:nvPr>
        </p:nvSpPr>
        <p:spPr/>
        <p:txBody>
          <a:bodyPr/>
          <a:lstStyle/>
          <a:p>
            <a:fld id="{403C4A32-77CE-4D6A-9E05-F4865A18FDB6}" type="datetime1">
              <a:rPr lang="es-ES_tradnl" smtClean="0"/>
              <a:pPr/>
              <a:t>10/03/2025</a:t>
            </a:fld>
            <a:endParaRPr lang="es-ES_tradnl" dirty="0"/>
          </a:p>
        </p:txBody>
      </p:sp>
      <p:sp>
        <p:nvSpPr>
          <p:cNvPr id="5" name="Footer Placeholder 4">
            <a:extLst>
              <a:ext uri="{FF2B5EF4-FFF2-40B4-BE49-F238E27FC236}">
                <a16:creationId xmlns:a16="http://schemas.microsoft.com/office/drawing/2014/main" id="{C15C14C5-4B29-EE4A-8C7D-27858D78D9FA}"/>
              </a:ext>
            </a:extLst>
          </p:cNvPr>
          <p:cNvSpPr>
            <a:spLocks noGrp="1"/>
          </p:cNvSpPr>
          <p:nvPr>
            <p:ph type="ftr" sz="quarter" idx="11"/>
          </p:nvPr>
        </p:nvSpPr>
        <p:spPr/>
        <p:txBody>
          <a:bodyPr/>
          <a:lstStyle/>
          <a:p>
            <a:endParaRPr lang="es-ES_tradnl" dirty="0"/>
          </a:p>
        </p:txBody>
      </p:sp>
      <p:sp>
        <p:nvSpPr>
          <p:cNvPr id="6" name="Slide Number Placeholder 5">
            <a:extLst>
              <a:ext uri="{FF2B5EF4-FFF2-40B4-BE49-F238E27FC236}">
                <a16:creationId xmlns:a16="http://schemas.microsoft.com/office/drawing/2014/main" id="{68EFC69A-9CFE-9F46-BD30-B7C120B73240}"/>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
        <p:nvSpPr>
          <p:cNvPr id="8" name="Rectángulo 7">
            <a:extLst>
              <a:ext uri="{FF2B5EF4-FFF2-40B4-BE49-F238E27FC236}">
                <a16:creationId xmlns:a16="http://schemas.microsoft.com/office/drawing/2014/main" id="{7DAA1884-20F1-4917-A0C0-407EE84731D5}"/>
              </a:ext>
            </a:extLst>
          </p:cNvPr>
          <p:cNvSpPr/>
          <p:nvPr userDrawn="1"/>
        </p:nvSpPr>
        <p:spPr>
          <a:xfrm>
            <a:off x="0" y="6417423"/>
            <a:ext cx="12192000" cy="46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8" algn="ctr"/>
            <a:endParaRPr lang="es-CO" sz="1200" dirty="0">
              <a:solidFill>
                <a:schemeClr val="accent1">
                  <a:lumMod val="50000"/>
                </a:schemeClr>
              </a:solidFill>
              <a:latin typeface="Arial" panose="020B0604020202020204" pitchFamily="34" charset="0"/>
            </a:endParaRPr>
          </a:p>
        </p:txBody>
      </p:sp>
    </p:spTree>
    <p:extLst>
      <p:ext uri="{BB962C8B-B14F-4D97-AF65-F5344CB8AC3E}">
        <p14:creationId xmlns:p14="http://schemas.microsoft.com/office/powerpoint/2010/main" val="260570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CBD3F-4397-9842-BE2C-EF5E34062D1D}"/>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1FF8235D-FA88-E846-BED9-2C7F9B32DE3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E12CFD7F-FE0D-B449-9D13-DCA9FE4A1D37}"/>
              </a:ext>
            </a:extLst>
          </p:cNvPr>
          <p:cNvSpPr>
            <a:spLocks noGrp="1"/>
          </p:cNvSpPr>
          <p:nvPr>
            <p:ph type="dt" sz="half" idx="10"/>
          </p:nvPr>
        </p:nvSpPr>
        <p:spPr/>
        <p:txBody>
          <a:bodyPr/>
          <a:lstStyle/>
          <a:p>
            <a:fld id="{E6B89FA8-39D0-4DF0-BB73-1A9C2C62E974}" type="datetime1">
              <a:rPr lang="es-ES_tradnl" smtClean="0"/>
              <a:pPr/>
              <a:t>10/03/2025</a:t>
            </a:fld>
            <a:endParaRPr lang="es-ES_tradnl" dirty="0"/>
          </a:p>
        </p:txBody>
      </p:sp>
      <p:sp>
        <p:nvSpPr>
          <p:cNvPr id="5" name="Footer Placeholder 4">
            <a:extLst>
              <a:ext uri="{FF2B5EF4-FFF2-40B4-BE49-F238E27FC236}">
                <a16:creationId xmlns:a16="http://schemas.microsoft.com/office/drawing/2014/main" id="{D02752D0-39CB-6B49-A239-C7F00AE7E5CB}"/>
              </a:ext>
            </a:extLst>
          </p:cNvPr>
          <p:cNvSpPr>
            <a:spLocks noGrp="1"/>
          </p:cNvSpPr>
          <p:nvPr>
            <p:ph type="ftr" sz="quarter" idx="11"/>
          </p:nvPr>
        </p:nvSpPr>
        <p:spPr/>
        <p:txBody>
          <a:bodyPr/>
          <a:lstStyle/>
          <a:p>
            <a:endParaRPr lang="es-ES_tradnl" dirty="0"/>
          </a:p>
        </p:txBody>
      </p:sp>
      <p:sp>
        <p:nvSpPr>
          <p:cNvPr id="6" name="Slide Number Placeholder 5">
            <a:extLst>
              <a:ext uri="{FF2B5EF4-FFF2-40B4-BE49-F238E27FC236}">
                <a16:creationId xmlns:a16="http://schemas.microsoft.com/office/drawing/2014/main" id="{8F72D1CB-900D-0A43-924C-B3D05833F1FB}"/>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374085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757FB8-60BB-364D-870D-2EB575A23E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5F952102-65A0-0B44-97B1-F0EA4A0702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15370197-EECE-B44B-8C5A-BD3823C0A7B6}"/>
              </a:ext>
            </a:extLst>
          </p:cNvPr>
          <p:cNvSpPr>
            <a:spLocks noGrp="1"/>
          </p:cNvSpPr>
          <p:nvPr>
            <p:ph type="dt" sz="half" idx="10"/>
          </p:nvPr>
        </p:nvSpPr>
        <p:spPr/>
        <p:txBody>
          <a:bodyPr/>
          <a:lstStyle/>
          <a:p>
            <a:fld id="{B69BDBF5-A297-4A73-ACED-05E520287A66}" type="datetime1">
              <a:rPr lang="es-ES_tradnl" smtClean="0"/>
              <a:pPr/>
              <a:t>10/03/2025</a:t>
            </a:fld>
            <a:endParaRPr lang="es-ES_tradnl" dirty="0"/>
          </a:p>
        </p:txBody>
      </p:sp>
      <p:sp>
        <p:nvSpPr>
          <p:cNvPr id="5" name="Footer Placeholder 4">
            <a:extLst>
              <a:ext uri="{FF2B5EF4-FFF2-40B4-BE49-F238E27FC236}">
                <a16:creationId xmlns:a16="http://schemas.microsoft.com/office/drawing/2014/main" id="{BC644118-DEDE-0B4F-8B8A-BFBEAD405769}"/>
              </a:ext>
            </a:extLst>
          </p:cNvPr>
          <p:cNvSpPr>
            <a:spLocks noGrp="1"/>
          </p:cNvSpPr>
          <p:nvPr>
            <p:ph type="ftr" sz="quarter" idx="11"/>
          </p:nvPr>
        </p:nvSpPr>
        <p:spPr/>
        <p:txBody>
          <a:bodyPr/>
          <a:lstStyle/>
          <a:p>
            <a:endParaRPr lang="es-ES_tradnl" dirty="0"/>
          </a:p>
        </p:txBody>
      </p:sp>
      <p:sp>
        <p:nvSpPr>
          <p:cNvPr id="6" name="Slide Number Placeholder 5">
            <a:extLst>
              <a:ext uri="{FF2B5EF4-FFF2-40B4-BE49-F238E27FC236}">
                <a16:creationId xmlns:a16="http://schemas.microsoft.com/office/drawing/2014/main" id="{8D361636-8FDC-D84D-8FED-D407B7048F87}"/>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8845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9691AA-63EF-4EB5-BE5E-20945FCF493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318B24C1-9577-481E-8309-373BAF2281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6F91AFDC-5B80-4E55-9EFB-35F6220B0ACE}"/>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FF52D7D6-CF01-4F99-A2E2-3682EE25C46B}"/>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64CDB83D-DA25-4A2D-B83D-404F6CF56E40}"/>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3125301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E90D8-799C-415F-BECC-4617FB0CE9AB}"/>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1D18FB0-74CA-4212-B1E2-58416A03B51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733C128-0DEF-411F-9FD3-F46ED642381E}"/>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02A7AF16-F268-4EE2-B229-76EB75E4B7A8}"/>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B587AE77-DDBF-4493-AE12-2B8BFD2946D7}"/>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3869147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A9A247-0B12-45B6-AFAE-45CE38E93CC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FA7FA0E-793C-4F92-9BF7-3BC7E0D1BD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8248876-512C-4512-8205-1705E1DC5AEC}"/>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D4D1F63C-7EC2-4D0B-8BB7-E13FD6F72564}"/>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EECDED96-E017-4BF9-83C9-71B592B39CB5}"/>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2861989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7EBEF6-C752-40DF-A601-D435B86444E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D832778-FE41-4C09-9C73-BC26AD2BA41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C180F6A2-2AA3-4BC2-82D8-B94DC4EE245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61A06888-818D-4156-9F2A-D70CF20CB83B}"/>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DB6072CC-7A26-4BB7-A5D1-F788839C1BDB}"/>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3CF7A72F-2F6C-45B4-9C29-FF55B6AFA245}"/>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3251786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E8BD5-4722-45BC-894B-6401D4B9727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87A7B28-6FC0-419E-9C6D-77ADB38AAB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0A346BC-DEF0-4525-8550-579816A4BC1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E9B8C0D-5315-4A7D-9DAA-781D99B07E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24751C7-0B06-4E82-9622-9D0D767B61C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E4ECA01C-901B-469A-9E68-FFF3FDBB38B6}"/>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8" name="Marcador de pie de página 7">
            <a:extLst>
              <a:ext uri="{FF2B5EF4-FFF2-40B4-BE49-F238E27FC236}">
                <a16:creationId xmlns:a16="http://schemas.microsoft.com/office/drawing/2014/main" id="{506F3B90-01DE-47DE-A5DB-931D1369C1F6}"/>
              </a:ext>
            </a:extLst>
          </p:cNvPr>
          <p:cNvSpPr>
            <a:spLocks noGrp="1"/>
          </p:cNvSpPr>
          <p:nvPr>
            <p:ph type="ftr" sz="quarter" idx="11"/>
          </p:nvPr>
        </p:nvSpPr>
        <p:spPr/>
        <p:txBody>
          <a:bodyPr/>
          <a:lstStyle/>
          <a:p>
            <a:endParaRPr lang="es-CO" dirty="0"/>
          </a:p>
        </p:txBody>
      </p:sp>
      <p:sp>
        <p:nvSpPr>
          <p:cNvPr id="9" name="Marcador de número de diapositiva 8">
            <a:extLst>
              <a:ext uri="{FF2B5EF4-FFF2-40B4-BE49-F238E27FC236}">
                <a16:creationId xmlns:a16="http://schemas.microsoft.com/office/drawing/2014/main" id="{9DC6C022-C313-4452-BB6E-015FD04C4D27}"/>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2958520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7F57F8-1BEA-470A-96DE-458B45E9996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44F9052-BD72-4666-B4F7-48F015B169CD}"/>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4" name="Marcador de pie de página 3">
            <a:extLst>
              <a:ext uri="{FF2B5EF4-FFF2-40B4-BE49-F238E27FC236}">
                <a16:creationId xmlns:a16="http://schemas.microsoft.com/office/drawing/2014/main" id="{7BAB93C8-EA00-4D62-A27E-35B43022800F}"/>
              </a:ext>
            </a:extLst>
          </p:cNvPr>
          <p:cNvSpPr>
            <a:spLocks noGrp="1"/>
          </p:cNvSpPr>
          <p:nvPr>
            <p:ph type="ftr" sz="quarter" idx="11"/>
          </p:nvPr>
        </p:nvSpPr>
        <p:spPr/>
        <p:txBody>
          <a:bodyPr/>
          <a:lstStyle/>
          <a:p>
            <a:endParaRPr lang="es-CO" dirty="0"/>
          </a:p>
        </p:txBody>
      </p:sp>
      <p:sp>
        <p:nvSpPr>
          <p:cNvPr id="5" name="Marcador de número de diapositiva 4">
            <a:extLst>
              <a:ext uri="{FF2B5EF4-FFF2-40B4-BE49-F238E27FC236}">
                <a16:creationId xmlns:a16="http://schemas.microsoft.com/office/drawing/2014/main" id="{D39F8DA3-F3EC-4082-87B2-85504A08F8A1}"/>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4197893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C3F014-29FD-4E7C-BDAD-F03D061AD1EB}"/>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3" name="Marcador de pie de página 2">
            <a:extLst>
              <a:ext uri="{FF2B5EF4-FFF2-40B4-BE49-F238E27FC236}">
                <a16:creationId xmlns:a16="http://schemas.microsoft.com/office/drawing/2014/main" id="{4EEA8926-C79C-432C-9FD1-254EA9FD216A}"/>
              </a:ext>
            </a:extLst>
          </p:cNvPr>
          <p:cNvSpPr>
            <a:spLocks noGrp="1"/>
          </p:cNvSpPr>
          <p:nvPr>
            <p:ph type="ftr" sz="quarter" idx="11"/>
          </p:nvPr>
        </p:nvSpPr>
        <p:spPr/>
        <p:txBody>
          <a:bodyPr/>
          <a:lstStyle/>
          <a:p>
            <a:endParaRPr lang="es-CO" dirty="0"/>
          </a:p>
        </p:txBody>
      </p:sp>
      <p:sp>
        <p:nvSpPr>
          <p:cNvPr id="4" name="Marcador de número de diapositiva 3">
            <a:extLst>
              <a:ext uri="{FF2B5EF4-FFF2-40B4-BE49-F238E27FC236}">
                <a16:creationId xmlns:a16="http://schemas.microsoft.com/office/drawing/2014/main" id="{0B02C4D7-3D12-4162-AE99-911DED656EEA}"/>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528523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5AE119-4C7D-41B2-B677-BC080654989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DC4F2FA-27C9-4289-970F-45829705B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F1BF8A4-85C7-4A26-8857-87D54F7C37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AA5DCB5-8287-4FFE-87B3-277358699372}"/>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6BED6BEC-C389-4F82-8A41-BEF2EC692CF0}"/>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D5A22039-29E9-4C5C-B392-BBBE9631B7DC}"/>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242211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720DF-4E82-8A49-9DA3-8952AAD07F82}"/>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7131AA3A-6961-6E47-8485-796C07C91B42}"/>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ES_tradnl" dirty="0"/>
          </a:p>
        </p:txBody>
      </p:sp>
      <p:sp>
        <p:nvSpPr>
          <p:cNvPr id="4" name="Date Placeholder 3">
            <a:extLst>
              <a:ext uri="{FF2B5EF4-FFF2-40B4-BE49-F238E27FC236}">
                <a16:creationId xmlns:a16="http://schemas.microsoft.com/office/drawing/2014/main" id="{10A94B14-4946-C044-827F-9AC56DFE7481}"/>
              </a:ext>
            </a:extLst>
          </p:cNvPr>
          <p:cNvSpPr>
            <a:spLocks noGrp="1"/>
          </p:cNvSpPr>
          <p:nvPr>
            <p:ph type="dt" sz="half" idx="10"/>
          </p:nvPr>
        </p:nvSpPr>
        <p:spPr/>
        <p:txBody>
          <a:bodyPr/>
          <a:lstStyle/>
          <a:p>
            <a:fld id="{C2FB1AC1-5247-43A3-A666-A60862B96A1F}" type="datetime1">
              <a:rPr lang="es-ES_tradnl" smtClean="0"/>
              <a:pPr/>
              <a:t>10/03/2025</a:t>
            </a:fld>
            <a:endParaRPr lang="es-ES_tradnl" dirty="0"/>
          </a:p>
        </p:txBody>
      </p:sp>
      <p:sp>
        <p:nvSpPr>
          <p:cNvPr id="5" name="Footer Placeholder 4">
            <a:extLst>
              <a:ext uri="{FF2B5EF4-FFF2-40B4-BE49-F238E27FC236}">
                <a16:creationId xmlns:a16="http://schemas.microsoft.com/office/drawing/2014/main" id="{DD901910-F7AB-374B-B984-7401B11F877F}"/>
              </a:ext>
            </a:extLst>
          </p:cNvPr>
          <p:cNvSpPr>
            <a:spLocks noGrp="1"/>
          </p:cNvSpPr>
          <p:nvPr>
            <p:ph type="ftr" sz="quarter" idx="11"/>
          </p:nvPr>
        </p:nvSpPr>
        <p:spPr/>
        <p:txBody>
          <a:bodyPr/>
          <a:lstStyle/>
          <a:p>
            <a:r>
              <a:rPr lang="es-ES_tradnl" dirty="0"/>
              <a:t>Diciembre </a:t>
            </a:r>
          </a:p>
        </p:txBody>
      </p:sp>
      <p:sp>
        <p:nvSpPr>
          <p:cNvPr id="6" name="Slide Number Placeholder 5">
            <a:extLst>
              <a:ext uri="{FF2B5EF4-FFF2-40B4-BE49-F238E27FC236}">
                <a16:creationId xmlns:a16="http://schemas.microsoft.com/office/drawing/2014/main" id="{350EC653-F658-8743-ACC9-F7A1AE1CFAB8}"/>
              </a:ext>
            </a:extLst>
          </p:cNvPr>
          <p:cNvSpPr>
            <a:spLocks noGrp="1"/>
          </p:cNvSpPr>
          <p:nvPr>
            <p:ph type="sldNum" sz="quarter" idx="12"/>
          </p:nvPr>
        </p:nvSpPr>
        <p:spPr/>
        <p:txBody>
          <a:bodyPr/>
          <a:lstStyle>
            <a:lvl1pPr>
              <a:defRPr/>
            </a:lvl1pPr>
          </a:lstStyle>
          <a:p>
            <a:endParaRPr lang="es-ES_tradnl" dirty="0"/>
          </a:p>
        </p:txBody>
      </p:sp>
    </p:spTree>
    <p:extLst>
      <p:ext uri="{BB962C8B-B14F-4D97-AF65-F5344CB8AC3E}">
        <p14:creationId xmlns:p14="http://schemas.microsoft.com/office/powerpoint/2010/main" val="3572101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7CD302-34B1-48F3-81FD-54372FC94E2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2118D062-AF1B-4C01-B57C-A08673CB35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a:extLst>
              <a:ext uri="{FF2B5EF4-FFF2-40B4-BE49-F238E27FC236}">
                <a16:creationId xmlns:a16="http://schemas.microsoft.com/office/drawing/2014/main" id="{BED2445A-EDEA-49C7-8F3F-EC041E2D39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9879C08-913E-4BBE-949C-6EA42D679F33}"/>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82EBBB91-FF09-4210-AD43-F1B383C753B2}"/>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B8222A9D-36BD-4309-82E9-D016B4345470}"/>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39483361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DF590F-1F27-45D4-8295-0CEF36A3C91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5BEADC4-4FE3-4F77-9ED2-8FE73E6CD15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B10C0CD-B18C-4C0C-9BB7-92B8FDF8E50A}"/>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13783E42-3DD2-44FD-8BAD-7B1CADFE4E15}"/>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C492D507-BCDF-4CB1-97D9-A50C89E8ACB0}"/>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3399351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57E5136-7471-41BC-B1C8-F3DDFE0092E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4C20B900-B93C-411F-BFFE-145EB2D6C5E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7ABFD51-09A1-4CD5-87EF-13218A06C7D0}"/>
              </a:ext>
            </a:extLst>
          </p:cNvPr>
          <p:cNvSpPr>
            <a:spLocks noGrp="1"/>
          </p:cNvSpPr>
          <p:nvPr>
            <p:ph type="dt" sz="half" idx="10"/>
          </p:nvPr>
        </p:nvSpPr>
        <p:spPr/>
        <p:txBody>
          <a:bodyPr/>
          <a:lstStyle/>
          <a:p>
            <a:fld id="{6E10D06A-13A3-4168-B72A-728F1F5B48DE}"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6B530F53-BECB-4C5C-88F6-003A9A6FACCA}"/>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9FF6E4B5-599E-43CA-801B-785C97EE205A}"/>
              </a:ext>
            </a:extLst>
          </p:cNvPr>
          <p:cNvSpPr>
            <a:spLocks noGrp="1"/>
          </p:cNvSpPr>
          <p:nvPr>
            <p:ph type="sldNum" sz="quarter" idx="12"/>
          </p:nvPr>
        </p:nvSpPr>
        <p:spPr/>
        <p:txBody>
          <a:bodyPr/>
          <a:lstStyle/>
          <a:p>
            <a:fld id="{3BF8012F-DFDC-4858-9AD1-539D31D94771}" type="slidenum">
              <a:rPr lang="es-CO" smtClean="0"/>
              <a:pPr/>
              <a:t>‹Nº›</a:t>
            </a:fld>
            <a:endParaRPr lang="es-CO" dirty="0"/>
          </a:p>
        </p:txBody>
      </p:sp>
    </p:spTree>
    <p:extLst>
      <p:ext uri="{BB962C8B-B14F-4D97-AF65-F5344CB8AC3E}">
        <p14:creationId xmlns:p14="http://schemas.microsoft.com/office/powerpoint/2010/main" val="9292738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9D1971-B63A-49FB-A262-22B3849BF2E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0FE4B9BF-AA73-47D9-B7DB-410205A634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62F19C3C-BCAC-4E1D-A48B-013068094D5E}"/>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4A941F21-42D7-428E-9414-2986EFD0A742}"/>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9AE26C51-E0FB-4BC8-8571-F3EF656BA0EF}"/>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34196033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97988B-6B04-4534-BCE4-59C46916AEA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2A8EF39-C544-4446-B31B-FF0EFFC473C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65FB6CF-D94F-407D-BB7E-19F938B0FCF8}"/>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C486DDAA-821D-4DCF-81A9-DE1CEDB06C0A}"/>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58BEA51C-8137-4E13-86EB-F3F561A542FE}"/>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26668139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95035-C999-4E0B-B4A9-391DAE35A99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C3B44CB-0962-443C-AAFF-88B56F820E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738E7C7-9076-411D-B4CD-182BE6938018}"/>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7AAF8B99-3B95-4E66-8205-07C81150EEB5}"/>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0BA91CE8-228B-4118-98D7-6EAD865FB687}"/>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2067959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274167-8752-4FB5-9A76-EA260E4C01D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C5A2D3A-049C-4BAD-9001-5EA679D311C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D3AF97B2-6C83-4490-8ED0-E9155EF9EB1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461B171D-876F-47A0-B1E4-F40467301D64}"/>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C5795898-00B0-4F07-96A5-9AD179AE04CB}"/>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79325EFA-B7A2-4AA9-84EF-C7205BC5EE48}"/>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583042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858A4B-774F-4569-8FB1-CABCDD3EE27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481698A-97C7-4DC9-9802-0A4862B131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E4E81B3-362E-4763-A33F-DB5AC8439F7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ECFD76C-BBD7-4043-9D8C-B7E33DCC29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E6C21E6-8CD4-4953-91E3-FEB12755AD5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4D05B22A-80A7-4F9A-B411-DD8C078F2B6B}"/>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8" name="Marcador de pie de página 7">
            <a:extLst>
              <a:ext uri="{FF2B5EF4-FFF2-40B4-BE49-F238E27FC236}">
                <a16:creationId xmlns:a16="http://schemas.microsoft.com/office/drawing/2014/main" id="{879A37BF-3BF2-4925-B6F8-02CE455E0CCF}"/>
              </a:ext>
            </a:extLst>
          </p:cNvPr>
          <p:cNvSpPr>
            <a:spLocks noGrp="1"/>
          </p:cNvSpPr>
          <p:nvPr>
            <p:ph type="ftr" sz="quarter" idx="11"/>
          </p:nvPr>
        </p:nvSpPr>
        <p:spPr/>
        <p:txBody>
          <a:bodyPr/>
          <a:lstStyle/>
          <a:p>
            <a:endParaRPr lang="es-CO" dirty="0"/>
          </a:p>
        </p:txBody>
      </p:sp>
      <p:sp>
        <p:nvSpPr>
          <p:cNvPr id="9" name="Marcador de número de diapositiva 8">
            <a:extLst>
              <a:ext uri="{FF2B5EF4-FFF2-40B4-BE49-F238E27FC236}">
                <a16:creationId xmlns:a16="http://schemas.microsoft.com/office/drawing/2014/main" id="{4F3BDC22-698A-4EA7-AFFB-C46CB4568771}"/>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5402195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CFE4A-B753-4A84-8B16-3F8B1CDD852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CB3C5DBA-D9E3-4C24-A8CF-302F41F1A534}"/>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4" name="Marcador de pie de página 3">
            <a:extLst>
              <a:ext uri="{FF2B5EF4-FFF2-40B4-BE49-F238E27FC236}">
                <a16:creationId xmlns:a16="http://schemas.microsoft.com/office/drawing/2014/main" id="{2EFB8C75-D185-4366-B306-21FB34B62EA4}"/>
              </a:ext>
            </a:extLst>
          </p:cNvPr>
          <p:cNvSpPr>
            <a:spLocks noGrp="1"/>
          </p:cNvSpPr>
          <p:nvPr>
            <p:ph type="ftr" sz="quarter" idx="11"/>
          </p:nvPr>
        </p:nvSpPr>
        <p:spPr/>
        <p:txBody>
          <a:bodyPr/>
          <a:lstStyle/>
          <a:p>
            <a:endParaRPr lang="es-CO" dirty="0"/>
          </a:p>
        </p:txBody>
      </p:sp>
      <p:sp>
        <p:nvSpPr>
          <p:cNvPr id="5" name="Marcador de número de diapositiva 4">
            <a:extLst>
              <a:ext uri="{FF2B5EF4-FFF2-40B4-BE49-F238E27FC236}">
                <a16:creationId xmlns:a16="http://schemas.microsoft.com/office/drawing/2014/main" id="{0FDF95A8-B3EB-4320-87B8-356DD3DB9FF4}"/>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13158393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6443A32-B0F6-42D4-8315-1A0EE2B16387}"/>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3" name="Marcador de pie de página 2">
            <a:extLst>
              <a:ext uri="{FF2B5EF4-FFF2-40B4-BE49-F238E27FC236}">
                <a16:creationId xmlns:a16="http://schemas.microsoft.com/office/drawing/2014/main" id="{D7B8B947-1930-4C32-937D-C9333B24504A}"/>
              </a:ext>
            </a:extLst>
          </p:cNvPr>
          <p:cNvSpPr>
            <a:spLocks noGrp="1"/>
          </p:cNvSpPr>
          <p:nvPr>
            <p:ph type="ftr" sz="quarter" idx="11"/>
          </p:nvPr>
        </p:nvSpPr>
        <p:spPr/>
        <p:txBody>
          <a:bodyPr/>
          <a:lstStyle/>
          <a:p>
            <a:endParaRPr lang="es-CO" dirty="0"/>
          </a:p>
        </p:txBody>
      </p:sp>
      <p:sp>
        <p:nvSpPr>
          <p:cNvPr id="4" name="Marcador de número de diapositiva 3">
            <a:extLst>
              <a:ext uri="{FF2B5EF4-FFF2-40B4-BE49-F238E27FC236}">
                <a16:creationId xmlns:a16="http://schemas.microsoft.com/office/drawing/2014/main" id="{CCCF4E01-79D7-4514-9F2D-5761E7865D7B}"/>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48242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B9EB1-27E7-9747-A640-507A65C0A9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29D6D07-9188-E643-86DF-D2F06C01ED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D625BB9-B5B4-844C-9E68-7C90E892F0C5}"/>
              </a:ext>
            </a:extLst>
          </p:cNvPr>
          <p:cNvSpPr>
            <a:spLocks noGrp="1"/>
          </p:cNvSpPr>
          <p:nvPr>
            <p:ph type="dt" sz="half" idx="10"/>
          </p:nvPr>
        </p:nvSpPr>
        <p:spPr/>
        <p:txBody>
          <a:bodyPr/>
          <a:lstStyle/>
          <a:p>
            <a:fld id="{3AFAF79D-69E5-4C7C-984A-0160DB3F7B8A}" type="datetime1">
              <a:rPr lang="es-ES_tradnl" smtClean="0"/>
              <a:pPr/>
              <a:t>10/03/2025</a:t>
            </a:fld>
            <a:endParaRPr lang="es-ES_tradnl" dirty="0"/>
          </a:p>
        </p:txBody>
      </p:sp>
      <p:sp>
        <p:nvSpPr>
          <p:cNvPr id="5" name="Footer Placeholder 4">
            <a:extLst>
              <a:ext uri="{FF2B5EF4-FFF2-40B4-BE49-F238E27FC236}">
                <a16:creationId xmlns:a16="http://schemas.microsoft.com/office/drawing/2014/main" id="{73E6DEDC-3F5B-844E-A1FE-7F02023DF878}"/>
              </a:ext>
            </a:extLst>
          </p:cNvPr>
          <p:cNvSpPr>
            <a:spLocks noGrp="1"/>
          </p:cNvSpPr>
          <p:nvPr>
            <p:ph type="ftr" sz="quarter" idx="11"/>
          </p:nvPr>
        </p:nvSpPr>
        <p:spPr/>
        <p:txBody>
          <a:bodyPr/>
          <a:lstStyle/>
          <a:p>
            <a:endParaRPr lang="es-ES_tradnl" dirty="0"/>
          </a:p>
        </p:txBody>
      </p:sp>
      <p:sp>
        <p:nvSpPr>
          <p:cNvPr id="6" name="Slide Number Placeholder 5">
            <a:extLst>
              <a:ext uri="{FF2B5EF4-FFF2-40B4-BE49-F238E27FC236}">
                <a16:creationId xmlns:a16="http://schemas.microsoft.com/office/drawing/2014/main" id="{A8EE08E6-BB05-8140-812E-3F83F0FFAD81}"/>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21539818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55ECD0-7C48-4A2D-BDCF-438D8FFEC47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992B25A-2A9A-4348-AF1D-DDAA0BC410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568410A-52F7-4A4E-9429-E5D0024C0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711A31F-BA9D-42E5-AABD-78D876089EE9}"/>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E9B11735-E545-4503-978E-EAD711FBDD42}"/>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0466AF31-498B-4B88-ADFD-A18DAD4DEC37}"/>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18337521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7232DD-DD74-441E-899D-AFB7EA345F5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85C252F7-54C5-4B40-BB48-EA6A0C7E52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a:extLst>
              <a:ext uri="{FF2B5EF4-FFF2-40B4-BE49-F238E27FC236}">
                <a16:creationId xmlns:a16="http://schemas.microsoft.com/office/drawing/2014/main" id="{EDFADAE7-2E1E-436B-B112-6998CD1FAF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B1AEBEB-0011-4827-BBAF-3D45DCBAEC73}"/>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4447BA0D-B9D7-4374-B0CF-81941A51253F}"/>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DDA87473-9AC9-4075-83A5-6FD183473D19}"/>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2431242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CF30A8-9C2E-491C-91D7-9E4E40243A8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FAA161F8-01BE-407F-8D54-0DA069E40B7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576F4A9-C3C5-4D06-B0BB-F179D3AE6AEF}"/>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895005E7-E9D1-4255-9440-E095BDAACF06}"/>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7EC892A1-C878-4DCC-B0D0-9132349D42BD}"/>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3035748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4D13508-D9E3-44A2-A92B-4EC20FBEE8D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470855FF-0372-44C6-AEAB-BBB52B56791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37BA585-E898-4050-8DF6-CF743909E34D}"/>
              </a:ext>
            </a:extLst>
          </p:cNvPr>
          <p:cNvSpPr>
            <a:spLocks noGrp="1"/>
          </p:cNvSpPr>
          <p:nvPr>
            <p:ph type="dt" sz="half" idx="10"/>
          </p:nvPr>
        </p:nvSpPr>
        <p:spPr/>
        <p:txBody>
          <a:bodyPr/>
          <a:lstStyle/>
          <a:p>
            <a:fld id="{63EE7474-4989-4C02-915F-B787B63BF5E4}"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BC95D622-53AA-48A5-BB71-AB8B8CF1C3DB}"/>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C7323BFD-5165-4EB5-B0A7-C4B409265EB2}"/>
              </a:ext>
            </a:extLst>
          </p:cNvPr>
          <p:cNvSpPr>
            <a:spLocks noGrp="1"/>
          </p:cNvSpPr>
          <p:nvPr>
            <p:ph type="sldNum" sz="quarter" idx="12"/>
          </p:nvPr>
        </p:nvSpPr>
        <p:spPr/>
        <p:txBody>
          <a:body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34154947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AACD07-7F73-418F-AB43-49F14C44508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CCCFF9C9-7A98-423C-99D6-6223BA6173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1AA4E29D-5EF8-467E-8ABC-D709860CE85B}"/>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BD3D0886-384B-4FD9-80A1-64C00FA77947}"/>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C09C8531-45FA-4B9C-9145-4D4810774C94}"/>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6008365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EA3778-E7C9-49BA-8686-4615D6A9A60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8E640AA-7627-48C5-A46B-25B04067B7A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9D195F6-3A05-47BA-B775-5478A7A03D85}"/>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1DE02A84-7C50-4C55-B0E0-F1041DA965D1}"/>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1475B25E-A0E7-489F-AA0D-EFAE1216F4D0}"/>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13919953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630B3F-C7F8-42EA-9271-BD24C8E7280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C829156-88AF-49C4-A8A1-A081754F80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F29FA47-8F72-457A-B2A8-7FBBAFCF6C36}"/>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0BF8676F-A4BA-44F7-98A0-697920B4A55A}"/>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5CD8BCDF-201E-4F1C-AECD-651345621460}"/>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10738049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49E3FD-7A38-4D32-B092-FE253450DF0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BA73AFBE-AB73-446E-B913-F9052D15B77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B6B9DA14-A141-4067-BB20-5406E3A39D5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056B7CAE-D949-4AB1-99BD-459D5B672E94}"/>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6A20E83E-18EC-49DB-9511-C429DC0C84F1}"/>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1EE6FD85-84DA-4F34-B006-CD8B492F0269}"/>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42799383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BA5E82-643D-4C07-88DB-F5DBE2FBC91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FEE24CF-4A3A-4403-BD6E-E76F01A68E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56AEC6A-F909-49CF-82E5-BCEA1EEA143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2C565D9B-5B30-4756-B64F-83F7CD00E6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1B22957-C2DA-4511-816B-CF0C06B1FA6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0C86D308-A474-4AAF-8D10-710D667664D7}"/>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8" name="Marcador de pie de página 7">
            <a:extLst>
              <a:ext uri="{FF2B5EF4-FFF2-40B4-BE49-F238E27FC236}">
                <a16:creationId xmlns:a16="http://schemas.microsoft.com/office/drawing/2014/main" id="{37C479CF-1A46-40BB-8F63-92E9ADCE51C1}"/>
              </a:ext>
            </a:extLst>
          </p:cNvPr>
          <p:cNvSpPr>
            <a:spLocks noGrp="1"/>
          </p:cNvSpPr>
          <p:nvPr>
            <p:ph type="ftr" sz="quarter" idx="11"/>
          </p:nvPr>
        </p:nvSpPr>
        <p:spPr/>
        <p:txBody>
          <a:bodyPr/>
          <a:lstStyle/>
          <a:p>
            <a:endParaRPr lang="es-CO" dirty="0"/>
          </a:p>
        </p:txBody>
      </p:sp>
      <p:sp>
        <p:nvSpPr>
          <p:cNvPr id="9" name="Marcador de número de diapositiva 8">
            <a:extLst>
              <a:ext uri="{FF2B5EF4-FFF2-40B4-BE49-F238E27FC236}">
                <a16:creationId xmlns:a16="http://schemas.microsoft.com/office/drawing/2014/main" id="{E689C7E3-3DAA-4EEA-B885-398601D40CBC}"/>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86744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3191B5-120D-462C-BCAB-AB3CCD731F3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2ED61F78-7A8A-4FA8-8D63-A9A40DB3B969}"/>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4" name="Marcador de pie de página 3">
            <a:extLst>
              <a:ext uri="{FF2B5EF4-FFF2-40B4-BE49-F238E27FC236}">
                <a16:creationId xmlns:a16="http://schemas.microsoft.com/office/drawing/2014/main" id="{EC043C2D-9DE7-4FC8-A48E-2C0194188ECA}"/>
              </a:ext>
            </a:extLst>
          </p:cNvPr>
          <p:cNvSpPr>
            <a:spLocks noGrp="1"/>
          </p:cNvSpPr>
          <p:nvPr>
            <p:ph type="ftr" sz="quarter" idx="11"/>
          </p:nvPr>
        </p:nvSpPr>
        <p:spPr/>
        <p:txBody>
          <a:bodyPr/>
          <a:lstStyle/>
          <a:p>
            <a:endParaRPr lang="es-CO" dirty="0"/>
          </a:p>
        </p:txBody>
      </p:sp>
      <p:sp>
        <p:nvSpPr>
          <p:cNvPr id="5" name="Marcador de número de diapositiva 4">
            <a:extLst>
              <a:ext uri="{FF2B5EF4-FFF2-40B4-BE49-F238E27FC236}">
                <a16:creationId xmlns:a16="http://schemas.microsoft.com/office/drawing/2014/main" id="{EFCD3DCC-486E-4BEB-AB74-E2AF4A4B92E0}"/>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360224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7023D-DE6C-934C-BBA1-36B822262447}"/>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6E12D9A9-A77F-6E46-9144-E9AA8485849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20277440-4F19-C544-88D5-2F09B085FF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9E4435AA-A7E4-2945-8D23-AFC2A1A1D89A}"/>
              </a:ext>
            </a:extLst>
          </p:cNvPr>
          <p:cNvSpPr>
            <a:spLocks noGrp="1"/>
          </p:cNvSpPr>
          <p:nvPr>
            <p:ph type="dt" sz="half" idx="10"/>
          </p:nvPr>
        </p:nvSpPr>
        <p:spPr/>
        <p:txBody>
          <a:bodyPr/>
          <a:lstStyle/>
          <a:p>
            <a:fld id="{1BB5650E-5DFE-4FAE-B40A-D6F47592D9D3}" type="datetime1">
              <a:rPr lang="es-ES_tradnl" smtClean="0"/>
              <a:pPr/>
              <a:t>10/03/2025</a:t>
            </a:fld>
            <a:endParaRPr lang="es-ES_tradnl" dirty="0"/>
          </a:p>
        </p:txBody>
      </p:sp>
      <p:sp>
        <p:nvSpPr>
          <p:cNvPr id="6" name="Footer Placeholder 5">
            <a:extLst>
              <a:ext uri="{FF2B5EF4-FFF2-40B4-BE49-F238E27FC236}">
                <a16:creationId xmlns:a16="http://schemas.microsoft.com/office/drawing/2014/main" id="{9FD6EB4D-C3DF-774E-B8AF-303BF5B9DFD7}"/>
              </a:ext>
            </a:extLst>
          </p:cNvPr>
          <p:cNvSpPr>
            <a:spLocks noGrp="1"/>
          </p:cNvSpPr>
          <p:nvPr>
            <p:ph type="ftr" sz="quarter" idx="11"/>
          </p:nvPr>
        </p:nvSpPr>
        <p:spPr/>
        <p:txBody>
          <a:bodyPr/>
          <a:lstStyle/>
          <a:p>
            <a:endParaRPr lang="es-ES_tradnl" dirty="0"/>
          </a:p>
        </p:txBody>
      </p:sp>
      <p:sp>
        <p:nvSpPr>
          <p:cNvPr id="7" name="Slide Number Placeholder 6">
            <a:extLst>
              <a:ext uri="{FF2B5EF4-FFF2-40B4-BE49-F238E27FC236}">
                <a16:creationId xmlns:a16="http://schemas.microsoft.com/office/drawing/2014/main" id="{5F42121A-589B-224E-A880-CE4DA9329C3E}"/>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18699256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45ADA2D-FB35-4CF4-915F-96A693AA17F8}"/>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3" name="Marcador de pie de página 2">
            <a:extLst>
              <a:ext uri="{FF2B5EF4-FFF2-40B4-BE49-F238E27FC236}">
                <a16:creationId xmlns:a16="http://schemas.microsoft.com/office/drawing/2014/main" id="{B37D890D-CE8B-4107-B3DF-BA18F71A4B33}"/>
              </a:ext>
            </a:extLst>
          </p:cNvPr>
          <p:cNvSpPr>
            <a:spLocks noGrp="1"/>
          </p:cNvSpPr>
          <p:nvPr>
            <p:ph type="ftr" sz="quarter" idx="11"/>
          </p:nvPr>
        </p:nvSpPr>
        <p:spPr/>
        <p:txBody>
          <a:bodyPr/>
          <a:lstStyle/>
          <a:p>
            <a:endParaRPr lang="es-CO" dirty="0"/>
          </a:p>
        </p:txBody>
      </p:sp>
      <p:sp>
        <p:nvSpPr>
          <p:cNvPr id="4" name="Marcador de número de diapositiva 3">
            <a:extLst>
              <a:ext uri="{FF2B5EF4-FFF2-40B4-BE49-F238E27FC236}">
                <a16:creationId xmlns:a16="http://schemas.microsoft.com/office/drawing/2014/main" id="{CB3EF265-D8C2-4CF2-9AED-2C268F6FEAA9}"/>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5977888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B27F0-CA46-44B7-BB11-4C75FED2E95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475F7F2-8768-484C-ACF3-08B114C456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F5AA281C-452D-40D8-BEC7-28A296A4EC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4C0630F-8FE0-4C46-BF69-4BB79ECBB3AA}"/>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03746A21-6EB5-45EF-ABCD-A240193E2A76}"/>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D13F974C-9E42-4E11-9C50-2E6FFA53FDC8}"/>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35009692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385B49-FACC-415E-B1AB-2EE7494C796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530C3AB0-D6BC-43B3-A9C5-3D6B8FAF85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a:extLst>
              <a:ext uri="{FF2B5EF4-FFF2-40B4-BE49-F238E27FC236}">
                <a16:creationId xmlns:a16="http://schemas.microsoft.com/office/drawing/2014/main" id="{6A4F59E4-C6F0-4A5A-9AF0-A414E1E4F1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BA9A507-6062-468A-8231-96863073A521}"/>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2E1B09FD-5ACB-490D-A3C7-9934698F44F8}"/>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EC5514C7-D65F-4CBC-987A-A0325120327B}"/>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12996301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3E2519-8618-42D2-9B42-C1AAB10333A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911691A-7A34-4990-A049-FE030659B4B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8B4F07F-B58D-441A-8CB6-ADB9F406A2D9}"/>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080F5756-62DB-4BEF-8E6D-4554D895923E}"/>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86CCC986-E720-460F-80AE-4DC6EAFCA549}"/>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15563889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9F0652C-AC3F-4BAB-91A7-1F0DEA4D56F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2156209-21B2-400C-9F81-A97775BA851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A90DD01-015F-4274-8376-88D8629BF294}"/>
              </a:ext>
            </a:extLst>
          </p:cNvPr>
          <p:cNvSpPr>
            <a:spLocks noGrp="1"/>
          </p:cNvSpPr>
          <p:nvPr>
            <p:ph type="dt" sz="half" idx="10"/>
          </p:nvPr>
        </p:nvSpPr>
        <p:spPr/>
        <p:txBody>
          <a:bodyPr/>
          <a:lstStyle/>
          <a:p>
            <a:fld id="{3E713976-A49E-4EC8-B5DD-FC867B08E089}"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FC2FECE6-3541-44D9-AC0C-6A9D30CDB398}"/>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0826D756-E659-410F-8ABC-871544D355EA}"/>
              </a:ext>
            </a:extLst>
          </p:cNvPr>
          <p:cNvSpPr>
            <a:spLocks noGrp="1"/>
          </p:cNvSpPr>
          <p:nvPr>
            <p:ph type="sldNum" sz="quarter" idx="12"/>
          </p:nvPr>
        </p:nvSpPr>
        <p:spPr/>
        <p:txBody>
          <a:body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3338065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3ED4AE-FDDA-45D9-92EA-B052D37DB8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29F4A84E-EA20-4FD7-AEDB-4E6D219F32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FA16BAAC-95EE-4E2F-A90F-AB7451EAD648}"/>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17CD2FAE-F64D-4314-A635-51980E23C5D8}"/>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1645CD0C-B1E1-4FD7-8F08-6E9E89CDCF45}"/>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16560316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7CAFC9-4600-4436-85EC-292B106CF53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BEB2E0A2-1199-4DA9-A9DE-0FA88D513B6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3ED2BEC-AAE7-43DB-AE87-28A0B929BFA9}"/>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DE59167A-E9D2-4D1D-A4E4-02BFC22EF4F8}"/>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974BF04D-6CAB-4590-A1CF-1F1FABE2F307}"/>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371726514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5948FE-4BF4-4D06-8FCC-A1F9BEB99C6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9C63E9BD-3F1F-4BDE-A74B-DA48627C45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5B19086-B24B-4A71-8DF5-F8B7586DBDED}"/>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E96B87E5-C11F-4A56-9641-6133938F0466}"/>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A5F68C03-044A-44ED-A371-48DCB3FEFEB6}"/>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29659245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2D7982-5718-4DCB-BAD2-A068FE4E19F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08B67B2-92CF-430E-9E5B-C3AA9789342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CFB2F981-4D7C-43E1-8DE1-56E5DC98250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CA578F0C-2483-41F8-A627-4E2D9991EF09}"/>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4E6E94F5-C98D-4C43-94E1-8FFAC37DB9D6}"/>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C3B14183-3347-4ED9-9027-F8C2376390D3}"/>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39131971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E61F0C-E396-4AEC-81DF-CD8DAA3FBA3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AF05285-FAEE-427F-BEAF-981A5DD408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566B5E7-F9DB-460C-8303-81C0D722A29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EDEF6222-8157-4D17-8418-6176E36235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3E725CE-671C-43FD-AEF7-60C18A5329F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56C14FF6-DE51-4F11-97CD-B38716AECBD3}"/>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8" name="Marcador de pie de página 7">
            <a:extLst>
              <a:ext uri="{FF2B5EF4-FFF2-40B4-BE49-F238E27FC236}">
                <a16:creationId xmlns:a16="http://schemas.microsoft.com/office/drawing/2014/main" id="{58296F24-F7F7-47E5-9772-9171F6A44AA0}"/>
              </a:ext>
            </a:extLst>
          </p:cNvPr>
          <p:cNvSpPr>
            <a:spLocks noGrp="1"/>
          </p:cNvSpPr>
          <p:nvPr>
            <p:ph type="ftr" sz="quarter" idx="11"/>
          </p:nvPr>
        </p:nvSpPr>
        <p:spPr/>
        <p:txBody>
          <a:bodyPr/>
          <a:lstStyle/>
          <a:p>
            <a:endParaRPr lang="es-CO" dirty="0"/>
          </a:p>
        </p:txBody>
      </p:sp>
      <p:sp>
        <p:nvSpPr>
          <p:cNvPr id="9" name="Marcador de número de diapositiva 8">
            <a:extLst>
              <a:ext uri="{FF2B5EF4-FFF2-40B4-BE49-F238E27FC236}">
                <a16:creationId xmlns:a16="http://schemas.microsoft.com/office/drawing/2014/main" id="{4BF97431-B4E4-4991-855C-E7CA315A2021}"/>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83680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32878-9581-794D-8180-1B643EF588CC}"/>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630E40F-079D-694E-9FCB-34308DAD8B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760AC8-E876-864C-9AC2-E83CC9ED776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74875721-4B9B-8B40-A6A0-8C415A58A2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3ADF5CE-81AA-5A49-A0E1-CBB4FC6600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BC19FDF6-6157-2840-AD39-91E3AD4D6D78}"/>
              </a:ext>
            </a:extLst>
          </p:cNvPr>
          <p:cNvSpPr>
            <a:spLocks noGrp="1"/>
          </p:cNvSpPr>
          <p:nvPr>
            <p:ph type="dt" sz="half" idx="10"/>
          </p:nvPr>
        </p:nvSpPr>
        <p:spPr/>
        <p:txBody>
          <a:bodyPr/>
          <a:lstStyle/>
          <a:p>
            <a:fld id="{6493217B-0678-4310-B20E-4EC204CA187B}" type="datetime1">
              <a:rPr lang="es-ES_tradnl" smtClean="0"/>
              <a:pPr/>
              <a:t>10/03/2025</a:t>
            </a:fld>
            <a:endParaRPr lang="es-ES_tradnl" dirty="0"/>
          </a:p>
        </p:txBody>
      </p:sp>
      <p:sp>
        <p:nvSpPr>
          <p:cNvPr id="8" name="Footer Placeholder 7">
            <a:extLst>
              <a:ext uri="{FF2B5EF4-FFF2-40B4-BE49-F238E27FC236}">
                <a16:creationId xmlns:a16="http://schemas.microsoft.com/office/drawing/2014/main" id="{9BDB2E19-4960-7642-B39A-AEE559294BE6}"/>
              </a:ext>
            </a:extLst>
          </p:cNvPr>
          <p:cNvSpPr>
            <a:spLocks noGrp="1"/>
          </p:cNvSpPr>
          <p:nvPr>
            <p:ph type="ftr" sz="quarter" idx="11"/>
          </p:nvPr>
        </p:nvSpPr>
        <p:spPr/>
        <p:txBody>
          <a:bodyPr/>
          <a:lstStyle/>
          <a:p>
            <a:endParaRPr lang="es-ES_tradnl" dirty="0"/>
          </a:p>
        </p:txBody>
      </p:sp>
      <p:sp>
        <p:nvSpPr>
          <p:cNvPr id="9" name="Slide Number Placeholder 8">
            <a:extLst>
              <a:ext uri="{FF2B5EF4-FFF2-40B4-BE49-F238E27FC236}">
                <a16:creationId xmlns:a16="http://schemas.microsoft.com/office/drawing/2014/main" id="{06EA259F-6050-744F-81AB-599C1397E35B}"/>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335565551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DD3A7D-F9AD-47AF-A3C4-0D3BF09A0C1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2C71437E-C8C0-486C-984F-12F33F33E497}"/>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4" name="Marcador de pie de página 3">
            <a:extLst>
              <a:ext uri="{FF2B5EF4-FFF2-40B4-BE49-F238E27FC236}">
                <a16:creationId xmlns:a16="http://schemas.microsoft.com/office/drawing/2014/main" id="{3EB0FBC8-D1D9-4C3C-8D49-2E72DDBA1E95}"/>
              </a:ext>
            </a:extLst>
          </p:cNvPr>
          <p:cNvSpPr>
            <a:spLocks noGrp="1"/>
          </p:cNvSpPr>
          <p:nvPr>
            <p:ph type="ftr" sz="quarter" idx="11"/>
          </p:nvPr>
        </p:nvSpPr>
        <p:spPr/>
        <p:txBody>
          <a:bodyPr/>
          <a:lstStyle/>
          <a:p>
            <a:endParaRPr lang="es-CO" dirty="0"/>
          </a:p>
        </p:txBody>
      </p:sp>
      <p:sp>
        <p:nvSpPr>
          <p:cNvPr id="5" name="Marcador de número de diapositiva 4">
            <a:extLst>
              <a:ext uri="{FF2B5EF4-FFF2-40B4-BE49-F238E27FC236}">
                <a16:creationId xmlns:a16="http://schemas.microsoft.com/office/drawing/2014/main" id="{F848266B-F56C-443E-B071-55FF6E135B0F}"/>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59527173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8E49D0A-D653-4C5A-9B23-E010A5EFBCE4}"/>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3" name="Marcador de pie de página 2">
            <a:extLst>
              <a:ext uri="{FF2B5EF4-FFF2-40B4-BE49-F238E27FC236}">
                <a16:creationId xmlns:a16="http://schemas.microsoft.com/office/drawing/2014/main" id="{B03C6C5A-849C-4367-898B-B6B9FBBBAB04}"/>
              </a:ext>
            </a:extLst>
          </p:cNvPr>
          <p:cNvSpPr>
            <a:spLocks noGrp="1"/>
          </p:cNvSpPr>
          <p:nvPr>
            <p:ph type="ftr" sz="quarter" idx="11"/>
          </p:nvPr>
        </p:nvSpPr>
        <p:spPr/>
        <p:txBody>
          <a:bodyPr/>
          <a:lstStyle/>
          <a:p>
            <a:endParaRPr lang="es-CO" dirty="0"/>
          </a:p>
        </p:txBody>
      </p:sp>
      <p:sp>
        <p:nvSpPr>
          <p:cNvPr id="4" name="Marcador de número de diapositiva 3">
            <a:extLst>
              <a:ext uri="{FF2B5EF4-FFF2-40B4-BE49-F238E27FC236}">
                <a16:creationId xmlns:a16="http://schemas.microsoft.com/office/drawing/2014/main" id="{0ED269AD-859C-4AAD-9BBC-B00B9DD1F3E3}"/>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6603931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890242-C1DE-4B47-9E10-2E841D3E58A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AB4A3BF-687F-483D-A85B-F5AF7CAEF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D814345C-AD4A-478B-BB15-89DD08780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3B9A7D6-237C-433D-B148-7F050EFBCBD2}"/>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C7A72DBF-39E4-489D-88CC-A1BD65A263BE}"/>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7F049970-737E-41DF-8DD4-A41953D176CB}"/>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30642690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B986F8-59B9-423F-80C5-42C9D065A5E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FB733BF4-2560-4D9B-86C0-4504FD5ED1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a:extLst>
              <a:ext uri="{FF2B5EF4-FFF2-40B4-BE49-F238E27FC236}">
                <a16:creationId xmlns:a16="http://schemas.microsoft.com/office/drawing/2014/main" id="{61EE33B8-ECBD-4EC7-9566-0ECF6FB465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EB3D8E2-6691-46F8-9A20-97EDAA7C22E6}"/>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6" name="Marcador de pie de página 5">
            <a:extLst>
              <a:ext uri="{FF2B5EF4-FFF2-40B4-BE49-F238E27FC236}">
                <a16:creationId xmlns:a16="http://schemas.microsoft.com/office/drawing/2014/main" id="{551CB1AD-A960-436E-8011-8720B42C39D7}"/>
              </a:ext>
            </a:extLst>
          </p:cNvPr>
          <p:cNvSpPr>
            <a:spLocks noGrp="1"/>
          </p:cNvSpPr>
          <p:nvPr>
            <p:ph type="ftr" sz="quarter" idx="11"/>
          </p:nvPr>
        </p:nvSpPr>
        <p:spPr/>
        <p:txBody>
          <a:bodyPr/>
          <a:lstStyle/>
          <a:p>
            <a:endParaRPr lang="es-CO" dirty="0"/>
          </a:p>
        </p:txBody>
      </p:sp>
      <p:sp>
        <p:nvSpPr>
          <p:cNvPr id="7" name="Marcador de número de diapositiva 6">
            <a:extLst>
              <a:ext uri="{FF2B5EF4-FFF2-40B4-BE49-F238E27FC236}">
                <a16:creationId xmlns:a16="http://schemas.microsoft.com/office/drawing/2014/main" id="{0CEE915E-D847-4BD3-8DA0-45874BD96230}"/>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10202696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8E25B8-C71F-4B93-B0E8-F2F8519709A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71BDC2D0-112B-4143-9130-4050017CC0E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73116BD-E932-4563-930C-F014F9EE3D05}"/>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B8CB6E0C-07B2-4CE0-9F7C-2EE777E5C9D0}"/>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A34E8AA6-F0CA-4759-BD83-6F7A8E60E510}"/>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26547355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1E1E532-B175-45F0-9F45-80D4E015031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1C68268-924E-4B98-ADB9-1E5F3FDD56C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98C5C69-01D5-4406-93FB-FDF44A714606}"/>
              </a:ext>
            </a:extLst>
          </p:cNvPr>
          <p:cNvSpPr>
            <a:spLocks noGrp="1"/>
          </p:cNvSpPr>
          <p:nvPr>
            <p:ph type="dt" sz="half" idx="10"/>
          </p:nvPr>
        </p:nvSpPr>
        <p:spPr/>
        <p:txBody>
          <a:bodyPr/>
          <a:lstStyle/>
          <a:p>
            <a:fld id="{42DF30BB-BECA-4EC6-9041-81882FAF12C3}"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C9341853-D58A-4F02-97DF-21B9F45B61AD}"/>
              </a:ext>
            </a:extLst>
          </p:cNvPr>
          <p:cNvSpPr>
            <a:spLocks noGrp="1"/>
          </p:cNvSpPr>
          <p:nvPr>
            <p:ph type="ftr" sz="quarter" idx="11"/>
          </p:nvPr>
        </p:nvSpPr>
        <p:spPr/>
        <p:txBody>
          <a:bodyPr/>
          <a:lstStyle/>
          <a:p>
            <a:endParaRPr lang="es-CO" dirty="0"/>
          </a:p>
        </p:txBody>
      </p:sp>
      <p:sp>
        <p:nvSpPr>
          <p:cNvPr id="6" name="Marcador de número de diapositiva 5">
            <a:extLst>
              <a:ext uri="{FF2B5EF4-FFF2-40B4-BE49-F238E27FC236}">
                <a16:creationId xmlns:a16="http://schemas.microsoft.com/office/drawing/2014/main" id="{988981A7-18DF-42E6-B93A-D01721BD0A33}"/>
              </a:ext>
            </a:extLst>
          </p:cNvPr>
          <p:cNvSpPr>
            <a:spLocks noGrp="1"/>
          </p:cNvSpPr>
          <p:nvPr>
            <p:ph type="sldNum" sz="quarter" idx="12"/>
          </p:nvPr>
        </p:nvSpPr>
        <p:spPr/>
        <p:txBody>
          <a:body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232553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583D5-65B0-FB40-A6DF-EC97CB4A09C9}"/>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737F5188-490F-D845-AD91-321D97DFC71A}"/>
              </a:ext>
            </a:extLst>
          </p:cNvPr>
          <p:cNvSpPr>
            <a:spLocks noGrp="1"/>
          </p:cNvSpPr>
          <p:nvPr>
            <p:ph type="dt" sz="half" idx="10"/>
          </p:nvPr>
        </p:nvSpPr>
        <p:spPr/>
        <p:txBody>
          <a:bodyPr/>
          <a:lstStyle/>
          <a:p>
            <a:fld id="{6FC53087-38B3-49A2-B9B7-E155BA86AB70}" type="datetime1">
              <a:rPr lang="es-ES_tradnl" smtClean="0"/>
              <a:pPr/>
              <a:t>10/03/2025</a:t>
            </a:fld>
            <a:endParaRPr lang="es-ES_tradnl" dirty="0"/>
          </a:p>
        </p:txBody>
      </p:sp>
      <p:sp>
        <p:nvSpPr>
          <p:cNvPr id="4" name="Footer Placeholder 3">
            <a:extLst>
              <a:ext uri="{FF2B5EF4-FFF2-40B4-BE49-F238E27FC236}">
                <a16:creationId xmlns:a16="http://schemas.microsoft.com/office/drawing/2014/main" id="{3870C89C-359C-494F-B484-33CD74EBB087}"/>
              </a:ext>
            </a:extLst>
          </p:cNvPr>
          <p:cNvSpPr>
            <a:spLocks noGrp="1"/>
          </p:cNvSpPr>
          <p:nvPr>
            <p:ph type="ftr" sz="quarter" idx="11"/>
          </p:nvPr>
        </p:nvSpPr>
        <p:spPr/>
        <p:txBody>
          <a:bodyPr/>
          <a:lstStyle/>
          <a:p>
            <a:endParaRPr lang="es-ES_tradnl" dirty="0"/>
          </a:p>
        </p:txBody>
      </p:sp>
      <p:sp>
        <p:nvSpPr>
          <p:cNvPr id="5" name="Slide Number Placeholder 4">
            <a:extLst>
              <a:ext uri="{FF2B5EF4-FFF2-40B4-BE49-F238E27FC236}">
                <a16:creationId xmlns:a16="http://schemas.microsoft.com/office/drawing/2014/main" id="{AE71217D-E325-C340-B7BA-F795B21D7C2A}"/>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3635782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C73FFD-78DC-2F41-A2CE-0A931A269623}"/>
              </a:ext>
            </a:extLst>
          </p:cNvPr>
          <p:cNvSpPr>
            <a:spLocks noGrp="1"/>
          </p:cNvSpPr>
          <p:nvPr>
            <p:ph type="dt" sz="half" idx="10"/>
          </p:nvPr>
        </p:nvSpPr>
        <p:spPr/>
        <p:txBody>
          <a:bodyPr/>
          <a:lstStyle/>
          <a:p>
            <a:fld id="{9056ECC5-4BF7-4596-9647-D23D84B8BCC3}" type="datetime1">
              <a:rPr lang="es-ES_tradnl" smtClean="0"/>
              <a:pPr/>
              <a:t>10/03/2025</a:t>
            </a:fld>
            <a:endParaRPr lang="es-ES_tradnl" dirty="0"/>
          </a:p>
        </p:txBody>
      </p:sp>
      <p:sp>
        <p:nvSpPr>
          <p:cNvPr id="3" name="Footer Placeholder 2">
            <a:extLst>
              <a:ext uri="{FF2B5EF4-FFF2-40B4-BE49-F238E27FC236}">
                <a16:creationId xmlns:a16="http://schemas.microsoft.com/office/drawing/2014/main" id="{889E2BA7-544F-214F-9034-1D27B88228B5}"/>
              </a:ext>
            </a:extLst>
          </p:cNvPr>
          <p:cNvSpPr>
            <a:spLocks noGrp="1"/>
          </p:cNvSpPr>
          <p:nvPr>
            <p:ph type="ftr" sz="quarter" idx="11"/>
          </p:nvPr>
        </p:nvSpPr>
        <p:spPr/>
        <p:txBody>
          <a:bodyPr/>
          <a:lstStyle/>
          <a:p>
            <a:endParaRPr lang="es-ES_tradnl" dirty="0"/>
          </a:p>
        </p:txBody>
      </p:sp>
      <p:sp>
        <p:nvSpPr>
          <p:cNvPr id="4" name="Slide Number Placeholder 3">
            <a:extLst>
              <a:ext uri="{FF2B5EF4-FFF2-40B4-BE49-F238E27FC236}">
                <a16:creationId xmlns:a16="http://schemas.microsoft.com/office/drawing/2014/main" id="{A0CDA217-D005-824C-98AB-7CDFB9415B6E}"/>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78029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23F93-1387-7548-95BF-AC685E645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2E97012E-CC78-B44D-8973-7B08F664D4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40948532-C5A9-6F46-AB9C-B103E3CBE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E5346A-2C05-1D4C-9FEE-496343B6530C}"/>
              </a:ext>
            </a:extLst>
          </p:cNvPr>
          <p:cNvSpPr>
            <a:spLocks noGrp="1"/>
          </p:cNvSpPr>
          <p:nvPr>
            <p:ph type="dt" sz="half" idx="10"/>
          </p:nvPr>
        </p:nvSpPr>
        <p:spPr/>
        <p:txBody>
          <a:bodyPr/>
          <a:lstStyle/>
          <a:p>
            <a:fld id="{FC11A5D4-3232-4890-86CA-F4890EDBD319}" type="datetime1">
              <a:rPr lang="es-ES_tradnl" smtClean="0"/>
              <a:pPr/>
              <a:t>10/03/2025</a:t>
            </a:fld>
            <a:endParaRPr lang="es-ES_tradnl" dirty="0"/>
          </a:p>
        </p:txBody>
      </p:sp>
      <p:sp>
        <p:nvSpPr>
          <p:cNvPr id="6" name="Footer Placeholder 5">
            <a:extLst>
              <a:ext uri="{FF2B5EF4-FFF2-40B4-BE49-F238E27FC236}">
                <a16:creationId xmlns:a16="http://schemas.microsoft.com/office/drawing/2014/main" id="{CA46521C-116D-2842-BD8E-B2A57370C321}"/>
              </a:ext>
            </a:extLst>
          </p:cNvPr>
          <p:cNvSpPr>
            <a:spLocks noGrp="1"/>
          </p:cNvSpPr>
          <p:nvPr>
            <p:ph type="ftr" sz="quarter" idx="11"/>
          </p:nvPr>
        </p:nvSpPr>
        <p:spPr/>
        <p:txBody>
          <a:bodyPr/>
          <a:lstStyle/>
          <a:p>
            <a:endParaRPr lang="es-ES_tradnl" dirty="0"/>
          </a:p>
        </p:txBody>
      </p:sp>
      <p:sp>
        <p:nvSpPr>
          <p:cNvPr id="7" name="Slide Number Placeholder 6">
            <a:extLst>
              <a:ext uri="{FF2B5EF4-FFF2-40B4-BE49-F238E27FC236}">
                <a16:creationId xmlns:a16="http://schemas.microsoft.com/office/drawing/2014/main" id="{8A285B3F-59DB-7C4C-97A9-3A3CBF226C8E}"/>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2975589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7C544-4B45-254A-88AA-BB58216205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05E60D1F-D6BF-D64A-BF1B-A346C38C4E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dirty="0"/>
          </a:p>
        </p:txBody>
      </p:sp>
      <p:sp>
        <p:nvSpPr>
          <p:cNvPr id="4" name="Text Placeholder 3">
            <a:extLst>
              <a:ext uri="{FF2B5EF4-FFF2-40B4-BE49-F238E27FC236}">
                <a16:creationId xmlns:a16="http://schemas.microsoft.com/office/drawing/2014/main" id="{CCDE10FE-E0CD-EF45-BE6A-664EC59BED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3EC936D-28B8-9848-A338-0A2AFDC8417F}"/>
              </a:ext>
            </a:extLst>
          </p:cNvPr>
          <p:cNvSpPr>
            <a:spLocks noGrp="1"/>
          </p:cNvSpPr>
          <p:nvPr>
            <p:ph type="dt" sz="half" idx="10"/>
          </p:nvPr>
        </p:nvSpPr>
        <p:spPr/>
        <p:txBody>
          <a:bodyPr/>
          <a:lstStyle/>
          <a:p>
            <a:fld id="{C52EE082-31A9-4BDF-A9B0-11AA175055B0}" type="datetime1">
              <a:rPr lang="es-ES_tradnl" smtClean="0"/>
              <a:pPr/>
              <a:t>10/03/2025</a:t>
            </a:fld>
            <a:endParaRPr lang="es-ES_tradnl" dirty="0"/>
          </a:p>
        </p:txBody>
      </p:sp>
      <p:sp>
        <p:nvSpPr>
          <p:cNvPr id="6" name="Footer Placeholder 5">
            <a:extLst>
              <a:ext uri="{FF2B5EF4-FFF2-40B4-BE49-F238E27FC236}">
                <a16:creationId xmlns:a16="http://schemas.microsoft.com/office/drawing/2014/main" id="{568698F8-D4C4-F145-8F1C-7E5B5974B1AC}"/>
              </a:ext>
            </a:extLst>
          </p:cNvPr>
          <p:cNvSpPr>
            <a:spLocks noGrp="1"/>
          </p:cNvSpPr>
          <p:nvPr>
            <p:ph type="ftr" sz="quarter" idx="11"/>
          </p:nvPr>
        </p:nvSpPr>
        <p:spPr/>
        <p:txBody>
          <a:bodyPr/>
          <a:lstStyle/>
          <a:p>
            <a:endParaRPr lang="es-ES_tradnl" dirty="0"/>
          </a:p>
        </p:txBody>
      </p:sp>
      <p:sp>
        <p:nvSpPr>
          <p:cNvPr id="7" name="Slide Number Placeholder 6">
            <a:extLst>
              <a:ext uri="{FF2B5EF4-FFF2-40B4-BE49-F238E27FC236}">
                <a16:creationId xmlns:a16="http://schemas.microsoft.com/office/drawing/2014/main" id="{65A6979C-3DEF-DB46-9989-75D12E683D67}"/>
              </a:ext>
            </a:extLst>
          </p:cNvPr>
          <p:cNvSpPr>
            <a:spLocks noGrp="1"/>
          </p:cNvSpPr>
          <p:nvPr>
            <p:ph type="sldNum" sz="quarter" idx="12"/>
          </p:nvPr>
        </p:nvSpPr>
        <p:spPr/>
        <p:txBody>
          <a:body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651384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4C9103-7562-E24B-90BB-B1BC1D1FBA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C13F97C-B710-2642-BECF-6229553028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C61C6F8D-3AC7-2543-B06D-5553A3E2A0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873F60-A59D-4D5B-A0F1-6571BB1327F2}" type="datetime1">
              <a:rPr lang="es-ES_tradnl" smtClean="0"/>
              <a:pPr/>
              <a:t>10/03/2025</a:t>
            </a:fld>
            <a:endParaRPr lang="es-ES_tradnl" dirty="0"/>
          </a:p>
        </p:txBody>
      </p:sp>
      <p:sp>
        <p:nvSpPr>
          <p:cNvPr id="5" name="Footer Placeholder 4">
            <a:extLst>
              <a:ext uri="{FF2B5EF4-FFF2-40B4-BE49-F238E27FC236}">
                <a16:creationId xmlns:a16="http://schemas.microsoft.com/office/drawing/2014/main" id="{D70410E2-BC1D-3A40-8F25-07D086B1AA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dirty="0"/>
          </a:p>
        </p:txBody>
      </p:sp>
      <p:sp>
        <p:nvSpPr>
          <p:cNvPr id="6" name="Slide Number Placeholder 5">
            <a:extLst>
              <a:ext uri="{FF2B5EF4-FFF2-40B4-BE49-F238E27FC236}">
                <a16:creationId xmlns:a16="http://schemas.microsoft.com/office/drawing/2014/main" id="{E9CE2303-ADF1-8C44-B0E4-54D917A2E9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3C290-B900-A445-8B01-6DDB47F8EF68}" type="slidenum">
              <a:rPr lang="es-ES_tradnl" smtClean="0"/>
              <a:pPr/>
              <a:t>‹Nº›</a:t>
            </a:fld>
            <a:endParaRPr lang="es-ES_tradnl" dirty="0"/>
          </a:p>
        </p:txBody>
      </p:sp>
    </p:spTree>
    <p:extLst>
      <p:ext uri="{BB962C8B-B14F-4D97-AF65-F5344CB8AC3E}">
        <p14:creationId xmlns:p14="http://schemas.microsoft.com/office/powerpoint/2010/main" val="3165145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B84BA2E-9244-45C4-95C4-A41FD163D5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1F1E6F1-7651-43FB-B790-A548A77580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E1E4690-A24A-4930-A512-4610976DB9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0D06A-13A3-4168-B72A-728F1F5B48DE}"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5BC58F51-8BFD-4689-BF72-F76DD3C88F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a:extLst>
              <a:ext uri="{FF2B5EF4-FFF2-40B4-BE49-F238E27FC236}">
                <a16:creationId xmlns:a16="http://schemas.microsoft.com/office/drawing/2014/main" id="{9EF3B11F-3A1A-41B2-8823-8F3FAB47DA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s-CO" dirty="0"/>
              <a:t>1</a:t>
            </a:r>
          </a:p>
        </p:txBody>
      </p:sp>
    </p:spTree>
    <p:extLst>
      <p:ext uri="{BB962C8B-B14F-4D97-AF65-F5344CB8AC3E}">
        <p14:creationId xmlns:p14="http://schemas.microsoft.com/office/powerpoint/2010/main" val="16435807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A61871E-64F5-4F40-AACD-94C066FFF1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152D58E-9CA0-46D9-ABF1-DEAF4F81BF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040792A-6CB8-4593-A546-D140F35538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E7474-4989-4C02-915F-B787B63BF5E4}"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7C22BCCB-9370-497A-A689-EB4227BF89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a:extLst>
              <a:ext uri="{FF2B5EF4-FFF2-40B4-BE49-F238E27FC236}">
                <a16:creationId xmlns:a16="http://schemas.microsoft.com/office/drawing/2014/main" id="{9C101C05-8D95-40F1-BCDE-365037981C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2C74D-7513-4F3B-8E94-2230C85C7DF7}" type="slidenum">
              <a:rPr lang="es-CO" smtClean="0"/>
              <a:pPr/>
              <a:t>‹Nº›</a:t>
            </a:fld>
            <a:endParaRPr lang="es-CO" dirty="0"/>
          </a:p>
        </p:txBody>
      </p:sp>
    </p:spTree>
    <p:extLst>
      <p:ext uri="{BB962C8B-B14F-4D97-AF65-F5344CB8AC3E}">
        <p14:creationId xmlns:p14="http://schemas.microsoft.com/office/powerpoint/2010/main" val="16562442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BB9D3DB-9C1C-40AF-8038-FFBB1ECEE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3E7C0A5-3ABC-44D2-8E41-EB28744E6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4ECB5CC-9BDA-4002-B37A-5B2073AC9A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13976-A49E-4EC8-B5DD-FC867B08E089}"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1515A9EB-7FF5-46E7-A307-F42A7D51A4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a:extLst>
              <a:ext uri="{FF2B5EF4-FFF2-40B4-BE49-F238E27FC236}">
                <a16:creationId xmlns:a16="http://schemas.microsoft.com/office/drawing/2014/main" id="{EB7DEF1A-7BDC-4257-9418-F5FFAE920F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7422D-8F5C-4419-9CEF-59143EDCCA04}" type="slidenum">
              <a:rPr lang="es-CO" smtClean="0"/>
              <a:pPr/>
              <a:t>‹Nº›</a:t>
            </a:fld>
            <a:endParaRPr lang="es-CO" dirty="0"/>
          </a:p>
        </p:txBody>
      </p:sp>
    </p:spTree>
    <p:extLst>
      <p:ext uri="{BB962C8B-B14F-4D97-AF65-F5344CB8AC3E}">
        <p14:creationId xmlns:p14="http://schemas.microsoft.com/office/powerpoint/2010/main" val="848220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EC0A69-2427-4A25-93DB-EBF8047722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3D57E31-E9FA-4F13-A7F3-FEB2BEA41D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A48E02C-FDA0-460F-BA9E-B7028A6797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F30BB-BECA-4EC6-9041-81882FAF12C3}" type="datetimeFigureOut">
              <a:rPr lang="es-CO" smtClean="0"/>
              <a:pPr/>
              <a:t>10/03/2025</a:t>
            </a:fld>
            <a:endParaRPr lang="es-CO" dirty="0"/>
          </a:p>
        </p:txBody>
      </p:sp>
      <p:sp>
        <p:nvSpPr>
          <p:cNvPr id="5" name="Marcador de pie de página 4">
            <a:extLst>
              <a:ext uri="{FF2B5EF4-FFF2-40B4-BE49-F238E27FC236}">
                <a16:creationId xmlns:a16="http://schemas.microsoft.com/office/drawing/2014/main" id="{D4F05D29-D143-4760-981D-993E16ED13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a:extLst>
              <a:ext uri="{FF2B5EF4-FFF2-40B4-BE49-F238E27FC236}">
                <a16:creationId xmlns:a16="http://schemas.microsoft.com/office/drawing/2014/main" id="{E33D5295-727D-4A47-8936-9B7B2ACFCB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A6C97-2749-4D3A-B3A0-7C1311C1DBD3}" type="slidenum">
              <a:rPr lang="es-CO" smtClean="0"/>
              <a:pPr/>
              <a:t>‹Nº›</a:t>
            </a:fld>
            <a:endParaRPr lang="es-CO" dirty="0"/>
          </a:p>
        </p:txBody>
      </p:sp>
    </p:spTree>
    <p:extLst>
      <p:ext uri="{BB962C8B-B14F-4D97-AF65-F5344CB8AC3E}">
        <p14:creationId xmlns:p14="http://schemas.microsoft.com/office/powerpoint/2010/main" val="12654759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chart" Target="../charts/chart16.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chart" Target="../charts/chart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chart" Target="../charts/chart2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svg"/><Relationship Id="rId2" Type="http://schemas.openxmlformats.org/officeDocument/2006/relationships/notesSlide" Target="../notesSlides/notesSlide32.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1" descr="data:image/jpeg;base64,/9j/4AAQSkZJRgABAQAAAQABAAD/2wCEAAkGBxQQDxQQEBQVFRQWEBcVFRcXFRQVFhcRFBcWFhUXFxcYHCsgGRwlHBQUIjIhJSkrLi4uFx8zODMsNygtMCsBCgoKDg0OGhAQGywkHyQsLC0sLCwsLCwsLCwsLCwsLCwsLCwsLCwsLCwsLCwsLCwsLCwsLCwsLCwsLCwsLCwsLP/AABEIAKgBLAMBEQACEQEDEQH/xAAbAAEAAgMBAQAAAAAAAAAAAAAAAwUCBAYBB//EAEQQAAIBAgMDBwcJCAEFAQAAAAECAAMRBBIhBQYxE0FRYXGBkQciMlKisdEUNDVyc4KhssEWIzNCU2J0s5IVwsPh8CX/xAAbAQEAAgMBAQAAAAAAAAAAAAAAAQIDBAUGB//EADARAQACAQMDAwMDAgcBAAAAAAABAgMEETEFEiEyQVEVUmETFCJxgSMzQpGhwfCx/9oADAMBAAIRAxEAPwD7jAQEBAQEBAQEBAQEBAQEBAQPDAo623cuNFCwyeiTz5yLju4DvnJv1KK6uMPt/wBt6uj3085fdeTrNF7AQEBAQEBAQEBAQEBAQEBAQEBAQEBAQEBAQEBAQEDGo4UFmIAGpJNgB2ytrRWN54TETM7QU6gYBlIIIuCDcEdRitotG9Z3gmJidpZSyFdtzaXyalygGYlwoF7cbnj3GaWu1f7bH37b+WxpcH61+3fbw2cDi1rU1qIdCO8HnB65nwZ65scXr7seXHbHaa2e4zECnTao3BVJ8JObLGPHN59laUm9orHu+Z1KxZy5PnFi1/7ib38Z4K+W1sk5Pffd6uuOIp2+22z6RszFctRSp0qL9Tc48bz3WlzRmxVvHvDy+fH+nkmqXE1xTQu5sqi5MyZclcdJvbiFKUm9orHMtHYW1flKs2XLle1r30tcGamh1n7qs2222lsarTTgtEb8ws5vtV4zWFybDrkTMRG8piN2NKqHUMhDKeBBBB7xIpeLxvWd4JrMTtKSWQQEBAQEBAQEBAQEBAQEBAQEBAQEBAQEBA09sUs+Hqr0028QLj3TW1lO/Bev4ZsFu3LWfy4jYu2nw5t6VM8V/Vegzyeh6jk007T5r8O9qdHXN54l3WBxqVkD0zcfiD0EcxnrtPqKZ6d9J8PP5cVsdu20KLfh/wB1TXpqX8FI/wC6cjr1v8Ktfz/03+lx/iTP4U+7e1uQqZWP7tzY/wBp4BvjOZ0vXTgv229Mt3Xab9WndXmFzvnjbUlpA6ubn6q295I8DOp1vUduKKR/q/8AjS6bi3yTefZx08q7rq9ycZo9E/XXs4N+njPS9C1Hi2Kf6w4vU8XmMkNLena3KvySHzFOv9zfATV6vrv1bfpUn+Mf8y2On6Xsr325lubjP/FX6p/MD+k2eg28XqwdVr5rLpcXilpIXqEBR/8AWHSZ3suamKvdedocumO17dtY8uH23t1sQSq+bTvw5262+E8lr+p31EzWvirvaTQ1xfyty6zdyllwlIdK5v8Akb/rPSdOr26akfhx9ZbuzWlZzeaxAQEBAQEBAQEBAQEBAQEBAQEBAQEBAQPLwPHFxbpEraN6zBE7Pl1anlZl9VivgbfpPn2Wvbe1fiZetxz3VifmE2z8e9B89M26RzEdBEy6bVZNPbupKmbBTNXtssN4NrLiVpFQQQGzDoJtax5+ebvUtdXU1p28xvu1dFpbYbW7v7Kacl0GdWsz2zEnKoUX5lHATJky2ybd077KUx1pv2xywmNdJQrshzISDYi46CLGZMeW2Od6ztKl6VvG1o8I5jXW+7u01wzVGa5ulgBzsDoOqdTpmspppta3vHho63T2zxWI+WptPaT4h8znT+VRwXs6+ua2r1uTU23tx8M2n01MNdo5+WnNWsbzsz2naN5fUcNTyIq9CgeAtPoWKvbSsfh5K9u60ykvMir2AgICAgICAgICAgICAgICAgICAgICB4ZCHEVdsYjC13RmzgPwbW6nUWPNoZ5XJr9Tpc9q2nfzxLu00mHPii1Y2ld7P3mpVLB/3bf3ej3N8bTq6bq+HL4t/GWjm0GXH5jzDldvU8uJqW4F8w+951/xnm+oViuovt7zv/u7GjtM4a7/APtmhNJtEBAxeoBxIHaRL1x2txCYiUfypPXXxEv+3y/bKf07fDNKyngwPYRKWx2jmETSY5hnKIICBs7Mp5q9NemovgDc+6bGkr3ZqxPyw6i3bitP4dntDeOjS0Bzt0Lw724T1eo6rgw+InefiHBw6DLk87bQ5+rtzEYmotOmeTzMAAvHtJ57cZxp6lqdTlilPHn2dKNFhwY5tbz4dyo0nrKxtG0uFL2SggICAgICAgICAgICAgICAgICBjUcKLsQAOJJsJE2isbymImZ2h4lQMLqQR1EGVrkrbiSYmOYZS6HLb64K4WuBw81uw+ifHTvnnuuabesZY9vEut0zNtM459+HJzzLtEDy8mImfEHlBVxXq6+6dDFoJnzfwyRT5aNaqx4k92gnRx6fHTiGWsVhqukz7MsSgdIXiUDpC0MqWMqJ6LHsJuPAzDfT4r8wi1K25hZ4Tbg4VRb+4cO8Tn5unzHnGwX023mq3RwwBUgg8COE51qzWdpasxt4llKoIHTbmYG7NXPAeav1ja58PfPQ9D028zmn+kOR1PN4jHH93Xz0zjMXqAakgdptKWvWvMpiszwUqgYXUgjpBBH4Sa2i3mJ3JrMcs5ZBAQEBAQEBAQEBAQEBAQEBA19oYRa1JqT8GH4g3B8QJh1GGubHOO3EsmLJOO8Xj2fOsbhHw9Uo2hHAjS68xE8Rnw5dNkmkzMPS4clM1Itszo7VrJ6NV+83/A3k01+opxeUW0mG3NYbNXeCs6NTcqysLG669otbWZ79Uz3pNLbTEsUaDFFotXxsqpzW68JmTHite20DXqtedvBp64o/LJVAyzZXiUbLC8ShZZK0SgdYWiULrC8SgdYWiULLC8SlwWNai114Hip4H4HrmHNp6ZY8/7q3xRePLqMFi1qrmXvHOD0GcLNhtittLnZKTSdpTzCqs8Nt6tSpinTyqB0Lqb6kkmdHF1PNixxjptEQ0b6HFe83tvKGtteu/pVX7jl/LaYr9Q1N/VeWSukw14rCHD0Hr1AguzE85v2kk80pipl1F4pEzMyvktTFTunxD6HsrAChSFNdecnpY8TPa6TTV0+KKQ81nzTmvN5bk2WIgICAgICAgICAgICAgICAgDArNubKGIp24ONVPX0HqM0Nfo66nHt7xw2dLqZwX39vd8+q0yjFWBDA2IPMZ4q+O1LTW0eYelreLVi0cMZRaYJNYm07QMHnc0+GMdfymERE2VoYMslMI2WSvEomWFolCywvEoXWStEoHWF4lA6wtEoWWSvEs8HijRfOvYR0iYc2GMtdpVyUi8bS66jVDqGXUEXE89kpNLTWXNtWazMSzlN1XqKSQALkmwHSTwEtWs2mIjmUWmIiZl3u72yBh0u38Rh5x6BzKJ7LpuhjTU3n1Ty85q9VOa/4hbzptN7AQEBAQEBAQEBAQEBAQEBAQNDH7YpUDlqNZrXsASbd3YZp6jXYME7ZJ8s+LTZMvmkK+pvXQHAO3YoHvImnbrenjjeWzHTc34c9t/aVPEMHRGVhoSbar1gc84fUdZh1MxalZifl0tHp8mGJi07wqZzG8ATf0eOPXKN3hE6cSbsCJaJWhGRLphgwhZGwkrxKJlhaJQusLxKF1krRKB1heJQOsLRKFlheJWu7+KysaR4HVfrc47/ANJzuoYd4/Uhr6mm8dy/nHaKy2Hj6dBy9RCx/ltbzek2PPOhoNTi09++9d59vw09XhyZa9tZ2h0lPeygeIde1QfcZ3q9b0887w5c9NzRxs38DtujWYIjeceAIIOnHjNzB1DBnt20ny18uly4o3tHhYzda5AQEBAQEBAQEBAQEBAQEBArdrbHp4gedowGjDiPiOqaWs0OPUx/Ln2lsafVXwz44cRtPZdTDtZxpzMPRPwPVPI6vRZdNba/Hy7+n1NM0eOfhpTTbJJiN52GU6+PatYiFXhEzRIxIl4laJYES8SmJRsJdO7BlhbdGyyV4lEywtEoWWSvEoXSFolA6wvEoXWFolGjFWDDiDcd0resWiYladrRs69HDAMOBFx2GeatXtmYcu0bTsylUNrZ2z3rtlpi/Sf5R2mbWm0mTUW2pH92DPqKYY3s7fY+xUw4uPOe2rH3AcwnrdF0/Hpo3jzb5cDU6u+afPiPhazoNUgICAgICAgICAgICAgICAgIFPtva1GmpSoBUJHoaHx6JzNfrdPirNb/AMp+G3pdNlvbevj8uCcgkkCwvoL3sOi54zxt5iZmYjaHo6xMRtLwSaepZlOjWypM0WHhEyRIxIl4laJYES8SndGwloW3YMJKYlGyyVolEywyRKFlhaJQuslaJQOsLxKB1haJdFslr0V6gR4GcDWV2yy0c8fzluCa1ZjfywzG8eHc7v7WoMgpIBTb1DznqP8AN756/p2u096xSsds/Dz2r0uatptbzHyvBOu0XsBAQEBAQEBAQEBAQEBAQEDyBW7WoYip5tF1Rbak3zdxA0mjrMeoyR24p2j/AJbGC+Kk73jdzx3Rrc7p7XwnEnoeaZ3m0OlHVKRG0VP2Qq+untfCR9Cy/dC31Wn2yfsjV9dPa+ER0LLE+qEfVKfbL39kqvrp7XwmxHSMsf6oR9Up9sn7JVfXT2vhMkdLyfMH1Sn2yfslV9dPa+EyR02/yfVKfbLz9kavr0/a+Ev9Ov8AKfqlPtl4d0Kvr0/a+En6ff5PqtPtlidzqvr0/a+EtGhv8p+q0+2WJ3Mq+vT9r4Sf2V/lMdWp9ssDuVW9en7Xwk/srfKfq9Ptlidx639Sn7Xwj9lb5W+sU+2WB3Frf1KftfCP2VvlP1mn2ywbcGt/Up+18I/ZW+Ux1rH9so28n1f+pS9r4Sf2Vvlb63j+2UbeTqv/AFKXtfCP2dvlP1zH9st/Abk1qaZTUpnUnTNz9052p6Pky37otDDk6vS079stn9kKvrp7Xwmv9Cy/dCn1Wn2yfshV9dPa+EmOhZt9+6ET1Sn2r7Y+GxFLzarq6W0PnZx0aka987Ojw6nFHbktvDm6jJhvPdSNpW06DWICAgICAgICAgICAgICAgICAgICAgICAgICAgICB5A9gICAgICAgICAgICAgICAgICAgICAgIGntLalHDLnr1FQc1+J7ANT3StrxXkmdlJT39wRbLyjDrNN7e6Y/wBxT5V74dFhsSlRA9Ng6ngykEHvEyxMTG8LJZIrNrbfw+F/j1QpPBdWY/dGvfKWyVrzKJmIV2E35wVRsvK5TzZ1ZR4kWHfKRnpM7I7odEjggEG4IuCOBHTMu6zKSKPae92Ew7FKlUFxxVAXIPQcosD1THbLSvMqzaISYjebDU6dKrUq5Vqrmpkq+q6X4DTiOMTkrEbyneFsjAgEagi47DMiWGKxK0kapUOVVUsxPMo4mRMxHI19lbWo4pC9B86q2UmzCzWBt5wHMw8ZFbxbhETu92ltSjhlz16ioOa51J6hxPdFrRXkmdlIu/2CLW5Rh1mnUt7pjjUU+Ud8OgwmLSsgqUnV1PBlNx+EyxMTwsnkio2vvLhsKctaqA1r5QCzW5rheHfMdsta8yiZiGvs7fLB12CJVysTYB1ZLnqJFu68iualuJR3QvrzKsr9obcoYeolKtUCu9sosxvc5RwHTKzeInaUTMQsZZKv2rtuhhQDXqKl+A1LHsUaytr1ryiZiGGw9u0cYrNQYkI2VrqV1IuOPNIpkrfzBE7rOXSQEBAQEBAQEBAQEBA1Nq45cPQqV24Iha3OSBoB1k2HfK2ttEyTO0Pmu72xqm1674rFMeTDW00ueIpp6qgEX7e0zTpT9We6eGKI7vLsa24+CZMoo5dNGVnzDruTr3zYnDTbbZfshx2DqVNi7Q5F2LUKhBPQUY2D24BlI16h2TBXfDfaeFY3rLut79s/I8K1UemSEp34cowNvABj3TYy37K7r2naHG7obo/LAcZjCzB2JUXIL62LOeNtNAObumDFh7/5WY6138y6Lae4WEqIRSQ0ntoysx161YkETLbBSeF5rEqDcfadXB4xtm4j0SxVOhagBYZT6rAeJHTMWG00t2SrWZidnR+ULazYbBHkyQ9RxTBHEAgsxHRopHfM2a3bVa07Qqt0NyaBw6VsSnKO6hgpJCqrcBYcTa17zHiwV23siKxs39/djK2ziKSgfJ7OoHAU1FmHZlue6Xz44mnj2LR4bHk+2ly+AQE+dS/dN2L6HslZOC3dRNZ3hX+VHaPJ4RaA41X1+zpkMfxyjxlNTb+O3yi8rHYdFdnbMVqg1SkatQc5dhmI7eC90vSIx0THiHGbvbHqbXr1MVinIphrG3EnQiml/RUA/iOe5mvSn6tt7KVju8y7KtuRgShXksunpB3DDruT75sThpttsv2w4PZ2P/6XtArTqirRLgOVIIKHS5tpnW/N0dc1a2/TvtHCkTtL6TvTtQ4XBVa6+kFATn852Cqe4tfum5kt20mV7TtDkNx91KeIpfK8WDULuxVSTY2NizW9Ik3mvgxRMd1laV38ys96dyMO+Hd8Ogp1FUsAt8rWBJUrw16RMmTDWY8JmkJfJrtdsRhTTqHM1JgtzxNNhdL9mo+7GnvNq+Sk+FL5RvpHCfc/2zHn9dUX5fQsbiBSpPUbgiMx7FBP6Tamdo3ZHzPdHYv/AFStVxeLJZQ9ioJGZyM2W41CqCNB0zTxUjLM2lirHd5l9G2ZsqjhlK0KaoCbm19SNLknjNutYrxDJEbN2XSQEBAQEBAQEBAQEBA5jyjtbZtW3O1MdxqLMGo8Y5Vvww8mjKdnIF4ipUzfWzk+4rGn9BTh1UzrPm3leZb0B/NlqE9OXzf1BmnqvZjun8qCsMJhc3M9m+vyf/ppOo9MJvw7Ddx1ODw5T0eQS3/EA/jebNNu2Nlo4WUsl8x3n87b1EU/SDUA31gxJ9m00cn+bGzHPqWflb+bUf8AIP5HmTVemDJw67YvzWj9gn5RNinpheOG1VQMpVhcEEEdIOhk7bpfONxnOD2lXwL8GJC9Zp3ZD3oxPhNTDPZeasdfE7Mdp/8A6G3FpcadE5W6LUrtUv2vZfCLf4mXb4J82dT5QATs2vboQnsFRSZnzR/CVrcOH3d3y+R4QYelRz1TUYgk+ac3DQak9U1cebtrtEeVIttw3hsbaW0tcS5pUjrlbzdOqkup+8ZbsyZOfEJ2tZ02xdx8Lh7MV5Vx/NU1APUnoj8ZmpgrVaKRDDylfRr/AGlP86xqPQX4bW4X0bQ+q352lsPogpwucf8Awan2bflMyTxKzgfJB6OJ7aXuqTV0vupjR+Ub6Rwn3P8AaJGf1wi3Ltt5fmWI/wAep+UzZv6ZXnhzfkn+Z1f8tv8AVSmDS+mf6q04dvNpcgICAgICAgICAgICAgcv5Sfo2p9en/sWYNR/lq34cNu1tavs0LWamWw1fXqupK3U8A3UbX7prY72x+dvCkTMOtr+UfDBLotVmt6JULr1te3hebE6mscLd8KPYWzq21caMbiVy0VII0IBC6oiX4rc3J7enTFStslu6eFYjul3e8ux1xmGegTYnVG9WoPRP6dhM2clO+NmSY3h8/2DvHW2UxwmLpMUDEgDitzclCdHU3vx+E1aZJxfxtwpFpjwudp+UqkEPyem7OeGcBVB6TYknsmS2pj2TN0O4ewKr1ztDFg5iS1MMLMWcEFyOYWJAHX1CRhxzM99isTzKfyt/NqP2/8A43ltV6YL8Ou2L81o/YJ+UTPT0wtHDdkpfN/KVhmw+JoY6l5rHzSbcKiapfpuCR92amoia2i8Md/E7w2/JZgDkrYt9WqPkB6QDdz3sfZltNXmyaR7u3xWHWojU3F1ZSrDpBFjNmY38Su+W4dauxMWzVKfK0WGUPa11vcFWt5r9K8/hNKInDbzG8MXmsuoPlFwmTMBVJt6OTW/bfL+Mzfuabbr98KPZ9bFbXxgq3qUcMhF8ruoKg3y3Fs7G2vR78dZtltvxCsTMy6LylfRr/aU/wA6zJqPQtfhtbhfRtD6rfnaXw+iCvC4x/8ACqfZt+UzJPEpcF5ID5uJ7aXuqTV0vEqUR+Ub6Rwn3P8AaJGf1wW5dtvL8yxH+PU/KZs39Mrzw5vyTfM6v+W3+qjMGl9Mq04dvNpcgICAgICAgICAgICAgcv5Sfo2p9en/sWYNR6JVvwm3Koq+zKCuAylDcEAgjM3EGWwxvSN014bibs4QNmGGo3+otvDhLfp1+DthaqttBLRGySSIMZgadZctVFcdDKG8L8JExE8kw1MJu/haTZqdCkrcxyC47CeErGOseyNoWVpdKHFYOnVAWqiOAbgOqsL9NiJExE8iVEAAA0AFgBwAkjKBDicKlVctRFdb3syhhfpsZExE8jKhQWmoVFVVHBVAUDsAiI2EkkYVKQYFWAYHiCAQe4yJiJFaN2sJmzfJqN/s1t4WtK/p0+EdsLOmgUWUAAcABYDul9ksMRh1qKUqKrqeKsAwNtRoZExvyPaFFUUIihVHAKAAOwCTEbDNlvoYEGFwNOlfkqaJfjkVVvbpsNZEViOAr4GnUYM9NGZfRLIrEc+hI0iaxImdAwKsAQRYgi4I6CI2EeFwiUhlpIqC9yFUKL8L2HPoPCIiI4E0kICAgICAgICAgICAgIFPvXslsZhHoIwVmZCC17eawbm7JjyU767ItG8Jt3NnNhsLToOQWRSCRexuSdL9snHXtrEELKXSQEBAQEBAQI69daal3IVQLknhAPXULmJsNNTp6RAHvECSAgYPVAIBNixsvWQCSB3AnugZwEBAQEBAQEBAQEBAQEBAQEBAQEBAQEBAQEBAQEBAQECrOJc1inKLTs1lRkvyi2BJDXFzxFhwtrA8r1Klaq9OmVRaRUMxXO3KFQ4Cgmy2VlNzf0tLQIMTiWNOrSq5eUptSN1BAZHcZWsSbG6sLXPCBtV69SpValRZUCKpdyuZsz3KqovYaC5JvxGkDLAYl+UehWyl1VXDKCoam5YA2JNiCjAi/QeeBhtjNmw+TLf5QdWuQByNa5sOPZAzw9WolYUqjBw1NmVguUgoVBUi5v6YsR0GBXVdsFWzrVLrygUAYepyZzOF0qgWuL8b20gWiYsq9VahFlAqKeH7og8esFW7rQJcA7NTVqgszDMRa2UHUKesCw7oGNKuTXembZRTpsNNbsagP5BA0cRtGoFxhXLeh/DuNCRRSr53aWtAlrV6tHK9R0ZWqIhUIRY1GCLla+vnMOI8IHhq1a1R1pOtNKbZCSmdmqABjxIAUXA6Trw5wn2biWfOlQAPTfIxW+VrqrBgDqAQ3DmIPGBuwEBAQEBAQEBAQEBAQEBAQEBAQEBAQECvx+CqVQyZ0FNv7CXX6rZrX6DbTrgMRgXFQ1aDqjMAHDoXRiuitYMCGA0vfUW6IGI2WeTcM+apUZWZyotdSCoCjgotwvznWBnisE/KcrRcI5UKwZc6MASVJAINxc6g88DPA4IoWqO2eo9gzWygKt8qqOZRdjxOrGBJiMPnam17ZHLWtxujpb2ye6Aq4bNVWpf0UdSOkPkPHm9D8YFa2yKhpijywFJMuS1OzkU2DKrtmsR5oBsAT0iBltSiK9anTXNcMeV802NEgMVJIt5zKg064FwIGlicK+flKTqrlQpzqXUqCSugZSCCx1vz9lg1xsk5MQpqXNf0jltlPJrTNhfhZRb8SYG3tDCcqgS9rVKb34606i1AO/LaBBWwNRXZ6FRVzkF1dC6lgAMy2ZSDYAHUjQaQJ8Bg+SDXYuzOXdiAMzEAcBwACgAdAgbUBAQEBAQEBA//9k="/>
          <p:cNvSpPr>
            <a:spLocks noChangeAspect="1" noChangeArrowheads="1"/>
          </p:cNvSpPr>
          <p:nvPr/>
        </p:nvSpPr>
        <p:spPr bwMode="auto">
          <a:xfrm>
            <a:off x="1899685" y="1290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 name="AutoShape 463" descr="data:image/jpeg;base64,/9j/4AAQSkZJRgABAQAAAQABAAD/2wCEAAkGBxQQDxQQEBQVFRQWEBcVFRcXFRQVFhcRFBcWFhUXFxcYHCsgGRwlHBQUIjIhJSkrLi4uFx8zODMsNygtMCsBCgoKDg0OGhAQGywkHyQsLC0sLCwsLCwsLCwsLCwsLCwsLCwsLCwsLCwsLCwsLCwsLCwsLCwsLCwsLCwsLCwsLP/AABEIAKgBLAMBEQACEQEDEQH/xAAbAAEAAgMBAQAAAAAAAAAAAAAAAwUCBAYBB//EAEQQAAIBAgMDBwcJCAEFAQAAAAECAAMRBBIhBQYxE0FRYXGBkQciMlKisdEUNDVyc4KhssEWIzNCU2J0s5IVwsPh8CX/xAAbAQEAAgMBAQAAAAAAAAAAAAAAAQIDBAUGB//EADARAQACAQMDAwMDAgcBAAAAAAABAgMEETEFEiEyQVEVUmETFCJxgSMzQpGhwfCx/9oADAMBAAIRAxEAPwD7jAQEBAQEBAQEBAQEBAQEBAQPDAo623cuNFCwyeiTz5yLju4DvnJv1KK6uMPt/wBt6uj3085fdeTrNF7AQEBAQEBAQEBAQEBAQEBAQEBAQEBAQEBAQEBAQEDGo4UFmIAGpJNgB2ytrRWN54TETM7QU6gYBlIIIuCDcEdRitotG9Z3gmJidpZSyFdtzaXyalygGYlwoF7cbnj3GaWu1f7bH37b+WxpcH61+3fbw2cDi1rU1qIdCO8HnB65nwZ65scXr7seXHbHaa2e4zECnTao3BVJ8JObLGPHN59laUm9orHu+Z1KxZy5PnFi1/7ib38Z4K+W1sk5Pffd6uuOIp2+22z6RszFctRSp0qL9Tc48bz3WlzRmxVvHvDy+fH+nkmqXE1xTQu5sqi5MyZclcdJvbiFKUm9orHMtHYW1flKs2XLle1r30tcGamh1n7qs2222lsarTTgtEb8ws5vtV4zWFybDrkTMRG8piN2NKqHUMhDKeBBBB7xIpeLxvWd4JrMTtKSWQQEBAQEBAQEBAQEBAQEBAQEBAQEBAQEBA09sUs+Hqr0028QLj3TW1lO/Bev4ZsFu3LWfy4jYu2nw5t6VM8V/Vegzyeh6jk007T5r8O9qdHXN54l3WBxqVkD0zcfiD0EcxnrtPqKZ6d9J8PP5cVsdu20KLfh/wB1TXpqX8FI/wC6cjr1v8Ktfz/03+lx/iTP4U+7e1uQqZWP7tzY/wBp4BvjOZ0vXTgv229Mt3Xab9WndXmFzvnjbUlpA6ubn6q295I8DOp1vUduKKR/q/8AjS6bi3yTefZx08q7rq9ycZo9E/XXs4N+njPS9C1Hi2Kf6w4vU8XmMkNLena3KvySHzFOv9zfATV6vrv1bfpUn+Mf8y2On6Xsr325lubjP/FX6p/MD+k2eg28XqwdVr5rLpcXilpIXqEBR/8AWHSZ3suamKvdedocumO17dtY8uH23t1sQSq+bTvw5262+E8lr+p31EzWvirvaTQ1xfyty6zdyllwlIdK5v8Akb/rPSdOr26akfhx9ZbuzWlZzeaxAQEBAQEBAQEBAQEBAQEBAQEBAQEBAQPLwPHFxbpEraN6zBE7Pl1anlZl9VivgbfpPn2Wvbe1fiZetxz3VifmE2z8e9B89M26RzEdBEy6bVZNPbupKmbBTNXtssN4NrLiVpFQQQGzDoJtax5+ebvUtdXU1p28xvu1dFpbYbW7v7Kacl0GdWsz2zEnKoUX5lHATJky2ybd077KUx1pv2xywmNdJQrshzISDYi46CLGZMeW2Od6ztKl6VvG1o8I5jXW+7u01wzVGa5ulgBzsDoOqdTpmspppta3vHho63T2zxWI+WptPaT4h8znT+VRwXs6+ua2r1uTU23tx8M2n01MNdo5+WnNWsbzsz2naN5fUcNTyIq9CgeAtPoWKvbSsfh5K9u60ykvMir2AgICAgICAgICAgICAgICAgICAgICB4ZCHEVdsYjC13RmzgPwbW6nUWPNoZ5XJr9Tpc9q2nfzxLu00mHPii1Y2ld7P3mpVLB/3bf3ej3N8bTq6bq+HL4t/GWjm0GXH5jzDldvU8uJqW4F8w+951/xnm+oViuovt7zv/u7GjtM4a7/APtmhNJtEBAxeoBxIHaRL1x2txCYiUfypPXXxEv+3y/bKf07fDNKyngwPYRKWx2jmETSY5hnKIICBs7Mp5q9NemovgDc+6bGkr3ZqxPyw6i3bitP4dntDeOjS0Bzt0Lw724T1eo6rgw+InefiHBw6DLk87bQ5+rtzEYmotOmeTzMAAvHtJ57cZxp6lqdTlilPHn2dKNFhwY5tbz4dyo0nrKxtG0uFL2SggICAgICAgICAgICAgICAgICBjUcKLsQAOJJsJE2isbymImZ2h4lQMLqQR1EGVrkrbiSYmOYZS6HLb64K4WuBw81uw+ifHTvnnuuabesZY9vEut0zNtM459+HJzzLtEDy8mImfEHlBVxXq6+6dDFoJnzfwyRT5aNaqx4k92gnRx6fHTiGWsVhqukz7MsSgdIXiUDpC0MqWMqJ6LHsJuPAzDfT4r8wi1K25hZ4Tbg4VRb+4cO8Tn5unzHnGwX023mq3RwwBUgg8COE51qzWdpasxt4llKoIHTbmYG7NXPAeav1ja58PfPQ9D028zmn+kOR1PN4jHH93Xz0zjMXqAakgdptKWvWvMpiszwUqgYXUgjpBBH4Sa2i3mJ3JrMcs5ZBAQEBAQEBAQEBAQEBAQEBA19oYRa1JqT8GH4g3B8QJh1GGubHOO3EsmLJOO8Xj2fOsbhHw9Uo2hHAjS68xE8Rnw5dNkmkzMPS4clM1Itszo7VrJ6NV+83/A3k01+opxeUW0mG3NYbNXeCs6NTcqysLG669otbWZ79Uz3pNLbTEsUaDFFotXxsqpzW68JmTHite20DXqtedvBp64o/LJVAyzZXiUbLC8ShZZK0SgdYWiULrC8SgdYWiULLC8SlwWNai114Hip4H4HrmHNp6ZY8/7q3xRePLqMFi1qrmXvHOD0GcLNhtittLnZKTSdpTzCqs8Nt6tSpinTyqB0Lqb6kkmdHF1PNixxjptEQ0b6HFe83tvKGtteu/pVX7jl/LaYr9Q1N/VeWSukw14rCHD0Hr1AguzE85v2kk80pipl1F4pEzMyvktTFTunxD6HsrAChSFNdecnpY8TPa6TTV0+KKQ81nzTmvN5bk2WIgICAgICAgICAgICAgICAgDArNubKGIp24ONVPX0HqM0Nfo66nHt7xw2dLqZwX39vd8+q0yjFWBDA2IPMZ4q+O1LTW0eYelreLVi0cMZRaYJNYm07QMHnc0+GMdfymERE2VoYMslMI2WSvEomWFolCywvEoXWStEoHWF4lA6wtEoWWSvEs8HijRfOvYR0iYc2GMtdpVyUi8bS66jVDqGXUEXE89kpNLTWXNtWazMSzlN1XqKSQALkmwHSTwEtWs2mIjmUWmIiZl3u72yBh0u38Rh5x6BzKJ7LpuhjTU3n1Ty85q9VOa/4hbzptN7AQEBAQEBAQEBAQEBAQEBAQNDH7YpUDlqNZrXsASbd3YZp6jXYME7ZJ8s+LTZMvmkK+pvXQHAO3YoHvImnbrenjjeWzHTc34c9t/aVPEMHRGVhoSbar1gc84fUdZh1MxalZifl0tHp8mGJi07wqZzG8ATf0eOPXKN3hE6cSbsCJaJWhGRLphgwhZGwkrxKJlhaJQusLxKF1krRKB1heJQOsLRKFlheJWu7+KysaR4HVfrc47/ANJzuoYd4/Uhr6mm8dy/nHaKy2Hj6dBy9RCx/ltbzek2PPOhoNTi09++9d59vw09XhyZa9tZ2h0lPeygeIde1QfcZ3q9b0887w5c9NzRxs38DtujWYIjeceAIIOnHjNzB1DBnt20ny18uly4o3tHhYzda5AQEBAQEBAQEBAQEBAQEBArdrbHp4gedowGjDiPiOqaWs0OPUx/Ln2lsafVXwz44cRtPZdTDtZxpzMPRPwPVPI6vRZdNba/Hy7+n1NM0eOfhpTTbJJiN52GU6+PatYiFXhEzRIxIl4laJYES8SmJRsJdO7BlhbdGyyV4lEywtEoWWSvEoXSFolA6wvEoXWFolGjFWDDiDcd0resWiYladrRs69HDAMOBFx2GeatXtmYcu0bTsylUNrZ2z3rtlpi/Sf5R2mbWm0mTUW2pH92DPqKYY3s7fY+xUw4uPOe2rH3AcwnrdF0/Hpo3jzb5cDU6u+afPiPhazoNUgICAgICAgICAgICAgICAgIFPtva1GmpSoBUJHoaHx6JzNfrdPirNb/AMp+G3pdNlvbevj8uCcgkkCwvoL3sOi54zxt5iZmYjaHo6xMRtLwSaepZlOjWypM0WHhEyRIxIl4laJYES8SndGwloW3YMJKYlGyyVolEywyRKFlhaJQuslaJQOsLxKB1haJdFslr0V6gR4GcDWV2yy0c8fzluCa1ZjfywzG8eHc7v7WoMgpIBTb1DznqP8AN756/p2u096xSsds/Dz2r0uatptbzHyvBOu0XsBAQEBAQEBAQEBAQEBAQEDyBW7WoYip5tF1Rbak3zdxA0mjrMeoyR24p2j/AJbGC+Kk73jdzx3Rrc7p7XwnEnoeaZ3m0OlHVKRG0VP2Qq+untfCR9Cy/dC31Wn2yfsjV9dPa+ER0LLE+qEfVKfbL39kqvrp7XwmxHSMsf6oR9Up9sn7JVfXT2vhMkdLyfMH1Sn2yfslV9dPa+EyR02/yfVKfbLz9kavr0/a+Ev9Ov8AKfqlPtl4d0Kvr0/a+En6ff5PqtPtlidzqvr0/a+EtGhv8p+q0+2WJ3Mq+vT9r4Sf2V/lMdWp9ssDuVW9en7Xwk/srfKfq9Ptlidx639Sn7Xwj9lb5W+sU+2WB3Frf1KftfCP2VvlP1mn2ywbcGt/Up+18I/ZW+Ux1rH9so28n1f+pS9r4Sf2Vvlb63j+2UbeTqv/AFKXtfCP2dvlP1zH9st/Abk1qaZTUpnUnTNz9052p6Pky37otDDk6vS079stn9kKvrp7Xwmv9Cy/dCn1Wn2yfshV9dPa+EmOhZt9+6ET1Sn2r7Y+GxFLzarq6W0PnZx0aka987Ojw6nFHbktvDm6jJhvPdSNpW06DWICAgICAgICAgICAgICAgICAgICAgICAgICAgICB5A9gICAgICAgICAgICAgICAgICAgICAgIGntLalHDLnr1FQc1+J7ANT3StrxXkmdlJT39wRbLyjDrNN7e6Y/wBxT5V74dFhsSlRA9Ng6ngykEHvEyxMTG8LJZIrNrbfw+F/j1QpPBdWY/dGvfKWyVrzKJmIV2E35wVRsvK5TzZ1ZR4kWHfKRnpM7I7odEjggEG4IuCOBHTMu6zKSKPae92Ew7FKlUFxxVAXIPQcosD1THbLSvMqzaISYjebDU6dKrUq5Vqrmpkq+q6X4DTiOMTkrEbyneFsjAgEagi47DMiWGKxK0kapUOVVUsxPMo4mRMxHI19lbWo4pC9B86q2UmzCzWBt5wHMw8ZFbxbhETu92ltSjhlz16ioOa51J6hxPdFrRXkmdlIu/2CLW5Rh1mnUt7pjjUU+Ud8OgwmLSsgqUnV1PBlNx+EyxMTwsnkio2vvLhsKctaqA1r5QCzW5rheHfMdsta8yiZiGvs7fLB12CJVysTYB1ZLnqJFu68iualuJR3QvrzKsr9obcoYeolKtUCu9sosxvc5RwHTKzeInaUTMQsZZKv2rtuhhQDXqKl+A1LHsUaytr1ryiZiGGw9u0cYrNQYkI2VrqV1IuOPNIpkrfzBE7rOXSQEBAQEBAQEBAQEBA1Nq45cPQqV24Iha3OSBoB1k2HfK2ttEyTO0Pmu72xqm1674rFMeTDW00ueIpp6qgEX7e0zTpT9We6eGKI7vLsa24+CZMoo5dNGVnzDruTr3zYnDTbbZfshx2DqVNi7Q5F2LUKhBPQUY2D24BlI16h2TBXfDfaeFY3rLut79s/I8K1UemSEp34cowNvABj3TYy37K7r2naHG7obo/LAcZjCzB2JUXIL62LOeNtNAObumDFh7/5WY6138y6Lae4WEqIRSQ0ntoysx161YkETLbBSeF5rEqDcfadXB4xtm4j0SxVOhagBYZT6rAeJHTMWG00t2SrWZidnR+ULazYbBHkyQ9RxTBHEAgsxHRopHfM2a3bVa07Qqt0NyaBw6VsSnKO6hgpJCqrcBYcTa17zHiwV23siKxs39/djK2ziKSgfJ7OoHAU1FmHZlue6Xz44mnj2LR4bHk+2ly+AQE+dS/dN2L6HslZOC3dRNZ3hX+VHaPJ4RaA41X1+zpkMfxyjxlNTb+O3yi8rHYdFdnbMVqg1SkatQc5dhmI7eC90vSIx0THiHGbvbHqbXr1MVinIphrG3EnQiml/RUA/iOe5mvSn6tt7KVju8y7KtuRgShXksunpB3DDruT75sThpttsv2w4PZ2P/6XtArTqirRLgOVIIKHS5tpnW/N0dc1a2/TvtHCkTtL6TvTtQ4XBVa6+kFATn852Cqe4tfum5kt20mV7TtDkNx91KeIpfK8WDULuxVSTY2NizW9Ik3mvgxRMd1laV38ys96dyMO+Hd8Ogp1FUsAt8rWBJUrw16RMmTDWY8JmkJfJrtdsRhTTqHM1JgtzxNNhdL9mo+7GnvNq+Sk+FL5RvpHCfc/2zHn9dUX5fQsbiBSpPUbgiMx7FBP6Tamdo3ZHzPdHYv/AFStVxeLJZQ9ioJGZyM2W41CqCNB0zTxUjLM2lirHd5l9G2ZsqjhlK0KaoCbm19SNLknjNutYrxDJEbN2XSQEBAQEBAQEBAQEBA5jyjtbZtW3O1MdxqLMGo8Y5Vvww8mjKdnIF4ipUzfWzk+4rGn9BTh1UzrPm3leZb0B/NlqE9OXzf1BmnqvZjun8qCsMJhc3M9m+vyf/ppOo9MJvw7Ddx1ODw5T0eQS3/EA/jebNNu2Nlo4WUsl8x3n87b1EU/SDUA31gxJ9m00cn+bGzHPqWflb+bUf8AIP5HmTVemDJw67YvzWj9gn5RNinpheOG1VQMpVhcEEEdIOhk7bpfONxnOD2lXwL8GJC9Zp3ZD3oxPhNTDPZeasdfE7Mdp/8A6G3FpcadE5W6LUrtUv2vZfCLf4mXb4J82dT5QATs2vboQnsFRSZnzR/CVrcOH3d3y+R4QYelRz1TUYgk+ac3DQak9U1cebtrtEeVIttw3hsbaW0tcS5pUjrlbzdOqkup+8ZbsyZOfEJ2tZ02xdx8Lh7MV5Vx/NU1APUnoj8ZmpgrVaKRDDylfRr/AGlP86xqPQX4bW4X0bQ+q352lsPogpwucf8Awan2bflMyTxKzgfJB6OJ7aXuqTV0vupjR+Ub6Rwn3P8AaJGf1wi3Ltt5fmWI/wAep+UzZv6ZXnhzfkn+Z1f8tv8AVSmDS+mf6q04dvNpcgICAgICAgICAgICAgcv5Sfo2p9en/sWYNR/lq34cNu1tavs0LWamWw1fXqupK3U8A3UbX7prY72x+dvCkTMOtr+UfDBLotVmt6JULr1te3hebE6mscLd8KPYWzq21caMbiVy0VII0IBC6oiX4rc3J7enTFStslu6eFYjul3e8ux1xmGegTYnVG9WoPRP6dhM2clO+NmSY3h8/2DvHW2UxwmLpMUDEgDitzclCdHU3vx+E1aZJxfxtwpFpjwudp+UqkEPyem7OeGcBVB6TYknsmS2pj2TN0O4ewKr1ztDFg5iS1MMLMWcEFyOYWJAHX1CRhxzM99isTzKfyt/NqP2/8A43ltV6YL8Ou2L81o/YJ+UTPT0wtHDdkpfN/KVhmw+JoY6l5rHzSbcKiapfpuCR92amoia2i8Md/E7w2/JZgDkrYt9WqPkB6QDdz3sfZltNXmyaR7u3xWHWojU3F1ZSrDpBFjNmY38Su+W4dauxMWzVKfK0WGUPa11vcFWt5r9K8/hNKInDbzG8MXmsuoPlFwmTMBVJt6OTW/bfL+Mzfuabbr98KPZ9bFbXxgq3qUcMhF8ruoKg3y3Fs7G2vR78dZtltvxCsTMy6LylfRr/aU/wA6zJqPQtfhtbhfRtD6rfnaXw+iCvC4x/8ACqfZt+UzJPEpcF5ID5uJ7aXuqTV0vEqUR+Ub6Rwn3P8AaJGf1wW5dtvL8yxH+PU/KZs39Mrzw5vyTfM6v+W3+qjMGl9Mq04dvNpcgICAgICAgICAgICAgcv5Sfo2p9en/sWYNR6JVvwm3Koq+zKCuAylDcEAgjM3EGWwxvSN014bibs4QNmGGo3+otvDhLfp1+DthaqttBLRGySSIMZgadZctVFcdDKG8L8JExE8kw1MJu/haTZqdCkrcxyC47CeErGOseyNoWVpdKHFYOnVAWqiOAbgOqsL9NiJExE8iVEAAA0AFgBwAkjKBDicKlVctRFdb3syhhfpsZExE8jKhQWmoVFVVHBVAUDsAiI2EkkYVKQYFWAYHiCAQe4yJiJFaN2sJmzfJqN/s1t4WtK/p0+EdsLOmgUWUAAcABYDul9ksMRh1qKUqKrqeKsAwNtRoZExvyPaFFUUIihVHAKAAOwCTEbDNlvoYEGFwNOlfkqaJfjkVVvbpsNZEViOAr4GnUYM9NGZfRLIrEc+hI0iaxImdAwKsAQRYgi4I6CI2EeFwiUhlpIqC9yFUKL8L2HPoPCIiI4E0kICAgICAgICAgICAgIFPvXslsZhHoIwVmZCC17eawbm7JjyU767ItG8Jt3NnNhsLToOQWRSCRexuSdL9snHXtrEELKXSQEBAQEBAQI69daal3IVQLknhAPXULmJsNNTp6RAHvECSAgYPVAIBNixsvWQCSB3AnugZwEBAQEBAQEBAQEBAQEBAQEBAQEBAQEBAQEBAQEBAQECrOJc1inKLTs1lRkvyi2BJDXFzxFhwtrA8r1Klaq9OmVRaRUMxXO3KFQ4Cgmy2VlNzf0tLQIMTiWNOrSq5eUptSN1BAZHcZWsSbG6sLXPCBtV69SpValRZUCKpdyuZsz3KqovYaC5JvxGkDLAYl+UehWyl1VXDKCoam5YA2JNiCjAi/QeeBhtjNmw+TLf5QdWuQByNa5sOPZAzw9WolYUqjBw1NmVguUgoVBUi5v6YsR0GBXVdsFWzrVLrygUAYepyZzOF0qgWuL8b20gWiYsq9VahFlAqKeH7og8esFW7rQJcA7NTVqgszDMRa2UHUKesCw7oGNKuTXembZRTpsNNbsagP5BA0cRtGoFxhXLeh/DuNCRRSr53aWtAlrV6tHK9R0ZWqIhUIRY1GCLla+vnMOI8IHhq1a1R1pOtNKbZCSmdmqABjxIAUXA6Trw5wn2biWfOlQAPTfIxW+VrqrBgDqAQ3DmIPGBuwEBAQEBAQEBAQEBAQEBAQEBAQEBAQECvx+CqVQyZ0FNv7CXX6rZrX6DbTrgMRgXFQ1aDqjMAHDoXRiuitYMCGA0vfUW6IGI2WeTcM+apUZWZyotdSCoCjgotwvznWBnisE/KcrRcI5UKwZc6MASVJAINxc6g88DPA4IoWqO2eo9gzWygKt8qqOZRdjxOrGBJiMPnam17ZHLWtxujpb2ye6Aq4bNVWpf0UdSOkPkPHm9D8YFa2yKhpijywFJMuS1OzkU2DKrtmsR5oBsAT0iBltSiK9anTXNcMeV802NEgMVJIt5zKg064FwIGlicK+flKTqrlQpzqXUqCSugZSCCx1vz9lg1xsk5MQpqXNf0jltlPJrTNhfhZRb8SYG3tDCcqgS9rVKb34606i1AO/LaBBWwNRXZ6FRVzkF1dC6lgAMy2ZSDYAHUjQaQJ8Bg+SDXYuzOXdiAMzEAcBwACgAdAgbUBAQEBAQEBA//9k="/>
          <p:cNvSpPr>
            <a:spLocks noChangeAspect="1" noChangeArrowheads="1"/>
          </p:cNvSpPr>
          <p:nvPr/>
        </p:nvSpPr>
        <p:spPr bwMode="auto">
          <a:xfrm>
            <a:off x="2052085" y="144338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5" name="8 Rectángulo">
            <a:extLst>
              <a:ext uri="{FF2B5EF4-FFF2-40B4-BE49-F238E27FC236}">
                <a16:creationId xmlns:a16="http://schemas.microsoft.com/office/drawing/2014/main" id="{27BE2424-F35D-4751-8798-F7F18C57DBD9}"/>
              </a:ext>
            </a:extLst>
          </p:cNvPr>
          <p:cNvSpPr/>
          <p:nvPr/>
        </p:nvSpPr>
        <p:spPr>
          <a:xfrm>
            <a:off x="2166939" y="4786313"/>
            <a:ext cx="1285875" cy="5000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O" dirty="0"/>
          </a:p>
        </p:txBody>
      </p:sp>
      <p:sp>
        <p:nvSpPr>
          <p:cNvPr id="6" name="Rectángulo: esquinas redondeadas 5">
            <a:extLst>
              <a:ext uri="{FF2B5EF4-FFF2-40B4-BE49-F238E27FC236}">
                <a16:creationId xmlns:a16="http://schemas.microsoft.com/office/drawing/2014/main" id="{663B8A49-E797-4A4D-AB80-ACFB5A55B9D2}"/>
              </a:ext>
            </a:extLst>
          </p:cNvPr>
          <p:cNvSpPr/>
          <p:nvPr/>
        </p:nvSpPr>
        <p:spPr>
          <a:xfrm>
            <a:off x="1181953" y="1157909"/>
            <a:ext cx="9509270" cy="2523302"/>
          </a:xfrm>
          <a:prstGeom prst="round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a:solidFill>
                  <a:schemeClr val="bg1"/>
                </a:solidFill>
                <a:ea typeface="Tahoma" pitchFamily="34" charset="0"/>
                <a:cs typeface="Arial" panose="020B0604020202020204" pitchFamily="34" charset="0"/>
              </a:rPr>
              <a:t>POLÍTICA DE LA TASA DE USURA EN EL MERCADO FINANCIERO EN COLOMBIA: IMPLICACIONES, EFECTOS Y RECOMENDACIONES</a:t>
            </a:r>
            <a:endParaRPr lang="es-CO" sz="4000" b="1" dirty="0">
              <a:solidFill>
                <a:schemeClr val="bg1"/>
              </a:solidFill>
              <a:ea typeface="Tahoma" pitchFamily="34" charset="0"/>
              <a:cs typeface="Arial" panose="020B0604020202020204" pitchFamily="34" charset="0"/>
            </a:endParaRPr>
          </a:p>
        </p:txBody>
      </p:sp>
      <p:sp>
        <p:nvSpPr>
          <p:cNvPr id="7" name="Rectángulo 6">
            <a:extLst>
              <a:ext uri="{FF2B5EF4-FFF2-40B4-BE49-F238E27FC236}">
                <a16:creationId xmlns:a16="http://schemas.microsoft.com/office/drawing/2014/main" id="{A33DE9F4-6B7F-4C28-B6BC-B2D56D15AD5B}"/>
              </a:ext>
            </a:extLst>
          </p:cNvPr>
          <p:cNvSpPr/>
          <p:nvPr/>
        </p:nvSpPr>
        <p:spPr>
          <a:xfrm>
            <a:off x="0" y="6358231"/>
            <a:ext cx="12192000" cy="5346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ángulo 8">
            <a:extLst>
              <a:ext uri="{FF2B5EF4-FFF2-40B4-BE49-F238E27FC236}">
                <a16:creationId xmlns:a16="http://schemas.microsoft.com/office/drawing/2014/main" id="{1D9D3C2A-F49A-4168-A1FA-A6676CB51D1A}"/>
              </a:ext>
            </a:extLst>
          </p:cNvPr>
          <p:cNvSpPr/>
          <p:nvPr/>
        </p:nvSpPr>
        <p:spPr>
          <a:xfrm>
            <a:off x="3047999" y="3710603"/>
            <a:ext cx="6096000" cy="1200329"/>
          </a:xfrm>
          <a:prstGeom prst="rect">
            <a:avLst/>
          </a:prstGeom>
        </p:spPr>
        <p:txBody>
          <a:bodyPr>
            <a:spAutoFit/>
          </a:bodyPr>
          <a:lstStyle/>
          <a:p>
            <a:pPr algn="ctr"/>
            <a:r>
              <a:rPr lang="es-CO" sz="2400" b="1" dirty="0">
                <a:solidFill>
                  <a:srgbClr val="000066"/>
                </a:solidFill>
                <a:ea typeface="Tahoma" pitchFamily="34" charset="0"/>
                <a:cs typeface="Calibri" panose="020F0502020204030204" pitchFamily="34" charset="0"/>
              </a:rPr>
              <a:t>Fedesarrollo</a:t>
            </a:r>
          </a:p>
          <a:p>
            <a:pPr algn="ctr"/>
            <a:endParaRPr lang="es-CO" sz="2400" b="1" dirty="0">
              <a:solidFill>
                <a:srgbClr val="000066"/>
              </a:solidFill>
              <a:ea typeface="Tahoma" pitchFamily="34" charset="0"/>
              <a:cs typeface="Calibri" panose="020F0502020204030204" pitchFamily="34" charset="0"/>
            </a:endParaRPr>
          </a:p>
          <a:p>
            <a:pPr algn="ctr"/>
            <a:r>
              <a:rPr lang="es-CO" sz="2400" b="1" dirty="0">
                <a:solidFill>
                  <a:srgbClr val="000066"/>
                </a:solidFill>
                <a:ea typeface="Tahoma" pitchFamily="34" charset="0"/>
                <a:cs typeface="Calibri" panose="020F0502020204030204" pitchFamily="34" charset="0"/>
              </a:rPr>
              <a:t>Marzo de 2025</a:t>
            </a:r>
          </a:p>
        </p:txBody>
      </p:sp>
      <p:pic>
        <p:nvPicPr>
          <p:cNvPr id="16" name="Imagen 15" descr="Logotipo&#10;&#10;Descripción generada automáticamente">
            <a:extLst>
              <a:ext uri="{FF2B5EF4-FFF2-40B4-BE49-F238E27FC236}">
                <a16:creationId xmlns:a16="http://schemas.microsoft.com/office/drawing/2014/main" id="{E59955C1-4E82-42E0-B504-DE3D022883C1}"/>
              </a:ext>
            </a:extLst>
          </p:cNvPr>
          <p:cNvPicPr>
            <a:picLocks noChangeAspect="1"/>
          </p:cNvPicPr>
          <p:nvPr/>
        </p:nvPicPr>
        <p:blipFill rotWithShape="1">
          <a:blip r:embed="rId3"/>
          <a:srcRect t="22876" b="20081"/>
          <a:stretch/>
        </p:blipFill>
        <p:spPr>
          <a:xfrm>
            <a:off x="4109596" y="4753067"/>
            <a:ext cx="4337541" cy="1784680"/>
          </a:xfrm>
          <a:prstGeom prst="rect">
            <a:avLst/>
          </a:prstGeom>
        </p:spPr>
      </p:pic>
    </p:spTree>
    <p:extLst>
      <p:ext uri="{BB962C8B-B14F-4D97-AF65-F5344CB8AC3E}">
        <p14:creationId xmlns:p14="http://schemas.microsoft.com/office/powerpoint/2010/main" val="475179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76536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2"/>
            <a:ext cx="12192000" cy="1362974"/>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000" dirty="0">
                <a:solidFill>
                  <a:schemeClr val="bg1"/>
                </a:solidFill>
                <a:latin typeface="Barlow" pitchFamily="2" charset="77"/>
                <a:cs typeface="Calibri Light" panose="020F0302020204030204" pitchFamily="34" charset="0"/>
              </a:rPr>
              <a:t>La economía del país presenta una caída en los últimos dos años que puede afectar la tendencia del mercado crediticio </a:t>
            </a: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351554"/>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5" name="Chart 7">
            <a:extLst>
              <a:ext uri="{FF2B5EF4-FFF2-40B4-BE49-F238E27FC236}">
                <a16:creationId xmlns:a16="http://schemas.microsoft.com/office/drawing/2014/main" id="{E0D6C1B6-D3E3-4E99-8256-79B67A293BE4}"/>
              </a:ext>
            </a:extLst>
          </p:cNvPr>
          <p:cNvGraphicFramePr/>
          <p:nvPr>
            <p:extLst>
              <p:ext uri="{D42A27DB-BD31-4B8C-83A1-F6EECF244321}">
                <p14:modId xmlns:p14="http://schemas.microsoft.com/office/powerpoint/2010/main" val="717877617"/>
              </p:ext>
            </p:extLst>
          </p:nvPr>
        </p:nvGraphicFramePr>
        <p:xfrm>
          <a:off x="169472" y="2786309"/>
          <a:ext cx="5532588" cy="37558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13">
            <a:extLst>
              <a:ext uri="{FF2B5EF4-FFF2-40B4-BE49-F238E27FC236}">
                <a16:creationId xmlns:a16="http://schemas.microsoft.com/office/drawing/2014/main" id="{DFB7BA32-C2E8-4D45-B9D2-E742A52445E9}"/>
              </a:ext>
            </a:extLst>
          </p:cNvPr>
          <p:cNvGraphicFramePr/>
          <p:nvPr>
            <p:extLst>
              <p:ext uri="{D42A27DB-BD31-4B8C-83A1-F6EECF244321}">
                <p14:modId xmlns:p14="http://schemas.microsoft.com/office/powerpoint/2010/main" val="10760843"/>
              </p:ext>
            </p:extLst>
          </p:nvPr>
        </p:nvGraphicFramePr>
        <p:xfrm>
          <a:off x="6096000" y="2786299"/>
          <a:ext cx="5722189" cy="3481285"/>
        </p:xfrm>
        <a:graphic>
          <a:graphicData uri="http://schemas.openxmlformats.org/drawingml/2006/chart">
            <c:chart xmlns:c="http://schemas.openxmlformats.org/drawingml/2006/chart" xmlns:r="http://schemas.openxmlformats.org/officeDocument/2006/relationships" r:id="rId4"/>
          </a:graphicData>
        </a:graphic>
      </p:graphicFrame>
      <p:sp>
        <p:nvSpPr>
          <p:cNvPr id="11" name="Marcador de contenido 2">
            <a:extLst>
              <a:ext uri="{FF2B5EF4-FFF2-40B4-BE49-F238E27FC236}">
                <a16:creationId xmlns:a16="http://schemas.microsoft.com/office/drawing/2014/main" id="{A3C6070F-3AE1-4235-B31C-C24F90619FAB}"/>
              </a:ext>
            </a:extLst>
          </p:cNvPr>
          <p:cNvSpPr txBox="1">
            <a:spLocks/>
          </p:cNvSpPr>
          <p:nvPr/>
        </p:nvSpPr>
        <p:spPr>
          <a:xfrm>
            <a:off x="1173193" y="1794747"/>
            <a:ext cx="4175184" cy="59952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ES" sz="1800" b="1" i="1" dirty="0">
                <a:latin typeface="Times New Roman" panose="02020603050405020304" pitchFamily="18" charset="0"/>
                <a:ea typeface="Calibri" panose="020F0502020204030204" pitchFamily="34" charset="0"/>
              </a:rPr>
              <a:t>Crecimiento del PIB (2012-2023)</a:t>
            </a:r>
          </a:p>
          <a:p>
            <a:pPr algn="just">
              <a:lnSpc>
                <a:spcPct val="150000"/>
              </a:lnSpc>
            </a:pPr>
            <a:endParaRPr lang="es-ES_tradnl" sz="1800" i="1" dirty="0">
              <a:latin typeface="Times New Roman" panose="02020603050405020304" pitchFamily="18" charset="0"/>
              <a:ea typeface="Calibri" panose="020F0502020204030204" pitchFamily="34" charset="0"/>
            </a:endParaRPr>
          </a:p>
        </p:txBody>
      </p:sp>
      <p:sp>
        <p:nvSpPr>
          <p:cNvPr id="12" name="Marcador de contenido 2">
            <a:extLst>
              <a:ext uri="{FF2B5EF4-FFF2-40B4-BE49-F238E27FC236}">
                <a16:creationId xmlns:a16="http://schemas.microsoft.com/office/drawing/2014/main" id="{36F821FF-1125-4D57-88E7-4C8FB07F6711}"/>
              </a:ext>
            </a:extLst>
          </p:cNvPr>
          <p:cNvSpPr txBox="1">
            <a:spLocks/>
          </p:cNvSpPr>
          <p:nvPr/>
        </p:nvSpPr>
        <p:spPr>
          <a:xfrm>
            <a:off x="6874325" y="1637593"/>
            <a:ext cx="4332315" cy="8741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ES" sz="1800" b="1" i="1" dirty="0">
                <a:latin typeface="Times New Roman" panose="02020603050405020304" pitchFamily="18" charset="0"/>
                <a:ea typeface="Calibri" panose="020F0502020204030204" pitchFamily="34" charset="0"/>
              </a:rPr>
              <a:t>Crecimiento de las distintas carteras de crédito (2020-2024)</a:t>
            </a:r>
          </a:p>
          <a:p>
            <a:pPr algn="just">
              <a:lnSpc>
                <a:spcPct val="150000"/>
              </a:lnSpc>
            </a:pPr>
            <a:endParaRPr lang="es-ES_tradnl" sz="1800" i="1" dirty="0">
              <a:latin typeface="Times New Roman" panose="02020603050405020304" pitchFamily="18" charset="0"/>
              <a:ea typeface="Calibri" panose="020F0502020204030204" pitchFamily="34" charset="0"/>
            </a:endParaRPr>
          </a:p>
        </p:txBody>
      </p:sp>
      <p:sp>
        <p:nvSpPr>
          <p:cNvPr id="13" name="CuadroTexto 12">
            <a:extLst>
              <a:ext uri="{FF2B5EF4-FFF2-40B4-BE49-F238E27FC236}">
                <a16:creationId xmlns:a16="http://schemas.microsoft.com/office/drawing/2014/main" id="{59ABA427-3087-4F45-8135-52D9C185A029}"/>
              </a:ext>
            </a:extLst>
          </p:cNvPr>
          <p:cNvSpPr txBox="1"/>
          <p:nvPr/>
        </p:nvSpPr>
        <p:spPr>
          <a:xfrm>
            <a:off x="9040483" y="6542171"/>
            <a:ext cx="3065253"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DANE y SFC. Elaboración Fedesarrollo </a:t>
            </a:r>
            <a:endParaRPr lang="es-E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18437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355867"/>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b="1" dirty="0"/>
              <a:t>Para créditos de consumo y comerciales </a:t>
            </a:r>
            <a:r>
              <a:rPr lang="es-ES_tradnl" sz="3000" dirty="0"/>
              <a:t>el cambio en la metodología de cálculo tuvo como resultado una disminución en el IBC en aproximadamente 5 puntos porcentuales.</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312737"/>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2" name="CuadroTexto 11">
            <a:extLst>
              <a:ext uri="{FF2B5EF4-FFF2-40B4-BE49-F238E27FC236}">
                <a16:creationId xmlns:a16="http://schemas.microsoft.com/office/drawing/2014/main" id="{2709B992-C677-4B8F-96FE-1B761D2460B7}"/>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1" name="CuadroTexto 10">
            <a:extLst>
              <a:ext uri="{FF2B5EF4-FFF2-40B4-BE49-F238E27FC236}">
                <a16:creationId xmlns:a16="http://schemas.microsoft.com/office/drawing/2014/main" id="{D0080136-C316-471F-8EE0-83B3EC1B2684}"/>
              </a:ext>
            </a:extLst>
          </p:cNvPr>
          <p:cNvSpPr txBox="1"/>
          <p:nvPr/>
        </p:nvSpPr>
        <p:spPr>
          <a:xfrm>
            <a:off x="7970809" y="1817699"/>
            <a:ext cx="3724452" cy="2633413"/>
          </a:xfrm>
          <a:prstGeom prst="rect">
            <a:avLst/>
          </a:prstGeom>
          <a:noFill/>
        </p:spPr>
        <p:txBody>
          <a:bodyPr wrap="square">
            <a:spAutoFit/>
          </a:bodyPr>
          <a:lstStyle/>
          <a:p>
            <a:pPr algn="just">
              <a:lnSpc>
                <a:spcPct val="150000"/>
              </a:lnSpc>
            </a:pPr>
            <a:r>
              <a:rPr lang="es-ES_tradnl" sz="1600" b="1" dirty="0">
                <a:latin typeface="Times New Roman" panose="02020603050405020304" pitchFamily="18" charset="0"/>
                <a:ea typeface="Calibri" panose="020F0502020204030204" pitchFamily="34" charset="0"/>
              </a:rPr>
              <a:t>Nota</a:t>
            </a:r>
            <a:r>
              <a:rPr lang="es-ES_tradnl" sz="1600" dirty="0">
                <a:latin typeface="Times New Roman" panose="02020603050405020304" pitchFamily="18" charset="0"/>
                <a:ea typeface="Calibri" panose="020F0502020204030204" pitchFamily="34" charset="0"/>
              </a:rPr>
              <a:t>: Tener en cuenta que el contrafactual de la metodología anterior se ve afectada por la reducción del IBC al cambiar de metodología, por lo que no es posible tener un contrafactual independiente que muestre el caso de no haber cambiado de metodología.</a:t>
            </a:r>
          </a:p>
        </p:txBody>
      </p:sp>
      <p:sp>
        <p:nvSpPr>
          <p:cNvPr id="3" name="CuadroTexto 2">
            <a:extLst>
              <a:ext uri="{FF2B5EF4-FFF2-40B4-BE49-F238E27FC236}">
                <a16:creationId xmlns:a16="http://schemas.microsoft.com/office/drawing/2014/main" id="{7D745DFC-A7C6-43F4-8EFB-A3DBC2489D7E}"/>
              </a:ext>
            </a:extLst>
          </p:cNvPr>
          <p:cNvSpPr txBox="1"/>
          <p:nvPr/>
        </p:nvSpPr>
        <p:spPr>
          <a:xfrm>
            <a:off x="345057" y="1518249"/>
            <a:ext cx="6535803" cy="646331"/>
          </a:xfrm>
          <a:prstGeom prst="rect">
            <a:avLst/>
          </a:prstGeom>
          <a:noFill/>
        </p:spPr>
        <p:txBody>
          <a:bodyPr wrap="square" rtlCol="0">
            <a:spAutoFit/>
          </a:bodyPr>
          <a:lstStyle/>
          <a:p>
            <a:pPr algn="ctr"/>
            <a:r>
              <a:rPr lang="es-CO" b="1" i="1" dirty="0"/>
              <a:t>Evolución del IBC para créditos de consumo y comerciales ordinarios 2023 -2024 y contrafactuales</a:t>
            </a:r>
            <a:endParaRPr lang="es-ES" b="1" i="1" dirty="0"/>
          </a:p>
        </p:txBody>
      </p:sp>
      <p:graphicFrame>
        <p:nvGraphicFramePr>
          <p:cNvPr id="8" name="Gráfico 7">
            <a:extLst>
              <a:ext uri="{FF2B5EF4-FFF2-40B4-BE49-F238E27FC236}">
                <a16:creationId xmlns:a16="http://schemas.microsoft.com/office/drawing/2014/main" id="{F96340BD-2E01-4428-B93B-48592474815D}"/>
              </a:ext>
            </a:extLst>
          </p:cNvPr>
          <p:cNvGraphicFramePr/>
          <p:nvPr>
            <p:extLst>
              <p:ext uri="{D42A27DB-BD31-4B8C-83A1-F6EECF244321}">
                <p14:modId xmlns:p14="http://schemas.microsoft.com/office/powerpoint/2010/main" val="2336148561"/>
              </p:ext>
            </p:extLst>
          </p:nvPr>
        </p:nvGraphicFramePr>
        <p:xfrm>
          <a:off x="750498" y="2370091"/>
          <a:ext cx="6130362" cy="41342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13586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000" dirty="0">
                <a:solidFill>
                  <a:schemeClr val="bg1"/>
                </a:solidFill>
                <a:latin typeface="Barlow" pitchFamily="2" charset="77"/>
                <a:cs typeface="Calibri Light" panose="020F0302020204030204" pitchFamily="34" charset="0"/>
              </a:rPr>
              <a:t>Se le dio mayor importancia a los créditos comerciales ordinarios y a las personas jurídicas en el cálculo</a:t>
            </a: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0" name="CuadroTexto 9">
            <a:extLst>
              <a:ext uri="{FF2B5EF4-FFF2-40B4-BE49-F238E27FC236}">
                <a16:creationId xmlns:a16="http://schemas.microsoft.com/office/drawing/2014/main" id="{8EA54A22-1692-45AD-9BB2-94E5CCE33249}"/>
              </a:ext>
            </a:extLst>
          </p:cNvPr>
          <p:cNvSpPr txBox="1"/>
          <p:nvPr/>
        </p:nvSpPr>
        <p:spPr>
          <a:xfrm>
            <a:off x="5314474" y="6557930"/>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2" name="CuadroTexto 11">
            <a:extLst>
              <a:ext uri="{FF2B5EF4-FFF2-40B4-BE49-F238E27FC236}">
                <a16:creationId xmlns:a16="http://schemas.microsoft.com/office/drawing/2014/main" id="{ABF2C013-DB5F-4745-9303-5B0D70813FB5}"/>
              </a:ext>
            </a:extLst>
          </p:cNvPr>
          <p:cNvSpPr txBox="1"/>
          <p:nvPr/>
        </p:nvSpPr>
        <p:spPr>
          <a:xfrm>
            <a:off x="343009" y="1518377"/>
            <a:ext cx="5253486" cy="369332"/>
          </a:xfrm>
          <a:prstGeom prst="rect">
            <a:avLst/>
          </a:prstGeom>
          <a:noFill/>
        </p:spPr>
        <p:txBody>
          <a:bodyPr wrap="square" rtlCol="0">
            <a:spAutoFit/>
          </a:bodyPr>
          <a:lstStyle/>
          <a:p>
            <a:pPr algn="ctr"/>
            <a:r>
              <a:rPr lang="es-CO" b="1" i="1" dirty="0"/>
              <a:t>Participación por tipos de crédito en el cálculo del IBC</a:t>
            </a:r>
            <a:endParaRPr lang="es-ES" b="1" i="1" dirty="0"/>
          </a:p>
        </p:txBody>
      </p:sp>
      <p:sp>
        <p:nvSpPr>
          <p:cNvPr id="13" name="CuadroTexto 12">
            <a:extLst>
              <a:ext uri="{FF2B5EF4-FFF2-40B4-BE49-F238E27FC236}">
                <a16:creationId xmlns:a16="http://schemas.microsoft.com/office/drawing/2014/main" id="{DE011242-0F3A-4380-9527-E046093BABEE}"/>
              </a:ext>
            </a:extLst>
          </p:cNvPr>
          <p:cNvSpPr txBox="1"/>
          <p:nvPr/>
        </p:nvSpPr>
        <p:spPr>
          <a:xfrm>
            <a:off x="6346318" y="1518377"/>
            <a:ext cx="5746305" cy="369332"/>
          </a:xfrm>
          <a:prstGeom prst="rect">
            <a:avLst/>
          </a:prstGeom>
          <a:noFill/>
        </p:spPr>
        <p:txBody>
          <a:bodyPr wrap="square" rtlCol="0">
            <a:spAutoFit/>
          </a:bodyPr>
          <a:lstStyle/>
          <a:p>
            <a:pPr algn="ctr"/>
            <a:r>
              <a:rPr lang="es-CO" b="1" i="1" dirty="0"/>
              <a:t>Participación por tipos de persona en el cálculo del IBC</a:t>
            </a:r>
            <a:endParaRPr lang="es-ES" b="1" i="1" dirty="0"/>
          </a:p>
        </p:txBody>
      </p:sp>
      <p:cxnSp>
        <p:nvCxnSpPr>
          <p:cNvPr id="6" name="Conector recto 5">
            <a:extLst>
              <a:ext uri="{FF2B5EF4-FFF2-40B4-BE49-F238E27FC236}">
                <a16:creationId xmlns:a16="http://schemas.microsoft.com/office/drawing/2014/main" id="{30E0FEDB-F392-407C-BD41-CF26D6EBD967}"/>
              </a:ext>
            </a:extLst>
          </p:cNvPr>
          <p:cNvCxnSpPr>
            <a:cxnSpLocks/>
          </p:cNvCxnSpPr>
          <p:nvPr/>
        </p:nvCxnSpPr>
        <p:spPr>
          <a:xfrm>
            <a:off x="6096000" y="1968818"/>
            <a:ext cx="0" cy="4461479"/>
          </a:xfrm>
          <a:prstGeom prst="line">
            <a:avLst/>
          </a:prstGeom>
        </p:spPr>
        <p:style>
          <a:lnRef idx="1">
            <a:schemeClr val="dk1"/>
          </a:lnRef>
          <a:fillRef idx="0">
            <a:schemeClr val="dk1"/>
          </a:fillRef>
          <a:effectRef idx="0">
            <a:schemeClr val="dk1"/>
          </a:effectRef>
          <a:fontRef idx="minor">
            <a:schemeClr val="tx1"/>
          </a:fontRef>
        </p:style>
      </p:cxnSp>
      <p:grpSp>
        <p:nvGrpSpPr>
          <p:cNvPr id="18" name="Grupo 17">
            <a:extLst>
              <a:ext uri="{FF2B5EF4-FFF2-40B4-BE49-F238E27FC236}">
                <a16:creationId xmlns:a16="http://schemas.microsoft.com/office/drawing/2014/main" id="{BDEF580D-B878-42D9-AA3D-1F19CDA149F4}"/>
              </a:ext>
            </a:extLst>
          </p:cNvPr>
          <p:cNvGrpSpPr/>
          <p:nvPr/>
        </p:nvGrpSpPr>
        <p:grpSpPr>
          <a:xfrm>
            <a:off x="964650" y="1887709"/>
            <a:ext cx="3684987" cy="4823642"/>
            <a:chOff x="2454184" y="2095498"/>
            <a:chExt cx="3600001" cy="5400000"/>
          </a:xfrm>
        </p:grpSpPr>
        <p:graphicFrame>
          <p:nvGraphicFramePr>
            <p:cNvPr id="19" name="Gráfico 18">
              <a:extLst>
                <a:ext uri="{FF2B5EF4-FFF2-40B4-BE49-F238E27FC236}">
                  <a16:creationId xmlns:a16="http://schemas.microsoft.com/office/drawing/2014/main" id="{89257F27-D004-4E53-9139-0CFDBE5F411D}"/>
                </a:ext>
              </a:extLst>
            </p:cNvPr>
            <p:cNvGraphicFramePr/>
            <p:nvPr>
              <p:extLst>
                <p:ext uri="{D42A27DB-BD31-4B8C-83A1-F6EECF244321}">
                  <p14:modId xmlns:p14="http://schemas.microsoft.com/office/powerpoint/2010/main" val="2350666402"/>
                </p:ext>
              </p:extLst>
            </p:nvPr>
          </p:nvGraphicFramePr>
          <p:xfrm>
            <a:off x="2454185" y="2095498"/>
            <a:ext cx="3600000" cy="27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Gráfico 19">
              <a:extLst>
                <a:ext uri="{FF2B5EF4-FFF2-40B4-BE49-F238E27FC236}">
                  <a16:creationId xmlns:a16="http://schemas.microsoft.com/office/drawing/2014/main" id="{87BF664E-B7D5-4E05-812C-2A677A6C2B40}"/>
                </a:ext>
              </a:extLst>
            </p:cNvPr>
            <p:cNvGraphicFramePr/>
            <p:nvPr>
              <p:extLst>
                <p:ext uri="{D42A27DB-BD31-4B8C-83A1-F6EECF244321}">
                  <p14:modId xmlns:p14="http://schemas.microsoft.com/office/powerpoint/2010/main" val="1843168395"/>
                </p:ext>
              </p:extLst>
            </p:nvPr>
          </p:nvGraphicFramePr>
          <p:xfrm>
            <a:off x="2454184" y="4795498"/>
            <a:ext cx="3600000" cy="2700000"/>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21" name="Grupo 20">
            <a:extLst>
              <a:ext uri="{FF2B5EF4-FFF2-40B4-BE49-F238E27FC236}">
                <a16:creationId xmlns:a16="http://schemas.microsoft.com/office/drawing/2014/main" id="{0DC4EE8D-D145-41B2-B02F-93BB5E2E9378}"/>
              </a:ext>
            </a:extLst>
          </p:cNvPr>
          <p:cNvGrpSpPr/>
          <p:nvPr/>
        </p:nvGrpSpPr>
        <p:grpSpPr>
          <a:xfrm>
            <a:off x="7042858" y="1883651"/>
            <a:ext cx="4685986" cy="4674279"/>
            <a:chOff x="2508697" y="2059305"/>
            <a:chExt cx="3528000" cy="5239093"/>
          </a:xfrm>
        </p:grpSpPr>
        <p:graphicFrame>
          <p:nvGraphicFramePr>
            <p:cNvPr id="22" name="Gráfico 21">
              <a:extLst>
                <a:ext uri="{FF2B5EF4-FFF2-40B4-BE49-F238E27FC236}">
                  <a16:creationId xmlns:a16="http://schemas.microsoft.com/office/drawing/2014/main" id="{E844C667-02A0-4BFF-93EA-08BC1807511E}"/>
                </a:ext>
              </a:extLst>
            </p:cNvPr>
            <p:cNvGraphicFramePr>
              <a:graphicFrameLocks/>
            </p:cNvGraphicFramePr>
            <p:nvPr>
              <p:extLst>
                <p:ext uri="{D42A27DB-BD31-4B8C-83A1-F6EECF244321}">
                  <p14:modId xmlns:p14="http://schemas.microsoft.com/office/powerpoint/2010/main" val="1211729206"/>
                </p:ext>
              </p:extLst>
            </p:nvPr>
          </p:nvGraphicFramePr>
          <p:xfrm>
            <a:off x="2508697" y="2059305"/>
            <a:ext cx="3528000" cy="270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Gráfico 22">
              <a:extLst>
                <a:ext uri="{FF2B5EF4-FFF2-40B4-BE49-F238E27FC236}">
                  <a16:creationId xmlns:a16="http://schemas.microsoft.com/office/drawing/2014/main" id="{463F0259-1615-4CF9-83B6-4F7630B6AC9A}"/>
                </a:ext>
              </a:extLst>
            </p:cNvPr>
            <p:cNvGraphicFramePr>
              <a:graphicFrameLocks/>
            </p:cNvGraphicFramePr>
            <p:nvPr>
              <p:extLst>
                <p:ext uri="{D42A27DB-BD31-4B8C-83A1-F6EECF244321}">
                  <p14:modId xmlns:p14="http://schemas.microsoft.com/office/powerpoint/2010/main" val="320053227"/>
                </p:ext>
              </p:extLst>
            </p:nvPr>
          </p:nvGraphicFramePr>
          <p:xfrm>
            <a:off x="2508697" y="4598398"/>
            <a:ext cx="3528000" cy="2700000"/>
          </p:xfrm>
          <a:graphic>
            <a:graphicData uri="http://schemas.openxmlformats.org/drawingml/2006/chart">
              <c:chart xmlns:c="http://schemas.openxmlformats.org/drawingml/2006/chart" xmlns:r="http://schemas.openxmlformats.org/officeDocument/2006/relationships" r:id="rId6"/>
            </a:graphicData>
          </a:graphic>
        </p:graphicFrame>
      </p:grpSp>
    </p:spTree>
    <p:extLst>
      <p:ext uri="{BB962C8B-B14F-4D97-AF65-F5344CB8AC3E}">
        <p14:creationId xmlns:p14="http://schemas.microsoft.com/office/powerpoint/2010/main" val="1064931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431986"/>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3000" dirty="0"/>
              <a:t>Los cambios metodológicos redujeron el IBC calculado en 5 puntos porcentuales (20%). La inclusión de los créditos de construcción y redescuento corresponde a 1 punto porcentual (4%).</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441621"/>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7" name="CuadroTexto 6">
            <a:extLst>
              <a:ext uri="{FF2B5EF4-FFF2-40B4-BE49-F238E27FC236}">
                <a16:creationId xmlns:a16="http://schemas.microsoft.com/office/drawing/2014/main" id="{4CC11E50-83F2-4797-8B8C-A71633372823}"/>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0" name="CuadroTexto 9">
            <a:extLst>
              <a:ext uri="{FF2B5EF4-FFF2-40B4-BE49-F238E27FC236}">
                <a16:creationId xmlns:a16="http://schemas.microsoft.com/office/drawing/2014/main" id="{219BBEBA-29A2-4936-BA42-8CCD9D260E93}"/>
              </a:ext>
            </a:extLst>
          </p:cNvPr>
          <p:cNvSpPr txBox="1"/>
          <p:nvPr/>
        </p:nvSpPr>
        <p:spPr>
          <a:xfrm>
            <a:off x="2270185" y="1733909"/>
            <a:ext cx="7089476" cy="646331"/>
          </a:xfrm>
          <a:prstGeom prst="rect">
            <a:avLst/>
          </a:prstGeom>
          <a:noFill/>
        </p:spPr>
        <p:txBody>
          <a:bodyPr wrap="square" rtlCol="0">
            <a:spAutoFit/>
          </a:bodyPr>
          <a:lstStyle/>
          <a:p>
            <a:pPr algn="ctr"/>
            <a:r>
              <a:rPr lang="es-CO" b="1" i="1" dirty="0"/>
              <a:t>Efectos del cambio de metodología e inclusión de créditos de construcción y redescuento (Julio 2024)</a:t>
            </a:r>
            <a:endParaRPr lang="es-ES" b="1" i="1" dirty="0"/>
          </a:p>
        </p:txBody>
      </p:sp>
      <p:graphicFrame>
        <p:nvGraphicFramePr>
          <p:cNvPr id="8" name="Gráfico 7">
            <a:extLst>
              <a:ext uri="{FF2B5EF4-FFF2-40B4-BE49-F238E27FC236}">
                <a16:creationId xmlns:a16="http://schemas.microsoft.com/office/drawing/2014/main" id="{23B3C5DC-EA42-4AB6-B645-3010917BE4D9}"/>
              </a:ext>
            </a:extLst>
          </p:cNvPr>
          <p:cNvGraphicFramePr/>
          <p:nvPr>
            <p:extLst>
              <p:ext uri="{D42A27DB-BD31-4B8C-83A1-F6EECF244321}">
                <p14:modId xmlns:p14="http://schemas.microsoft.com/office/powerpoint/2010/main" val="413023785"/>
              </p:ext>
            </p:extLst>
          </p:nvPr>
        </p:nvGraphicFramePr>
        <p:xfrm>
          <a:off x="2527539" y="2423371"/>
          <a:ext cx="6760953" cy="42569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6857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009"/>
            <a:ext cx="12192000" cy="1388854"/>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t>Sin embargo, el crédito de consumo parece tener características diferentes al comercial ordinario. Igualmente, los consumos en tarjera de crédito parecen responder a dinámicas diferentes en el mercado</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389863"/>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6" name="CuadroTexto 5">
            <a:extLst>
              <a:ext uri="{FF2B5EF4-FFF2-40B4-BE49-F238E27FC236}">
                <a16:creationId xmlns:a16="http://schemas.microsoft.com/office/drawing/2014/main" id="{EBC3979C-814C-48CC-B200-29CB53BF9836}"/>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0" name="CuadroTexto 9">
            <a:extLst>
              <a:ext uri="{FF2B5EF4-FFF2-40B4-BE49-F238E27FC236}">
                <a16:creationId xmlns:a16="http://schemas.microsoft.com/office/drawing/2014/main" id="{45293E27-7318-44ED-AC2D-35453F3CE09C}"/>
              </a:ext>
            </a:extLst>
          </p:cNvPr>
          <p:cNvSpPr txBox="1"/>
          <p:nvPr/>
        </p:nvSpPr>
        <p:spPr>
          <a:xfrm>
            <a:off x="3433314" y="1584072"/>
            <a:ext cx="5658928" cy="369332"/>
          </a:xfrm>
          <a:prstGeom prst="rect">
            <a:avLst/>
          </a:prstGeom>
          <a:noFill/>
        </p:spPr>
        <p:txBody>
          <a:bodyPr wrap="square" rtlCol="0">
            <a:spAutoFit/>
          </a:bodyPr>
          <a:lstStyle/>
          <a:p>
            <a:pPr algn="ctr"/>
            <a:r>
              <a:rPr lang="es-CO" b="1" i="1" dirty="0"/>
              <a:t>Comparación IBC por tipo de crédito (metodología actual)</a:t>
            </a:r>
            <a:endParaRPr lang="es-ES" b="1" i="1" dirty="0"/>
          </a:p>
        </p:txBody>
      </p:sp>
      <p:graphicFrame>
        <p:nvGraphicFramePr>
          <p:cNvPr id="8" name="Gráfico 7">
            <a:extLst>
              <a:ext uri="{FF2B5EF4-FFF2-40B4-BE49-F238E27FC236}">
                <a16:creationId xmlns:a16="http://schemas.microsoft.com/office/drawing/2014/main" id="{5E38B25E-3658-4551-93B4-FF620083D148}"/>
              </a:ext>
            </a:extLst>
          </p:cNvPr>
          <p:cNvGraphicFramePr/>
          <p:nvPr>
            <p:extLst>
              <p:ext uri="{D42A27DB-BD31-4B8C-83A1-F6EECF244321}">
                <p14:modId xmlns:p14="http://schemas.microsoft.com/office/powerpoint/2010/main" val="887894468"/>
              </p:ext>
            </p:extLst>
          </p:nvPr>
        </p:nvGraphicFramePr>
        <p:xfrm>
          <a:off x="2432648" y="2057399"/>
          <a:ext cx="6961517" cy="44469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96309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97"/>
            <a:ext cx="12192000" cy="1477746"/>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b="1" dirty="0">
                <a:solidFill>
                  <a:schemeClr val="bg1"/>
                </a:solidFill>
                <a:latin typeface="Barlow" pitchFamily="2" charset="77"/>
                <a:cs typeface="Calibri Light" panose="020F0302020204030204" pitchFamily="34" charset="0"/>
              </a:rPr>
              <a:t>Para créditos productivos</a:t>
            </a:r>
            <a:r>
              <a:rPr lang="es-ES_tradnl" sz="3000" dirty="0">
                <a:solidFill>
                  <a:schemeClr val="bg1"/>
                </a:solidFill>
                <a:latin typeface="Barlow" pitchFamily="2" charset="77"/>
                <a:cs typeface="Calibri Light" panose="020F0302020204030204" pitchFamily="34" charset="0"/>
              </a:rPr>
              <a:t> la separación en categorías permitió que cada tasa fuera calculada de acuerdo a las dinámicas del segmento del mercado</a:t>
            </a: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103517" y="148586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7" name="Chart 17">
            <a:extLst>
              <a:ext uri="{FF2B5EF4-FFF2-40B4-BE49-F238E27FC236}">
                <a16:creationId xmlns:a16="http://schemas.microsoft.com/office/drawing/2014/main" id="{21F04B26-C88F-46CA-8E18-E67EC8FB0FE5}"/>
              </a:ext>
            </a:extLst>
          </p:cNvPr>
          <p:cNvGraphicFramePr/>
          <p:nvPr>
            <p:extLst>
              <p:ext uri="{D42A27DB-BD31-4B8C-83A1-F6EECF244321}">
                <p14:modId xmlns:p14="http://schemas.microsoft.com/office/powerpoint/2010/main" val="3838022677"/>
              </p:ext>
            </p:extLst>
          </p:nvPr>
        </p:nvGraphicFramePr>
        <p:xfrm>
          <a:off x="1592827" y="2096221"/>
          <a:ext cx="8060132" cy="4956832"/>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a:extLst>
              <a:ext uri="{FF2B5EF4-FFF2-40B4-BE49-F238E27FC236}">
                <a16:creationId xmlns:a16="http://schemas.microsoft.com/office/drawing/2014/main" id="{7C157FA7-0835-4162-87D6-51A47C6135CB}"/>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0" name="CuadroTexto 9">
            <a:extLst>
              <a:ext uri="{FF2B5EF4-FFF2-40B4-BE49-F238E27FC236}">
                <a16:creationId xmlns:a16="http://schemas.microsoft.com/office/drawing/2014/main" id="{DF0B1045-F859-4504-B68C-BF3687C2E2BF}"/>
              </a:ext>
            </a:extLst>
          </p:cNvPr>
          <p:cNvSpPr txBox="1"/>
          <p:nvPr/>
        </p:nvSpPr>
        <p:spPr>
          <a:xfrm>
            <a:off x="2969752" y="1606375"/>
            <a:ext cx="5958588" cy="369332"/>
          </a:xfrm>
          <a:prstGeom prst="rect">
            <a:avLst/>
          </a:prstGeom>
          <a:noFill/>
        </p:spPr>
        <p:txBody>
          <a:bodyPr wrap="square" rtlCol="0">
            <a:spAutoFit/>
          </a:bodyPr>
          <a:lstStyle/>
          <a:p>
            <a:pPr algn="ctr"/>
            <a:r>
              <a:rPr lang="es-CO" b="1" i="1" dirty="0"/>
              <a:t>Evolución del IBC para Microcréditos/Créditos productivos</a:t>
            </a:r>
            <a:endParaRPr lang="es-ES" b="1" i="1" dirty="0"/>
          </a:p>
        </p:txBody>
      </p:sp>
    </p:spTree>
    <p:extLst>
      <p:ext uri="{BB962C8B-B14F-4D97-AF65-F5344CB8AC3E}">
        <p14:creationId xmlns:p14="http://schemas.microsoft.com/office/powerpoint/2010/main" val="1985765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510631"/>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3000" dirty="0">
                <a:solidFill>
                  <a:schemeClr val="bg1"/>
                </a:solidFill>
                <a:latin typeface="Barlow" pitchFamily="2" charset="77"/>
                <a:cs typeface="Calibri Light" panose="020F0302020204030204" pitchFamily="34" charset="0"/>
              </a:rPr>
              <a:t>Sin embargo, la inclusión de los créditos con recursos provenientes del redescuento parece distorsionar el mercado, especialmente en los créditos productivos rurales </a:t>
            </a: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467498"/>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7" name="Gráfico 6">
            <a:extLst>
              <a:ext uri="{FF2B5EF4-FFF2-40B4-BE49-F238E27FC236}">
                <a16:creationId xmlns:a16="http://schemas.microsoft.com/office/drawing/2014/main" id="{8D04A9B6-BE41-41DC-B725-4B411275E90B}"/>
              </a:ext>
            </a:extLst>
          </p:cNvPr>
          <p:cNvGraphicFramePr/>
          <p:nvPr>
            <p:extLst>
              <p:ext uri="{D42A27DB-BD31-4B8C-83A1-F6EECF244321}">
                <p14:modId xmlns:p14="http://schemas.microsoft.com/office/powerpoint/2010/main" val="708154966"/>
              </p:ext>
            </p:extLst>
          </p:nvPr>
        </p:nvGraphicFramePr>
        <p:xfrm>
          <a:off x="227162" y="2777711"/>
          <a:ext cx="5707080" cy="3625105"/>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a:extLst>
              <a:ext uri="{FF2B5EF4-FFF2-40B4-BE49-F238E27FC236}">
                <a16:creationId xmlns:a16="http://schemas.microsoft.com/office/drawing/2014/main" id="{4B80160E-184F-4F3D-AF70-291B4233F33B}"/>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graphicFrame>
        <p:nvGraphicFramePr>
          <p:cNvPr id="10" name="Gráfico 9">
            <a:extLst>
              <a:ext uri="{FF2B5EF4-FFF2-40B4-BE49-F238E27FC236}">
                <a16:creationId xmlns:a16="http://schemas.microsoft.com/office/drawing/2014/main" id="{2654C641-347B-4198-9451-A4C3BC145A7A}"/>
              </a:ext>
            </a:extLst>
          </p:cNvPr>
          <p:cNvGraphicFramePr/>
          <p:nvPr>
            <p:extLst>
              <p:ext uri="{D42A27DB-BD31-4B8C-83A1-F6EECF244321}">
                <p14:modId xmlns:p14="http://schemas.microsoft.com/office/powerpoint/2010/main" val="1162335596"/>
              </p:ext>
            </p:extLst>
          </p:nvPr>
        </p:nvGraphicFramePr>
        <p:xfrm>
          <a:off x="6257757" y="2777711"/>
          <a:ext cx="5810597" cy="3625105"/>
        </p:xfrm>
        <a:graphic>
          <a:graphicData uri="http://schemas.openxmlformats.org/drawingml/2006/chart">
            <c:chart xmlns:c="http://schemas.openxmlformats.org/drawingml/2006/chart" xmlns:r="http://schemas.openxmlformats.org/officeDocument/2006/relationships" r:id="rId4"/>
          </a:graphicData>
        </a:graphic>
      </p:graphicFrame>
      <p:sp>
        <p:nvSpPr>
          <p:cNvPr id="11" name="CuadroTexto 10">
            <a:extLst>
              <a:ext uri="{FF2B5EF4-FFF2-40B4-BE49-F238E27FC236}">
                <a16:creationId xmlns:a16="http://schemas.microsoft.com/office/drawing/2014/main" id="{45FE7493-FBD2-4590-B0CA-2AF62499EE71}"/>
              </a:ext>
            </a:extLst>
          </p:cNvPr>
          <p:cNvSpPr txBox="1"/>
          <p:nvPr/>
        </p:nvSpPr>
        <p:spPr>
          <a:xfrm>
            <a:off x="20529" y="2158366"/>
            <a:ext cx="6120345" cy="646331"/>
          </a:xfrm>
          <a:prstGeom prst="rect">
            <a:avLst/>
          </a:prstGeom>
          <a:noFill/>
        </p:spPr>
        <p:txBody>
          <a:bodyPr wrap="square" rtlCol="0">
            <a:spAutoFit/>
          </a:bodyPr>
          <a:lstStyle/>
          <a:p>
            <a:pPr algn="ctr"/>
            <a:r>
              <a:rPr lang="es-CO" b="1" i="1" dirty="0"/>
              <a:t>Comparación de montos con recursos provenientes del redescuento por categoría</a:t>
            </a:r>
            <a:endParaRPr lang="es-ES" b="1" i="1" dirty="0"/>
          </a:p>
        </p:txBody>
      </p:sp>
      <p:sp>
        <p:nvSpPr>
          <p:cNvPr id="12" name="CuadroTexto 11">
            <a:extLst>
              <a:ext uri="{FF2B5EF4-FFF2-40B4-BE49-F238E27FC236}">
                <a16:creationId xmlns:a16="http://schemas.microsoft.com/office/drawing/2014/main" id="{5EEDD05F-C533-4116-B967-883268089724}"/>
              </a:ext>
            </a:extLst>
          </p:cNvPr>
          <p:cNvSpPr txBox="1"/>
          <p:nvPr/>
        </p:nvSpPr>
        <p:spPr>
          <a:xfrm>
            <a:off x="6199315" y="2140011"/>
            <a:ext cx="5927480" cy="646331"/>
          </a:xfrm>
          <a:prstGeom prst="rect">
            <a:avLst/>
          </a:prstGeom>
          <a:noFill/>
        </p:spPr>
        <p:txBody>
          <a:bodyPr wrap="square" rtlCol="0">
            <a:spAutoFit/>
          </a:bodyPr>
          <a:lstStyle/>
          <a:p>
            <a:pPr algn="ctr"/>
            <a:r>
              <a:rPr lang="es-CO" b="1" i="1" dirty="0"/>
              <a:t>Efectos de la inclusión de créditos con recursos provenientes del redescuento en los créditos productivos rurales</a:t>
            </a:r>
            <a:endParaRPr lang="es-ES" b="1" i="1" dirty="0"/>
          </a:p>
        </p:txBody>
      </p:sp>
    </p:spTree>
    <p:extLst>
      <p:ext uri="{BB962C8B-B14F-4D97-AF65-F5344CB8AC3E}">
        <p14:creationId xmlns:p14="http://schemas.microsoft.com/office/powerpoint/2010/main" val="3711487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000" dirty="0">
                <a:solidFill>
                  <a:schemeClr val="bg1"/>
                </a:solidFill>
                <a:latin typeface="Barlow" pitchFamily="2" charset="77"/>
                <a:cs typeface="Calibri Light" panose="020F0302020204030204" pitchFamily="34" charset="0"/>
              </a:rPr>
              <a:t>Esto se explica en gran medida por la participación del Banco Agrario en los préstamos con recursos provenientes del redescuento</a:t>
            </a: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13" name="Gráfico 12">
            <a:extLst>
              <a:ext uri="{FF2B5EF4-FFF2-40B4-BE49-F238E27FC236}">
                <a16:creationId xmlns:a16="http://schemas.microsoft.com/office/drawing/2014/main" id="{0908CA80-3B6E-4A01-A961-0DF090B107A3}"/>
              </a:ext>
            </a:extLst>
          </p:cNvPr>
          <p:cNvGraphicFramePr>
            <a:graphicFrameLocks/>
          </p:cNvGraphicFramePr>
          <p:nvPr>
            <p:extLst>
              <p:ext uri="{D42A27DB-BD31-4B8C-83A1-F6EECF244321}">
                <p14:modId xmlns:p14="http://schemas.microsoft.com/office/powerpoint/2010/main" val="1580220863"/>
              </p:ext>
            </p:extLst>
          </p:nvPr>
        </p:nvGraphicFramePr>
        <p:xfrm>
          <a:off x="3080701" y="2231923"/>
          <a:ext cx="6044242" cy="4626077"/>
        </p:xfrm>
        <a:graphic>
          <a:graphicData uri="http://schemas.openxmlformats.org/drawingml/2006/chart">
            <c:chart xmlns:c="http://schemas.openxmlformats.org/drawingml/2006/chart" xmlns:r="http://schemas.openxmlformats.org/officeDocument/2006/relationships" r:id="rId3"/>
          </a:graphicData>
        </a:graphic>
      </p:graphicFrame>
      <p:sp>
        <p:nvSpPr>
          <p:cNvPr id="14" name="CuadroTexto 13">
            <a:extLst>
              <a:ext uri="{FF2B5EF4-FFF2-40B4-BE49-F238E27FC236}">
                <a16:creationId xmlns:a16="http://schemas.microsoft.com/office/drawing/2014/main" id="{5A49CC8E-200B-4772-8182-63E125BAE40C}"/>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5" name="CuadroTexto 14">
            <a:extLst>
              <a:ext uri="{FF2B5EF4-FFF2-40B4-BE49-F238E27FC236}">
                <a16:creationId xmlns:a16="http://schemas.microsoft.com/office/drawing/2014/main" id="{1FDD3374-7F2E-47F2-83DC-0C9144766B23}"/>
              </a:ext>
            </a:extLst>
          </p:cNvPr>
          <p:cNvSpPr txBox="1"/>
          <p:nvPr/>
        </p:nvSpPr>
        <p:spPr>
          <a:xfrm>
            <a:off x="3035827" y="1413522"/>
            <a:ext cx="6120345" cy="923330"/>
          </a:xfrm>
          <a:prstGeom prst="rect">
            <a:avLst/>
          </a:prstGeom>
          <a:noFill/>
        </p:spPr>
        <p:txBody>
          <a:bodyPr wrap="square" rtlCol="0">
            <a:spAutoFit/>
          </a:bodyPr>
          <a:lstStyle/>
          <a:p>
            <a:pPr algn="ctr"/>
            <a:r>
              <a:rPr lang="es-CO" b="1" i="1" dirty="0"/>
              <a:t>Comparación de montos con recursos provenientes del redescuento en créditos productivos rurales para el Banco Agrario y otros Bancos</a:t>
            </a:r>
            <a:endParaRPr lang="es-ES" b="1" i="1" dirty="0"/>
          </a:p>
        </p:txBody>
      </p:sp>
    </p:spTree>
    <p:extLst>
      <p:ext uri="{BB962C8B-B14F-4D97-AF65-F5344CB8AC3E}">
        <p14:creationId xmlns:p14="http://schemas.microsoft.com/office/powerpoint/2010/main" val="492635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000" dirty="0">
                <a:solidFill>
                  <a:schemeClr val="bg1"/>
                </a:solidFill>
                <a:latin typeface="Barlow" pitchFamily="2" charset="77"/>
                <a:cs typeface="Calibri Light" panose="020F0302020204030204" pitchFamily="34" charset="0"/>
              </a:rPr>
              <a:t>En cuanto a los </a:t>
            </a:r>
            <a:r>
              <a:rPr lang="es-CO" sz="3000" b="1" dirty="0">
                <a:solidFill>
                  <a:schemeClr val="bg1"/>
                </a:solidFill>
                <a:latin typeface="Barlow" pitchFamily="2" charset="77"/>
                <a:cs typeface="Calibri Light" panose="020F0302020204030204" pitchFamily="34" charset="0"/>
              </a:rPr>
              <a:t>créditos de consumo de bajo monto</a:t>
            </a:r>
            <a:r>
              <a:rPr lang="es-CO" sz="3000" dirty="0">
                <a:solidFill>
                  <a:schemeClr val="bg1"/>
                </a:solidFill>
                <a:latin typeface="Barlow" pitchFamily="2" charset="77"/>
                <a:cs typeface="Calibri Light" panose="020F0302020204030204" pitchFamily="34" charset="0"/>
              </a:rPr>
              <a:t>, pese a los intentos normativos por facilitar el acceso a esta categoría, no parece despegar</a:t>
            </a: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6" name="Gráfico 5">
            <a:extLst>
              <a:ext uri="{FF2B5EF4-FFF2-40B4-BE49-F238E27FC236}">
                <a16:creationId xmlns:a16="http://schemas.microsoft.com/office/drawing/2014/main" id="{B39A3870-74D7-431E-8CB3-A4401C3D9081}"/>
              </a:ext>
            </a:extLst>
          </p:cNvPr>
          <p:cNvGraphicFramePr/>
          <p:nvPr>
            <p:extLst>
              <p:ext uri="{D42A27DB-BD31-4B8C-83A1-F6EECF244321}">
                <p14:modId xmlns:p14="http://schemas.microsoft.com/office/powerpoint/2010/main" val="190771315"/>
              </p:ext>
            </p:extLst>
          </p:nvPr>
        </p:nvGraphicFramePr>
        <p:xfrm>
          <a:off x="120769" y="2414133"/>
          <a:ext cx="5975231" cy="40901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Gráfico 9">
            <a:extLst>
              <a:ext uri="{FF2B5EF4-FFF2-40B4-BE49-F238E27FC236}">
                <a16:creationId xmlns:a16="http://schemas.microsoft.com/office/drawing/2014/main" id="{C3D2398E-4469-43A2-983C-EC6E62D5E3E2}"/>
              </a:ext>
            </a:extLst>
          </p:cNvPr>
          <p:cNvGraphicFramePr/>
          <p:nvPr>
            <p:extLst>
              <p:ext uri="{D42A27DB-BD31-4B8C-83A1-F6EECF244321}">
                <p14:modId xmlns:p14="http://schemas.microsoft.com/office/powerpoint/2010/main" val="84213970"/>
              </p:ext>
            </p:extLst>
          </p:nvPr>
        </p:nvGraphicFramePr>
        <p:xfrm>
          <a:off x="6383547" y="2414147"/>
          <a:ext cx="5572663" cy="3916348"/>
        </p:xfrm>
        <a:graphic>
          <a:graphicData uri="http://schemas.openxmlformats.org/drawingml/2006/chart">
            <c:chart xmlns:c="http://schemas.openxmlformats.org/drawingml/2006/chart" xmlns:r="http://schemas.openxmlformats.org/officeDocument/2006/relationships" r:id="rId4"/>
          </a:graphicData>
        </a:graphic>
      </p:graphicFrame>
      <p:sp>
        <p:nvSpPr>
          <p:cNvPr id="11" name="CuadroTexto 10">
            <a:extLst>
              <a:ext uri="{FF2B5EF4-FFF2-40B4-BE49-F238E27FC236}">
                <a16:creationId xmlns:a16="http://schemas.microsoft.com/office/drawing/2014/main" id="{8B9586F3-79AF-49C1-A5E5-8BE0E9FD0DD6}"/>
              </a:ext>
            </a:extLst>
          </p:cNvPr>
          <p:cNvSpPr txBox="1"/>
          <p:nvPr/>
        </p:nvSpPr>
        <p:spPr>
          <a:xfrm>
            <a:off x="263202" y="1371322"/>
            <a:ext cx="5611387" cy="923330"/>
          </a:xfrm>
          <a:prstGeom prst="rect">
            <a:avLst/>
          </a:prstGeom>
          <a:noFill/>
        </p:spPr>
        <p:txBody>
          <a:bodyPr wrap="square" rtlCol="0">
            <a:spAutoFit/>
          </a:bodyPr>
          <a:lstStyle/>
          <a:p>
            <a:pPr algn="ctr"/>
            <a:r>
              <a:rPr lang="es-CO" b="1" i="1" dirty="0"/>
              <a:t>Número de créditos de consumo de bajo monto y modalidades que se utilizan para su cálculo en el IBC (2023-2024)</a:t>
            </a:r>
            <a:endParaRPr lang="es-ES" b="1" i="1" dirty="0"/>
          </a:p>
        </p:txBody>
      </p:sp>
      <p:sp>
        <p:nvSpPr>
          <p:cNvPr id="12" name="CuadroTexto 11">
            <a:extLst>
              <a:ext uri="{FF2B5EF4-FFF2-40B4-BE49-F238E27FC236}">
                <a16:creationId xmlns:a16="http://schemas.microsoft.com/office/drawing/2014/main" id="{17AB1FFA-E541-4983-87FA-B9AA9DCEB400}"/>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3" name="CuadroTexto 12">
            <a:extLst>
              <a:ext uri="{FF2B5EF4-FFF2-40B4-BE49-F238E27FC236}">
                <a16:creationId xmlns:a16="http://schemas.microsoft.com/office/drawing/2014/main" id="{78A0DA25-BC49-4069-9D57-AAA7BB497D64}"/>
              </a:ext>
            </a:extLst>
          </p:cNvPr>
          <p:cNvSpPr txBox="1"/>
          <p:nvPr/>
        </p:nvSpPr>
        <p:spPr>
          <a:xfrm>
            <a:off x="6824167" y="1340206"/>
            <a:ext cx="5104631" cy="646331"/>
          </a:xfrm>
          <a:prstGeom prst="rect">
            <a:avLst/>
          </a:prstGeom>
          <a:noFill/>
        </p:spPr>
        <p:txBody>
          <a:bodyPr wrap="square" rtlCol="0">
            <a:spAutoFit/>
          </a:bodyPr>
          <a:lstStyle/>
          <a:p>
            <a:pPr algn="ctr"/>
            <a:r>
              <a:rPr lang="es-CO" b="1" i="1" dirty="0"/>
              <a:t>Participación en el mercado de créditos de consumo de bajo monto por entidad</a:t>
            </a:r>
            <a:endParaRPr lang="es-ES" b="1" i="1" dirty="0"/>
          </a:p>
        </p:txBody>
      </p:sp>
    </p:spTree>
    <p:extLst>
      <p:ext uri="{BB962C8B-B14F-4D97-AF65-F5344CB8AC3E}">
        <p14:creationId xmlns:p14="http://schemas.microsoft.com/office/powerpoint/2010/main" val="12916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09670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161035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Reducciones en la tasa de usura afectan negativamente la cartera de consumo pero no tienen el mismo efecto en la cartera comercial	</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5" name="Tabla 4">
            <a:extLst>
              <a:ext uri="{FF2B5EF4-FFF2-40B4-BE49-F238E27FC236}">
                <a16:creationId xmlns:a16="http://schemas.microsoft.com/office/drawing/2014/main" id="{17747ABA-757F-4364-B596-12453C664715}"/>
              </a:ext>
            </a:extLst>
          </p:cNvPr>
          <p:cNvGraphicFramePr>
            <a:graphicFrameLocks noGrp="1"/>
          </p:cNvGraphicFramePr>
          <p:nvPr>
            <p:extLst>
              <p:ext uri="{D42A27DB-BD31-4B8C-83A1-F6EECF244321}">
                <p14:modId xmlns:p14="http://schemas.microsoft.com/office/powerpoint/2010/main" val="3650510516"/>
              </p:ext>
            </p:extLst>
          </p:nvPr>
        </p:nvGraphicFramePr>
        <p:xfrm>
          <a:off x="456589" y="1873345"/>
          <a:ext cx="3946420" cy="4930395"/>
        </p:xfrm>
        <a:graphic>
          <a:graphicData uri="http://schemas.openxmlformats.org/drawingml/2006/table">
            <a:tbl>
              <a:tblPr/>
              <a:tblGrid>
                <a:gridCol w="2659993">
                  <a:extLst>
                    <a:ext uri="{9D8B030D-6E8A-4147-A177-3AD203B41FA5}">
                      <a16:colId xmlns:a16="http://schemas.microsoft.com/office/drawing/2014/main" val="3791569340"/>
                    </a:ext>
                  </a:extLst>
                </a:gridCol>
                <a:gridCol w="1286427">
                  <a:extLst>
                    <a:ext uri="{9D8B030D-6E8A-4147-A177-3AD203B41FA5}">
                      <a16:colId xmlns:a16="http://schemas.microsoft.com/office/drawing/2014/main" val="1767910873"/>
                    </a:ext>
                  </a:extLst>
                </a:gridCol>
              </a:tblGrid>
              <a:tr h="299155">
                <a:tc>
                  <a:txBody>
                    <a:bodyPr/>
                    <a:lstStyle/>
                    <a:p>
                      <a:pPr algn="l"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VARIABLES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lnSpc>
                          <a:spcPct val="10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Cartera Consumo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71" marR="5471" marT="5471"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7196192"/>
                  </a:ext>
                </a:extLst>
              </a:tr>
              <a:tr h="231562">
                <a:tc>
                  <a:txBody>
                    <a:bodyPr/>
                    <a:lstStyle/>
                    <a:p>
                      <a:pPr algn="l" fontAlgn="b">
                        <a:lnSpc>
                          <a:spcPct val="100000"/>
                        </a:lnSpc>
                        <a:spcAft>
                          <a:spcPts val="800"/>
                        </a:spcAft>
                      </a:pPr>
                      <a:r>
                        <a:rPr lang="es-E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Tasa de usura Consumo y Ordinario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lnSpc>
                          <a:spcPct val="100000"/>
                        </a:lnSpc>
                        <a:spcAft>
                          <a:spcPts val="800"/>
                        </a:spcAft>
                      </a:pPr>
                      <a:r>
                        <a:rPr lang="es-CO"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1.875***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08774699"/>
                  </a:ext>
                </a:extLst>
              </a:tr>
              <a:tr h="231562">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(0.621)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3849806853"/>
                  </a:ext>
                </a:extLst>
              </a:tr>
              <a:tr h="231562">
                <a:tc>
                  <a:txBody>
                    <a:bodyPr/>
                    <a:lstStyle/>
                    <a:p>
                      <a:pPr algn="l"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Desempleo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2.424***</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612549067"/>
                  </a:ext>
                </a:extLst>
              </a:tr>
              <a:tr h="231562">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(0.741)</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2469135828"/>
                  </a:ext>
                </a:extLst>
              </a:tr>
              <a:tr h="231562">
                <a:tc>
                  <a:txBody>
                    <a:bodyPr/>
                    <a:lstStyle/>
                    <a:p>
                      <a:pPr algn="l" fontAlgn="b">
                        <a:lnSpc>
                          <a:spcPct val="100000"/>
                        </a:lnSpc>
                        <a:spcAft>
                          <a:spcPts val="800"/>
                        </a:spcAft>
                      </a:pPr>
                      <a:r>
                        <a:rPr lang="es-CO" sz="14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Tasa_interes_BR</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8.560***</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2560240463"/>
                  </a:ext>
                </a:extLst>
              </a:tr>
              <a:tr h="231562">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(0.861)</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3783790793"/>
                  </a:ext>
                </a:extLst>
              </a:tr>
              <a:tr h="231562">
                <a:tc>
                  <a:txBody>
                    <a:bodyPr/>
                    <a:lstStyle/>
                    <a:p>
                      <a:pPr algn="l" fontAlgn="b">
                        <a:lnSpc>
                          <a:spcPct val="100000"/>
                        </a:lnSpc>
                        <a:spcAft>
                          <a:spcPts val="800"/>
                        </a:spcAft>
                      </a:pPr>
                      <a:r>
                        <a:rPr lang="es-CO" sz="14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ICConsumidor</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-1.885***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2895978881"/>
                  </a:ext>
                </a:extLst>
              </a:tr>
              <a:tr h="231562">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(0.285)</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901230741"/>
                  </a:ext>
                </a:extLst>
              </a:tr>
              <a:tr h="231562">
                <a:tc>
                  <a:txBody>
                    <a:bodyPr/>
                    <a:lstStyle/>
                    <a:p>
                      <a:pPr algn="l" fontAlgn="b">
                        <a:lnSpc>
                          <a:spcPct val="100000"/>
                        </a:lnSpc>
                        <a:spcAft>
                          <a:spcPts val="800"/>
                        </a:spcAft>
                      </a:pPr>
                      <a:r>
                        <a:rPr lang="es-CO" sz="14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CambioDemandaConsumo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0.528***</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4026056293"/>
                  </a:ext>
                </a:extLst>
              </a:tr>
              <a:tr h="231562">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(0.0690)</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2901763628"/>
                  </a:ext>
                </a:extLst>
              </a:tr>
              <a:tr h="231562">
                <a:tc>
                  <a:txBody>
                    <a:bodyPr/>
                    <a:lstStyle/>
                    <a:p>
                      <a:pPr algn="l" fontAlgn="b">
                        <a:lnSpc>
                          <a:spcPct val="100000"/>
                        </a:lnSpc>
                        <a:spcAft>
                          <a:spcPts val="800"/>
                        </a:spcAft>
                      </a:pPr>
                      <a:r>
                        <a:rPr lang="es-CO" sz="14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CambioExigenciasConsumo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0.118*</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1884063255"/>
                  </a:ext>
                </a:extLst>
              </a:tr>
              <a:tr h="231562">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(0.0643)</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3735455300"/>
                  </a:ext>
                </a:extLst>
              </a:tr>
              <a:tr h="231562">
                <a:tc>
                  <a:txBody>
                    <a:bodyPr/>
                    <a:lstStyle/>
                    <a:p>
                      <a:pPr algn="l" fontAlgn="b">
                        <a:lnSpc>
                          <a:spcPct val="100000"/>
                        </a:lnSpc>
                        <a:spcAft>
                          <a:spcPts val="800"/>
                        </a:spcAft>
                      </a:pPr>
                      <a:r>
                        <a:rPr lang="es-CO" sz="14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ICC_Expectativas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0.0193***</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4065775922"/>
                  </a:ext>
                </a:extLst>
              </a:tr>
              <a:tr h="231562">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(0.00265)</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1467142532"/>
                  </a:ext>
                </a:extLst>
              </a:tr>
              <a:tr h="231562">
                <a:tc>
                  <a:txBody>
                    <a:bodyPr/>
                    <a:lstStyle/>
                    <a:p>
                      <a:pPr algn="l" fontAlgn="b">
                        <a:lnSpc>
                          <a:spcPct val="100000"/>
                        </a:lnSpc>
                        <a:spcAft>
                          <a:spcPts val="800"/>
                        </a:spcAft>
                      </a:pPr>
                      <a:r>
                        <a:rPr lang="es-CO" sz="14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EOF_Inflacion</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-0.112***</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3973179205"/>
                  </a:ext>
                </a:extLst>
              </a:tr>
              <a:tr h="231562">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(0.0247)</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4279992905"/>
                  </a:ext>
                </a:extLst>
              </a:tr>
              <a:tr h="231562">
                <a:tc>
                  <a:txBody>
                    <a:bodyPr/>
                    <a:lstStyle/>
                    <a:p>
                      <a:pPr algn="l"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Constante</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10.89***</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200819374"/>
                  </a:ext>
                </a:extLst>
              </a:tr>
              <a:tr h="231562">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7659" marR="7659" marT="7659"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(0.164)</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398641"/>
                  </a:ext>
                </a:extLst>
              </a:tr>
              <a:tr h="231562">
                <a:tc>
                  <a:txBody>
                    <a:bodyPr/>
                    <a:lstStyle/>
                    <a:p>
                      <a:pPr algn="l"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Observaciones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106</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147132082"/>
                  </a:ext>
                </a:extLst>
              </a:tr>
              <a:tr h="231562">
                <a:tc>
                  <a:txBody>
                    <a:bodyPr/>
                    <a:lstStyle/>
                    <a:p>
                      <a:pPr algn="l" fontAlgn="b">
                        <a:lnSpc>
                          <a:spcPct val="10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R-cuadrado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tc>
                  <a:txBody>
                    <a:bodyPr/>
                    <a:lstStyle/>
                    <a:p>
                      <a:pPr algn="ctr" fontAlgn="b">
                        <a:lnSpc>
                          <a:spcPct val="10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0.781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59" marR="7659" marT="7659" marB="0" anchor="b">
                    <a:lnL>
                      <a:noFill/>
                    </a:lnL>
                    <a:lnR>
                      <a:noFill/>
                    </a:lnR>
                    <a:lnT>
                      <a:noFill/>
                    </a:lnT>
                    <a:lnB>
                      <a:noFill/>
                    </a:lnB>
                  </a:tcPr>
                </a:tc>
                <a:extLst>
                  <a:ext uri="{0D108BD9-81ED-4DB2-BD59-A6C34878D82A}">
                    <a16:rowId xmlns:a16="http://schemas.microsoft.com/office/drawing/2014/main" val="3962499660"/>
                  </a:ext>
                </a:extLst>
              </a:tr>
            </a:tbl>
          </a:graphicData>
        </a:graphic>
      </p:graphicFrame>
      <p:sp>
        <p:nvSpPr>
          <p:cNvPr id="10" name="CuadroTexto 9">
            <a:extLst>
              <a:ext uri="{FF2B5EF4-FFF2-40B4-BE49-F238E27FC236}">
                <a16:creationId xmlns:a16="http://schemas.microsoft.com/office/drawing/2014/main" id="{C3C31529-3BD0-4F7D-B6C2-38523303D36E}"/>
              </a:ext>
            </a:extLst>
          </p:cNvPr>
          <p:cNvSpPr txBox="1"/>
          <p:nvPr/>
        </p:nvSpPr>
        <p:spPr>
          <a:xfrm>
            <a:off x="17579" y="1268165"/>
            <a:ext cx="5311506" cy="646331"/>
          </a:xfrm>
          <a:prstGeom prst="rect">
            <a:avLst/>
          </a:prstGeom>
          <a:noFill/>
        </p:spPr>
        <p:txBody>
          <a:bodyPr wrap="square" rtlCol="0">
            <a:spAutoFit/>
          </a:bodyPr>
          <a:lstStyle/>
          <a:p>
            <a:pPr algn="ctr"/>
            <a:r>
              <a:rPr lang="es-CO" b="1" i="1" dirty="0"/>
              <a:t>Efectos del cambio en la tasa de usura sobre la cartera de créditos de consumo (2010-2024)</a:t>
            </a:r>
            <a:endParaRPr lang="es-ES" b="1" i="1" dirty="0"/>
          </a:p>
        </p:txBody>
      </p:sp>
      <p:sp>
        <p:nvSpPr>
          <p:cNvPr id="11" name="CuadroTexto 10">
            <a:extLst>
              <a:ext uri="{FF2B5EF4-FFF2-40B4-BE49-F238E27FC236}">
                <a16:creationId xmlns:a16="http://schemas.microsoft.com/office/drawing/2014/main" id="{BC45D22C-FC5B-4BA4-A329-12567FEF69BF}"/>
              </a:ext>
            </a:extLst>
          </p:cNvPr>
          <p:cNvSpPr txBox="1"/>
          <p:nvPr/>
        </p:nvSpPr>
        <p:spPr>
          <a:xfrm>
            <a:off x="6754761" y="1227014"/>
            <a:ext cx="5424385" cy="646331"/>
          </a:xfrm>
          <a:prstGeom prst="rect">
            <a:avLst/>
          </a:prstGeom>
          <a:noFill/>
        </p:spPr>
        <p:txBody>
          <a:bodyPr wrap="square" rtlCol="0">
            <a:spAutoFit/>
          </a:bodyPr>
          <a:lstStyle/>
          <a:p>
            <a:pPr algn="ctr"/>
            <a:r>
              <a:rPr lang="es-CO" b="1" i="1" dirty="0"/>
              <a:t>Efectos del cambio en la tasa de usura sobre la cartera de créditos comerciales ordinarios (2010-2024)</a:t>
            </a:r>
            <a:endParaRPr lang="es-ES" b="1" i="1" dirty="0"/>
          </a:p>
        </p:txBody>
      </p:sp>
      <p:sp>
        <p:nvSpPr>
          <p:cNvPr id="12" name="CuadroTexto 11">
            <a:extLst>
              <a:ext uri="{FF2B5EF4-FFF2-40B4-BE49-F238E27FC236}">
                <a16:creationId xmlns:a16="http://schemas.microsoft.com/office/drawing/2014/main" id="{952DE263-7D89-456C-9C02-5446378EF069}"/>
              </a:ext>
            </a:extLst>
          </p:cNvPr>
          <p:cNvSpPr txBox="1"/>
          <p:nvPr/>
        </p:nvSpPr>
        <p:spPr>
          <a:xfrm>
            <a:off x="4316690" y="6559776"/>
            <a:ext cx="3032228"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graphicFrame>
        <p:nvGraphicFramePr>
          <p:cNvPr id="8" name="Tabla 7">
            <a:extLst>
              <a:ext uri="{FF2B5EF4-FFF2-40B4-BE49-F238E27FC236}">
                <a16:creationId xmlns:a16="http://schemas.microsoft.com/office/drawing/2014/main" id="{A975DF0D-D93C-46A2-A654-D97E62CD9B0C}"/>
              </a:ext>
            </a:extLst>
          </p:cNvPr>
          <p:cNvGraphicFramePr>
            <a:graphicFrameLocks noGrp="1"/>
          </p:cNvGraphicFramePr>
          <p:nvPr>
            <p:extLst>
              <p:ext uri="{D42A27DB-BD31-4B8C-83A1-F6EECF244321}">
                <p14:modId xmlns:p14="http://schemas.microsoft.com/office/powerpoint/2010/main" val="4235590839"/>
              </p:ext>
            </p:extLst>
          </p:nvPr>
        </p:nvGraphicFramePr>
        <p:xfrm>
          <a:off x="7511845" y="1758384"/>
          <a:ext cx="4070555" cy="5103838"/>
        </p:xfrm>
        <a:graphic>
          <a:graphicData uri="http://schemas.openxmlformats.org/drawingml/2006/table">
            <a:tbl>
              <a:tblPr/>
              <a:tblGrid>
                <a:gridCol w="2821858">
                  <a:extLst>
                    <a:ext uri="{9D8B030D-6E8A-4147-A177-3AD203B41FA5}">
                      <a16:colId xmlns:a16="http://schemas.microsoft.com/office/drawing/2014/main" val="595638174"/>
                    </a:ext>
                  </a:extLst>
                </a:gridCol>
                <a:gridCol w="1248697">
                  <a:extLst>
                    <a:ext uri="{9D8B030D-6E8A-4147-A177-3AD203B41FA5}">
                      <a16:colId xmlns:a16="http://schemas.microsoft.com/office/drawing/2014/main" val="1742230883"/>
                    </a:ext>
                  </a:extLst>
                </a:gridCol>
              </a:tblGrid>
              <a:tr h="194353">
                <a:tc>
                  <a:txBody>
                    <a:bodyPr/>
                    <a:lstStyle/>
                    <a:p>
                      <a:pPr algn="l" fontAlgn="b"/>
                      <a:r>
                        <a:rPr lang="es-ES" sz="1400" b="0" i="0" u="none" strike="noStrike" dirty="0">
                          <a:effectLst/>
                          <a:latin typeface="Calibri" panose="020F0502020204030204" pitchFamily="34" charset="0"/>
                        </a:rPr>
                        <a:t>VARIABLES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ES" sz="1400" b="0" i="0" u="none" strike="noStrike">
                          <a:effectLst/>
                          <a:latin typeface="Calibri" panose="020F0502020204030204" pitchFamily="34" charset="0"/>
                        </a:rPr>
                        <a:t>Cartera Comercial</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854669"/>
                  </a:ext>
                </a:extLst>
              </a:tr>
              <a:tr h="194353">
                <a:tc>
                  <a:txBody>
                    <a:bodyPr/>
                    <a:lstStyle/>
                    <a:p>
                      <a:pPr algn="l" fontAlgn="b"/>
                      <a:r>
                        <a:rPr lang="es-ES" sz="1400" b="0" i="0" u="none" strike="noStrike" dirty="0">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s-ES" sz="1400" b="0" i="0" u="none" strike="noStrike">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44760779"/>
                  </a:ext>
                </a:extLst>
              </a:tr>
              <a:tr h="194353">
                <a:tc>
                  <a:txBody>
                    <a:bodyPr/>
                    <a:lstStyle/>
                    <a:p>
                      <a:pPr algn="l" fontAlgn="b">
                        <a:lnSpc>
                          <a:spcPct val="100000"/>
                        </a:lnSpc>
                        <a:spcAft>
                          <a:spcPts val="800"/>
                        </a:spcAft>
                      </a:pPr>
                      <a:r>
                        <a:rPr lang="es-E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Tasa de usura Consumo y Ordinario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 marR="7620" marT="7620" marB="0" anchor="b">
                    <a:lnL>
                      <a:noFill/>
                    </a:lnL>
                    <a:lnR>
                      <a:noFill/>
                    </a:lnR>
                    <a:lnT>
                      <a:noFill/>
                    </a:lnT>
                    <a:lnB>
                      <a:noFill/>
                    </a:lnB>
                  </a:tcPr>
                </a:tc>
                <a:tc>
                  <a:txBody>
                    <a:bodyPr/>
                    <a:lstStyle/>
                    <a:p>
                      <a:pPr algn="ctr" fontAlgn="b"/>
                      <a:r>
                        <a:rPr lang="es-ES" sz="1400" b="1" i="0" u="none" strike="noStrike" dirty="0">
                          <a:effectLst/>
                          <a:latin typeface="Calibri" panose="020F0502020204030204" pitchFamily="34" charset="0"/>
                        </a:rPr>
                        <a:t>-0.495</a:t>
                      </a:r>
                    </a:p>
                  </a:txBody>
                  <a:tcPr marL="7620" marR="7620" marT="7620" marB="0" anchor="b">
                    <a:lnL>
                      <a:noFill/>
                    </a:lnL>
                    <a:lnR>
                      <a:noFill/>
                    </a:lnR>
                    <a:lnT>
                      <a:noFill/>
                    </a:lnT>
                    <a:lnB>
                      <a:noFill/>
                    </a:lnB>
                  </a:tcPr>
                </a:tc>
                <a:extLst>
                  <a:ext uri="{0D108BD9-81ED-4DB2-BD59-A6C34878D82A}">
                    <a16:rowId xmlns:a16="http://schemas.microsoft.com/office/drawing/2014/main" val="4147569609"/>
                  </a:ext>
                </a:extLst>
              </a:tr>
              <a:tr h="194353">
                <a:tc>
                  <a:txBody>
                    <a:bodyPr/>
                    <a:lstStyle/>
                    <a:p>
                      <a:pPr algn="l" fontAlgn="b"/>
                      <a:endParaRPr lang="es-ES" sz="1400" b="0" i="0" u="none" strike="noStrike">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1" i="0" u="none" strike="noStrike" dirty="0">
                          <a:effectLst/>
                          <a:latin typeface="Calibri" panose="020F0502020204030204" pitchFamily="34" charset="0"/>
                        </a:rPr>
                        <a:t>(0.471)</a:t>
                      </a:r>
                    </a:p>
                  </a:txBody>
                  <a:tcPr marL="7620" marR="7620" marT="7620" marB="0" anchor="b">
                    <a:lnL>
                      <a:noFill/>
                    </a:lnL>
                    <a:lnR>
                      <a:noFill/>
                    </a:lnR>
                    <a:lnT>
                      <a:noFill/>
                    </a:lnT>
                    <a:lnB>
                      <a:noFill/>
                    </a:lnB>
                  </a:tcPr>
                </a:tc>
                <a:extLst>
                  <a:ext uri="{0D108BD9-81ED-4DB2-BD59-A6C34878D82A}">
                    <a16:rowId xmlns:a16="http://schemas.microsoft.com/office/drawing/2014/main" val="2489155510"/>
                  </a:ext>
                </a:extLst>
              </a:tr>
              <a:tr h="194353">
                <a:tc>
                  <a:txBody>
                    <a:bodyPr/>
                    <a:lstStyle/>
                    <a:p>
                      <a:pPr algn="l" fontAlgn="b"/>
                      <a:r>
                        <a:rPr lang="es-ES" sz="1400" b="0" i="0" u="none" strike="noStrike" dirty="0">
                          <a:effectLst/>
                          <a:latin typeface="Calibri" panose="020F0502020204030204" pitchFamily="34" charset="0"/>
                        </a:rPr>
                        <a:t>Desempleo</a:t>
                      </a:r>
                    </a:p>
                  </a:txBody>
                  <a:tcPr marL="7620" marR="7620" marT="7620"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3.371***</a:t>
                      </a:r>
                    </a:p>
                  </a:txBody>
                  <a:tcPr marL="7620" marR="7620" marT="7620" marB="0" anchor="b">
                    <a:lnL>
                      <a:noFill/>
                    </a:lnL>
                    <a:lnR>
                      <a:noFill/>
                    </a:lnR>
                    <a:lnT>
                      <a:noFill/>
                    </a:lnT>
                    <a:lnB>
                      <a:noFill/>
                    </a:lnB>
                  </a:tcPr>
                </a:tc>
                <a:extLst>
                  <a:ext uri="{0D108BD9-81ED-4DB2-BD59-A6C34878D82A}">
                    <a16:rowId xmlns:a16="http://schemas.microsoft.com/office/drawing/2014/main" val="2190684246"/>
                  </a:ext>
                </a:extLst>
              </a:tr>
              <a:tr h="194353">
                <a:tc>
                  <a:txBody>
                    <a:bodyPr/>
                    <a:lstStyle/>
                    <a:p>
                      <a:pPr algn="l" fontAlgn="b"/>
                      <a:endParaRPr lang="es-ES" sz="1400" b="0" i="0" u="none" strike="noStrike">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(0.338)</a:t>
                      </a:r>
                    </a:p>
                  </a:txBody>
                  <a:tcPr marL="7620" marR="7620" marT="7620" marB="0" anchor="b">
                    <a:lnL>
                      <a:noFill/>
                    </a:lnL>
                    <a:lnR>
                      <a:noFill/>
                    </a:lnR>
                    <a:lnT>
                      <a:noFill/>
                    </a:lnT>
                    <a:lnB>
                      <a:noFill/>
                    </a:lnB>
                  </a:tcPr>
                </a:tc>
                <a:extLst>
                  <a:ext uri="{0D108BD9-81ED-4DB2-BD59-A6C34878D82A}">
                    <a16:rowId xmlns:a16="http://schemas.microsoft.com/office/drawing/2014/main" val="2897402442"/>
                  </a:ext>
                </a:extLst>
              </a:tr>
              <a:tr h="194353">
                <a:tc>
                  <a:txBody>
                    <a:bodyPr/>
                    <a:lstStyle/>
                    <a:p>
                      <a:pPr algn="l" fontAlgn="b"/>
                      <a:r>
                        <a:rPr lang="es-ES" sz="1400" b="0" i="0" u="none" strike="noStrike">
                          <a:effectLst/>
                          <a:latin typeface="Calibri" panose="020F0502020204030204" pitchFamily="34" charset="0"/>
                        </a:rPr>
                        <a:t>Tasa_interes_BR</a:t>
                      </a:r>
                    </a:p>
                  </a:txBody>
                  <a:tcPr marL="7620" marR="7620" marT="7620"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4.594***</a:t>
                      </a:r>
                    </a:p>
                  </a:txBody>
                  <a:tcPr marL="7620" marR="7620" marT="7620" marB="0" anchor="b">
                    <a:lnL>
                      <a:noFill/>
                    </a:lnL>
                    <a:lnR>
                      <a:noFill/>
                    </a:lnR>
                    <a:lnT>
                      <a:noFill/>
                    </a:lnT>
                    <a:lnB>
                      <a:noFill/>
                    </a:lnB>
                  </a:tcPr>
                </a:tc>
                <a:extLst>
                  <a:ext uri="{0D108BD9-81ED-4DB2-BD59-A6C34878D82A}">
                    <a16:rowId xmlns:a16="http://schemas.microsoft.com/office/drawing/2014/main" val="3641865969"/>
                  </a:ext>
                </a:extLst>
              </a:tr>
              <a:tr h="691858">
                <a:tc>
                  <a:txBody>
                    <a:bodyPr/>
                    <a:lstStyle/>
                    <a:p>
                      <a:pPr algn="l" fontAlgn="b"/>
                      <a:endParaRPr lang="es-ES" sz="1400" b="0" i="0" u="none" strike="noStrike" dirty="0">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(0.484)</a:t>
                      </a:r>
                    </a:p>
                  </a:txBody>
                  <a:tcPr marL="7620" marR="7620" marT="7620" marB="0" anchor="b">
                    <a:lnL>
                      <a:noFill/>
                    </a:lnL>
                    <a:lnR>
                      <a:noFill/>
                    </a:lnR>
                    <a:lnT>
                      <a:noFill/>
                    </a:lnT>
                    <a:lnB>
                      <a:noFill/>
                    </a:lnB>
                  </a:tcPr>
                </a:tc>
                <a:extLst>
                  <a:ext uri="{0D108BD9-81ED-4DB2-BD59-A6C34878D82A}">
                    <a16:rowId xmlns:a16="http://schemas.microsoft.com/office/drawing/2014/main" val="1175080795"/>
                  </a:ext>
                </a:extLst>
              </a:tr>
              <a:tr h="194353">
                <a:tc>
                  <a:txBody>
                    <a:bodyPr/>
                    <a:lstStyle/>
                    <a:p>
                      <a:pPr algn="l" fontAlgn="b"/>
                      <a:r>
                        <a:rPr lang="es-ES" sz="1400" b="0" i="0" u="none" strike="noStrike" dirty="0" err="1">
                          <a:effectLst/>
                          <a:latin typeface="Calibri" panose="020F0502020204030204" pitchFamily="34" charset="0"/>
                        </a:rPr>
                        <a:t>CambioDemandaComercial</a:t>
                      </a:r>
                      <a:endParaRPr lang="es-ES" sz="1400" b="0" i="0" u="none" strike="noStrike" dirty="0">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0.00407</a:t>
                      </a:r>
                    </a:p>
                  </a:txBody>
                  <a:tcPr marL="7620" marR="7620" marT="7620" marB="0" anchor="b">
                    <a:lnL>
                      <a:noFill/>
                    </a:lnL>
                    <a:lnR>
                      <a:noFill/>
                    </a:lnR>
                    <a:lnT>
                      <a:noFill/>
                    </a:lnT>
                    <a:lnB>
                      <a:noFill/>
                    </a:lnB>
                  </a:tcPr>
                </a:tc>
                <a:extLst>
                  <a:ext uri="{0D108BD9-81ED-4DB2-BD59-A6C34878D82A}">
                    <a16:rowId xmlns:a16="http://schemas.microsoft.com/office/drawing/2014/main" val="4076996118"/>
                  </a:ext>
                </a:extLst>
              </a:tr>
              <a:tr h="194353">
                <a:tc>
                  <a:txBody>
                    <a:bodyPr/>
                    <a:lstStyle/>
                    <a:p>
                      <a:pPr algn="l" fontAlgn="b"/>
                      <a:endParaRPr lang="es-ES" sz="1400" b="0" i="0" u="none" strike="noStrike">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(0.0398)</a:t>
                      </a:r>
                    </a:p>
                  </a:txBody>
                  <a:tcPr marL="7620" marR="7620" marT="7620" marB="0" anchor="b">
                    <a:lnL>
                      <a:noFill/>
                    </a:lnL>
                    <a:lnR>
                      <a:noFill/>
                    </a:lnR>
                    <a:lnT>
                      <a:noFill/>
                    </a:lnT>
                    <a:lnB>
                      <a:noFill/>
                    </a:lnB>
                  </a:tcPr>
                </a:tc>
                <a:extLst>
                  <a:ext uri="{0D108BD9-81ED-4DB2-BD59-A6C34878D82A}">
                    <a16:rowId xmlns:a16="http://schemas.microsoft.com/office/drawing/2014/main" val="791031395"/>
                  </a:ext>
                </a:extLst>
              </a:tr>
              <a:tr h="194353">
                <a:tc>
                  <a:txBody>
                    <a:bodyPr/>
                    <a:lstStyle/>
                    <a:p>
                      <a:pPr algn="l" fontAlgn="b"/>
                      <a:r>
                        <a:rPr lang="es-ES" sz="1400" b="0" i="0" u="none" strike="noStrike">
                          <a:effectLst/>
                          <a:latin typeface="Calibri" panose="020F0502020204030204" pitchFamily="34" charset="0"/>
                        </a:rPr>
                        <a:t>CambioExigenciasComercial</a:t>
                      </a:r>
                    </a:p>
                  </a:txBody>
                  <a:tcPr marL="7620" marR="7620" marT="7620"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0.219***</a:t>
                      </a:r>
                    </a:p>
                  </a:txBody>
                  <a:tcPr marL="7620" marR="7620" marT="7620" marB="0" anchor="b">
                    <a:lnL>
                      <a:noFill/>
                    </a:lnL>
                    <a:lnR>
                      <a:noFill/>
                    </a:lnR>
                    <a:lnT>
                      <a:noFill/>
                    </a:lnT>
                    <a:lnB>
                      <a:noFill/>
                    </a:lnB>
                  </a:tcPr>
                </a:tc>
                <a:extLst>
                  <a:ext uri="{0D108BD9-81ED-4DB2-BD59-A6C34878D82A}">
                    <a16:rowId xmlns:a16="http://schemas.microsoft.com/office/drawing/2014/main" val="4180025769"/>
                  </a:ext>
                </a:extLst>
              </a:tr>
              <a:tr h="194353">
                <a:tc>
                  <a:txBody>
                    <a:bodyPr/>
                    <a:lstStyle/>
                    <a:p>
                      <a:pPr algn="l" fontAlgn="b"/>
                      <a:endParaRPr lang="es-ES" sz="1400" b="0" i="0" u="none" strike="noStrike">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(0.0519)</a:t>
                      </a:r>
                    </a:p>
                  </a:txBody>
                  <a:tcPr marL="7620" marR="7620" marT="7620" marB="0" anchor="b">
                    <a:lnL>
                      <a:noFill/>
                    </a:lnL>
                    <a:lnR>
                      <a:noFill/>
                    </a:lnR>
                    <a:lnT>
                      <a:noFill/>
                    </a:lnT>
                    <a:lnB>
                      <a:noFill/>
                    </a:lnB>
                  </a:tcPr>
                </a:tc>
                <a:extLst>
                  <a:ext uri="{0D108BD9-81ED-4DB2-BD59-A6C34878D82A}">
                    <a16:rowId xmlns:a16="http://schemas.microsoft.com/office/drawing/2014/main" val="3631451703"/>
                  </a:ext>
                </a:extLst>
              </a:tr>
              <a:tr h="194353">
                <a:tc>
                  <a:txBody>
                    <a:bodyPr/>
                    <a:lstStyle/>
                    <a:p>
                      <a:pPr algn="l" fontAlgn="b"/>
                      <a:r>
                        <a:rPr lang="es-ES" sz="1400" b="0" i="0" u="none" strike="noStrike" dirty="0" err="1">
                          <a:effectLst/>
                          <a:latin typeface="Calibri" panose="020F0502020204030204" pitchFamily="34" charset="0"/>
                        </a:rPr>
                        <a:t>EOF_Inflacion</a:t>
                      </a:r>
                      <a:endParaRPr lang="es-ES" sz="1400" b="0" i="0" u="none" strike="noStrike" dirty="0">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0.0233*</a:t>
                      </a:r>
                    </a:p>
                  </a:txBody>
                  <a:tcPr marL="7620" marR="7620" marT="7620" marB="0" anchor="b">
                    <a:lnL>
                      <a:noFill/>
                    </a:lnL>
                    <a:lnR>
                      <a:noFill/>
                    </a:lnR>
                    <a:lnT>
                      <a:noFill/>
                    </a:lnT>
                    <a:lnB>
                      <a:noFill/>
                    </a:lnB>
                  </a:tcPr>
                </a:tc>
                <a:extLst>
                  <a:ext uri="{0D108BD9-81ED-4DB2-BD59-A6C34878D82A}">
                    <a16:rowId xmlns:a16="http://schemas.microsoft.com/office/drawing/2014/main" val="1182509868"/>
                  </a:ext>
                </a:extLst>
              </a:tr>
              <a:tr h="194353">
                <a:tc>
                  <a:txBody>
                    <a:bodyPr/>
                    <a:lstStyle/>
                    <a:p>
                      <a:pPr algn="l" fontAlgn="b"/>
                      <a:endParaRPr lang="es-ES" sz="1400" b="0" i="0" u="none" strike="noStrike">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(0.0127)</a:t>
                      </a:r>
                    </a:p>
                  </a:txBody>
                  <a:tcPr marL="7620" marR="7620" marT="7620" marB="0" anchor="b">
                    <a:lnL>
                      <a:noFill/>
                    </a:lnL>
                    <a:lnR>
                      <a:noFill/>
                    </a:lnR>
                    <a:lnT>
                      <a:noFill/>
                    </a:lnT>
                    <a:lnB>
                      <a:noFill/>
                    </a:lnB>
                  </a:tcPr>
                </a:tc>
                <a:extLst>
                  <a:ext uri="{0D108BD9-81ED-4DB2-BD59-A6C34878D82A}">
                    <a16:rowId xmlns:a16="http://schemas.microsoft.com/office/drawing/2014/main" val="3548670025"/>
                  </a:ext>
                </a:extLst>
              </a:tr>
              <a:tr h="194353">
                <a:tc>
                  <a:txBody>
                    <a:bodyPr/>
                    <a:lstStyle/>
                    <a:p>
                      <a:pPr algn="l" fontAlgn="b"/>
                      <a:r>
                        <a:rPr lang="es-ES" sz="1400" b="0" i="0" u="none" strike="noStrike">
                          <a:effectLst/>
                          <a:latin typeface="Calibri" panose="020F0502020204030204" pitchFamily="34" charset="0"/>
                        </a:rPr>
                        <a:t>ICCO_Expectativas</a:t>
                      </a:r>
                    </a:p>
                  </a:txBody>
                  <a:tcPr marL="7620" marR="7620" marT="7620"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3.41e-05</a:t>
                      </a:r>
                    </a:p>
                  </a:txBody>
                  <a:tcPr marL="7620" marR="7620" marT="7620" marB="0" anchor="b">
                    <a:lnL>
                      <a:noFill/>
                    </a:lnL>
                    <a:lnR>
                      <a:noFill/>
                    </a:lnR>
                    <a:lnT>
                      <a:noFill/>
                    </a:lnT>
                    <a:lnB>
                      <a:noFill/>
                    </a:lnB>
                  </a:tcPr>
                </a:tc>
                <a:extLst>
                  <a:ext uri="{0D108BD9-81ED-4DB2-BD59-A6C34878D82A}">
                    <a16:rowId xmlns:a16="http://schemas.microsoft.com/office/drawing/2014/main" val="2972572102"/>
                  </a:ext>
                </a:extLst>
              </a:tr>
              <a:tr h="194353">
                <a:tc>
                  <a:txBody>
                    <a:bodyPr/>
                    <a:lstStyle/>
                    <a:p>
                      <a:pPr algn="l" fontAlgn="b"/>
                      <a:endParaRPr lang="es-ES" sz="1400" b="0" i="0" u="none" strike="noStrike" dirty="0">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(0.000465)</a:t>
                      </a:r>
                    </a:p>
                  </a:txBody>
                  <a:tcPr marL="7620" marR="7620" marT="7620" marB="0" anchor="b">
                    <a:lnL>
                      <a:noFill/>
                    </a:lnL>
                    <a:lnR>
                      <a:noFill/>
                    </a:lnR>
                    <a:lnT>
                      <a:noFill/>
                    </a:lnT>
                    <a:lnB>
                      <a:noFill/>
                    </a:lnB>
                  </a:tcPr>
                </a:tc>
                <a:extLst>
                  <a:ext uri="{0D108BD9-81ED-4DB2-BD59-A6C34878D82A}">
                    <a16:rowId xmlns:a16="http://schemas.microsoft.com/office/drawing/2014/main" val="832365851"/>
                  </a:ext>
                </a:extLst>
              </a:tr>
              <a:tr h="194353">
                <a:tc>
                  <a:txBody>
                    <a:bodyPr/>
                    <a:lstStyle/>
                    <a:p>
                      <a:pPr algn="l" fontAlgn="b"/>
                      <a:r>
                        <a:rPr lang="es-ES" sz="1400" b="0" i="0" u="none" strike="noStrike">
                          <a:effectLst/>
                          <a:latin typeface="Calibri" panose="020F0502020204030204" pitchFamily="34" charset="0"/>
                        </a:rPr>
                        <a:t>Constant</a:t>
                      </a:r>
                    </a:p>
                  </a:txBody>
                  <a:tcPr marL="7620" marR="7620" marT="7620"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11.87***</a:t>
                      </a:r>
                    </a:p>
                  </a:txBody>
                  <a:tcPr marL="7620" marR="7620" marT="7620" marB="0" anchor="b">
                    <a:lnL>
                      <a:noFill/>
                    </a:lnL>
                    <a:lnR>
                      <a:noFill/>
                    </a:lnR>
                    <a:lnT>
                      <a:noFill/>
                    </a:lnT>
                    <a:lnB>
                      <a:noFill/>
                    </a:lnB>
                  </a:tcPr>
                </a:tc>
                <a:extLst>
                  <a:ext uri="{0D108BD9-81ED-4DB2-BD59-A6C34878D82A}">
                    <a16:rowId xmlns:a16="http://schemas.microsoft.com/office/drawing/2014/main" val="1338012975"/>
                  </a:ext>
                </a:extLst>
              </a:tr>
              <a:tr h="194353">
                <a:tc>
                  <a:txBody>
                    <a:bodyPr/>
                    <a:lstStyle/>
                    <a:p>
                      <a:pPr algn="l" fontAlgn="b"/>
                      <a:endParaRPr lang="es-ES" sz="1400" b="0" i="0" u="none" strike="noStrike">
                        <a:effectLst/>
                        <a:latin typeface="Calibri" panose="020F0502020204030204" pitchFamily="34" charset="0"/>
                      </a:endParaRP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s-ES" sz="1400" b="0" i="0" u="none" strike="noStrike">
                          <a:effectLst/>
                          <a:latin typeface="Calibri" panose="020F0502020204030204" pitchFamily="34" charset="0"/>
                        </a:rPr>
                        <a:t>(0.113)</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9611899"/>
                  </a:ext>
                </a:extLst>
              </a:tr>
              <a:tr h="194353">
                <a:tc>
                  <a:txBody>
                    <a:bodyPr/>
                    <a:lstStyle/>
                    <a:p>
                      <a:pPr algn="l" fontAlgn="b"/>
                      <a:r>
                        <a:rPr lang="es-ES" sz="1400" b="0" i="0" u="none" strike="noStrike" dirty="0">
                          <a:effectLst/>
                          <a:latin typeface="Calibri" panose="020F0502020204030204" pitchFamily="34" charset="0"/>
                        </a:rPr>
                        <a:t>Observaciones</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s-ES" sz="1400" b="0" i="0" u="none" strike="noStrike" dirty="0">
                          <a:effectLst/>
                          <a:latin typeface="Calibri" panose="020F0502020204030204" pitchFamily="34" charset="0"/>
                        </a:rPr>
                        <a:t>107</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323009679"/>
                  </a:ext>
                </a:extLst>
              </a:tr>
              <a:tr h="194353">
                <a:tc>
                  <a:txBody>
                    <a:bodyPr/>
                    <a:lstStyle/>
                    <a:p>
                      <a:pPr algn="l" fontAlgn="b"/>
                      <a:r>
                        <a:rPr lang="es-CO" sz="1400" b="0" i="0" u="none" strike="noStrike" dirty="0">
                          <a:effectLst/>
                          <a:latin typeface="Calibri" panose="020F0502020204030204" pitchFamily="34" charset="0"/>
                        </a:rPr>
                        <a:t>R-cuadrado</a:t>
                      </a:r>
                      <a:endParaRPr lang="es-ES" sz="1400" b="0" i="0" u="none" strike="noStrike" dirty="0">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s-CO" sz="1400" b="0" i="0" u="none" strike="noStrike" dirty="0">
                          <a:effectLst/>
                          <a:latin typeface="Calibri" panose="020F0502020204030204" pitchFamily="34" charset="0"/>
                        </a:rPr>
                        <a:t>0,690</a:t>
                      </a:r>
                      <a:endParaRPr lang="es-ES" sz="1400" b="0" i="0" u="none" strike="noStrike" dirty="0">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2722434240"/>
                  </a:ext>
                </a:extLst>
              </a:tr>
            </a:tbl>
          </a:graphicData>
        </a:graphic>
      </p:graphicFrame>
      <p:sp>
        <p:nvSpPr>
          <p:cNvPr id="2" name="Rectángulo 1">
            <a:extLst>
              <a:ext uri="{FF2B5EF4-FFF2-40B4-BE49-F238E27FC236}">
                <a16:creationId xmlns:a16="http://schemas.microsoft.com/office/drawing/2014/main" id="{672D2BBD-2A09-4B43-AE7C-C7E554D97E3A}"/>
              </a:ext>
            </a:extLst>
          </p:cNvPr>
          <p:cNvSpPr/>
          <p:nvPr/>
        </p:nvSpPr>
        <p:spPr>
          <a:xfrm>
            <a:off x="275303" y="2163097"/>
            <a:ext cx="4127706" cy="50144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13" name="Rectángulo 12">
            <a:extLst>
              <a:ext uri="{FF2B5EF4-FFF2-40B4-BE49-F238E27FC236}">
                <a16:creationId xmlns:a16="http://schemas.microsoft.com/office/drawing/2014/main" id="{CBEAF1AD-9029-4068-9967-1130EF0D4477}"/>
              </a:ext>
            </a:extLst>
          </p:cNvPr>
          <p:cNvSpPr/>
          <p:nvPr/>
        </p:nvSpPr>
        <p:spPr>
          <a:xfrm>
            <a:off x="7454694" y="2194712"/>
            <a:ext cx="4127706" cy="50144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cxnSp>
        <p:nvCxnSpPr>
          <p:cNvPr id="6" name="Conector recto de flecha 5">
            <a:extLst>
              <a:ext uri="{FF2B5EF4-FFF2-40B4-BE49-F238E27FC236}">
                <a16:creationId xmlns:a16="http://schemas.microsoft.com/office/drawing/2014/main" id="{D08A67E8-A51F-44D4-BD2D-B9D65EC7277A}"/>
              </a:ext>
            </a:extLst>
          </p:cNvPr>
          <p:cNvCxnSpPr/>
          <p:nvPr/>
        </p:nvCxnSpPr>
        <p:spPr>
          <a:xfrm>
            <a:off x="4403009" y="2413819"/>
            <a:ext cx="5032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ángulo 15">
            <a:extLst>
              <a:ext uri="{FF2B5EF4-FFF2-40B4-BE49-F238E27FC236}">
                <a16:creationId xmlns:a16="http://schemas.microsoft.com/office/drawing/2014/main" id="{7B2E69F6-169E-4B7A-8DA8-A2216FE76E73}"/>
              </a:ext>
            </a:extLst>
          </p:cNvPr>
          <p:cNvSpPr/>
          <p:nvPr/>
        </p:nvSpPr>
        <p:spPr>
          <a:xfrm>
            <a:off x="4983111" y="1966453"/>
            <a:ext cx="2045109" cy="318564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CO" b="1" dirty="0">
                <a:latin typeface="Times New Roman" panose="02020603050405020304" pitchFamily="18" charset="0"/>
                <a:cs typeface="Times New Roman" panose="02020603050405020304" pitchFamily="18" charset="0"/>
              </a:rPr>
              <a:t>Esto implica una caída</a:t>
            </a:r>
            <a:r>
              <a:rPr lang="es-CO" dirty="0">
                <a:latin typeface="Times New Roman" panose="02020603050405020304" pitchFamily="18" charset="0"/>
                <a:cs typeface="Times New Roman" panose="02020603050405020304" pitchFamily="18" charset="0"/>
              </a:rPr>
              <a:t> de 2 billones en la cartera por cada punto porcentual que se baja la tasa de usura y de </a:t>
            </a:r>
            <a:r>
              <a:rPr lang="es-CO" b="1" dirty="0">
                <a:latin typeface="Times New Roman" panose="02020603050405020304" pitchFamily="18" charset="0"/>
                <a:cs typeface="Times New Roman" panose="02020603050405020304" pitchFamily="18" charset="0"/>
              </a:rPr>
              <a:t>18 billones para el total de los cambios metodológicos</a:t>
            </a:r>
            <a:endParaRPr lang="es-ES" dirty="0">
              <a:latin typeface="Times New Roman" panose="02020603050405020304" pitchFamily="18" charset="0"/>
              <a:cs typeface="Times New Roman" panose="02020603050405020304" pitchFamily="18" charset="0"/>
            </a:endParaRPr>
          </a:p>
        </p:txBody>
      </p:sp>
      <p:sp>
        <p:nvSpPr>
          <p:cNvPr id="14" name="Rectángulo 13">
            <a:extLst>
              <a:ext uri="{FF2B5EF4-FFF2-40B4-BE49-F238E27FC236}">
                <a16:creationId xmlns:a16="http://schemas.microsoft.com/office/drawing/2014/main" id="{D0916FAD-E7AD-4367-ADB6-5A3400FDC121}"/>
              </a:ext>
            </a:extLst>
          </p:cNvPr>
          <p:cNvSpPr/>
          <p:nvPr/>
        </p:nvSpPr>
        <p:spPr>
          <a:xfrm>
            <a:off x="4934870" y="1981083"/>
            <a:ext cx="2102261" cy="318564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CO" dirty="0">
                <a:latin typeface="Times New Roman" panose="02020603050405020304" pitchFamily="18" charset="0"/>
                <a:cs typeface="Times New Roman" panose="02020603050405020304" pitchFamily="18" charset="0"/>
              </a:rPr>
              <a:t>Esto implica un efecto positivo (aunque no estadísticamente significativo) de la reducción de la tasa de usura en la cartera comercial.</a:t>
            </a:r>
            <a:endParaRPr lang="es-ES" dirty="0">
              <a:latin typeface="Times New Roman" panose="02020603050405020304" pitchFamily="18" charset="0"/>
              <a:cs typeface="Times New Roman" panose="02020603050405020304" pitchFamily="18" charset="0"/>
            </a:endParaRPr>
          </a:p>
        </p:txBody>
      </p:sp>
      <p:cxnSp>
        <p:nvCxnSpPr>
          <p:cNvPr id="18" name="Conector recto de flecha 17">
            <a:extLst>
              <a:ext uri="{FF2B5EF4-FFF2-40B4-BE49-F238E27FC236}">
                <a16:creationId xmlns:a16="http://schemas.microsoft.com/office/drawing/2014/main" id="{31E074E4-6E0B-456C-A542-41990F84AF97}"/>
              </a:ext>
            </a:extLst>
          </p:cNvPr>
          <p:cNvCxnSpPr>
            <a:cxnSpLocks/>
          </p:cNvCxnSpPr>
          <p:nvPr/>
        </p:nvCxnSpPr>
        <p:spPr>
          <a:xfrm flipH="1">
            <a:off x="7037131" y="2457338"/>
            <a:ext cx="4175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79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1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13" grpId="0" animBg="1"/>
      <p:bldP spid="16" grpId="0" animBg="1"/>
      <p:bldP spid="16" grpId="1"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380231"/>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3000" dirty="0">
                <a:solidFill>
                  <a:schemeClr val="bg1"/>
                </a:solidFill>
                <a:latin typeface="Barlow" pitchFamily="2" charset="77"/>
                <a:cs typeface="Calibri Light" panose="020F0302020204030204" pitchFamily="34" charset="0"/>
              </a:rPr>
              <a:t>Para el caso de la cartera PYMES, el efecto es el mismo de consumo, aunque no es estadísticamente significativo		</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38023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0" name="CuadroTexto 9">
            <a:extLst>
              <a:ext uri="{FF2B5EF4-FFF2-40B4-BE49-F238E27FC236}">
                <a16:creationId xmlns:a16="http://schemas.microsoft.com/office/drawing/2014/main" id="{0DD8F2D9-E16E-4742-A788-FB0369948FAC}"/>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graphicFrame>
        <p:nvGraphicFramePr>
          <p:cNvPr id="5" name="Tabla 4">
            <a:extLst>
              <a:ext uri="{FF2B5EF4-FFF2-40B4-BE49-F238E27FC236}">
                <a16:creationId xmlns:a16="http://schemas.microsoft.com/office/drawing/2014/main" id="{F949D03C-F99C-49A0-8240-D542290BE8B1}"/>
              </a:ext>
            </a:extLst>
          </p:cNvPr>
          <p:cNvGraphicFramePr>
            <a:graphicFrameLocks noGrp="1"/>
          </p:cNvGraphicFramePr>
          <p:nvPr>
            <p:extLst>
              <p:ext uri="{D42A27DB-BD31-4B8C-83A1-F6EECF244321}">
                <p14:modId xmlns:p14="http://schemas.microsoft.com/office/powerpoint/2010/main" val="4098109928"/>
              </p:ext>
            </p:extLst>
          </p:nvPr>
        </p:nvGraphicFramePr>
        <p:xfrm>
          <a:off x="2941608" y="2094910"/>
          <a:ext cx="4781540" cy="4627707"/>
        </p:xfrm>
        <a:graphic>
          <a:graphicData uri="http://schemas.openxmlformats.org/drawingml/2006/table">
            <a:tbl>
              <a:tblPr/>
              <a:tblGrid>
                <a:gridCol w="3458078">
                  <a:extLst>
                    <a:ext uri="{9D8B030D-6E8A-4147-A177-3AD203B41FA5}">
                      <a16:colId xmlns:a16="http://schemas.microsoft.com/office/drawing/2014/main" val="1121682792"/>
                    </a:ext>
                  </a:extLst>
                </a:gridCol>
                <a:gridCol w="1323462">
                  <a:extLst>
                    <a:ext uri="{9D8B030D-6E8A-4147-A177-3AD203B41FA5}">
                      <a16:colId xmlns:a16="http://schemas.microsoft.com/office/drawing/2014/main" val="1824006113"/>
                    </a:ext>
                  </a:extLst>
                </a:gridCol>
              </a:tblGrid>
              <a:tr h="161161">
                <a:tc>
                  <a:txBody>
                    <a:bodyPr/>
                    <a:lstStyle/>
                    <a:p>
                      <a:pPr algn="l" fontAlgn="b"/>
                      <a:r>
                        <a:rPr lang="es-ES" sz="1400" b="0" i="0" u="none" strike="noStrike" dirty="0">
                          <a:effectLst/>
                          <a:latin typeface="Calibri" panose="020F0502020204030204" pitchFamily="34" charset="0"/>
                        </a:rPr>
                        <a:t> </a:t>
                      </a:r>
                    </a:p>
                  </a:txBody>
                  <a:tcPr marL="7007" marR="7007" marT="700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ES" sz="1400" b="0" i="0" u="none" strike="noStrike" dirty="0">
                        <a:effectLst/>
                        <a:latin typeface="Calibri" panose="020F0502020204030204" pitchFamily="34" charset="0"/>
                      </a:endParaRPr>
                    </a:p>
                  </a:txBody>
                  <a:tcPr marL="7007" marR="7007" marT="7007"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63475348"/>
                  </a:ext>
                </a:extLst>
              </a:tr>
              <a:tr h="161161">
                <a:tc>
                  <a:txBody>
                    <a:bodyPr/>
                    <a:lstStyle/>
                    <a:p>
                      <a:pPr algn="l" fontAlgn="b"/>
                      <a:r>
                        <a:rPr lang="es-ES" sz="1400" b="0" i="0" u="none" strike="noStrike">
                          <a:effectLst/>
                          <a:latin typeface="Calibri" panose="020F0502020204030204" pitchFamily="34" charset="0"/>
                        </a:rPr>
                        <a:t>VARIABLES</a:t>
                      </a:r>
                    </a:p>
                  </a:txBody>
                  <a:tcPr marL="7007" marR="7007" marT="700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ES" sz="1400" b="0" i="0" u="none" strike="noStrike" dirty="0">
                          <a:effectLst/>
                          <a:latin typeface="Calibri" panose="020F0502020204030204" pitchFamily="34" charset="0"/>
                        </a:rPr>
                        <a:t>Cartera PYMES</a:t>
                      </a:r>
                    </a:p>
                  </a:txBody>
                  <a:tcPr marL="7007" marR="7007" marT="7007"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190920"/>
                  </a:ext>
                </a:extLst>
              </a:tr>
              <a:tr h="161161">
                <a:tc>
                  <a:txBody>
                    <a:bodyPr/>
                    <a:lstStyle/>
                    <a:p>
                      <a:pPr algn="l" fontAlgn="b"/>
                      <a:r>
                        <a:rPr lang="es-ES" sz="1400" b="0" i="0" u="none" strike="noStrike">
                          <a:effectLst/>
                          <a:latin typeface="Calibri" panose="020F0502020204030204" pitchFamily="34" charset="0"/>
                        </a:rPr>
                        <a:t> </a:t>
                      </a:r>
                    </a:p>
                  </a:txBody>
                  <a:tcPr marL="7007" marR="7007" marT="700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s-ES" sz="1400" b="0" i="0" u="none" strike="noStrike">
                          <a:effectLst/>
                          <a:latin typeface="Calibri" panose="020F0502020204030204" pitchFamily="34" charset="0"/>
                        </a:rPr>
                        <a:t> </a:t>
                      </a:r>
                    </a:p>
                  </a:txBody>
                  <a:tcPr marL="7007" marR="7007" marT="7007"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97015900"/>
                  </a:ext>
                </a:extLst>
              </a:tr>
              <a:tr h="161161">
                <a:tc>
                  <a:txBody>
                    <a:bodyPr/>
                    <a:lstStyle/>
                    <a:p>
                      <a:pPr algn="l" fontAlgn="b">
                        <a:lnSpc>
                          <a:spcPct val="100000"/>
                        </a:lnSpc>
                        <a:spcAft>
                          <a:spcPts val="800"/>
                        </a:spcAft>
                      </a:pPr>
                      <a:r>
                        <a:rPr lang="es-E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Tasa de usura Consumo y Ordinario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007" marR="7007" marT="7007" marB="0" anchor="b">
                    <a:lnL>
                      <a:noFill/>
                    </a:lnL>
                    <a:lnR>
                      <a:noFill/>
                    </a:lnR>
                    <a:lnT>
                      <a:noFill/>
                    </a:lnT>
                    <a:lnB>
                      <a:noFill/>
                    </a:lnB>
                  </a:tcPr>
                </a:tc>
                <a:tc>
                  <a:txBody>
                    <a:bodyPr/>
                    <a:lstStyle/>
                    <a:p>
                      <a:pPr algn="ctr" fontAlgn="b"/>
                      <a:r>
                        <a:rPr lang="es-ES" sz="1400" b="1" i="0" u="none" strike="noStrike">
                          <a:effectLst/>
                          <a:latin typeface="Calibri" panose="020F0502020204030204" pitchFamily="34" charset="0"/>
                        </a:rPr>
                        <a:t>0.0902</a:t>
                      </a:r>
                    </a:p>
                  </a:txBody>
                  <a:tcPr marL="7007" marR="7007" marT="7007" marB="0" anchor="b">
                    <a:lnL>
                      <a:noFill/>
                    </a:lnL>
                    <a:lnR>
                      <a:noFill/>
                    </a:lnR>
                    <a:lnT>
                      <a:noFill/>
                    </a:lnT>
                    <a:lnB>
                      <a:noFill/>
                    </a:lnB>
                  </a:tcPr>
                </a:tc>
                <a:extLst>
                  <a:ext uri="{0D108BD9-81ED-4DB2-BD59-A6C34878D82A}">
                    <a16:rowId xmlns:a16="http://schemas.microsoft.com/office/drawing/2014/main" val="3821917339"/>
                  </a:ext>
                </a:extLst>
              </a:tr>
              <a:tr h="161161">
                <a:tc>
                  <a:txBody>
                    <a:bodyPr/>
                    <a:lstStyle/>
                    <a:p>
                      <a:pPr algn="l" fontAlgn="b"/>
                      <a:endParaRPr lang="es-ES" sz="1400" b="0" i="0" u="none" strike="noStrike" dirty="0">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1" i="0" u="none" strike="noStrike" dirty="0">
                          <a:effectLst/>
                          <a:latin typeface="Calibri" panose="020F0502020204030204" pitchFamily="34" charset="0"/>
                        </a:rPr>
                        <a:t>(0.234)</a:t>
                      </a:r>
                    </a:p>
                  </a:txBody>
                  <a:tcPr marL="7007" marR="7007" marT="7007" marB="0" anchor="b">
                    <a:lnL>
                      <a:noFill/>
                    </a:lnL>
                    <a:lnR>
                      <a:noFill/>
                    </a:lnR>
                    <a:lnT>
                      <a:noFill/>
                    </a:lnT>
                    <a:lnB>
                      <a:noFill/>
                    </a:lnB>
                  </a:tcPr>
                </a:tc>
                <a:extLst>
                  <a:ext uri="{0D108BD9-81ED-4DB2-BD59-A6C34878D82A}">
                    <a16:rowId xmlns:a16="http://schemas.microsoft.com/office/drawing/2014/main" val="403464984"/>
                  </a:ext>
                </a:extLst>
              </a:tr>
              <a:tr h="161161">
                <a:tc>
                  <a:txBody>
                    <a:bodyPr/>
                    <a:lstStyle/>
                    <a:p>
                      <a:pPr algn="l" fontAlgn="b"/>
                      <a:r>
                        <a:rPr lang="es-ES" sz="1400" b="0" i="0" u="none" strike="noStrike">
                          <a:effectLst/>
                          <a:latin typeface="Calibri" panose="020F0502020204030204" pitchFamily="34" charset="0"/>
                        </a:rPr>
                        <a:t>Desempleo</a:t>
                      </a: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1.869***</a:t>
                      </a:r>
                    </a:p>
                  </a:txBody>
                  <a:tcPr marL="7007" marR="7007" marT="7007" marB="0" anchor="b">
                    <a:lnL>
                      <a:noFill/>
                    </a:lnL>
                    <a:lnR>
                      <a:noFill/>
                    </a:lnR>
                    <a:lnT>
                      <a:noFill/>
                    </a:lnT>
                    <a:lnB>
                      <a:noFill/>
                    </a:lnB>
                  </a:tcPr>
                </a:tc>
                <a:extLst>
                  <a:ext uri="{0D108BD9-81ED-4DB2-BD59-A6C34878D82A}">
                    <a16:rowId xmlns:a16="http://schemas.microsoft.com/office/drawing/2014/main" val="1210147319"/>
                  </a:ext>
                </a:extLst>
              </a:tr>
              <a:tr h="161161">
                <a:tc>
                  <a:txBody>
                    <a:bodyPr/>
                    <a:lstStyle/>
                    <a:p>
                      <a:pPr algn="l" fontAlgn="b"/>
                      <a:endParaRPr lang="es-ES" sz="1400" b="0" i="0" u="none" strike="noStrike">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(0.159)</a:t>
                      </a:r>
                    </a:p>
                  </a:txBody>
                  <a:tcPr marL="7007" marR="7007" marT="7007" marB="0" anchor="b">
                    <a:lnL>
                      <a:noFill/>
                    </a:lnL>
                    <a:lnR>
                      <a:noFill/>
                    </a:lnR>
                    <a:lnT>
                      <a:noFill/>
                    </a:lnT>
                    <a:lnB>
                      <a:noFill/>
                    </a:lnB>
                  </a:tcPr>
                </a:tc>
                <a:extLst>
                  <a:ext uri="{0D108BD9-81ED-4DB2-BD59-A6C34878D82A}">
                    <a16:rowId xmlns:a16="http://schemas.microsoft.com/office/drawing/2014/main" val="3929156323"/>
                  </a:ext>
                </a:extLst>
              </a:tr>
              <a:tr h="161161">
                <a:tc>
                  <a:txBody>
                    <a:bodyPr/>
                    <a:lstStyle/>
                    <a:p>
                      <a:pPr algn="l" fontAlgn="b"/>
                      <a:r>
                        <a:rPr lang="es-ES" sz="1400" b="0" i="0" u="none" strike="noStrike">
                          <a:effectLst/>
                          <a:latin typeface="Calibri" panose="020F0502020204030204" pitchFamily="34" charset="0"/>
                        </a:rPr>
                        <a:t>Tasa_interes_BR</a:t>
                      </a: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0.487**</a:t>
                      </a:r>
                    </a:p>
                  </a:txBody>
                  <a:tcPr marL="7007" marR="7007" marT="7007" marB="0" anchor="b">
                    <a:lnL>
                      <a:noFill/>
                    </a:lnL>
                    <a:lnR>
                      <a:noFill/>
                    </a:lnR>
                    <a:lnT>
                      <a:noFill/>
                    </a:lnT>
                    <a:lnB>
                      <a:noFill/>
                    </a:lnB>
                  </a:tcPr>
                </a:tc>
                <a:extLst>
                  <a:ext uri="{0D108BD9-81ED-4DB2-BD59-A6C34878D82A}">
                    <a16:rowId xmlns:a16="http://schemas.microsoft.com/office/drawing/2014/main" val="1931728855"/>
                  </a:ext>
                </a:extLst>
              </a:tr>
              <a:tr h="161161">
                <a:tc>
                  <a:txBody>
                    <a:bodyPr/>
                    <a:lstStyle/>
                    <a:p>
                      <a:pPr algn="l" fontAlgn="b"/>
                      <a:endParaRPr lang="es-ES" sz="1400" b="0" i="0" u="none" strike="noStrike">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(0.231)</a:t>
                      </a:r>
                    </a:p>
                  </a:txBody>
                  <a:tcPr marL="7007" marR="7007" marT="7007" marB="0" anchor="b">
                    <a:lnL>
                      <a:noFill/>
                    </a:lnL>
                    <a:lnR>
                      <a:noFill/>
                    </a:lnR>
                    <a:lnT>
                      <a:noFill/>
                    </a:lnT>
                    <a:lnB>
                      <a:noFill/>
                    </a:lnB>
                  </a:tcPr>
                </a:tc>
                <a:extLst>
                  <a:ext uri="{0D108BD9-81ED-4DB2-BD59-A6C34878D82A}">
                    <a16:rowId xmlns:a16="http://schemas.microsoft.com/office/drawing/2014/main" val="315130011"/>
                  </a:ext>
                </a:extLst>
              </a:tr>
              <a:tr h="161161">
                <a:tc>
                  <a:txBody>
                    <a:bodyPr/>
                    <a:lstStyle/>
                    <a:p>
                      <a:pPr algn="l" fontAlgn="b"/>
                      <a:r>
                        <a:rPr lang="es-ES" sz="1400" b="0" i="0" u="none" strike="noStrike" dirty="0" err="1">
                          <a:effectLst/>
                          <a:latin typeface="Calibri" panose="020F0502020204030204" pitchFamily="34" charset="0"/>
                        </a:rPr>
                        <a:t>CambioDemandaComercial</a:t>
                      </a:r>
                      <a:endParaRPr lang="es-ES" sz="1400" b="0" i="0" u="none" strike="noStrike" dirty="0">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-0.00811</a:t>
                      </a:r>
                    </a:p>
                  </a:txBody>
                  <a:tcPr marL="7007" marR="7007" marT="7007" marB="0" anchor="b">
                    <a:lnL>
                      <a:noFill/>
                    </a:lnL>
                    <a:lnR>
                      <a:noFill/>
                    </a:lnR>
                    <a:lnT>
                      <a:noFill/>
                    </a:lnT>
                    <a:lnB>
                      <a:noFill/>
                    </a:lnB>
                  </a:tcPr>
                </a:tc>
                <a:extLst>
                  <a:ext uri="{0D108BD9-81ED-4DB2-BD59-A6C34878D82A}">
                    <a16:rowId xmlns:a16="http://schemas.microsoft.com/office/drawing/2014/main" val="1761815117"/>
                  </a:ext>
                </a:extLst>
              </a:tr>
              <a:tr h="161161">
                <a:tc>
                  <a:txBody>
                    <a:bodyPr/>
                    <a:lstStyle/>
                    <a:p>
                      <a:pPr algn="l" fontAlgn="b"/>
                      <a:endParaRPr lang="es-ES" sz="1400" b="0" i="0" u="none" strike="noStrike">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(0.0216)</a:t>
                      </a:r>
                    </a:p>
                  </a:txBody>
                  <a:tcPr marL="7007" marR="7007" marT="7007" marB="0" anchor="b">
                    <a:lnL>
                      <a:noFill/>
                    </a:lnL>
                    <a:lnR>
                      <a:noFill/>
                    </a:lnR>
                    <a:lnT>
                      <a:noFill/>
                    </a:lnT>
                    <a:lnB>
                      <a:noFill/>
                    </a:lnB>
                  </a:tcPr>
                </a:tc>
                <a:extLst>
                  <a:ext uri="{0D108BD9-81ED-4DB2-BD59-A6C34878D82A}">
                    <a16:rowId xmlns:a16="http://schemas.microsoft.com/office/drawing/2014/main" val="4127961149"/>
                  </a:ext>
                </a:extLst>
              </a:tr>
              <a:tr h="161161">
                <a:tc>
                  <a:txBody>
                    <a:bodyPr/>
                    <a:lstStyle/>
                    <a:p>
                      <a:pPr algn="l" fontAlgn="b"/>
                      <a:r>
                        <a:rPr lang="es-ES" sz="1400" b="0" i="0" u="none" strike="noStrike">
                          <a:effectLst/>
                          <a:latin typeface="Calibri" panose="020F0502020204030204" pitchFamily="34" charset="0"/>
                        </a:rPr>
                        <a:t>CambioExigenciasComercial</a:t>
                      </a: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0.0900***</a:t>
                      </a:r>
                    </a:p>
                  </a:txBody>
                  <a:tcPr marL="7007" marR="7007" marT="7007" marB="0" anchor="b">
                    <a:lnL>
                      <a:noFill/>
                    </a:lnL>
                    <a:lnR>
                      <a:noFill/>
                    </a:lnR>
                    <a:lnT>
                      <a:noFill/>
                    </a:lnT>
                    <a:lnB>
                      <a:noFill/>
                    </a:lnB>
                  </a:tcPr>
                </a:tc>
                <a:extLst>
                  <a:ext uri="{0D108BD9-81ED-4DB2-BD59-A6C34878D82A}">
                    <a16:rowId xmlns:a16="http://schemas.microsoft.com/office/drawing/2014/main" val="2448873988"/>
                  </a:ext>
                </a:extLst>
              </a:tr>
              <a:tr h="161161">
                <a:tc>
                  <a:txBody>
                    <a:bodyPr/>
                    <a:lstStyle/>
                    <a:p>
                      <a:pPr algn="l" fontAlgn="b"/>
                      <a:endParaRPr lang="es-ES" sz="1400" b="0" i="0" u="none" strike="noStrike">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(0.0302)</a:t>
                      </a:r>
                    </a:p>
                  </a:txBody>
                  <a:tcPr marL="7007" marR="7007" marT="7007" marB="0" anchor="b">
                    <a:lnL>
                      <a:noFill/>
                    </a:lnL>
                    <a:lnR>
                      <a:noFill/>
                    </a:lnR>
                    <a:lnT>
                      <a:noFill/>
                    </a:lnT>
                    <a:lnB>
                      <a:noFill/>
                    </a:lnB>
                  </a:tcPr>
                </a:tc>
                <a:extLst>
                  <a:ext uri="{0D108BD9-81ED-4DB2-BD59-A6C34878D82A}">
                    <a16:rowId xmlns:a16="http://schemas.microsoft.com/office/drawing/2014/main" val="3729943782"/>
                  </a:ext>
                </a:extLst>
              </a:tr>
              <a:tr h="161161">
                <a:tc>
                  <a:txBody>
                    <a:bodyPr/>
                    <a:lstStyle/>
                    <a:p>
                      <a:pPr algn="l" fontAlgn="b"/>
                      <a:r>
                        <a:rPr lang="es-ES" sz="1400" b="0" i="0" u="none" strike="noStrike" dirty="0" err="1">
                          <a:effectLst/>
                          <a:latin typeface="Calibri" panose="020F0502020204030204" pitchFamily="34" charset="0"/>
                        </a:rPr>
                        <a:t>EOF_Inflacion</a:t>
                      </a:r>
                      <a:endParaRPr lang="es-ES" sz="1400" b="0" i="0" u="none" strike="noStrike" dirty="0">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0.0339***</a:t>
                      </a:r>
                    </a:p>
                  </a:txBody>
                  <a:tcPr marL="7007" marR="7007" marT="7007" marB="0" anchor="b">
                    <a:lnL>
                      <a:noFill/>
                    </a:lnL>
                    <a:lnR>
                      <a:noFill/>
                    </a:lnR>
                    <a:lnT>
                      <a:noFill/>
                    </a:lnT>
                    <a:lnB>
                      <a:noFill/>
                    </a:lnB>
                  </a:tcPr>
                </a:tc>
                <a:extLst>
                  <a:ext uri="{0D108BD9-81ED-4DB2-BD59-A6C34878D82A}">
                    <a16:rowId xmlns:a16="http://schemas.microsoft.com/office/drawing/2014/main" val="1496254817"/>
                  </a:ext>
                </a:extLst>
              </a:tr>
              <a:tr h="161161">
                <a:tc>
                  <a:txBody>
                    <a:bodyPr/>
                    <a:lstStyle/>
                    <a:p>
                      <a:pPr algn="l" fontAlgn="b"/>
                      <a:endParaRPr lang="es-ES" sz="1400" b="0" i="0" u="none" strike="noStrike">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(0.00668)</a:t>
                      </a:r>
                    </a:p>
                  </a:txBody>
                  <a:tcPr marL="7007" marR="7007" marT="7007" marB="0" anchor="b">
                    <a:lnL>
                      <a:noFill/>
                    </a:lnL>
                    <a:lnR>
                      <a:noFill/>
                    </a:lnR>
                    <a:lnT>
                      <a:noFill/>
                    </a:lnT>
                    <a:lnB>
                      <a:noFill/>
                    </a:lnB>
                  </a:tcPr>
                </a:tc>
                <a:extLst>
                  <a:ext uri="{0D108BD9-81ED-4DB2-BD59-A6C34878D82A}">
                    <a16:rowId xmlns:a16="http://schemas.microsoft.com/office/drawing/2014/main" val="2406937623"/>
                  </a:ext>
                </a:extLst>
              </a:tr>
              <a:tr h="161161">
                <a:tc>
                  <a:txBody>
                    <a:bodyPr/>
                    <a:lstStyle/>
                    <a:p>
                      <a:pPr algn="l" fontAlgn="b"/>
                      <a:r>
                        <a:rPr lang="es-ES" sz="1400" b="0" i="0" u="none" strike="noStrike">
                          <a:effectLst/>
                          <a:latin typeface="Calibri" panose="020F0502020204030204" pitchFamily="34" charset="0"/>
                        </a:rPr>
                        <a:t>ICCO_Expectativas</a:t>
                      </a: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0.000147</a:t>
                      </a:r>
                    </a:p>
                  </a:txBody>
                  <a:tcPr marL="7007" marR="7007" marT="7007" marB="0" anchor="b">
                    <a:lnL>
                      <a:noFill/>
                    </a:lnL>
                    <a:lnR>
                      <a:noFill/>
                    </a:lnR>
                    <a:lnT>
                      <a:noFill/>
                    </a:lnT>
                    <a:lnB>
                      <a:noFill/>
                    </a:lnB>
                  </a:tcPr>
                </a:tc>
                <a:extLst>
                  <a:ext uri="{0D108BD9-81ED-4DB2-BD59-A6C34878D82A}">
                    <a16:rowId xmlns:a16="http://schemas.microsoft.com/office/drawing/2014/main" val="4007992543"/>
                  </a:ext>
                </a:extLst>
              </a:tr>
              <a:tr h="161161">
                <a:tc>
                  <a:txBody>
                    <a:bodyPr/>
                    <a:lstStyle/>
                    <a:p>
                      <a:pPr algn="l" fontAlgn="b"/>
                      <a:endParaRPr lang="es-ES" sz="1400" b="0" i="0" u="none" strike="noStrike">
                        <a:effectLst/>
                        <a:latin typeface="Calibri" panose="020F0502020204030204" pitchFamily="34" charset="0"/>
                      </a:endParaRP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(0.000214)</a:t>
                      </a:r>
                    </a:p>
                  </a:txBody>
                  <a:tcPr marL="7007" marR="7007" marT="7007" marB="0" anchor="b">
                    <a:lnL>
                      <a:noFill/>
                    </a:lnL>
                    <a:lnR>
                      <a:noFill/>
                    </a:lnR>
                    <a:lnT>
                      <a:noFill/>
                    </a:lnT>
                    <a:lnB>
                      <a:noFill/>
                    </a:lnB>
                  </a:tcPr>
                </a:tc>
                <a:extLst>
                  <a:ext uri="{0D108BD9-81ED-4DB2-BD59-A6C34878D82A}">
                    <a16:rowId xmlns:a16="http://schemas.microsoft.com/office/drawing/2014/main" val="4008378532"/>
                  </a:ext>
                </a:extLst>
              </a:tr>
              <a:tr h="161161">
                <a:tc>
                  <a:txBody>
                    <a:bodyPr/>
                    <a:lstStyle/>
                    <a:p>
                      <a:pPr algn="l" fontAlgn="b"/>
                      <a:r>
                        <a:rPr lang="es-ES" sz="1400" b="0" i="0" u="none" strike="noStrike">
                          <a:effectLst/>
                          <a:latin typeface="Calibri" panose="020F0502020204030204" pitchFamily="34" charset="0"/>
                        </a:rPr>
                        <a:t>Constant</a:t>
                      </a:r>
                    </a:p>
                  </a:txBody>
                  <a:tcPr marL="7007" marR="7007" marT="7007" marB="0" anchor="b">
                    <a:lnL>
                      <a:noFill/>
                    </a:lnL>
                    <a:lnR>
                      <a:noFill/>
                    </a:lnR>
                    <a:lnT>
                      <a:noFill/>
                    </a:lnT>
                    <a:lnB>
                      <a:noFill/>
                    </a:lnB>
                  </a:tcPr>
                </a:tc>
                <a:tc>
                  <a:txBody>
                    <a:bodyPr/>
                    <a:lstStyle/>
                    <a:p>
                      <a:pPr algn="ctr" fontAlgn="b"/>
                      <a:r>
                        <a:rPr lang="es-ES" sz="1400" b="0" i="0" u="none" strike="noStrike">
                          <a:effectLst/>
                          <a:latin typeface="Calibri" panose="020F0502020204030204" pitchFamily="34" charset="0"/>
                        </a:rPr>
                        <a:t>9.975***</a:t>
                      </a:r>
                    </a:p>
                  </a:txBody>
                  <a:tcPr marL="7007" marR="7007" marT="7007" marB="0" anchor="b">
                    <a:lnL>
                      <a:noFill/>
                    </a:lnL>
                    <a:lnR>
                      <a:noFill/>
                    </a:lnR>
                    <a:lnT>
                      <a:noFill/>
                    </a:lnT>
                    <a:lnB>
                      <a:noFill/>
                    </a:lnB>
                  </a:tcPr>
                </a:tc>
                <a:extLst>
                  <a:ext uri="{0D108BD9-81ED-4DB2-BD59-A6C34878D82A}">
                    <a16:rowId xmlns:a16="http://schemas.microsoft.com/office/drawing/2014/main" val="4163367734"/>
                  </a:ext>
                </a:extLst>
              </a:tr>
              <a:tr h="161161">
                <a:tc>
                  <a:txBody>
                    <a:bodyPr/>
                    <a:lstStyle/>
                    <a:p>
                      <a:pPr algn="l" fontAlgn="b"/>
                      <a:endParaRPr lang="es-ES" sz="1400" b="0" i="0" u="none" strike="noStrike">
                        <a:effectLst/>
                        <a:latin typeface="Calibri" panose="020F0502020204030204" pitchFamily="34" charset="0"/>
                      </a:endParaRPr>
                    </a:p>
                  </a:txBody>
                  <a:tcPr marL="7007" marR="7007" marT="7007"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s-ES" sz="1400" b="0" i="0" u="none" strike="noStrike">
                          <a:effectLst/>
                          <a:latin typeface="Calibri" panose="020F0502020204030204" pitchFamily="34" charset="0"/>
                        </a:rPr>
                        <a:t>(0.0544)</a:t>
                      </a:r>
                    </a:p>
                  </a:txBody>
                  <a:tcPr marL="7007" marR="7007" marT="7007"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298032"/>
                  </a:ext>
                </a:extLst>
              </a:tr>
              <a:tr h="161161">
                <a:tc>
                  <a:txBody>
                    <a:bodyPr/>
                    <a:lstStyle/>
                    <a:p>
                      <a:pPr algn="l" fontAlgn="b"/>
                      <a:r>
                        <a:rPr lang="es-ES" sz="1400" b="0" i="0" u="none" strike="noStrike" dirty="0">
                          <a:effectLst/>
                          <a:latin typeface="Calibri" panose="020F0502020204030204" pitchFamily="34" charset="0"/>
                        </a:rPr>
                        <a:t>Observaciones</a:t>
                      </a:r>
                    </a:p>
                  </a:txBody>
                  <a:tcPr marL="7007" marR="7007" marT="7007"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s-ES" sz="1400" b="0" i="0" u="none" strike="noStrike" dirty="0">
                          <a:effectLst/>
                          <a:latin typeface="Calibri" panose="020F0502020204030204" pitchFamily="34" charset="0"/>
                        </a:rPr>
                        <a:t>107</a:t>
                      </a:r>
                    </a:p>
                  </a:txBody>
                  <a:tcPr marL="7007" marR="7007" marT="7007"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625889887"/>
                  </a:ext>
                </a:extLst>
              </a:tr>
              <a:tr h="161161">
                <a:tc>
                  <a:txBody>
                    <a:bodyPr/>
                    <a:lstStyle/>
                    <a:p>
                      <a:pPr algn="l" fontAlgn="b"/>
                      <a:r>
                        <a:rPr lang="es-ES" sz="1400" b="0" i="0" u="none" strike="noStrike" dirty="0">
                          <a:effectLst/>
                          <a:latin typeface="Calibri" panose="020F0502020204030204" pitchFamily="34" charset="0"/>
                        </a:rPr>
                        <a:t>R-cuadrado</a:t>
                      </a:r>
                    </a:p>
                  </a:txBody>
                  <a:tcPr marL="7007" marR="7007" marT="7007" marB="0" anchor="b">
                    <a:lnL>
                      <a:noFill/>
                    </a:lnL>
                    <a:lnR>
                      <a:noFill/>
                    </a:lnR>
                    <a:lnT>
                      <a:noFill/>
                    </a:lnT>
                    <a:lnB>
                      <a:noFill/>
                    </a:lnB>
                  </a:tcPr>
                </a:tc>
                <a:tc>
                  <a:txBody>
                    <a:bodyPr/>
                    <a:lstStyle/>
                    <a:p>
                      <a:pPr algn="ctr" fontAlgn="b"/>
                      <a:r>
                        <a:rPr lang="es-ES" sz="1400" b="0" i="0" u="none" strike="noStrike" dirty="0">
                          <a:effectLst/>
                          <a:latin typeface="Calibri" panose="020F0502020204030204" pitchFamily="34" charset="0"/>
                        </a:rPr>
                        <a:t>0.622</a:t>
                      </a:r>
                    </a:p>
                  </a:txBody>
                  <a:tcPr marL="7007" marR="7007" marT="7007" marB="0" anchor="b">
                    <a:lnL>
                      <a:noFill/>
                    </a:lnL>
                    <a:lnR>
                      <a:noFill/>
                    </a:lnR>
                    <a:lnT>
                      <a:noFill/>
                    </a:lnT>
                    <a:lnB>
                      <a:noFill/>
                    </a:lnB>
                  </a:tcPr>
                </a:tc>
                <a:extLst>
                  <a:ext uri="{0D108BD9-81ED-4DB2-BD59-A6C34878D82A}">
                    <a16:rowId xmlns:a16="http://schemas.microsoft.com/office/drawing/2014/main" val="2155300270"/>
                  </a:ext>
                </a:extLst>
              </a:tr>
            </a:tbl>
          </a:graphicData>
        </a:graphic>
      </p:graphicFrame>
      <p:sp>
        <p:nvSpPr>
          <p:cNvPr id="12" name="CuadroTexto 11">
            <a:extLst>
              <a:ext uri="{FF2B5EF4-FFF2-40B4-BE49-F238E27FC236}">
                <a16:creationId xmlns:a16="http://schemas.microsoft.com/office/drawing/2014/main" id="{0492B0E0-733C-421E-BA98-1AECF0C84537}"/>
              </a:ext>
            </a:extLst>
          </p:cNvPr>
          <p:cNvSpPr txBox="1"/>
          <p:nvPr/>
        </p:nvSpPr>
        <p:spPr>
          <a:xfrm>
            <a:off x="2369389" y="1448578"/>
            <a:ext cx="6236898" cy="646331"/>
          </a:xfrm>
          <a:prstGeom prst="rect">
            <a:avLst/>
          </a:prstGeom>
          <a:noFill/>
        </p:spPr>
        <p:txBody>
          <a:bodyPr wrap="square">
            <a:spAutoFit/>
          </a:bodyPr>
          <a:lstStyle/>
          <a:p>
            <a:pPr algn="ctr"/>
            <a:r>
              <a:rPr lang="es-CO" b="1" i="1" dirty="0"/>
              <a:t>Efectos del cambio en la tasa de usura sobre la cartera de créditos comerciales ordinarios para PYMES (2010-2024)</a:t>
            </a:r>
            <a:endParaRPr lang="es-ES" b="1" i="1" dirty="0"/>
          </a:p>
        </p:txBody>
      </p:sp>
      <p:sp>
        <p:nvSpPr>
          <p:cNvPr id="13" name="Rectángulo 12">
            <a:extLst>
              <a:ext uri="{FF2B5EF4-FFF2-40B4-BE49-F238E27FC236}">
                <a16:creationId xmlns:a16="http://schemas.microsoft.com/office/drawing/2014/main" id="{A8B77E70-024B-4796-AD34-D43534812D21}"/>
              </a:ext>
            </a:extLst>
          </p:cNvPr>
          <p:cNvSpPr/>
          <p:nvPr/>
        </p:nvSpPr>
        <p:spPr>
          <a:xfrm>
            <a:off x="8954502" y="2590216"/>
            <a:ext cx="2102261" cy="318564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CO" dirty="0">
                <a:latin typeface="Times New Roman" panose="02020603050405020304" pitchFamily="18" charset="0"/>
                <a:cs typeface="Times New Roman" panose="02020603050405020304" pitchFamily="18" charset="0"/>
              </a:rPr>
              <a:t>Esto implica un efecto negativo (aunque no estadísticamente significativo) de la reducción de la tasa de usura en la cartera comercial para PYMES</a:t>
            </a:r>
            <a:endParaRPr lang="es-ES" dirty="0">
              <a:latin typeface="Times New Roman" panose="02020603050405020304" pitchFamily="18" charset="0"/>
              <a:cs typeface="Times New Roman" panose="02020603050405020304" pitchFamily="18" charset="0"/>
            </a:endParaRPr>
          </a:p>
        </p:txBody>
      </p:sp>
      <p:sp>
        <p:nvSpPr>
          <p:cNvPr id="14" name="Rectángulo 13">
            <a:extLst>
              <a:ext uri="{FF2B5EF4-FFF2-40B4-BE49-F238E27FC236}">
                <a16:creationId xmlns:a16="http://schemas.microsoft.com/office/drawing/2014/main" id="{9F8EA93A-509B-4BA7-907F-384E7D29E8A1}"/>
              </a:ext>
            </a:extLst>
          </p:cNvPr>
          <p:cNvSpPr/>
          <p:nvPr/>
        </p:nvSpPr>
        <p:spPr>
          <a:xfrm>
            <a:off x="2941607" y="2740797"/>
            <a:ext cx="4481747" cy="50144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cxnSp>
        <p:nvCxnSpPr>
          <p:cNvPr id="15" name="Conector recto de flecha 14">
            <a:extLst>
              <a:ext uri="{FF2B5EF4-FFF2-40B4-BE49-F238E27FC236}">
                <a16:creationId xmlns:a16="http://schemas.microsoft.com/office/drawing/2014/main" id="{63E0DDA9-139B-4553-BCB1-EBDDBFF833F0}"/>
              </a:ext>
            </a:extLst>
          </p:cNvPr>
          <p:cNvCxnSpPr>
            <a:cxnSpLocks/>
          </p:cNvCxnSpPr>
          <p:nvPr/>
        </p:nvCxnSpPr>
        <p:spPr>
          <a:xfrm>
            <a:off x="7423354" y="2991519"/>
            <a:ext cx="15132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399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380231"/>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3000" dirty="0">
                <a:solidFill>
                  <a:schemeClr val="bg1"/>
                </a:solidFill>
                <a:latin typeface="Barlow" pitchFamily="2" charset="77"/>
                <a:cs typeface="Calibri Light" panose="020F0302020204030204" pitchFamily="34" charset="0"/>
              </a:rPr>
              <a:t>Desde 2023 es posible observar tendencias diferenciadas entre las carteras estudiadas, mientras que la cartera comercial tuvo un crecimiento, las carteras de consumo y PYME sufrieron caídas </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38023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0" name="CuadroTexto 9">
            <a:extLst>
              <a:ext uri="{FF2B5EF4-FFF2-40B4-BE49-F238E27FC236}">
                <a16:creationId xmlns:a16="http://schemas.microsoft.com/office/drawing/2014/main" id="{0DD8F2D9-E16E-4742-A788-FB0369948FAC}"/>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5" name="CuadroTexto 14">
            <a:extLst>
              <a:ext uri="{FF2B5EF4-FFF2-40B4-BE49-F238E27FC236}">
                <a16:creationId xmlns:a16="http://schemas.microsoft.com/office/drawing/2014/main" id="{328132CC-3830-49CD-A0C2-282B63B112F3}"/>
              </a:ext>
            </a:extLst>
          </p:cNvPr>
          <p:cNvSpPr txBox="1"/>
          <p:nvPr/>
        </p:nvSpPr>
        <p:spPr>
          <a:xfrm>
            <a:off x="5785080" y="1527398"/>
            <a:ext cx="6236898" cy="369332"/>
          </a:xfrm>
          <a:prstGeom prst="rect">
            <a:avLst/>
          </a:prstGeom>
          <a:noFill/>
        </p:spPr>
        <p:txBody>
          <a:bodyPr wrap="square">
            <a:spAutoFit/>
          </a:bodyPr>
          <a:lstStyle/>
          <a:p>
            <a:pPr algn="ctr"/>
            <a:r>
              <a:rPr lang="es-CO" b="1" i="1" dirty="0"/>
              <a:t>Evolución cartera PYMES (2023-2024)</a:t>
            </a:r>
            <a:endParaRPr lang="es-ES" b="1" i="1" dirty="0"/>
          </a:p>
        </p:txBody>
      </p:sp>
      <p:graphicFrame>
        <p:nvGraphicFramePr>
          <p:cNvPr id="7" name="Gráfico 6">
            <a:extLst>
              <a:ext uri="{FF2B5EF4-FFF2-40B4-BE49-F238E27FC236}">
                <a16:creationId xmlns:a16="http://schemas.microsoft.com/office/drawing/2014/main" id="{5D9BDCEF-5487-4DEC-B387-E51E22E5FE0B}"/>
              </a:ext>
            </a:extLst>
          </p:cNvPr>
          <p:cNvGraphicFramePr>
            <a:graphicFrameLocks/>
          </p:cNvGraphicFramePr>
          <p:nvPr>
            <p:extLst>
              <p:ext uri="{D42A27DB-BD31-4B8C-83A1-F6EECF244321}">
                <p14:modId xmlns:p14="http://schemas.microsoft.com/office/powerpoint/2010/main" val="2298360795"/>
              </p:ext>
            </p:extLst>
          </p:nvPr>
        </p:nvGraphicFramePr>
        <p:xfrm>
          <a:off x="0" y="2164471"/>
          <a:ext cx="5831816" cy="4197768"/>
        </p:xfrm>
        <a:graphic>
          <a:graphicData uri="http://schemas.openxmlformats.org/drawingml/2006/chart">
            <c:chart xmlns:c="http://schemas.openxmlformats.org/drawingml/2006/chart" xmlns:r="http://schemas.openxmlformats.org/officeDocument/2006/relationships" r:id="rId3"/>
          </a:graphicData>
        </a:graphic>
      </p:graphicFrame>
      <p:sp>
        <p:nvSpPr>
          <p:cNvPr id="8" name="CuadroTexto 7">
            <a:extLst>
              <a:ext uri="{FF2B5EF4-FFF2-40B4-BE49-F238E27FC236}">
                <a16:creationId xmlns:a16="http://schemas.microsoft.com/office/drawing/2014/main" id="{826F1C6E-9A43-4AC7-B158-877F4730EE70}"/>
              </a:ext>
            </a:extLst>
          </p:cNvPr>
          <p:cNvSpPr txBox="1"/>
          <p:nvPr/>
        </p:nvSpPr>
        <p:spPr>
          <a:xfrm>
            <a:off x="0" y="1587685"/>
            <a:ext cx="6236898" cy="369332"/>
          </a:xfrm>
          <a:prstGeom prst="rect">
            <a:avLst/>
          </a:prstGeom>
          <a:noFill/>
        </p:spPr>
        <p:txBody>
          <a:bodyPr wrap="square">
            <a:spAutoFit/>
          </a:bodyPr>
          <a:lstStyle/>
          <a:p>
            <a:pPr algn="ctr"/>
            <a:r>
              <a:rPr lang="es-CO" b="1" i="1" dirty="0"/>
              <a:t>Evolución cartera Comercial y de Consumo (2023-2024)</a:t>
            </a:r>
            <a:endParaRPr lang="es-ES" b="1" i="1" dirty="0"/>
          </a:p>
        </p:txBody>
      </p:sp>
      <p:sp>
        <p:nvSpPr>
          <p:cNvPr id="2" name="CuadroTexto 1">
            <a:extLst>
              <a:ext uri="{FF2B5EF4-FFF2-40B4-BE49-F238E27FC236}">
                <a16:creationId xmlns:a16="http://schemas.microsoft.com/office/drawing/2014/main" id="{C79A7082-34B7-4875-8A16-0BE8A1155D14}"/>
              </a:ext>
            </a:extLst>
          </p:cNvPr>
          <p:cNvSpPr txBox="1"/>
          <p:nvPr/>
        </p:nvSpPr>
        <p:spPr>
          <a:xfrm>
            <a:off x="1997195" y="1973283"/>
            <a:ext cx="1470624" cy="261610"/>
          </a:xfrm>
          <a:prstGeom prst="rect">
            <a:avLst/>
          </a:prstGeom>
          <a:noFill/>
        </p:spPr>
        <p:txBody>
          <a:bodyPr wrap="square" rtlCol="0">
            <a:spAutoFit/>
          </a:bodyPr>
          <a:lstStyle/>
          <a:p>
            <a:r>
              <a:rPr lang="es-CO" sz="1100" dirty="0"/>
              <a:t>Cambio metodológico</a:t>
            </a:r>
            <a:endParaRPr lang="es-ES" sz="1100" dirty="0"/>
          </a:p>
        </p:txBody>
      </p:sp>
      <p:graphicFrame>
        <p:nvGraphicFramePr>
          <p:cNvPr id="12" name="Gráfico 11">
            <a:extLst>
              <a:ext uri="{FF2B5EF4-FFF2-40B4-BE49-F238E27FC236}">
                <a16:creationId xmlns:a16="http://schemas.microsoft.com/office/drawing/2014/main" id="{40A76FBA-006A-489E-85DD-EB69CBC29B61}"/>
              </a:ext>
            </a:extLst>
          </p:cNvPr>
          <p:cNvGraphicFramePr>
            <a:graphicFrameLocks/>
          </p:cNvGraphicFramePr>
          <p:nvPr>
            <p:extLst>
              <p:ext uri="{D42A27DB-BD31-4B8C-83A1-F6EECF244321}">
                <p14:modId xmlns:p14="http://schemas.microsoft.com/office/powerpoint/2010/main" val="745696425"/>
              </p:ext>
            </p:extLst>
          </p:nvPr>
        </p:nvGraphicFramePr>
        <p:xfrm>
          <a:off x="6455076" y="2164471"/>
          <a:ext cx="5483882" cy="4197768"/>
        </p:xfrm>
        <a:graphic>
          <a:graphicData uri="http://schemas.openxmlformats.org/drawingml/2006/chart">
            <c:chart xmlns:c="http://schemas.openxmlformats.org/drawingml/2006/chart" xmlns:r="http://schemas.openxmlformats.org/officeDocument/2006/relationships" r:id="rId4"/>
          </a:graphicData>
        </a:graphic>
      </p:graphicFrame>
      <p:sp>
        <p:nvSpPr>
          <p:cNvPr id="17" name="CuadroTexto 16">
            <a:extLst>
              <a:ext uri="{FF2B5EF4-FFF2-40B4-BE49-F238E27FC236}">
                <a16:creationId xmlns:a16="http://schemas.microsoft.com/office/drawing/2014/main" id="{04D80E98-C404-4A4D-BA75-8CB51230CEAD}"/>
              </a:ext>
            </a:extLst>
          </p:cNvPr>
          <p:cNvSpPr txBox="1"/>
          <p:nvPr/>
        </p:nvSpPr>
        <p:spPr>
          <a:xfrm>
            <a:off x="8258534" y="1957017"/>
            <a:ext cx="1470624" cy="261610"/>
          </a:xfrm>
          <a:prstGeom prst="rect">
            <a:avLst/>
          </a:prstGeom>
          <a:noFill/>
        </p:spPr>
        <p:txBody>
          <a:bodyPr wrap="square" rtlCol="0">
            <a:spAutoFit/>
          </a:bodyPr>
          <a:lstStyle/>
          <a:p>
            <a:r>
              <a:rPr lang="es-CO" sz="1100" dirty="0"/>
              <a:t>Cambio metodológico</a:t>
            </a:r>
            <a:endParaRPr lang="es-ES" sz="1100" dirty="0"/>
          </a:p>
        </p:txBody>
      </p:sp>
      <p:sp>
        <p:nvSpPr>
          <p:cNvPr id="3" name="CuadroTexto 2">
            <a:extLst>
              <a:ext uri="{FF2B5EF4-FFF2-40B4-BE49-F238E27FC236}">
                <a16:creationId xmlns:a16="http://schemas.microsoft.com/office/drawing/2014/main" id="{78951071-53B6-4D07-931B-095DB7D359C3}"/>
              </a:ext>
            </a:extLst>
          </p:cNvPr>
          <p:cNvSpPr txBox="1"/>
          <p:nvPr/>
        </p:nvSpPr>
        <p:spPr>
          <a:xfrm>
            <a:off x="4473877" y="2763507"/>
            <a:ext cx="2153728" cy="830997"/>
          </a:xfrm>
          <a:prstGeom prst="rect">
            <a:avLst/>
          </a:prstGeom>
          <a:noFill/>
        </p:spPr>
        <p:txBody>
          <a:bodyPr wrap="square" rtlCol="0">
            <a:spAutoFit/>
          </a:bodyPr>
          <a:lstStyle/>
          <a:p>
            <a:r>
              <a:rPr lang="es-CO" sz="1200" b="1" dirty="0"/>
              <a:t>Desde el inicio del cambio metodológico la cartera comercial creció nominalmente en 3,61%</a:t>
            </a:r>
            <a:endParaRPr lang="es-ES" sz="1200" b="1" dirty="0"/>
          </a:p>
        </p:txBody>
      </p:sp>
      <p:sp>
        <p:nvSpPr>
          <p:cNvPr id="13" name="CuadroTexto 12">
            <a:extLst>
              <a:ext uri="{FF2B5EF4-FFF2-40B4-BE49-F238E27FC236}">
                <a16:creationId xmlns:a16="http://schemas.microsoft.com/office/drawing/2014/main" id="{3FA53112-F559-4759-A076-E59F45DE5ADB}"/>
              </a:ext>
            </a:extLst>
          </p:cNvPr>
          <p:cNvSpPr txBox="1"/>
          <p:nvPr/>
        </p:nvSpPr>
        <p:spPr>
          <a:xfrm>
            <a:off x="4660061" y="4193540"/>
            <a:ext cx="2153728" cy="830997"/>
          </a:xfrm>
          <a:prstGeom prst="rect">
            <a:avLst/>
          </a:prstGeom>
          <a:noFill/>
        </p:spPr>
        <p:txBody>
          <a:bodyPr wrap="square" rtlCol="0">
            <a:spAutoFit/>
          </a:bodyPr>
          <a:lstStyle/>
          <a:p>
            <a:r>
              <a:rPr lang="es-CO" sz="1200" b="1" dirty="0"/>
              <a:t>Desde el inicio del cambio metodológico la cartera de consumo decreció nominalmente 5,20%</a:t>
            </a:r>
            <a:endParaRPr lang="es-ES" sz="1200" b="1" dirty="0"/>
          </a:p>
        </p:txBody>
      </p:sp>
      <p:sp>
        <p:nvSpPr>
          <p:cNvPr id="14" name="CuadroTexto 13">
            <a:extLst>
              <a:ext uri="{FF2B5EF4-FFF2-40B4-BE49-F238E27FC236}">
                <a16:creationId xmlns:a16="http://schemas.microsoft.com/office/drawing/2014/main" id="{1297528A-4825-41CE-B486-93066CD085AD}"/>
              </a:ext>
            </a:extLst>
          </p:cNvPr>
          <p:cNvSpPr txBox="1"/>
          <p:nvPr/>
        </p:nvSpPr>
        <p:spPr>
          <a:xfrm>
            <a:off x="10038272" y="4393839"/>
            <a:ext cx="2153728" cy="646331"/>
          </a:xfrm>
          <a:prstGeom prst="rect">
            <a:avLst/>
          </a:prstGeom>
          <a:noFill/>
        </p:spPr>
        <p:txBody>
          <a:bodyPr wrap="square" rtlCol="0">
            <a:spAutoFit/>
          </a:bodyPr>
          <a:lstStyle/>
          <a:p>
            <a:r>
              <a:rPr lang="es-CO" sz="1200" b="1" dirty="0"/>
              <a:t>Desde el inicio del cambio metodológico la cartera PYME decreció nominalmente 6,71%</a:t>
            </a:r>
            <a:endParaRPr lang="es-ES" sz="1200" b="1" dirty="0"/>
          </a:p>
        </p:txBody>
      </p:sp>
    </p:spTree>
    <p:extLst>
      <p:ext uri="{BB962C8B-B14F-4D97-AF65-F5344CB8AC3E}">
        <p14:creationId xmlns:p14="http://schemas.microsoft.com/office/powerpoint/2010/main" val="2677123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Reducciones en la tasa de interés generan una caída en la cartera de Microcréditos (créditos productivos)	</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5" name="Tabla 4">
            <a:extLst>
              <a:ext uri="{FF2B5EF4-FFF2-40B4-BE49-F238E27FC236}">
                <a16:creationId xmlns:a16="http://schemas.microsoft.com/office/drawing/2014/main" id="{D3CAB0C7-639D-4B6F-BD9F-6057CE43F29F}"/>
              </a:ext>
            </a:extLst>
          </p:cNvPr>
          <p:cNvGraphicFramePr>
            <a:graphicFrameLocks noGrp="1"/>
          </p:cNvGraphicFramePr>
          <p:nvPr>
            <p:extLst>
              <p:ext uri="{D42A27DB-BD31-4B8C-83A1-F6EECF244321}">
                <p14:modId xmlns:p14="http://schemas.microsoft.com/office/powerpoint/2010/main" val="1517209379"/>
              </p:ext>
            </p:extLst>
          </p:nvPr>
        </p:nvGraphicFramePr>
        <p:xfrm>
          <a:off x="2861186" y="1690894"/>
          <a:ext cx="5919020" cy="5193624"/>
        </p:xfrm>
        <a:graphic>
          <a:graphicData uri="http://schemas.openxmlformats.org/drawingml/2006/table">
            <a:tbl>
              <a:tblPr/>
              <a:tblGrid>
                <a:gridCol w="2959510">
                  <a:extLst>
                    <a:ext uri="{9D8B030D-6E8A-4147-A177-3AD203B41FA5}">
                      <a16:colId xmlns:a16="http://schemas.microsoft.com/office/drawing/2014/main" val="2455323316"/>
                    </a:ext>
                  </a:extLst>
                </a:gridCol>
                <a:gridCol w="2959510">
                  <a:extLst>
                    <a:ext uri="{9D8B030D-6E8A-4147-A177-3AD203B41FA5}">
                      <a16:colId xmlns:a16="http://schemas.microsoft.com/office/drawing/2014/main" val="615276495"/>
                    </a:ext>
                  </a:extLst>
                </a:gridCol>
              </a:tblGrid>
              <a:tr h="353730">
                <a:tc>
                  <a:txBody>
                    <a:bodyPr/>
                    <a:lstStyle/>
                    <a:p>
                      <a:pPr algn="l" fontAlgn="b">
                        <a:lnSpc>
                          <a:spcPct val="15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VARIABLES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lnSpc>
                          <a:spcPct val="10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Cartera Microcrédito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7919016"/>
                  </a:ext>
                </a:extLst>
              </a:tr>
              <a:tr h="169890">
                <a:tc>
                  <a:txBody>
                    <a:bodyPr/>
                    <a:lstStyle/>
                    <a:p>
                      <a:pPr algn="l" fontAlgn="b">
                        <a:lnSpc>
                          <a:spcPct val="150000"/>
                        </a:lnSpc>
                        <a:spcAft>
                          <a:spcPts val="800"/>
                        </a:spcAft>
                      </a:pPr>
                      <a:r>
                        <a:rPr lang="es-E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Tasa de Usura microcrédito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lnSpc>
                          <a:spcPct val="150000"/>
                        </a:lnSpc>
                        <a:spcAft>
                          <a:spcPts val="800"/>
                        </a:spcAft>
                      </a:pPr>
                      <a:r>
                        <a:rPr lang="es-ES"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0.235**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99002281"/>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(0.107)</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2237294563"/>
                  </a:ext>
                </a:extLst>
              </a:tr>
              <a:tr h="169890">
                <a:tc>
                  <a:txBody>
                    <a:bodyPr/>
                    <a:lstStyle/>
                    <a:p>
                      <a:pPr algn="l"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Desempleo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-0.930*</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3826099008"/>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(0.517)</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2344390828"/>
                  </a:ext>
                </a:extLst>
              </a:tr>
              <a:tr h="169890">
                <a:tc>
                  <a:txBody>
                    <a:bodyPr/>
                    <a:lstStyle/>
                    <a:p>
                      <a:pPr algn="l"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Tasa_interes_BR</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1.811***</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2211283641"/>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(0.392)</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2173786916"/>
                  </a:ext>
                </a:extLst>
              </a:tr>
              <a:tr h="169890">
                <a:tc>
                  <a:txBody>
                    <a:bodyPr/>
                    <a:lstStyle/>
                    <a:p>
                      <a:pPr algn="l"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CambioDemandaMicrocredito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-0.0364</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719362923"/>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(0.0364)</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3234935936"/>
                  </a:ext>
                </a:extLst>
              </a:tr>
              <a:tr h="169890">
                <a:tc>
                  <a:txBody>
                    <a:bodyPr/>
                    <a:lstStyle/>
                    <a:p>
                      <a:pPr algn="l"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CambioExigenciasMicrocredito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-0.0400</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4022022551"/>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(0.0344)</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1994738253"/>
                  </a:ext>
                </a:extLst>
              </a:tr>
              <a:tr h="169890">
                <a:tc>
                  <a:txBody>
                    <a:bodyPr/>
                    <a:lstStyle/>
                    <a:p>
                      <a:pPr algn="l"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EOF_expectativasinflacion</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-0.0360***</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2776148603"/>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(0.00467)</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2666224104"/>
                  </a:ext>
                </a:extLst>
              </a:tr>
              <a:tr h="169890">
                <a:tc>
                  <a:txBody>
                    <a:bodyPr/>
                    <a:lstStyle/>
                    <a:p>
                      <a:pPr algn="l" fontAlgn="b">
                        <a:lnSpc>
                          <a:spcPct val="150000"/>
                        </a:lnSpc>
                        <a:spcAft>
                          <a:spcPts val="800"/>
                        </a:spcAft>
                      </a:pPr>
                      <a:r>
                        <a:rPr lang="es-ES" sz="14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ICI_expectativasproduccion</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0.000673</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4092373646"/>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(0.000692)</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2472639355"/>
                  </a:ext>
                </a:extLst>
              </a:tr>
              <a:tr h="169890">
                <a:tc>
                  <a:txBody>
                    <a:bodyPr/>
                    <a:lstStyle/>
                    <a:p>
                      <a:pPr algn="l"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Constante</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9.722***</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a:noFill/>
                    </a:lnB>
                  </a:tcPr>
                </a:tc>
                <a:extLst>
                  <a:ext uri="{0D108BD9-81ED-4DB2-BD59-A6C34878D82A}">
                    <a16:rowId xmlns:a16="http://schemas.microsoft.com/office/drawing/2014/main" val="1587171207"/>
                  </a:ext>
                </a:extLst>
              </a:tr>
              <a:tr h="169890">
                <a:tc>
                  <a:txBody>
                    <a:bodyPr/>
                    <a:lstStyle/>
                    <a:p>
                      <a:pPr>
                        <a:lnSpc>
                          <a:spcPct val="107000"/>
                        </a:lnSpc>
                      </a:pPr>
                      <a:endParaRPr lang="es-ES" sz="1400">
                        <a:effectLst/>
                        <a:latin typeface="Calibri" panose="020F0502020204030204" pitchFamily="34" charset="0"/>
                        <a:cs typeface="Times New Roman" panose="02020603050405020304" pitchFamily="18" charset="0"/>
                      </a:endParaRPr>
                    </a:p>
                  </a:txBody>
                  <a:tcPr marL="5548" marR="5548" marT="5548"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(0.0796)</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9481742"/>
                  </a:ext>
                </a:extLst>
              </a:tr>
              <a:tr h="169890">
                <a:tc>
                  <a:txBody>
                    <a:bodyPr/>
                    <a:lstStyle/>
                    <a:p>
                      <a:pPr algn="l" fontAlgn="b">
                        <a:lnSpc>
                          <a:spcPct val="15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Observaciones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lnSpc>
                          <a:spcPct val="15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106</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175348115"/>
                  </a:ext>
                </a:extLst>
              </a:tr>
              <a:tr h="169890">
                <a:tc>
                  <a:txBody>
                    <a:bodyPr/>
                    <a:lstStyle/>
                    <a:p>
                      <a:pPr algn="l" fontAlgn="b">
                        <a:lnSpc>
                          <a:spcPct val="150000"/>
                        </a:lnSpc>
                        <a:spcAft>
                          <a:spcPts val="800"/>
                        </a:spcAft>
                      </a:pPr>
                      <a:r>
                        <a:rPr lang="es-ES"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R-cuadrado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lnSpc>
                          <a:spcPct val="150000"/>
                        </a:lnSpc>
                        <a:spcAft>
                          <a:spcPts val="800"/>
                        </a:spcAft>
                      </a:pPr>
                      <a:r>
                        <a:rPr lang="es-ES"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0.968</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48" marR="5548" marT="5548"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549240"/>
                  </a:ext>
                </a:extLst>
              </a:tr>
            </a:tbl>
          </a:graphicData>
        </a:graphic>
      </p:graphicFrame>
      <p:sp>
        <p:nvSpPr>
          <p:cNvPr id="10" name="CuadroTexto 9">
            <a:extLst>
              <a:ext uri="{FF2B5EF4-FFF2-40B4-BE49-F238E27FC236}">
                <a16:creationId xmlns:a16="http://schemas.microsoft.com/office/drawing/2014/main" id="{F9888AE7-EB31-43FC-9371-BAFAA99378A4}"/>
              </a:ext>
            </a:extLst>
          </p:cNvPr>
          <p:cNvSpPr txBox="1"/>
          <p:nvPr/>
        </p:nvSpPr>
        <p:spPr>
          <a:xfrm>
            <a:off x="9729158" y="6504311"/>
            <a:ext cx="2462842" cy="315829"/>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1" name="CuadroTexto 10">
            <a:extLst>
              <a:ext uri="{FF2B5EF4-FFF2-40B4-BE49-F238E27FC236}">
                <a16:creationId xmlns:a16="http://schemas.microsoft.com/office/drawing/2014/main" id="{190198E2-A1AD-4A63-8B36-A8B7A7980925}"/>
              </a:ext>
            </a:extLst>
          </p:cNvPr>
          <p:cNvSpPr txBox="1"/>
          <p:nvPr/>
        </p:nvSpPr>
        <p:spPr>
          <a:xfrm>
            <a:off x="2214113" y="1380555"/>
            <a:ext cx="7763774" cy="369332"/>
          </a:xfrm>
          <a:prstGeom prst="rect">
            <a:avLst/>
          </a:prstGeom>
          <a:noFill/>
        </p:spPr>
        <p:txBody>
          <a:bodyPr wrap="square" rtlCol="0">
            <a:spAutoFit/>
          </a:bodyPr>
          <a:lstStyle/>
          <a:p>
            <a:pPr algn="ctr"/>
            <a:r>
              <a:rPr lang="es-CO" b="1" i="1" dirty="0"/>
              <a:t>Efectos del cambio en la tasa de usura sobre la cartera de Microcréditos</a:t>
            </a:r>
            <a:endParaRPr lang="es-ES" b="1" i="1" dirty="0"/>
          </a:p>
        </p:txBody>
      </p:sp>
      <p:sp>
        <p:nvSpPr>
          <p:cNvPr id="7" name="Rectángulo 6">
            <a:extLst>
              <a:ext uri="{FF2B5EF4-FFF2-40B4-BE49-F238E27FC236}">
                <a16:creationId xmlns:a16="http://schemas.microsoft.com/office/drawing/2014/main" id="{614A7D5F-E828-4C20-A8B9-9F2F85EB2AE2}"/>
              </a:ext>
            </a:extLst>
          </p:cNvPr>
          <p:cNvSpPr/>
          <p:nvPr/>
        </p:nvSpPr>
        <p:spPr>
          <a:xfrm>
            <a:off x="8981854" y="2135787"/>
            <a:ext cx="2412095" cy="318564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CO" b="1" dirty="0">
                <a:latin typeface="Times New Roman" panose="02020603050405020304" pitchFamily="18" charset="0"/>
                <a:cs typeface="Times New Roman" panose="02020603050405020304" pitchFamily="18" charset="0"/>
              </a:rPr>
              <a:t>Esto implica una caída</a:t>
            </a:r>
            <a:r>
              <a:rPr lang="es-CO" dirty="0">
                <a:latin typeface="Times New Roman" panose="02020603050405020304" pitchFamily="18" charset="0"/>
                <a:cs typeface="Times New Roman" panose="02020603050405020304" pitchFamily="18" charset="0"/>
              </a:rPr>
              <a:t> de 44 mil millones </a:t>
            </a:r>
            <a:r>
              <a:rPr lang="es-CO" b="1" dirty="0">
                <a:latin typeface="Times New Roman" panose="02020603050405020304" pitchFamily="18" charset="0"/>
                <a:cs typeface="Times New Roman" panose="02020603050405020304" pitchFamily="18" charset="0"/>
              </a:rPr>
              <a:t>en la cartera </a:t>
            </a:r>
            <a:r>
              <a:rPr lang="es-CO" dirty="0">
                <a:latin typeface="Times New Roman" panose="02020603050405020304" pitchFamily="18" charset="0"/>
                <a:cs typeface="Times New Roman" panose="02020603050405020304" pitchFamily="18" charset="0"/>
              </a:rPr>
              <a:t>por cada punto porcentual que se baja la tasa de usura</a:t>
            </a:r>
            <a:endParaRPr lang="es-ES" dirty="0">
              <a:latin typeface="Times New Roman" panose="02020603050405020304" pitchFamily="18" charset="0"/>
              <a:cs typeface="Times New Roman" panose="02020603050405020304" pitchFamily="18" charset="0"/>
            </a:endParaRPr>
          </a:p>
        </p:txBody>
      </p:sp>
      <p:sp>
        <p:nvSpPr>
          <p:cNvPr id="8" name="Rectángulo 7">
            <a:extLst>
              <a:ext uri="{FF2B5EF4-FFF2-40B4-BE49-F238E27FC236}">
                <a16:creationId xmlns:a16="http://schemas.microsoft.com/office/drawing/2014/main" id="{F4106845-AFD1-45A0-8489-FEF454781886}"/>
              </a:ext>
            </a:extLst>
          </p:cNvPr>
          <p:cNvSpPr/>
          <p:nvPr/>
        </p:nvSpPr>
        <p:spPr>
          <a:xfrm>
            <a:off x="2861186" y="2060226"/>
            <a:ext cx="5142272" cy="50144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cxnSp>
        <p:nvCxnSpPr>
          <p:cNvPr id="12" name="Conector recto de flecha 11">
            <a:extLst>
              <a:ext uri="{FF2B5EF4-FFF2-40B4-BE49-F238E27FC236}">
                <a16:creationId xmlns:a16="http://schemas.microsoft.com/office/drawing/2014/main" id="{337044B7-BF74-4289-BE14-DA070E4FAAB9}"/>
              </a:ext>
            </a:extLst>
          </p:cNvPr>
          <p:cNvCxnSpPr>
            <a:cxnSpLocks/>
          </p:cNvCxnSpPr>
          <p:nvPr/>
        </p:nvCxnSpPr>
        <p:spPr>
          <a:xfrm>
            <a:off x="8003458" y="2310948"/>
            <a:ext cx="9783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207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841604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486437"/>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b="1" dirty="0">
                <a:solidFill>
                  <a:schemeClr val="bg1"/>
                </a:solidFill>
                <a:latin typeface="Barlow" pitchFamily="2" charset="77"/>
                <a:cs typeface="Calibri Light" panose="020F0302020204030204" pitchFamily="34" charset="0"/>
              </a:rPr>
              <a:t>Para créditos de consumo </a:t>
            </a:r>
            <a:r>
              <a:rPr lang="es-ES_tradnl" sz="3000" dirty="0">
                <a:solidFill>
                  <a:schemeClr val="bg1"/>
                </a:solidFill>
                <a:latin typeface="Barlow" pitchFamily="2" charset="77"/>
                <a:cs typeface="Calibri Light" panose="020F0302020204030204" pitchFamily="34" charset="0"/>
              </a:rPr>
              <a:t>el cambio en la metodología disminuye la probabilidad de las personas de más alto riesgo de acceder a créditos formales. La probabilidad para personas de bajo riesgo aumenta.</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44085" y="1545138"/>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3" name="Tabla 2">
            <a:extLst>
              <a:ext uri="{FF2B5EF4-FFF2-40B4-BE49-F238E27FC236}">
                <a16:creationId xmlns:a16="http://schemas.microsoft.com/office/drawing/2014/main" id="{FB066941-C1D4-4858-8C09-EC5B71E2FAF4}"/>
              </a:ext>
            </a:extLst>
          </p:cNvPr>
          <p:cNvGraphicFramePr>
            <a:graphicFrameLocks noGrp="1"/>
          </p:cNvGraphicFramePr>
          <p:nvPr>
            <p:extLst>
              <p:ext uri="{D42A27DB-BD31-4B8C-83A1-F6EECF244321}">
                <p14:modId xmlns:p14="http://schemas.microsoft.com/office/powerpoint/2010/main" val="3981134389"/>
              </p:ext>
            </p:extLst>
          </p:nvPr>
        </p:nvGraphicFramePr>
        <p:xfrm>
          <a:off x="203577" y="2064380"/>
          <a:ext cx="7704000" cy="4480560"/>
        </p:xfrm>
        <a:graphic>
          <a:graphicData uri="http://schemas.openxmlformats.org/drawingml/2006/table">
            <a:tbl>
              <a:tblPr firstRow="1" firstCol="1" bandRow="1"/>
              <a:tblGrid>
                <a:gridCol w="2664000">
                  <a:extLst>
                    <a:ext uri="{9D8B030D-6E8A-4147-A177-3AD203B41FA5}">
                      <a16:colId xmlns:a16="http://schemas.microsoft.com/office/drawing/2014/main" val="700478488"/>
                    </a:ext>
                  </a:extLst>
                </a:gridCol>
                <a:gridCol w="1260000">
                  <a:extLst>
                    <a:ext uri="{9D8B030D-6E8A-4147-A177-3AD203B41FA5}">
                      <a16:colId xmlns:a16="http://schemas.microsoft.com/office/drawing/2014/main" val="496722747"/>
                    </a:ext>
                  </a:extLst>
                </a:gridCol>
                <a:gridCol w="1260000">
                  <a:extLst>
                    <a:ext uri="{9D8B030D-6E8A-4147-A177-3AD203B41FA5}">
                      <a16:colId xmlns:a16="http://schemas.microsoft.com/office/drawing/2014/main" val="1664027707"/>
                    </a:ext>
                  </a:extLst>
                </a:gridCol>
                <a:gridCol w="1260000">
                  <a:extLst>
                    <a:ext uri="{9D8B030D-6E8A-4147-A177-3AD203B41FA5}">
                      <a16:colId xmlns:a16="http://schemas.microsoft.com/office/drawing/2014/main" val="4233401633"/>
                    </a:ext>
                  </a:extLst>
                </a:gridCol>
                <a:gridCol w="1260000">
                  <a:extLst>
                    <a:ext uri="{9D8B030D-6E8A-4147-A177-3AD203B41FA5}">
                      <a16:colId xmlns:a16="http://schemas.microsoft.com/office/drawing/2014/main" val="3226036177"/>
                    </a:ext>
                  </a:extLst>
                </a:gridCol>
              </a:tblGrid>
              <a:tr h="0">
                <a:tc rowSpan="3">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VARIABLES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(2)</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(4)</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(5)</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98257825"/>
                  </a:ext>
                </a:extLst>
              </a:tr>
              <a:tr h="0">
                <a:tc vMerge="1">
                  <a:txBody>
                    <a:bodyPr/>
                    <a:lstStyle/>
                    <a:p>
                      <a:endParaRPr lang="es-ES"/>
                    </a:p>
                  </a:txBody>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Tarjeta de crédito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Tarjeta de crédito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C. de Consumo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C. de Consumo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a:noFill/>
                    </a:lnB>
                  </a:tcPr>
                </a:tc>
                <a:extLst>
                  <a:ext uri="{0D108BD9-81ED-4DB2-BD59-A6C34878D82A}">
                    <a16:rowId xmlns:a16="http://schemas.microsoft.com/office/drawing/2014/main" val="1686742932"/>
                  </a:ext>
                </a:extLst>
              </a:tr>
              <a:tr h="0">
                <a:tc vMerge="1">
                  <a:txBody>
                    <a:bodyPr/>
                    <a:lstStyle/>
                    <a:p>
                      <a:endParaRPr lang="es-ES"/>
                    </a:p>
                  </a:txBody>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Aceptadas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Aceptadas</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Aceptadas</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Aceptadas</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887383"/>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Riesgo Alto (p45)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-0.291***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-0.0581***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-0.01812***</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-0.00002*</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9698279"/>
                  </a:ext>
                </a:extLst>
              </a:tr>
              <a:tr h="0">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(0.000842)</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(0.000604)</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(0.000)</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(0.000)</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3067862833"/>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Riesgo Bajo (p75)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0.483***</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0.04039***</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1530443655"/>
                  </a:ext>
                </a:extLst>
              </a:tr>
              <a:tr h="0">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(0.00146)</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3165656367"/>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Periodo Post (ago. 2023- jun 2024)</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0.0783***</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0.191***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0.00889***</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0.01227***</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761448966"/>
                  </a:ext>
                </a:extLst>
              </a:tr>
              <a:tr h="0">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(0.00230)</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(0.00217)</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3013044711"/>
                  </a:ext>
                </a:extLst>
              </a:tr>
              <a:tr h="150827">
                <a:tc>
                  <a:txBody>
                    <a:bodyPr/>
                    <a:lstStyle/>
                    <a:p>
                      <a:pPr algn="just">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Riesgo Alto*Periodo Post</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-0.0262***</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-0.133***</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-0.00929***</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-0.01198***</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2652092838"/>
                  </a:ext>
                </a:extLst>
              </a:tr>
              <a:tr h="0">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(0.00121)</a:t>
                      </a: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(0.00118)</a:t>
                      </a: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(0.001)</a:t>
                      </a: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b="1" dirty="0">
                          <a:effectLst/>
                          <a:latin typeface="Calibri" panose="020F0502020204030204" pitchFamily="34" charset="0"/>
                          <a:ea typeface="Times New Roman" panose="02020603050405020304" pitchFamily="18" charset="0"/>
                          <a:cs typeface="Times New Roman" panose="02020603050405020304" pitchFamily="18" charset="0"/>
                        </a:rPr>
                        <a:t>(0.000)</a:t>
                      </a: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3595400483"/>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Riesgo Bajo*Periodo Post</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-0.207***</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-0.00737***</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3111261707"/>
                  </a:ext>
                </a:extLst>
              </a:tr>
              <a:tr h="0">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(0.00213)</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70388567"/>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Constante</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0.287***</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0.0505***</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0.01674***</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-0.00225***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2532816066"/>
                  </a:ext>
                </a:extLst>
              </a:tr>
              <a:tr h="0">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(0.00155)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(0.00127)</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(0.001)</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(0.001)</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1355423098"/>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Efectos de tiempo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Si</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Si</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Si</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Si</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2042060446"/>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Variables de control</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No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No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No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No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3121990796"/>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Observaciones</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1,194,081</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1,194,081</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367,788</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367,789</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a:noFill/>
                    </a:lnB>
                  </a:tcPr>
                </a:tc>
                <a:extLst>
                  <a:ext uri="{0D108BD9-81ED-4DB2-BD59-A6C34878D82A}">
                    <a16:rowId xmlns:a16="http://schemas.microsoft.com/office/drawing/2014/main" val="1544122979"/>
                  </a:ext>
                </a:extLst>
              </a:tr>
              <a:tr h="0">
                <a:tc>
                  <a:txBody>
                    <a:bodyPr/>
                    <a:lstStyle/>
                    <a:p>
                      <a:pPr algn="just">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R-cuadrado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0.156</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0.284</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0.012</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dirty="0">
                          <a:effectLst/>
                          <a:latin typeface="Calibri" panose="020F0502020204030204" pitchFamily="34" charset="0"/>
                          <a:ea typeface="Times New Roman" panose="02020603050405020304" pitchFamily="18" charset="0"/>
                          <a:cs typeface="Times New Roman" panose="02020603050405020304" pitchFamily="18" charset="0"/>
                        </a:rPr>
                        <a:t>0.025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4345468"/>
                  </a:ext>
                </a:extLst>
              </a:tr>
              <a:tr h="145291">
                <a:tc gridSpan="2">
                  <a:txBody>
                    <a:bodyPr/>
                    <a:lstStyle/>
                    <a:p>
                      <a:pPr algn="just">
                        <a:lnSpc>
                          <a:spcPct val="100000"/>
                        </a:lnSpc>
                        <a:spcAft>
                          <a:spcPts val="800"/>
                        </a:spcAft>
                      </a:pPr>
                      <a:r>
                        <a:rPr lang="es-CO" sz="1400">
                          <a:effectLst/>
                          <a:latin typeface="Calibri" panose="020F0502020204030204" pitchFamily="34" charset="0"/>
                          <a:ea typeface="Times New Roman" panose="02020603050405020304" pitchFamily="18" charset="0"/>
                          <a:cs typeface="Times New Roman" panose="02020603050405020304" pitchFamily="18" charset="0"/>
                        </a:rPr>
                        <a:t> *** p&lt;0.01, ** p&lt;0.05, * p&lt;0.1</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s-ES"/>
                    </a:p>
                  </a:txBody>
                  <a:tcPr/>
                </a:tc>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pPr>
                      <a:endParaRPr lang="es-ES" sz="1400" dirty="0">
                        <a:effectLst/>
                        <a:latin typeface="Calibri" panose="020F0502020204030204" pitchFamily="34" charset="0"/>
                        <a:cs typeface="Times New Roman" panose="02020603050405020304" pitchFamily="18" charset="0"/>
                      </a:endParaRPr>
                    </a:p>
                  </a:txBody>
                  <a:tcPr marL="46883" marR="4688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94190753"/>
                  </a:ext>
                </a:extLst>
              </a:tr>
            </a:tbl>
          </a:graphicData>
        </a:graphic>
      </p:graphicFrame>
      <p:sp>
        <p:nvSpPr>
          <p:cNvPr id="10" name="CuadroTexto 9">
            <a:extLst>
              <a:ext uri="{FF2B5EF4-FFF2-40B4-BE49-F238E27FC236}">
                <a16:creationId xmlns:a16="http://schemas.microsoft.com/office/drawing/2014/main" id="{19BC6772-A511-471F-A1F1-EA09E0856EA6}"/>
              </a:ext>
            </a:extLst>
          </p:cNvPr>
          <p:cNvSpPr txBox="1"/>
          <p:nvPr/>
        </p:nvSpPr>
        <p:spPr>
          <a:xfrm>
            <a:off x="8591909" y="6542144"/>
            <a:ext cx="3600091"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Entidad Financiera. Elaboración Fedesarrollo </a:t>
            </a:r>
            <a:endParaRPr lang="es-ES" sz="1600" dirty="0">
              <a:effectLst/>
              <a:latin typeface="Times New Roman" panose="02020603050405020304" pitchFamily="18" charset="0"/>
              <a:ea typeface="Calibri" panose="020F0502020204030204" pitchFamily="34" charset="0"/>
            </a:endParaRPr>
          </a:p>
        </p:txBody>
      </p:sp>
      <p:sp>
        <p:nvSpPr>
          <p:cNvPr id="11" name="CuadroTexto 10">
            <a:extLst>
              <a:ext uri="{FF2B5EF4-FFF2-40B4-BE49-F238E27FC236}">
                <a16:creationId xmlns:a16="http://schemas.microsoft.com/office/drawing/2014/main" id="{BF4A6308-C517-4E95-9B99-F1A461A4A8A7}"/>
              </a:ext>
            </a:extLst>
          </p:cNvPr>
          <p:cNvSpPr txBox="1"/>
          <p:nvPr/>
        </p:nvSpPr>
        <p:spPr>
          <a:xfrm>
            <a:off x="203577" y="1685216"/>
            <a:ext cx="7763774" cy="369332"/>
          </a:xfrm>
          <a:prstGeom prst="rect">
            <a:avLst/>
          </a:prstGeom>
          <a:noFill/>
        </p:spPr>
        <p:txBody>
          <a:bodyPr wrap="square" rtlCol="0">
            <a:spAutoFit/>
          </a:bodyPr>
          <a:lstStyle/>
          <a:p>
            <a:pPr algn="ctr"/>
            <a:r>
              <a:rPr lang="es-CO" b="1" i="1" dirty="0"/>
              <a:t>Estimación del modelo </a:t>
            </a:r>
            <a:r>
              <a:rPr lang="es-CO" b="1" i="1" dirty="0" err="1"/>
              <a:t>DiD</a:t>
            </a:r>
            <a:r>
              <a:rPr lang="es-CO" b="1" i="1" dirty="0"/>
              <a:t> para créditos de consumo</a:t>
            </a:r>
            <a:endParaRPr lang="es-ES" b="1" i="1" dirty="0"/>
          </a:p>
        </p:txBody>
      </p:sp>
      <p:sp>
        <p:nvSpPr>
          <p:cNvPr id="12" name="Rectángulo 11">
            <a:extLst>
              <a:ext uri="{FF2B5EF4-FFF2-40B4-BE49-F238E27FC236}">
                <a16:creationId xmlns:a16="http://schemas.microsoft.com/office/drawing/2014/main" id="{8F6E71EC-655B-40A7-8027-D93200B75AF6}"/>
              </a:ext>
            </a:extLst>
          </p:cNvPr>
          <p:cNvSpPr/>
          <p:nvPr/>
        </p:nvSpPr>
        <p:spPr>
          <a:xfrm>
            <a:off x="9362414" y="2512142"/>
            <a:ext cx="2412095" cy="318564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CO" b="1" dirty="0">
                <a:latin typeface="Times New Roman" panose="02020603050405020304" pitchFamily="18" charset="0"/>
                <a:cs typeface="Times New Roman" panose="02020603050405020304" pitchFamily="18" charset="0"/>
              </a:rPr>
              <a:t>Esto implica una caída</a:t>
            </a:r>
            <a:r>
              <a:rPr lang="es-CO" dirty="0">
                <a:latin typeface="Times New Roman" panose="02020603050405020304" pitchFamily="18" charset="0"/>
                <a:cs typeface="Times New Roman" panose="02020603050405020304" pitchFamily="18" charset="0"/>
              </a:rPr>
              <a:t> en la probabilidad de que a una persona de alto riesgo le aprueben un crédito de consumo de 13p.p y una tarjeta de crédito en 1.2pp</a:t>
            </a:r>
            <a:endParaRPr lang="es-ES" dirty="0">
              <a:latin typeface="Times New Roman" panose="02020603050405020304" pitchFamily="18" charset="0"/>
              <a:cs typeface="Times New Roman" panose="02020603050405020304" pitchFamily="18" charset="0"/>
            </a:endParaRPr>
          </a:p>
        </p:txBody>
      </p:sp>
      <p:sp>
        <p:nvSpPr>
          <p:cNvPr id="13" name="Rectángulo 12">
            <a:extLst>
              <a:ext uri="{FF2B5EF4-FFF2-40B4-BE49-F238E27FC236}">
                <a16:creationId xmlns:a16="http://schemas.microsoft.com/office/drawing/2014/main" id="{337AD2DC-9E3A-41D8-A8A1-0153F64F17D0}"/>
              </a:ext>
            </a:extLst>
          </p:cNvPr>
          <p:cNvSpPr/>
          <p:nvPr/>
        </p:nvSpPr>
        <p:spPr>
          <a:xfrm>
            <a:off x="143802" y="4166559"/>
            <a:ext cx="7703999" cy="439853"/>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cxnSp>
        <p:nvCxnSpPr>
          <p:cNvPr id="14" name="Conector recto de flecha 13">
            <a:extLst>
              <a:ext uri="{FF2B5EF4-FFF2-40B4-BE49-F238E27FC236}">
                <a16:creationId xmlns:a16="http://schemas.microsoft.com/office/drawing/2014/main" id="{66D8E2A8-AC82-4E07-AD24-306281709F8B}"/>
              </a:ext>
            </a:extLst>
          </p:cNvPr>
          <p:cNvCxnSpPr>
            <a:cxnSpLocks/>
            <a:endCxn id="12" idx="1"/>
          </p:cNvCxnSpPr>
          <p:nvPr/>
        </p:nvCxnSpPr>
        <p:spPr>
          <a:xfrm flipV="1">
            <a:off x="7847801" y="4104967"/>
            <a:ext cx="1514613" cy="250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0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486437"/>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b="1" dirty="0">
                <a:solidFill>
                  <a:schemeClr val="bg1"/>
                </a:solidFill>
                <a:latin typeface="Barlow" pitchFamily="2" charset="77"/>
                <a:cs typeface="Calibri Light" panose="020F0302020204030204" pitchFamily="34" charset="0"/>
              </a:rPr>
              <a:t>Para créditos productivos </a:t>
            </a:r>
            <a:r>
              <a:rPr lang="es-ES_tradnl" sz="3000" dirty="0">
                <a:solidFill>
                  <a:schemeClr val="bg1"/>
                </a:solidFill>
                <a:latin typeface="Barlow" pitchFamily="2" charset="77"/>
                <a:cs typeface="Calibri Light" panose="020F0302020204030204" pitchFamily="34" charset="0"/>
              </a:rPr>
              <a:t>el cambio en la metodología disminuye la probabilidad de aceptación para los créditos rurales, especialmente para aquellas personas de más alto riesgo que solicitan este tipo de créditos</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44085" y="1545138"/>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0" name="CuadroTexto 9">
            <a:extLst>
              <a:ext uri="{FF2B5EF4-FFF2-40B4-BE49-F238E27FC236}">
                <a16:creationId xmlns:a16="http://schemas.microsoft.com/office/drawing/2014/main" id="{19BC6772-A511-471F-A1F1-EA09E0856EA6}"/>
              </a:ext>
            </a:extLst>
          </p:cNvPr>
          <p:cNvSpPr txBox="1"/>
          <p:nvPr/>
        </p:nvSpPr>
        <p:spPr>
          <a:xfrm>
            <a:off x="8591909" y="6542144"/>
            <a:ext cx="3600091"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Entidad Financiera. Elaboración Fedesarrollo </a:t>
            </a:r>
            <a:endParaRPr lang="es-ES" sz="1600" dirty="0">
              <a:effectLst/>
              <a:latin typeface="Times New Roman" panose="02020603050405020304" pitchFamily="18" charset="0"/>
              <a:ea typeface="Calibri" panose="020F0502020204030204" pitchFamily="34" charset="0"/>
            </a:endParaRPr>
          </a:p>
        </p:txBody>
      </p:sp>
      <p:sp>
        <p:nvSpPr>
          <p:cNvPr id="11" name="CuadroTexto 10">
            <a:extLst>
              <a:ext uri="{FF2B5EF4-FFF2-40B4-BE49-F238E27FC236}">
                <a16:creationId xmlns:a16="http://schemas.microsoft.com/office/drawing/2014/main" id="{BF4A6308-C517-4E95-9B99-F1A461A4A8A7}"/>
              </a:ext>
            </a:extLst>
          </p:cNvPr>
          <p:cNvSpPr txBox="1"/>
          <p:nvPr/>
        </p:nvSpPr>
        <p:spPr>
          <a:xfrm>
            <a:off x="0" y="1561450"/>
            <a:ext cx="5357095" cy="369332"/>
          </a:xfrm>
          <a:prstGeom prst="rect">
            <a:avLst/>
          </a:prstGeom>
          <a:noFill/>
        </p:spPr>
        <p:txBody>
          <a:bodyPr wrap="square" rtlCol="0">
            <a:spAutoFit/>
          </a:bodyPr>
          <a:lstStyle/>
          <a:p>
            <a:pPr algn="ctr"/>
            <a:r>
              <a:rPr lang="es-CO" b="1" i="1" dirty="0"/>
              <a:t>Estimación del modelo </a:t>
            </a:r>
            <a:r>
              <a:rPr lang="es-CO" b="1" i="1" dirty="0" err="1"/>
              <a:t>DiD</a:t>
            </a:r>
            <a:r>
              <a:rPr lang="es-CO" b="1" i="1" dirty="0"/>
              <a:t> para créditos productivos</a:t>
            </a:r>
            <a:endParaRPr lang="es-ES" b="1" i="1" dirty="0"/>
          </a:p>
        </p:txBody>
      </p:sp>
      <p:graphicFrame>
        <p:nvGraphicFramePr>
          <p:cNvPr id="5" name="Tabla 4">
            <a:extLst>
              <a:ext uri="{FF2B5EF4-FFF2-40B4-BE49-F238E27FC236}">
                <a16:creationId xmlns:a16="http://schemas.microsoft.com/office/drawing/2014/main" id="{38218DD6-4F29-4CF6-AE94-40A6B29B24FD}"/>
              </a:ext>
            </a:extLst>
          </p:cNvPr>
          <p:cNvGraphicFramePr>
            <a:graphicFrameLocks noGrp="1"/>
          </p:cNvGraphicFramePr>
          <p:nvPr>
            <p:extLst>
              <p:ext uri="{D42A27DB-BD31-4B8C-83A1-F6EECF244321}">
                <p14:modId xmlns:p14="http://schemas.microsoft.com/office/powerpoint/2010/main" val="2482152048"/>
              </p:ext>
            </p:extLst>
          </p:nvPr>
        </p:nvGraphicFramePr>
        <p:xfrm>
          <a:off x="443936" y="2006152"/>
          <a:ext cx="4716549" cy="4693920"/>
        </p:xfrm>
        <a:graphic>
          <a:graphicData uri="http://schemas.openxmlformats.org/drawingml/2006/table">
            <a:tbl>
              <a:tblPr firstRow="1" firstCol="1" bandRow="1"/>
              <a:tblGrid>
                <a:gridCol w="3655650">
                  <a:extLst>
                    <a:ext uri="{9D8B030D-6E8A-4147-A177-3AD203B41FA5}">
                      <a16:colId xmlns:a16="http://schemas.microsoft.com/office/drawing/2014/main" val="3710672940"/>
                    </a:ext>
                  </a:extLst>
                </a:gridCol>
                <a:gridCol w="1060899">
                  <a:extLst>
                    <a:ext uri="{9D8B030D-6E8A-4147-A177-3AD203B41FA5}">
                      <a16:colId xmlns:a16="http://schemas.microsoft.com/office/drawing/2014/main" val="452540645"/>
                    </a:ext>
                  </a:extLst>
                </a:gridCol>
              </a:tblGrid>
              <a:tr h="0">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01362481"/>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VARIABLES</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Aceptada</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777027"/>
                  </a:ext>
                </a:extLst>
              </a:tr>
              <a:tr h="189843">
                <a:tc>
                  <a:txBody>
                    <a:bodyPr/>
                    <a:lstStyle/>
                    <a:p>
                      <a:pPr algn="just">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Rural</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0.0156***</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00901583"/>
                  </a:ext>
                </a:extLst>
              </a:tr>
              <a:tr h="189843">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(0.0054)</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104655228"/>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Periodo Pos (enero 2024-junio 2024)</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-0.156***</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1801499924"/>
                  </a:ext>
                </a:extLst>
              </a:tr>
              <a:tr h="189843">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(0.0074)</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985889327"/>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Periodo Pos*Rural</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0.0353***</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3135440803"/>
                  </a:ext>
                </a:extLst>
              </a:tr>
              <a:tr h="189843">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(0.0080)</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726191963"/>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Riesgo Alto (dummy)</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-0.0302***</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1932097063"/>
                  </a:ext>
                </a:extLst>
              </a:tr>
              <a:tr h="189843">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(0.0053)</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2964887694"/>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Riesgo Alto*rural</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0.0114</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2813736845"/>
                  </a:ext>
                </a:extLst>
              </a:tr>
              <a:tr h="189843">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(0.0109)</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3274063726"/>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Riesgo Alto *Periodo Pos</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-0.0456***</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1782196876"/>
                  </a:ext>
                </a:extLst>
              </a:tr>
              <a:tr h="189843">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(0.0082)</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120023273"/>
                  </a:ext>
                </a:extLst>
              </a:tr>
              <a:tr h="189843">
                <a:tc>
                  <a:txBody>
                    <a:bodyPr/>
                    <a:lstStyle/>
                    <a:p>
                      <a:pPr algn="just">
                        <a:lnSpc>
                          <a:spcPct val="100000"/>
                        </a:lnSpc>
                        <a:spcAft>
                          <a:spcPts val="800"/>
                        </a:spcAft>
                      </a:pPr>
                      <a:r>
                        <a:rPr lang="es-CO"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Riesgo Alto *Periodo </a:t>
                      </a:r>
                      <a:r>
                        <a:rPr lang="es-CO" sz="14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Pos</a:t>
                      </a:r>
                      <a:r>
                        <a:rPr lang="es-CO"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*Rural</a:t>
                      </a: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-0.0339**</a:t>
                      </a:r>
                      <a:endParaRPr lang="es-E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791493223"/>
                  </a:ext>
                </a:extLst>
              </a:tr>
              <a:tr h="189843">
                <a:tc>
                  <a:txBody>
                    <a:bodyPr/>
                    <a:lstStyle/>
                    <a:p>
                      <a:pPr>
                        <a:lnSpc>
                          <a:spcPct val="100000"/>
                        </a:lnSpc>
                      </a:pPr>
                      <a:endParaRPr lang="es-ES" sz="1400" b="1" dirty="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(0.0173)</a:t>
                      </a:r>
                      <a:endParaRPr lang="es-E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1005267558"/>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Constante</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1.767***</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2631910897"/>
                  </a:ext>
                </a:extLst>
              </a:tr>
              <a:tr h="189843">
                <a:tc>
                  <a:txBody>
                    <a:bodyPr/>
                    <a:lstStyle/>
                    <a:p>
                      <a:pPr>
                        <a:lnSpc>
                          <a:spcPct val="100000"/>
                        </a:lnSpc>
                      </a:pPr>
                      <a:endParaRPr lang="es-ES" sz="1400">
                        <a:effectLst/>
                        <a:latin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(0.0570)</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1856387667"/>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Controles adicionales</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2587972092"/>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Efectos Fijos Tiempo</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a:noFill/>
                    </a:lnB>
                  </a:tcPr>
                </a:tc>
                <a:extLst>
                  <a:ext uri="{0D108BD9-81ED-4DB2-BD59-A6C34878D82A}">
                    <a16:rowId xmlns:a16="http://schemas.microsoft.com/office/drawing/2014/main" val="2729256810"/>
                  </a:ext>
                </a:extLst>
              </a:tr>
              <a:tr h="189843">
                <a:tc>
                  <a:txBody>
                    <a:bodyPr/>
                    <a:lstStyle/>
                    <a:p>
                      <a:pPr algn="just">
                        <a:lnSpc>
                          <a:spcPct val="100000"/>
                        </a:lnSpc>
                        <a:spcAft>
                          <a:spcPts val="800"/>
                        </a:spcAft>
                      </a:pPr>
                      <a:r>
                        <a:rPr lang="es-CO"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Observaciones</a:t>
                      </a:r>
                      <a:endParaRPr lang="es-E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122,435</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043683"/>
                  </a:ext>
                </a:extLst>
              </a:tr>
              <a:tr h="189843">
                <a:tc>
                  <a:txBody>
                    <a:bodyPr/>
                    <a:lstStyle/>
                    <a:p>
                      <a:pPr algn="just">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R-cuadrado</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spcAft>
                          <a:spcPts val="80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0.093</a:t>
                      </a:r>
                      <a:endParaRPr lang="es-E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773" marR="6377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8933182"/>
                  </a:ext>
                </a:extLst>
              </a:tr>
            </a:tbl>
          </a:graphicData>
        </a:graphic>
      </p:graphicFrame>
      <p:sp>
        <p:nvSpPr>
          <p:cNvPr id="7" name="Rectángulo 6">
            <a:extLst>
              <a:ext uri="{FF2B5EF4-FFF2-40B4-BE49-F238E27FC236}">
                <a16:creationId xmlns:a16="http://schemas.microsoft.com/office/drawing/2014/main" id="{4CB3A0BB-0EFF-4992-8A98-D6311F09B530}"/>
              </a:ext>
            </a:extLst>
          </p:cNvPr>
          <p:cNvSpPr/>
          <p:nvPr/>
        </p:nvSpPr>
        <p:spPr>
          <a:xfrm>
            <a:off x="7001585" y="2006152"/>
            <a:ext cx="3096144" cy="318564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CO" b="1" dirty="0">
                <a:latin typeface="Times New Roman" panose="02020603050405020304" pitchFamily="18" charset="0"/>
                <a:cs typeface="Times New Roman" panose="02020603050405020304" pitchFamily="18" charset="0"/>
              </a:rPr>
              <a:t>Esto implica una caída</a:t>
            </a:r>
            <a:r>
              <a:rPr lang="es-CO" dirty="0">
                <a:latin typeface="Times New Roman" panose="02020603050405020304" pitchFamily="18" charset="0"/>
                <a:cs typeface="Times New Roman" panose="02020603050405020304" pitchFamily="18" charset="0"/>
              </a:rPr>
              <a:t> en la probabilidad de que a una persona de alto riesgo le aprueben un crédito productivo rural de 3pp</a:t>
            </a:r>
            <a:endParaRPr lang="es-ES" dirty="0">
              <a:latin typeface="Times New Roman" panose="02020603050405020304" pitchFamily="18" charset="0"/>
              <a:cs typeface="Times New Roman" panose="02020603050405020304" pitchFamily="18" charset="0"/>
            </a:endParaRPr>
          </a:p>
        </p:txBody>
      </p:sp>
      <p:sp>
        <p:nvSpPr>
          <p:cNvPr id="8" name="Rectángulo 7">
            <a:extLst>
              <a:ext uri="{FF2B5EF4-FFF2-40B4-BE49-F238E27FC236}">
                <a16:creationId xmlns:a16="http://schemas.microsoft.com/office/drawing/2014/main" id="{68AA485C-3F53-430B-BB58-408AB97BCA72}"/>
              </a:ext>
            </a:extLst>
          </p:cNvPr>
          <p:cNvSpPr/>
          <p:nvPr/>
        </p:nvSpPr>
        <p:spPr>
          <a:xfrm>
            <a:off x="293868" y="4927219"/>
            <a:ext cx="5016683" cy="50144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cxnSp>
        <p:nvCxnSpPr>
          <p:cNvPr id="12" name="Conector recto de flecha 11">
            <a:extLst>
              <a:ext uri="{FF2B5EF4-FFF2-40B4-BE49-F238E27FC236}">
                <a16:creationId xmlns:a16="http://schemas.microsoft.com/office/drawing/2014/main" id="{53016E58-D4BF-46CD-BA9C-47DFE0ED402B}"/>
              </a:ext>
            </a:extLst>
          </p:cNvPr>
          <p:cNvCxnSpPr>
            <a:cxnSpLocks/>
            <a:stCxn id="8" idx="3"/>
            <a:endCxn id="7" idx="1"/>
          </p:cNvCxnSpPr>
          <p:nvPr/>
        </p:nvCxnSpPr>
        <p:spPr>
          <a:xfrm flipV="1">
            <a:off x="5310551" y="3598977"/>
            <a:ext cx="1691034" cy="15789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657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41473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000" dirty="0">
                <a:solidFill>
                  <a:schemeClr val="bg1"/>
                </a:solidFill>
                <a:latin typeface="Barlow" pitchFamily="2" charset="77"/>
                <a:cs typeface="Calibri Light" panose="020F0302020204030204" pitchFamily="34" charset="0"/>
              </a:rPr>
              <a:t>Los aplicantes de alto riesgo tienen menores ingresos y son más jóvenes, para créditos de consumo. En el caso de créditos productivos tienen menores activos, menor patrimonio y menos ingresos</a:t>
            </a: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09036" y="1540325"/>
            <a:ext cx="11201400" cy="37773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endParaRPr lang="es-ES_tradnl" sz="1900" dirty="0">
              <a:latin typeface="Times New Roman" panose="02020603050405020304" pitchFamily="18" charset="0"/>
              <a:ea typeface="Calibri" panose="020F05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60385" y="1432995"/>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2" name="Tabla 1">
            <a:extLst>
              <a:ext uri="{FF2B5EF4-FFF2-40B4-BE49-F238E27FC236}">
                <a16:creationId xmlns:a16="http://schemas.microsoft.com/office/drawing/2014/main" id="{1B2E3E29-2005-4529-A13D-CFB22E5ACFF7}"/>
              </a:ext>
            </a:extLst>
          </p:cNvPr>
          <p:cNvGraphicFramePr>
            <a:graphicFrameLocks noGrp="1"/>
          </p:cNvGraphicFramePr>
          <p:nvPr>
            <p:extLst>
              <p:ext uri="{D42A27DB-BD31-4B8C-83A1-F6EECF244321}">
                <p14:modId xmlns:p14="http://schemas.microsoft.com/office/powerpoint/2010/main" val="1556657917"/>
              </p:ext>
            </p:extLst>
          </p:nvPr>
        </p:nvGraphicFramePr>
        <p:xfrm>
          <a:off x="284698" y="3293883"/>
          <a:ext cx="5290123" cy="1844930"/>
        </p:xfrm>
        <a:graphic>
          <a:graphicData uri="http://schemas.openxmlformats.org/drawingml/2006/table">
            <a:tbl>
              <a:tblPr/>
              <a:tblGrid>
                <a:gridCol w="767146">
                  <a:extLst>
                    <a:ext uri="{9D8B030D-6E8A-4147-A177-3AD203B41FA5}">
                      <a16:colId xmlns:a16="http://schemas.microsoft.com/office/drawing/2014/main" val="2449810487"/>
                    </a:ext>
                  </a:extLst>
                </a:gridCol>
                <a:gridCol w="1170039">
                  <a:extLst>
                    <a:ext uri="{9D8B030D-6E8A-4147-A177-3AD203B41FA5}">
                      <a16:colId xmlns:a16="http://schemas.microsoft.com/office/drawing/2014/main" val="2904690149"/>
                    </a:ext>
                  </a:extLst>
                </a:gridCol>
                <a:gridCol w="1101213">
                  <a:extLst>
                    <a:ext uri="{9D8B030D-6E8A-4147-A177-3AD203B41FA5}">
                      <a16:colId xmlns:a16="http://schemas.microsoft.com/office/drawing/2014/main" val="4200152600"/>
                    </a:ext>
                  </a:extLst>
                </a:gridCol>
                <a:gridCol w="884903">
                  <a:extLst>
                    <a:ext uri="{9D8B030D-6E8A-4147-A177-3AD203B41FA5}">
                      <a16:colId xmlns:a16="http://schemas.microsoft.com/office/drawing/2014/main" val="1779709183"/>
                    </a:ext>
                  </a:extLst>
                </a:gridCol>
                <a:gridCol w="865376">
                  <a:extLst>
                    <a:ext uri="{9D8B030D-6E8A-4147-A177-3AD203B41FA5}">
                      <a16:colId xmlns:a16="http://schemas.microsoft.com/office/drawing/2014/main" val="858613373"/>
                    </a:ext>
                  </a:extLst>
                </a:gridCol>
                <a:gridCol w="501446">
                  <a:extLst>
                    <a:ext uri="{9D8B030D-6E8A-4147-A177-3AD203B41FA5}">
                      <a16:colId xmlns:a16="http://schemas.microsoft.com/office/drawing/2014/main" val="292148558"/>
                    </a:ext>
                  </a:extLst>
                </a:gridCol>
              </a:tblGrid>
              <a:tr h="233045">
                <a:tc>
                  <a:txBody>
                    <a:bodyPr/>
                    <a:lstStyle/>
                    <a:p>
                      <a:pPr algn="ctr" fontAlgn="ctr">
                        <a:lnSpc>
                          <a:spcPct val="150000"/>
                        </a:lnSpc>
                        <a:spcAft>
                          <a:spcPts val="800"/>
                        </a:spcAft>
                      </a:pPr>
                      <a:r>
                        <a:rPr lang="es-CO" sz="1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Tipo crédito</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Variable</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 Alto Riesgo</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Alto Riesgo</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Dif</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Sig</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940990438"/>
                  </a:ext>
                </a:extLst>
              </a:tr>
              <a:tr h="233045">
                <a:tc rowSpan="2">
                  <a:txBody>
                    <a:bodyPr/>
                    <a:lstStyle/>
                    <a:p>
                      <a:pPr algn="ctr" fontAlgn="ctr">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Consumo</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Ingresos</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6,537,669 </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4,215,392 </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2,322,277 </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87723193"/>
                  </a:ext>
                </a:extLst>
              </a:tr>
              <a:tr h="252730">
                <a:tc vMerge="1">
                  <a:txBody>
                    <a:bodyPr/>
                    <a:lstStyle/>
                    <a:p>
                      <a:endParaRPr lang="es-ES"/>
                    </a:p>
                  </a:txBody>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Edad</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46.66</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39.38</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7.28</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042654472"/>
                  </a:ext>
                </a:extLst>
              </a:tr>
              <a:tr h="170815">
                <a:tc rowSpan="2">
                  <a:txBody>
                    <a:bodyPr/>
                    <a:lstStyle/>
                    <a:p>
                      <a:pPr algn="ctr" fontAlgn="ctr">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Tarjeta de Crédito</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Ingresos</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7,151,188 </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5,304,592 </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1,846,596 </a:t>
                      </a:r>
                      <a:endParaRPr lang="es-E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83310901"/>
                  </a:ext>
                </a:extLst>
              </a:tr>
              <a:tr h="133958">
                <a:tc vMerge="1">
                  <a:txBody>
                    <a:bodyPr/>
                    <a:lstStyle/>
                    <a:p>
                      <a:endParaRPr lang="es-ES"/>
                    </a:p>
                  </a:txBody>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Edad</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42.78 </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36.71 </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6.07 </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lnSpc>
                          <a:spcPct val="150000"/>
                        </a:lnSpc>
                        <a:spcAft>
                          <a:spcPts val="800"/>
                        </a:spcAft>
                      </a:pPr>
                      <a:r>
                        <a:rPr lang="es-CO" sz="1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s-E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688859584"/>
                  </a:ext>
                </a:extLst>
              </a:tr>
            </a:tbl>
          </a:graphicData>
        </a:graphic>
      </p:graphicFrame>
      <p:graphicFrame>
        <p:nvGraphicFramePr>
          <p:cNvPr id="3" name="Tabla 2">
            <a:extLst>
              <a:ext uri="{FF2B5EF4-FFF2-40B4-BE49-F238E27FC236}">
                <a16:creationId xmlns:a16="http://schemas.microsoft.com/office/drawing/2014/main" id="{9F579953-CA33-46E4-8B29-71BCB293A8B6}"/>
              </a:ext>
            </a:extLst>
          </p:cNvPr>
          <p:cNvGraphicFramePr>
            <a:graphicFrameLocks noGrp="1"/>
          </p:cNvGraphicFramePr>
          <p:nvPr>
            <p:extLst>
              <p:ext uri="{D42A27DB-BD31-4B8C-83A1-F6EECF244321}">
                <p14:modId xmlns:p14="http://schemas.microsoft.com/office/powerpoint/2010/main" val="3994426871"/>
              </p:ext>
            </p:extLst>
          </p:nvPr>
        </p:nvGraphicFramePr>
        <p:xfrm>
          <a:off x="6186973" y="3034198"/>
          <a:ext cx="5789371" cy="2869570"/>
        </p:xfrm>
        <a:graphic>
          <a:graphicData uri="http://schemas.openxmlformats.org/drawingml/2006/table">
            <a:tbl>
              <a:tblPr/>
              <a:tblGrid>
                <a:gridCol w="919398">
                  <a:extLst>
                    <a:ext uri="{9D8B030D-6E8A-4147-A177-3AD203B41FA5}">
                      <a16:colId xmlns:a16="http://schemas.microsoft.com/office/drawing/2014/main" val="4242939396"/>
                    </a:ext>
                  </a:extLst>
                </a:gridCol>
                <a:gridCol w="1012723">
                  <a:extLst>
                    <a:ext uri="{9D8B030D-6E8A-4147-A177-3AD203B41FA5}">
                      <a16:colId xmlns:a16="http://schemas.microsoft.com/office/drawing/2014/main" val="3795773860"/>
                    </a:ext>
                  </a:extLst>
                </a:gridCol>
                <a:gridCol w="1194378">
                  <a:extLst>
                    <a:ext uri="{9D8B030D-6E8A-4147-A177-3AD203B41FA5}">
                      <a16:colId xmlns:a16="http://schemas.microsoft.com/office/drawing/2014/main" val="910202795"/>
                    </a:ext>
                  </a:extLst>
                </a:gridCol>
                <a:gridCol w="1032387">
                  <a:extLst>
                    <a:ext uri="{9D8B030D-6E8A-4147-A177-3AD203B41FA5}">
                      <a16:colId xmlns:a16="http://schemas.microsoft.com/office/drawing/2014/main" val="3088100253"/>
                    </a:ext>
                  </a:extLst>
                </a:gridCol>
                <a:gridCol w="914400">
                  <a:extLst>
                    <a:ext uri="{9D8B030D-6E8A-4147-A177-3AD203B41FA5}">
                      <a16:colId xmlns:a16="http://schemas.microsoft.com/office/drawing/2014/main" val="689307956"/>
                    </a:ext>
                  </a:extLst>
                </a:gridCol>
                <a:gridCol w="716085">
                  <a:extLst>
                    <a:ext uri="{9D8B030D-6E8A-4147-A177-3AD203B41FA5}">
                      <a16:colId xmlns:a16="http://schemas.microsoft.com/office/drawing/2014/main" val="2266881509"/>
                    </a:ext>
                  </a:extLst>
                </a:gridCol>
              </a:tblGrid>
              <a:tr h="213141">
                <a:tc gridSpan="2">
                  <a:txBody>
                    <a:bodyPr/>
                    <a:lstStyle/>
                    <a:p>
                      <a:pPr algn="ctr">
                        <a:lnSpc>
                          <a:spcPct val="150000"/>
                        </a:lnSpc>
                        <a:spcAft>
                          <a:spcPts val="800"/>
                        </a:spcAft>
                      </a:pPr>
                      <a:r>
                        <a:rPr lang="es-CO" sz="1400" b="1" dirty="0">
                          <a:solidFill>
                            <a:srgbClr val="000000"/>
                          </a:solidFill>
                          <a:effectLst/>
                          <a:latin typeface="+mn-lt"/>
                          <a:ea typeface="Times New Roman" panose="02020603050405020304" pitchFamily="18" charset="0"/>
                          <a:cs typeface="Times New Roman" panose="02020603050405020304" pitchFamily="18" charset="0"/>
                        </a:rPr>
                        <a:t>Variables</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ES"/>
                    </a:p>
                  </a:txBody>
                  <a:tcPr/>
                </a:tc>
                <a:tc>
                  <a:txBody>
                    <a:bodyPr/>
                    <a:lstStyle/>
                    <a:p>
                      <a:pPr algn="ctr">
                        <a:lnSpc>
                          <a:spcPct val="150000"/>
                        </a:lnSpc>
                        <a:spcAft>
                          <a:spcPts val="800"/>
                        </a:spcAft>
                      </a:pPr>
                      <a:r>
                        <a:rPr lang="es-CO" sz="1400" b="1" dirty="0">
                          <a:solidFill>
                            <a:srgbClr val="000000"/>
                          </a:solidFill>
                          <a:effectLst/>
                          <a:latin typeface="+mn-lt"/>
                          <a:ea typeface="Times New Roman" panose="02020603050405020304" pitchFamily="18" charset="0"/>
                          <a:cs typeface="Times New Roman" panose="02020603050405020304" pitchFamily="18" charset="0"/>
                        </a:rPr>
                        <a:t>No Alto Riesgo</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b="1">
                          <a:solidFill>
                            <a:srgbClr val="000000"/>
                          </a:solidFill>
                          <a:effectLst/>
                          <a:latin typeface="+mn-lt"/>
                          <a:ea typeface="Times New Roman" panose="02020603050405020304" pitchFamily="18" charset="0"/>
                          <a:cs typeface="Times New Roman" panose="02020603050405020304" pitchFamily="18" charset="0"/>
                        </a:rPr>
                        <a:t>Alto Riesgo</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b="1">
                          <a:solidFill>
                            <a:srgbClr val="000000"/>
                          </a:solidFill>
                          <a:effectLst/>
                          <a:latin typeface="+mn-lt"/>
                          <a:ea typeface="Times New Roman" panose="02020603050405020304" pitchFamily="18" charset="0"/>
                          <a:cs typeface="Times New Roman" panose="02020603050405020304" pitchFamily="18" charset="0"/>
                        </a:rPr>
                        <a:t>Dif</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b="1">
                          <a:solidFill>
                            <a:srgbClr val="000000"/>
                          </a:solidFill>
                          <a:effectLst/>
                          <a:latin typeface="+mn-lt"/>
                          <a:ea typeface="Times New Roman" panose="02020603050405020304" pitchFamily="18" charset="0"/>
                          <a:cs typeface="Times New Roman" panose="02020603050405020304" pitchFamily="18" charset="0"/>
                        </a:rPr>
                        <a:t>Sig</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83183505"/>
                  </a:ext>
                </a:extLst>
              </a:tr>
              <a:tr h="213141">
                <a:tc rowSpan="3">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Total </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just">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Activos</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62,741,245</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47,523,655</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15,217,590</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142231828"/>
                  </a:ext>
                </a:extLst>
              </a:tr>
              <a:tr h="213141">
                <a:tc vMerge="1">
                  <a:txBody>
                    <a:bodyPr/>
                    <a:lstStyle/>
                    <a:p>
                      <a:endParaRPr lang="es-ES"/>
                    </a:p>
                  </a:txBody>
                  <a:tcPr>
                    <a:lnT w="12700" cap="flat" cmpd="sng" algn="ctr">
                      <a:solidFill>
                        <a:srgbClr val="000000"/>
                      </a:solidFill>
                      <a:prstDash val="solid"/>
                      <a:round/>
                      <a:headEnd type="none" w="med" len="med"/>
                      <a:tailEnd type="none" w="med" len="med"/>
                    </a:lnT>
                  </a:tcPr>
                </a:tc>
                <a:tc>
                  <a:txBody>
                    <a:bodyPr/>
                    <a:lstStyle/>
                    <a:p>
                      <a:pPr algn="just">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Patrimonio</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47,189,388</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35,765,643</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11,423,745</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 </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62643284"/>
                  </a:ext>
                </a:extLst>
              </a:tr>
              <a:tr h="213141">
                <a:tc vMerge="1">
                  <a:txBody>
                    <a:bodyPr/>
                    <a:lstStyle/>
                    <a:p>
                      <a:endParaRPr lang="es-ES"/>
                    </a:p>
                  </a:txBody>
                  <a:tcPr/>
                </a:tc>
                <a:tc>
                  <a:txBody>
                    <a:bodyPr/>
                    <a:lstStyle/>
                    <a:p>
                      <a:pPr algn="just">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Ingresos</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12,267,897</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3,428,771</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8,839,126</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27286378"/>
                  </a:ext>
                </a:extLst>
              </a:tr>
              <a:tr h="213141">
                <a:tc rowSpan="3">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Rural</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just">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Activos</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91,873,265</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80,843,622</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11,029,643</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 </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27302899"/>
                  </a:ext>
                </a:extLst>
              </a:tr>
              <a:tr h="213141">
                <a:tc vMerge="1">
                  <a:txBody>
                    <a:bodyPr/>
                    <a:lstStyle/>
                    <a:p>
                      <a:endParaRPr lang="es-ES"/>
                    </a:p>
                  </a:txBody>
                  <a:tcPr>
                    <a:lnT w="12700" cap="flat" cmpd="sng" algn="ctr">
                      <a:solidFill>
                        <a:srgbClr val="000000"/>
                      </a:solidFill>
                      <a:prstDash val="solid"/>
                      <a:round/>
                      <a:headEnd type="none" w="med" len="med"/>
                      <a:tailEnd type="none" w="med" len="med"/>
                    </a:lnT>
                  </a:tcPr>
                </a:tc>
                <a:tc>
                  <a:txBody>
                    <a:bodyPr/>
                    <a:lstStyle/>
                    <a:p>
                      <a:pPr algn="just">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Patrimonio</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76,728,128</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68,992,917</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7,735,211</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 </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917354531"/>
                  </a:ext>
                </a:extLst>
              </a:tr>
              <a:tr h="213141">
                <a:tc vMerge="1">
                  <a:txBody>
                    <a:bodyPr/>
                    <a:lstStyle/>
                    <a:p>
                      <a:endParaRPr lang="es-ES"/>
                    </a:p>
                  </a:txBody>
                  <a:tcPr/>
                </a:tc>
                <a:tc>
                  <a:txBody>
                    <a:bodyPr/>
                    <a:lstStyle/>
                    <a:p>
                      <a:pPr algn="just">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Ingresos</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3,802,335</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3,343,395</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458,940</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235876523"/>
                  </a:ext>
                </a:extLst>
              </a:tr>
              <a:tr h="213141">
                <a:tc rowSpan="3">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Urbano</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just">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Activos</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56,278,233</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36,130,626</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20,147,607</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055029204"/>
                  </a:ext>
                </a:extLst>
              </a:tr>
              <a:tr h="213141">
                <a:tc vMerge="1">
                  <a:txBody>
                    <a:bodyPr/>
                    <a:lstStyle/>
                    <a:p>
                      <a:endParaRPr lang="es-ES"/>
                    </a:p>
                  </a:txBody>
                  <a:tcPr>
                    <a:lnT w="12700" cap="flat" cmpd="sng" algn="ctr">
                      <a:solidFill>
                        <a:srgbClr val="000000"/>
                      </a:solidFill>
                      <a:prstDash val="solid"/>
                      <a:round/>
                      <a:headEnd type="none" w="med" len="med"/>
                      <a:tailEnd type="none" w="med" len="med"/>
                    </a:lnT>
                  </a:tcPr>
                </a:tc>
                <a:tc>
                  <a:txBody>
                    <a:bodyPr/>
                    <a:lstStyle/>
                    <a:p>
                      <a:pPr algn="just">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Patrimonio</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40,636,145</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24,404,308</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16,231,837</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175354694"/>
                  </a:ext>
                </a:extLst>
              </a:tr>
              <a:tr h="213141">
                <a:tc vMerge="1">
                  <a:txBody>
                    <a:bodyPr/>
                    <a:lstStyle/>
                    <a:p>
                      <a:endParaRPr lang="es-ES"/>
                    </a:p>
                  </a:txBody>
                  <a:tcPr/>
                </a:tc>
                <a:tc>
                  <a:txBody>
                    <a:bodyPr/>
                    <a:lstStyle/>
                    <a:p>
                      <a:pPr algn="just">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Ingresos</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13,559,019</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3,445,200</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a:solidFill>
                            <a:srgbClr val="000000"/>
                          </a:solidFill>
                          <a:effectLst/>
                          <a:latin typeface="+mn-lt"/>
                          <a:ea typeface="Times New Roman" panose="02020603050405020304" pitchFamily="18" charset="0"/>
                          <a:cs typeface="Times New Roman" panose="02020603050405020304" pitchFamily="18" charset="0"/>
                        </a:rPr>
                        <a:t>10,113,819</a:t>
                      </a:r>
                      <a:endParaRPr lang="es-ES" sz="1600">
                        <a:effectLst/>
                        <a:latin typeface="+mn-lt"/>
                        <a:ea typeface="Calibri" panose="020F0502020204030204" pitchFamily="34" charset="0"/>
                        <a:cs typeface="Times New Roman" panose="02020603050405020304" pitchFamily="18" charset="0"/>
                      </a:endParaRPr>
                    </a:p>
                  </a:txBody>
                  <a:tcPr marL="33777" marR="337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800"/>
                        </a:spcAft>
                      </a:pPr>
                      <a:r>
                        <a:rPr lang="es-CO" sz="1400" dirty="0">
                          <a:solidFill>
                            <a:srgbClr val="000000"/>
                          </a:solidFill>
                          <a:effectLst/>
                          <a:latin typeface="+mn-lt"/>
                          <a:ea typeface="Times New Roman" panose="02020603050405020304" pitchFamily="18" charset="0"/>
                          <a:cs typeface="Times New Roman" panose="02020603050405020304" pitchFamily="18" charset="0"/>
                        </a:rPr>
                        <a:t>***</a:t>
                      </a:r>
                      <a:endParaRPr lang="es-ES" sz="1600" dirty="0">
                        <a:effectLst/>
                        <a:latin typeface="+mn-lt"/>
                        <a:ea typeface="Calibri" panose="020F0502020204030204" pitchFamily="34" charset="0"/>
                        <a:cs typeface="Times New Roman" panose="02020603050405020304" pitchFamily="18" charset="0"/>
                      </a:endParaRPr>
                    </a:p>
                  </a:txBody>
                  <a:tcPr marL="33777" marR="33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737542165"/>
                  </a:ext>
                </a:extLst>
              </a:tr>
            </a:tbl>
          </a:graphicData>
        </a:graphic>
      </p:graphicFrame>
      <p:sp>
        <p:nvSpPr>
          <p:cNvPr id="10" name="CuadroTexto 9">
            <a:extLst>
              <a:ext uri="{FF2B5EF4-FFF2-40B4-BE49-F238E27FC236}">
                <a16:creationId xmlns:a16="http://schemas.microsoft.com/office/drawing/2014/main" id="{F98D8601-D704-4CD7-BDEB-23148CCF860B}"/>
              </a:ext>
            </a:extLst>
          </p:cNvPr>
          <p:cNvSpPr txBox="1"/>
          <p:nvPr/>
        </p:nvSpPr>
        <p:spPr>
          <a:xfrm>
            <a:off x="-60385" y="1783076"/>
            <a:ext cx="5143662" cy="646331"/>
          </a:xfrm>
          <a:prstGeom prst="rect">
            <a:avLst/>
          </a:prstGeom>
          <a:noFill/>
        </p:spPr>
        <p:txBody>
          <a:bodyPr wrap="square" rtlCol="0">
            <a:spAutoFit/>
          </a:bodyPr>
          <a:lstStyle/>
          <a:p>
            <a:pPr algn="ctr"/>
            <a:r>
              <a:rPr lang="es-CO" b="1" i="1" dirty="0"/>
              <a:t>Diferencias entre grupos de alto y no alto riesgo para créditos de consumo</a:t>
            </a:r>
            <a:endParaRPr lang="es-ES" b="1" i="1" dirty="0"/>
          </a:p>
        </p:txBody>
      </p:sp>
      <p:sp>
        <p:nvSpPr>
          <p:cNvPr id="11" name="CuadroTexto 10">
            <a:extLst>
              <a:ext uri="{FF2B5EF4-FFF2-40B4-BE49-F238E27FC236}">
                <a16:creationId xmlns:a16="http://schemas.microsoft.com/office/drawing/2014/main" id="{8C0D4D94-1661-4C1B-A2F6-ED41FB54B819}"/>
              </a:ext>
            </a:extLst>
          </p:cNvPr>
          <p:cNvSpPr txBox="1"/>
          <p:nvPr/>
        </p:nvSpPr>
        <p:spPr>
          <a:xfrm>
            <a:off x="6265325" y="1877453"/>
            <a:ext cx="5789372" cy="646331"/>
          </a:xfrm>
          <a:prstGeom prst="rect">
            <a:avLst/>
          </a:prstGeom>
          <a:noFill/>
        </p:spPr>
        <p:txBody>
          <a:bodyPr wrap="square" rtlCol="0">
            <a:spAutoFit/>
          </a:bodyPr>
          <a:lstStyle/>
          <a:p>
            <a:pPr algn="ctr"/>
            <a:r>
              <a:rPr lang="es-CO" b="1" i="1" dirty="0"/>
              <a:t>Diferencias entre grupos de alto y no alto riesgo para créditos productivos</a:t>
            </a:r>
            <a:endParaRPr lang="es-ES" b="1" i="1" dirty="0"/>
          </a:p>
        </p:txBody>
      </p:sp>
      <p:sp>
        <p:nvSpPr>
          <p:cNvPr id="12" name="CuadroTexto 11">
            <a:extLst>
              <a:ext uri="{FF2B5EF4-FFF2-40B4-BE49-F238E27FC236}">
                <a16:creationId xmlns:a16="http://schemas.microsoft.com/office/drawing/2014/main" id="{E774F862-A1E1-4AAF-A7CE-759871BE85DE}"/>
              </a:ext>
            </a:extLst>
          </p:cNvPr>
          <p:cNvSpPr txBox="1"/>
          <p:nvPr/>
        </p:nvSpPr>
        <p:spPr>
          <a:xfrm>
            <a:off x="8288593" y="6489860"/>
            <a:ext cx="4326194"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Entidad Financiera. Elaboración Fedesarrollo </a:t>
            </a:r>
            <a:endParaRPr lang="es-ES" sz="1600" dirty="0">
              <a:effectLst/>
              <a:latin typeface="Times New Roman" panose="02020603050405020304" pitchFamily="18" charset="0"/>
              <a:ea typeface="Calibri" panose="020F0502020204030204" pitchFamily="34" charset="0"/>
            </a:endParaRPr>
          </a:p>
        </p:txBody>
      </p:sp>
      <p:cxnSp>
        <p:nvCxnSpPr>
          <p:cNvPr id="13" name="Conector recto 12">
            <a:extLst>
              <a:ext uri="{FF2B5EF4-FFF2-40B4-BE49-F238E27FC236}">
                <a16:creationId xmlns:a16="http://schemas.microsoft.com/office/drawing/2014/main" id="{A1C397C0-F0DD-406F-A149-4C708C1F4C3D}"/>
              </a:ext>
            </a:extLst>
          </p:cNvPr>
          <p:cNvCxnSpPr>
            <a:cxnSpLocks/>
          </p:cNvCxnSpPr>
          <p:nvPr/>
        </p:nvCxnSpPr>
        <p:spPr>
          <a:xfrm>
            <a:off x="5949355" y="1968818"/>
            <a:ext cx="0" cy="4461479"/>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07207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766571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014864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486437"/>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Una restricción a la tasa de usura implica una </a:t>
            </a:r>
            <a:r>
              <a:rPr lang="es-ES_tradnl" sz="3000" b="1" dirty="0">
                <a:solidFill>
                  <a:schemeClr val="bg1"/>
                </a:solidFill>
                <a:latin typeface="Barlow" pitchFamily="2" charset="77"/>
                <a:cs typeface="Calibri Light" panose="020F0302020204030204" pitchFamily="34" charset="0"/>
              </a:rPr>
              <a:t>reducción en el PIB y en el consumo de los hogares</a:t>
            </a:r>
            <a:r>
              <a:rPr lang="es-ES_tradnl" sz="3000" dirty="0">
                <a:solidFill>
                  <a:schemeClr val="bg1"/>
                </a:solidFill>
                <a:latin typeface="Barlow" pitchFamily="2" charset="77"/>
                <a:cs typeface="Calibri Light" panose="020F0302020204030204" pitchFamily="34" charset="0"/>
              </a:rPr>
              <a:t>. El impacto es </a:t>
            </a:r>
            <a:r>
              <a:rPr lang="es-ES_tradnl" sz="3000" b="1" dirty="0">
                <a:solidFill>
                  <a:schemeClr val="bg1"/>
                </a:solidFill>
                <a:latin typeface="Barlow" pitchFamily="2" charset="77"/>
                <a:cs typeface="Calibri Light" panose="020F0302020204030204" pitchFamily="34" charset="0"/>
              </a:rPr>
              <a:t>mayor para los dos primeros quintiles de ingreso </a:t>
            </a:r>
            <a:r>
              <a:rPr lang="es-ES_tradnl" sz="3000" dirty="0">
                <a:solidFill>
                  <a:schemeClr val="bg1"/>
                </a:solidFill>
                <a:latin typeface="Barlow" pitchFamily="2" charset="77"/>
                <a:cs typeface="Calibri Light" panose="020F0302020204030204" pitchFamily="34" charset="0"/>
              </a:rPr>
              <a:t>(hogares más pobres y de más alto riesgo).</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44085" y="1545138"/>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0" name="CuadroTexto 9">
            <a:extLst>
              <a:ext uri="{FF2B5EF4-FFF2-40B4-BE49-F238E27FC236}">
                <a16:creationId xmlns:a16="http://schemas.microsoft.com/office/drawing/2014/main" id="{19BC6772-A511-471F-A1F1-EA09E0856EA6}"/>
              </a:ext>
            </a:extLst>
          </p:cNvPr>
          <p:cNvSpPr txBox="1"/>
          <p:nvPr/>
        </p:nvSpPr>
        <p:spPr>
          <a:xfrm>
            <a:off x="8591909" y="6542144"/>
            <a:ext cx="3600091"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Elaboración Fedesarrollo </a:t>
            </a:r>
            <a:endParaRPr lang="es-ES" sz="1600" dirty="0">
              <a:effectLst/>
              <a:latin typeface="Times New Roman" panose="02020603050405020304" pitchFamily="18" charset="0"/>
              <a:ea typeface="Calibri" panose="020F0502020204030204" pitchFamily="34" charset="0"/>
            </a:endParaRPr>
          </a:p>
        </p:txBody>
      </p:sp>
      <p:sp>
        <p:nvSpPr>
          <p:cNvPr id="11" name="CuadroTexto 10">
            <a:extLst>
              <a:ext uri="{FF2B5EF4-FFF2-40B4-BE49-F238E27FC236}">
                <a16:creationId xmlns:a16="http://schemas.microsoft.com/office/drawing/2014/main" id="{BF4A6308-C517-4E95-9B99-F1A461A4A8A7}"/>
              </a:ext>
            </a:extLst>
          </p:cNvPr>
          <p:cNvSpPr txBox="1"/>
          <p:nvPr/>
        </p:nvSpPr>
        <p:spPr>
          <a:xfrm>
            <a:off x="6174658" y="1646742"/>
            <a:ext cx="5885579" cy="646331"/>
          </a:xfrm>
          <a:prstGeom prst="rect">
            <a:avLst/>
          </a:prstGeom>
          <a:noFill/>
        </p:spPr>
        <p:txBody>
          <a:bodyPr wrap="square" rtlCol="0">
            <a:spAutoFit/>
          </a:bodyPr>
          <a:lstStyle/>
          <a:p>
            <a:pPr algn="ctr"/>
            <a:r>
              <a:rPr lang="es-CO" b="1" i="1" dirty="0"/>
              <a:t>Efectos de los cambios en la tasa de usura sobre consumo por quintiles</a:t>
            </a:r>
            <a:endParaRPr lang="es-ES" b="1" i="1" dirty="0"/>
          </a:p>
        </p:txBody>
      </p:sp>
      <p:graphicFrame>
        <p:nvGraphicFramePr>
          <p:cNvPr id="8" name="Gráfico 7">
            <a:extLst>
              <a:ext uri="{FF2B5EF4-FFF2-40B4-BE49-F238E27FC236}">
                <a16:creationId xmlns:a16="http://schemas.microsoft.com/office/drawing/2014/main" id="{11AFE5F5-A464-4B55-9E22-5BE45B7C3B74}"/>
              </a:ext>
            </a:extLst>
          </p:cNvPr>
          <p:cNvGraphicFramePr>
            <a:graphicFrameLocks/>
          </p:cNvGraphicFramePr>
          <p:nvPr>
            <p:extLst>
              <p:ext uri="{D42A27DB-BD31-4B8C-83A1-F6EECF244321}">
                <p14:modId xmlns:p14="http://schemas.microsoft.com/office/powerpoint/2010/main" val="2880192706"/>
              </p:ext>
            </p:extLst>
          </p:nvPr>
        </p:nvGraphicFramePr>
        <p:xfrm>
          <a:off x="6096000" y="2394676"/>
          <a:ext cx="5432323" cy="3664085"/>
        </p:xfrm>
        <a:graphic>
          <a:graphicData uri="http://schemas.openxmlformats.org/drawingml/2006/chart">
            <c:chart xmlns:c="http://schemas.openxmlformats.org/drawingml/2006/chart" xmlns:r="http://schemas.openxmlformats.org/officeDocument/2006/relationships" r:id="rId3"/>
          </a:graphicData>
        </a:graphic>
      </p:graphicFrame>
      <p:sp>
        <p:nvSpPr>
          <p:cNvPr id="3" name="CuadroTexto 2">
            <a:extLst>
              <a:ext uri="{FF2B5EF4-FFF2-40B4-BE49-F238E27FC236}">
                <a16:creationId xmlns:a16="http://schemas.microsoft.com/office/drawing/2014/main" id="{7ABC617B-2091-40B2-9B2B-0BD1DD34B51F}"/>
              </a:ext>
            </a:extLst>
          </p:cNvPr>
          <p:cNvSpPr txBox="1"/>
          <p:nvPr/>
        </p:nvSpPr>
        <p:spPr>
          <a:xfrm>
            <a:off x="255639" y="2692277"/>
            <a:ext cx="5432323" cy="3416320"/>
          </a:xfrm>
          <a:prstGeom prst="rect">
            <a:avLst/>
          </a:prstGeom>
          <a:noFill/>
        </p:spPr>
        <p:txBody>
          <a:bodyPr wrap="square" rtlCol="0">
            <a:spAutoFit/>
          </a:bodyPr>
          <a:lstStyle/>
          <a:p>
            <a:pPr algn="ctr"/>
            <a:r>
              <a:rPr lang="es-CO" b="1" dirty="0">
                <a:latin typeface="Times New Roman" panose="02020603050405020304" pitchFamily="18" charset="0"/>
                <a:cs typeface="Times New Roman" panose="02020603050405020304" pitchFamily="18" charset="0"/>
              </a:rPr>
              <a:t>Resultados principales del modelo</a:t>
            </a:r>
          </a:p>
          <a:p>
            <a:pPr marL="285750" indent="-285750">
              <a:buFont typeface="Arial" panose="020B0604020202020204" pitchFamily="34" charset="0"/>
              <a:buChar char="•"/>
            </a:pPr>
            <a:endParaRPr lang="es-CO"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CO" b="1" dirty="0">
                <a:latin typeface="Times New Roman" panose="02020603050405020304" pitchFamily="18" charset="0"/>
                <a:cs typeface="Times New Roman" panose="02020603050405020304" pitchFamily="18" charset="0"/>
              </a:rPr>
              <a:t>Caída en el PIB </a:t>
            </a:r>
            <a:r>
              <a:rPr lang="es-CO" dirty="0">
                <a:latin typeface="Times New Roman" panose="02020603050405020304" pitchFamily="18" charset="0"/>
                <a:cs typeface="Times New Roman" panose="02020603050405020304" pitchFamily="18" charset="0"/>
              </a:rPr>
              <a:t>de entre 0,38% y 0,63%.</a:t>
            </a:r>
          </a:p>
          <a:p>
            <a:pPr marL="285750" indent="-285750">
              <a:buFont typeface="Arial" panose="020B0604020202020204" pitchFamily="34" charset="0"/>
              <a:buChar char="•"/>
            </a:pPr>
            <a:endParaRPr lang="es-CO"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CO" b="1" dirty="0">
                <a:latin typeface="Times New Roman" panose="02020603050405020304" pitchFamily="18" charset="0"/>
                <a:cs typeface="Times New Roman" panose="02020603050405020304" pitchFamily="18" charset="0"/>
              </a:rPr>
              <a:t>Caída en el consumo</a:t>
            </a:r>
            <a:r>
              <a:rPr lang="es-CO" dirty="0">
                <a:latin typeface="Times New Roman" panose="02020603050405020304" pitchFamily="18" charset="0"/>
                <a:cs typeface="Times New Roman" panose="02020603050405020304" pitchFamily="18" charset="0"/>
              </a:rPr>
              <a:t>, con mayor afectación a los más pobres.</a:t>
            </a:r>
          </a:p>
          <a:p>
            <a:pPr marL="285750" indent="-285750">
              <a:buFont typeface="Arial" panose="020B0604020202020204" pitchFamily="34" charset="0"/>
              <a:buChar char="•"/>
            </a:pPr>
            <a:endParaRPr lang="es-CO"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CO" b="1" dirty="0">
                <a:latin typeface="Times New Roman" panose="02020603050405020304" pitchFamily="18" charset="0"/>
                <a:cs typeface="Times New Roman" panose="02020603050405020304" pitchFamily="18" charset="0"/>
              </a:rPr>
              <a:t>Caída en la inversión pública </a:t>
            </a:r>
            <a:r>
              <a:rPr lang="es-CO" dirty="0">
                <a:latin typeface="Times New Roman" panose="02020603050405020304" pitchFamily="18" charset="0"/>
                <a:cs typeface="Times New Roman" panose="02020603050405020304" pitchFamily="18" charset="0"/>
              </a:rPr>
              <a:t>de entre 0,01% y 0,02%.</a:t>
            </a:r>
          </a:p>
          <a:p>
            <a:pPr marL="285750" indent="-285750">
              <a:buFont typeface="Arial" panose="020B0604020202020204" pitchFamily="34" charset="0"/>
              <a:buChar char="•"/>
            </a:pPr>
            <a:endParaRPr lang="es-CO"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CO" b="1" dirty="0">
                <a:latin typeface="Times New Roman" panose="02020603050405020304" pitchFamily="18" charset="0"/>
                <a:cs typeface="Times New Roman" panose="02020603050405020304" pitchFamily="18" charset="0"/>
              </a:rPr>
              <a:t>Caídas en las exportaciones </a:t>
            </a:r>
            <a:r>
              <a:rPr lang="es-CO" dirty="0">
                <a:latin typeface="Times New Roman" panose="02020603050405020304" pitchFamily="18" charset="0"/>
                <a:cs typeface="Times New Roman" panose="02020603050405020304" pitchFamily="18" charset="0"/>
              </a:rPr>
              <a:t>de entre 0,3% y 0,56% </a:t>
            </a:r>
            <a:r>
              <a:rPr lang="es-CO" b="1" dirty="0">
                <a:latin typeface="Times New Roman" panose="02020603050405020304" pitchFamily="18" charset="0"/>
                <a:cs typeface="Times New Roman" panose="02020603050405020304" pitchFamily="18" charset="0"/>
              </a:rPr>
              <a:t>y de las importaciones </a:t>
            </a:r>
            <a:r>
              <a:rPr lang="es-CO" dirty="0">
                <a:latin typeface="Times New Roman" panose="02020603050405020304" pitchFamily="18" charset="0"/>
                <a:cs typeface="Times New Roman" panose="02020603050405020304" pitchFamily="18" charset="0"/>
              </a:rPr>
              <a:t>de entre 0,44% y 0,81%.</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3617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058976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En conclusión</a:t>
            </a:r>
            <a:endParaRPr lang="es-CO" sz="3000" dirty="0">
              <a:solidFill>
                <a:schemeClr val="bg1"/>
              </a:solidFill>
              <a:latin typeface="Barlow" pitchFamily="2" charset="77"/>
              <a:cs typeface="Calibri Light" panose="020F03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6" name="Marcador de contenido 2">
            <a:extLst>
              <a:ext uri="{FF2B5EF4-FFF2-40B4-BE49-F238E27FC236}">
                <a16:creationId xmlns:a16="http://schemas.microsoft.com/office/drawing/2014/main" id="{3CB44E8F-BBDD-4A47-A4A4-9BFFDCD16DAC}"/>
              </a:ext>
            </a:extLst>
          </p:cNvPr>
          <p:cNvSpPr txBox="1">
            <a:spLocks/>
          </p:cNvSpPr>
          <p:nvPr/>
        </p:nvSpPr>
        <p:spPr>
          <a:xfrm>
            <a:off x="315642" y="1319848"/>
            <a:ext cx="6319568" cy="5374243"/>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r>
              <a:rPr lang="es-ES" dirty="0">
                <a:latin typeface="Times New Roman" panose="02020603050405020304" pitchFamily="18" charset="0"/>
                <a:ea typeface="Calibri" panose="020F0502020204030204" pitchFamily="34" charset="0"/>
              </a:rPr>
              <a:t>De acuerdo a los resultados del ejercicio se puede concluir que desde septiembre de 2023 a noviembre de 2024, a causa del cambio metodológico: </a:t>
            </a:r>
          </a:p>
          <a:p>
            <a:pPr marL="800100" lvl="1" indent="-342900" algn="just">
              <a:lnSpc>
                <a:spcPct val="150000"/>
              </a:lnSpc>
              <a:buFont typeface="Arial" panose="020B0604020202020204" pitchFamily="34" charset="0"/>
              <a:buChar char="•"/>
            </a:pPr>
            <a:r>
              <a:rPr lang="es-ES" sz="2400" b="1" dirty="0">
                <a:latin typeface="Times New Roman" panose="02020603050405020304" pitchFamily="18" charset="0"/>
                <a:ea typeface="Calibri" panose="020F0502020204030204" pitchFamily="34" charset="0"/>
              </a:rPr>
              <a:t>La cartera de consumo se redujo alrededor de 9%. </a:t>
            </a:r>
            <a:r>
              <a:rPr lang="es-ES" sz="2400" dirty="0">
                <a:latin typeface="Times New Roman" panose="02020603050405020304" pitchFamily="18" charset="0"/>
                <a:ea typeface="Calibri" panose="020F0502020204030204" pitchFamily="34" charset="0"/>
              </a:rPr>
              <a:t>Es decir, una caída de cerca de 18 billones de pesos.</a:t>
            </a:r>
          </a:p>
          <a:p>
            <a:pPr marL="800100" lvl="1" indent="-342900" algn="just">
              <a:lnSpc>
                <a:spcPct val="150000"/>
              </a:lnSpc>
              <a:buFont typeface="Arial" panose="020B0604020202020204" pitchFamily="34" charset="0"/>
              <a:buChar char="•"/>
            </a:pPr>
            <a:r>
              <a:rPr lang="es-ES" sz="2400" dirty="0">
                <a:latin typeface="Times New Roman" panose="02020603050405020304" pitchFamily="18" charset="0"/>
                <a:ea typeface="Calibri" panose="020F0502020204030204" pitchFamily="34" charset="0"/>
              </a:rPr>
              <a:t>Tomando como base el ticket promedio y el ticket promedio de las personas de alto riesgo de este tipo de crédito </a:t>
            </a:r>
            <a:r>
              <a:rPr lang="es-ES" sz="2400" b="1" dirty="0">
                <a:latin typeface="Times New Roman" panose="02020603050405020304" pitchFamily="18" charset="0"/>
                <a:ea typeface="Calibri" panose="020F0502020204030204" pitchFamily="34" charset="0"/>
              </a:rPr>
              <a:t>esto implica una reducción de entre 1’230.000 y 2’220.000 créditos en el mercado formal.</a:t>
            </a:r>
          </a:p>
          <a:p>
            <a:pPr marL="342900" indent="-342900" algn="just">
              <a:lnSpc>
                <a:spcPct val="150000"/>
              </a:lnSpc>
              <a:buFont typeface="Arial" panose="020B0604020202020204" pitchFamily="34" charset="0"/>
              <a:buChar char="•"/>
            </a:pPr>
            <a:r>
              <a:rPr lang="es-ES" dirty="0">
                <a:latin typeface="Times New Roman" panose="02020603050405020304" pitchFamily="18" charset="0"/>
                <a:ea typeface="Calibri" panose="020F0502020204030204" pitchFamily="34" charset="0"/>
              </a:rPr>
              <a:t>Para los créditos productivos, el efecto es diferenciado a causa de la creación de nuevas categorías</a:t>
            </a:r>
          </a:p>
          <a:p>
            <a:pPr marL="342900" indent="-342900" algn="just">
              <a:lnSpc>
                <a:spcPct val="150000"/>
              </a:lnSpc>
              <a:buFont typeface="Arial" panose="020B0604020202020204" pitchFamily="34" charset="0"/>
              <a:buChar char="•"/>
            </a:pPr>
            <a:endParaRPr lang="es-ES_tradnl" sz="1900" dirty="0">
              <a:latin typeface="Times New Roman" panose="02020603050405020304" pitchFamily="18" charset="0"/>
              <a:ea typeface="Calibri" panose="020F0502020204030204" pitchFamily="34" charset="0"/>
            </a:endParaRPr>
          </a:p>
        </p:txBody>
      </p:sp>
      <p:pic>
        <p:nvPicPr>
          <p:cNvPr id="7" name="Gráfico 6" descr="Hombre con relleno sólido">
            <a:extLst>
              <a:ext uri="{FF2B5EF4-FFF2-40B4-BE49-F238E27FC236}">
                <a16:creationId xmlns:a16="http://schemas.microsoft.com/office/drawing/2014/main" id="{F3B972BF-58C0-4B6F-846B-C894D77EA17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3287365">
            <a:off x="10781506" y="4604300"/>
            <a:ext cx="914400" cy="914400"/>
          </a:xfrm>
          <a:prstGeom prst="rect">
            <a:avLst/>
          </a:prstGeom>
        </p:spPr>
      </p:pic>
      <p:pic>
        <p:nvPicPr>
          <p:cNvPr id="11" name="Gráfico 10" descr="Grupo de personas con relleno sólido">
            <a:extLst>
              <a:ext uri="{FF2B5EF4-FFF2-40B4-BE49-F238E27FC236}">
                <a16:creationId xmlns:a16="http://schemas.microsoft.com/office/drawing/2014/main" id="{AEA7D8F0-0705-47B4-A849-A5608674997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002438" y="1621767"/>
            <a:ext cx="3236268" cy="3236268"/>
          </a:xfrm>
          <a:prstGeom prst="rect">
            <a:avLst/>
          </a:prstGeom>
        </p:spPr>
      </p:pic>
      <p:pic>
        <p:nvPicPr>
          <p:cNvPr id="13" name="Gráfico 12" descr="Hombre con relleno sólido">
            <a:extLst>
              <a:ext uri="{FF2B5EF4-FFF2-40B4-BE49-F238E27FC236}">
                <a16:creationId xmlns:a16="http://schemas.microsoft.com/office/drawing/2014/main" id="{F8311AE6-7154-4691-A3C3-D586C66FFC9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3287365">
            <a:off x="10837059" y="5141338"/>
            <a:ext cx="914400" cy="914400"/>
          </a:xfrm>
          <a:prstGeom prst="rect">
            <a:avLst/>
          </a:prstGeom>
        </p:spPr>
      </p:pic>
      <p:pic>
        <p:nvPicPr>
          <p:cNvPr id="14" name="Gráfico 13" descr="Hombre con relleno sólido">
            <a:extLst>
              <a:ext uri="{FF2B5EF4-FFF2-40B4-BE49-F238E27FC236}">
                <a16:creationId xmlns:a16="http://schemas.microsoft.com/office/drawing/2014/main" id="{0FAE3C2E-DA16-40A6-B89A-25775466533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3287365">
            <a:off x="11285954" y="5522327"/>
            <a:ext cx="914400" cy="914400"/>
          </a:xfrm>
          <a:prstGeom prst="rect">
            <a:avLst/>
          </a:prstGeom>
        </p:spPr>
      </p:pic>
      <p:pic>
        <p:nvPicPr>
          <p:cNvPr id="15" name="Gráfico 14" descr="Hombre con relleno sólido">
            <a:extLst>
              <a:ext uri="{FF2B5EF4-FFF2-40B4-BE49-F238E27FC236}">
                <a16:creationId xmlns:a16="http://schemas.microsoft.com/office/drawing/2014/main" id="{53763409-52EB-4150-B914-C829327D26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9281873">
            <a:off x="7570462" y="4660727"/>
            <a:ext cx="914400" cy="914400"/>
          </a:xfrm>
          <a:prstGeom prst="rect">
            <a:avLst/>
          </a:prstGeom>
        </p:spPr>
      </p:pic>
      <p:pic>
        <p:nvPicPr>
          <p:cNvPr id="16" name="Gráfico 15" descr="Hombre con relleno sólido">
            <a:extLst>
              <a:ext uri="{FF2B5EF4-FFF2-40B4-BE49-F238E27FC236}">
                <a16:creationId xmlns:a16="http://schemas.microsoft.com/office/drawing/2014/main" id="{46512736-FAD3-4F46-9D75-089D211710B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9281873">
            <a:off x="6955647" y="5778502"/>
            <a:ext cx="914400" cy="914400"/>
          </a:xfrm>
          <a:prstGeom prst="rect">
            <a:avLst/>
          </a:prstGeom>
        </p:spPr>
      </p:pic>
      <p:pic>
        <p:nvPicPr>
          <p:cNvPr id="17" name="Gráfico 16" descr="Hombre con relleno sólido">
            <a:extLst>
              <a:ext uri="{FF2B5EF4-FFF2-40B4-BE49-F238E27FC236}">
                <a16:creationId xmlns:a16="http://schemas.microsoft.com/office/drawing/2014/main" id="{3986EB14-801D-4A3F-84C7-0D6EF497E9A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9281873">
            <a:off x="7225733" y="5148959"/>
            <a:ext cx="914400" cy="914400"/>
          </a:xfrm>
          <a:prstGeom prst="rect">
            <a:avLst/>
          </a:prstGeom>
        </p:spPr>
      </p:pic>
    </p:spTree>
    <p:extLst>
      <p:ext uri="{BB962C8B-B14F-4D97-AF65-F5344CB8AC3E}">
        <p14:creationId xmlns:p14="http://schemas.microsoft.com/office/powerpoint/2010/main" val="32487882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¿Y qué pasa con los que se quedan por fuera del mercado formal?</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10" name="Chart 1">
            <a:extLst>
              <a:ext uri="{FF2B5EF4-FFF2-40B4-BE49-F238E27FC236}">
                <a16:creationId xmlns:a16="http://schemas.microsoft.com/office/drawing/2014/main" id="{C13BDADF-7D0B-4C7E-90E4-14339B933891}"/>
              </a:ext>
            </a:extLst>
          </p:cNvPr>
          <p:cNvGraphicFramePr>
            <a:graphicFrameLocks noGrp="1"/>
          </p:cNvGraphicFramePr>
          <p:nvPr>
            <p:ph sz="half" idx="2"/>
            <p:extLst>
              <p:ext uri="{D42A27DB-BD31-4B8C-83A1-F6EECF244321}">
                <p14:modId xmlns:p14="http://schemas.microsoft.com/office/powerpoint/2010/main" val="2831003647"/>
              </p:ext>
            </p:extLst>
          </p:nvPr>
        </p:nvGraphicFramePr>
        <p:xfrm>
          <a:off x="3505200" y="2395325"/>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11" name="CuadroTexto 10">
            <a:extLst>
              <a:ext uri="{FF2B5EF4-FFF2-40B4-BE49-F238E27FC236}">
                <a16:creationId xmlns:a16="http://schemas.microsoft.com/office/drawing/2014/main" id="{B49AEAA2-B7D1-4A45-94E8-ACCDDCDBD3A1}"/>
              </a:ext>
            </a:extLst>
          </p:cNvPr>
          <p:cNvSpPr txBox="1"/>
          <p:nvPr/>
        </p:nvSpPr>
        <p:spPr>
          <a:xfrm>
            <a:off x="7812658" y="6470931"/>
            <a:ext cx="4481422" cy="336118"/>
          </a:xfrm>
          <a:prstGeom prst="rect">
            <a:avLst/>
          </a:prstGeom>
          <a:noFill/>
        </p:spPr>
        <p:txBody>
          <a:bodyPr wrap="square">
            <a:spAutoFit/>
          </a:bodyPr>
          <a:lstStyle/>
          <a:p>
            <a:pPr algn="ctr">
              <a:lnSpc>
                <a:spcPct val="150000"/>
              </a:lnSpc>
              <a:spcAft>
                <a:spcPts val="800"/>
              </a:spcAft>
            </a:pPr>
            <a:r>
              <a:rPr lang="es-CO" sz="1200" i="1" dirty="0">
                <a:effectLst/>
                <a:latin typeface="Times New Roman" panose="02020603050405020304" pitchFamily="18" charset="0"/>
                <a:ea typeface="Calibri" panose="020F0502020204030204" pitchFamily="34" charset="0"/>
              </a:rPr>
              <a:t>Fuente: Elaboración Fedesarrollo con base en ELCA, 2019. </a:t>
            </a:r>
            <a:endParaRPr lang="es-ES" dirty="0">
              <a:effectLst/>
              <a:latin typeface="Times New Roman" panose="02020603050405020304" pitchFamily="18" charset="0"/>
              <a:ea typeface="Calibri" panose="020F0502020204030204" pitchFamily="34" charset="0"/>
            </a:endParaRPr>
          </a:p>
        </p:txBody>
      </p:sp>
      <p:sp>
        <p:nvSpPr>
          <p:cNvPr id="13" name="CuadroTexto 12">
            <a:extLst>
              <a:ext uri="{FF2B5EF4-FFF2-40B4-BE49-F238E27FC236}">
                <a16:creationId xmlns:a16="http://schemas.microsoft.com/office/drawing/2014/main" id="{85A36D6C-7C71-4F7A-A213-F5FBD76AE56A}"/>
              </a:ext>
            </a:extLst>
          </p:cNvPr>
          <p:cNvSpPr txBox="1"/>
          <p:nvPr/>
        </p:nvSpPr>
        <p:spPr>
          <a:xfrm>
            <a:off x="3025553" y="1649197"/>
            <a:ext cx="6140894" cy="369332"/>
          </a:xfrm>
          <a:prstGeom prst="rect">
            <a:avLst/>
          </a:prstGeom>
          <a:noFill/>
        </p:spPr>
        <p:txBody>
          <a:bodyPr wrap="square">
            <a:spAutoFit/>
          </a:bodyPr>
          <a:lstStyle/>
          <a:p>
            <a:pPr algn="ctr"/>
            <a:r>
              <a:rPr lang="es-CO" sz="1800" b="1" i="1" dirty="0">
                <a:effectLst/>
                <a:latin typeface="Times New Roman" panose="02020603050405020304" pitchFamily="18" charset="0"/>
                <a:ea typeface="Calibri" panose="020F0502020204030204" pitchFamily="34" charset="0"/>
              </a:rPr>
              <a:t>Tasa de interés mensual estimada para distintos acreedores </a:t>
            </a:r>
            <a:endParaRPr lang="es-ES" i="1" dirty="0"/>
          </a:p>
        </p:txBody>
      </p:sp>
    </p:spTree>
    <p:extLst>
      <p:ext uri="{BB962C8B-B14F-4D97-AF65-F5344CB8AC3E}">
        <p14:creationId xmlns:p14="http://schemas.microsoft.com/office/powerpoint/2010/main" val="1788905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Ha sido difícil avanzar en la inclusión crediticia</a:t>
            </a:r>
            <a:endParaRPr lang="es-CO" sz="3000" dirty="0">
              <a:solidFill>
                <a:schemeClr val="bg1"/>
              </a:solidFill>
              <a:latin typeface="Barlow" pitchFamily="2" charset="77"/>
              <a:cs typeface="Calibri Light" panose="020F03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1" name="CuadroTexto 10">
            <a:extLst>
              <a:ext uri="{FF2B5EF4-FFF2-40B4-BE49-F238E27FC236}">
                <a16:creationId xmlns:a16="http://schemas.microsoft.com/office/drawing/2014/main" id="{B49AEAA2-B7D1-4A45-94E8-ACCDDCDBD3A1}"/>
              </a:ext>
            </a:extLst>
          </p:cNvPr>
          <p:cNvSpPr txBox="1"/>
          <p:nvPr/>
        </p:nvSpPr>
        <p:spPr>
          <a:xfrm>
            <a:off x="5604793" y="6491027"/>
            <a:ext cx="6689288" cy="336118"/>
          </a:xfrm>
          <a:prstGeom prst="rect">
            <a:avLst/>
          </a:prstGeom>
          <a:noFill/>
        </p:spPr>
        <p:txBody>
          <a:bodyPr wrap="square">
            <a:spAutoFit/>
          </a:bodyPr>
          <a:lstStyle/>
          <a:p>
            <a:pPr algn="ctr">
              <a:lnSpc>
                <a:spcPct val="150000"/>
              </a:lnSpc>
              <a:spcAft>
                <a:spcPts val="800"/>
              </a:spcAft>
            </a:pPr>
            <a:r>
              <a:rPr lang="es-CO" sz="1200" i="1" dirty="0">
                <a:effectLst/>
                <a:latin typeface="Times New Roman" panose="02020603050405020304" pitchFamily="18" charset="0"/>
                <a:ea typeface="Calibri" panose="020F0502020204030204" pitchFamily="34" charset="0"/>
              </a:rPr>
              <a:t>Fuente: Banca de las Oportunidades y SFC, con datos de </a:t>
            </a:r>
            <a:r>
              <a:rPr lang="es-CO" sz="1200" i="1" dirty="0" err="1">
                <a:effectLst/>
                <a:latin typeface="Times New Roman" panose="02020603050405020304" pitchFamily="18" charset="0"/>
                <a:ea typeface="Calibri" panose="020F0502020204030204" pitchFamily="34" charset="0"/>
              </a:rPr>
              <a:t>Transunion</a:t>
            </a:r>
            <a:r>
              <a:rPr lang="es-CO" sz="1200" i="1" dirty="0">
                <a:effectLst/>
                <a:latin typeface="Times New Roman" panose="02020603050405020304" pitchFamily="18" charset="0"/>
                <a:ea typeface="Calibri" panose="020F0502020204030204" pitchFamily="34" charset="0"/>
              </a:rPr>
              <a:t> y DANE. Elaboración Fedesarrollo.</a:t>
            </a:r>
            <a:endParaRPr lang="es-ES" sz="1200" dirty="0">
              <a:effectLst/>
              <a:latin typeface="Times New Roman" panose="02020603050405020304" pitchFamily="18" charset="0"/>
              <a:ea typeface="Calibri" panose="020F0502020204030204" pitchFamily="34" charset="0"/>
            </a:endParaRPr>
          </a:p>
        </p:txBody>
      </p:sp>
      <p:sp>
        <p:nvSpPr>
          <p:cNvPr id="15" name="CuadroTexto 14">
            <a:extLst>
              <a:ext uri="{FF2B5EF4-FFF2-40B4-BE49-F238E27FC236}">
                <a16:creationId xmlns:a16="http://schemas.microsoft.com/office/drawing/2014/main" id="{938967BD-8101-4ED5-8ECA-63D87C04BDCE}"/>
              </a:ext>
            </a:extLst>
          </p:cNvPr>
          <p:cNvSpPr txBox="1"/>
          <p:nvPr/>
        </p:nvSpPr>
        <p:spPr>
          <a:xfrm>
            <a:off x="1682152" y="1383184"/>
            <a:ext cx="7954218" cy="369332"/>
          </a:xfrm>
          <a:prstGeom prst="rect">
            <a:avLst/>
          </a:prstGeom>
          <a:noFill/>
        </p:spPr>
        <p:txBody>
          <a:bodyPr wrap="square">
            <a:spAutoFit/>
          </a:bodyPr>
          <a:lstStyle/>
          <a:p>
            <a:pPr algn="ctr"/>
            <a:r>
              <a:rPr lang="es-CO" sz="1800" b="1" i="1" dirty="0">
                <a:effectLst/>
                <a:latin typeface="Times New Roman" panose="02020603050405020304" pitchFamily="18" charset="0"/>
                <a:ea typeface="Calibri" panose="020F0502020204030204" pitchFamily="34" charset="0"/>
              </a:rPr>
              <a:t>Evolución de tenencia de productos </a:t>
            </a:r>
            <a:r>
              <a:rPr lang="es-CO" b="1" i="1" dirty="0">
                <a:latin typeface="Times New Roman" panose="02020603050405020304" pitchFamily="18" charset="0"/>
                <a:ea typeface="Calibri" panose="020F0502020204030204" pitchFamily="34" charset="0"/>
              </a:rPr>
              <a:t>financieros y crediticios, </a:t>
            </a:r>
            <a:r>
              <a:rPr lang="es-CO" sz="1800" b="1" i="1" dirty="0">
                <a:effectLst/>
                <a:latin typeface="Times New Roman" panose="02020603050405020304" pitchFamily="18" charset="0"/>
                <a:ea typeface="Calibri" panose="020F0502020204030204" pitchFamily="34" charset="0"/>
              </a:rPr>
              <a:t>adultos (2018-2023)</a:t>
            </a:r>
            <a:endParaRPr lang="es-ES" i="1" dirty="0"/>
          </a:p>
        </p:txBody>
      </p:sp>
      <p:graphicFrame>
        <p:nvGraphicFramePr>
          <p:cNvPr id="16" name="Gráfico 15">
            <a:extLst>
              <a:ext uri="{FF2B5EF4-FFF2-40B4-BE49-F238E27FC236}">
                <a16:creationId xmlns:a16="http://schemas.microsoft.com/office/drawing/2014/main" id="{FEF8DF0C-A59F-4199-A0FA-448AE7607B8E}"/>
              </a:ext>
            </a:extLst>
          </p:cNvPr>
          <p:cNvGraphicFramePr>
            <a:graphicFrameLocks/>
          </p:cNvGraphicFramePr>
          <p:nvPr>
            <p:extLst>
              <p:ext uri="{D42A27DB-BD31-4B8C-83A1-F6EECF244321}">
                <p14:modId xmlns:p14="http://schemas.microsoft.com/office/powerpoint/2010/main" val="2712566729"/>
              </p:ext>
            </p:extLst>
          </p:nvPr>
        </p:nvGraphicFramePr>
        <p:xfrm>
          <a:off x="1975477" y="2093565"/>
          <a:ext cx="7099511" cy="43426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1821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Recomendaciones para créditos de consumo</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09036" y="1540325"/>
            <a:ext cx="11201400" cy="37773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r>
              <a:rPr lang="es-ES_tradnl" sz="2300" dirty="0">
                <a:latin typeface="Times New Roman" panose="02020603050405020304" pitchFamily="18" charset="0"/>
                <a:ea typeface="Calibri" panose="020F0502020204030204" pitchFamily="34" charset="0"/>
              </a:rPr>
              <a:t>La diferencia entre el IBC del crédito de consumo y el crédito comercial ordinario es de 7 puntos porcentuales. </a:t>
            </a:r>
            <a:r>
              <a:rPr lang="es-ES_tradnl" sz="2300" b="1" dirty="0">
                <a:latin typeface="Times New Roman" panose="02020603050405020304" pitchFamily="18" charset="0"/>
                <a:ea typeface="Calibri" panose="020F0502020204030204" pitchFamily="34" charset="0"/>
              </a:rPr>
              <a:t>Se debe eliminar la cartera comercial de este cálculo. </a:t>
            </a:r>
          </a:p>
          <a:p>
            <a:pPr marL="800100" lvl="1" indent="-342900" algn="just">
              <a:lnSpc>
                <a:spcPct val="150000"/>
              </a:lnSpc>
              <a:buFont typeface="Arial" panose="020B0604020202020204" pitchFamily="34" charset="0"/>
              <a:buChar char="•"/>
            </a:pPr>
            <a:r>
              <a:rPr lang="es-ES_tradnl" sz="1900" dirty="0">
                <a:latin typeface="Times New Roman" panose="02020603050405020304" pitchFamily="18" charset="0"/>
                <a:ea typeface="Calibri" panose="020F0502020204030204" pitchFamily="34" charset="0"/>
              </a:rPr>
              <a:t>La diferencia entre el IBC de los créditos de tarjeta de crédito y el resto de créditos de consumo es de 10 puntos porcentuales. </a:t>
            </a:r>
            <a:r>
              <a:rPr lang="es-ES_tradnl" sz="1900" b="1" dirty="0">
                <a:latin typeface="Times New Roman" panose="02020603050405020304" pitchFamily="18" charset="0"/>
                <a:ea typeface="Calibri" panose="020F0502020204030204" pitchFamily="34" charset="0"/>
              </a:rPr>
              <a:t>Se debe crear una categoría a parte para los consumos en tarjera de crédito</a:t>
            </a:r>
            <a:r>
              <a:rPr lang="es-ES_tradnl" sz="1900" dirty="0">
                <a:latin typeface="Times New Roman" panose="02020603050405020304" pitchFamily="18" charset="0"/>
                <a:ea typeface="Calibri" panose="020F0502020204030204" pitchFamily="34" charset="0"/>
              </a:rPr>
              <a:t>.</a:t>
            </a:r>
          </a:p>
          <a:p>
            <a:pPr marL="800100" lvl="1" indent="-342900" algn="just">
              <a:lnSpc>
                <a:spcPct val="150000"/>
              </a:lnSpc>
              <a:buFont typeface="Arial" panose="020B0604020202020204" pitchFamily="34" charset="0"/>
              <a:buChar char="•"/>
            </a:pPr>
            <a:r>
              <a:rPr lang="es-ES_tradnl" sz="1900" b="1" dirty="0">
                <a:latin typeface="Times New Roman" panose="02020603050405020304" pitchFamily="18" charset="0"/>
                <a:ea typeface="Calibri" panose="020F0502020204030204" pitchFamily="34" charset="0"/>
              </a:rPr>
              <a:t>Se debe separar el IBC de los créditos de consumo por monto</a:t>
            </a:r>
            <a:r>
              <a:rPr lang="es-ES_tradnl" sz="1900" dirty="0">
                <a:latin typeface="Times New Roman" panose="02020603050405020304" pitchFamily="18" charset="0"/>
                <a:ea typeface="Calibri" panose="020F0502020204030204" pitchFamily="34" charset="0"/>
              </a:rPr>
              <a:t>.</a:t>
            </a: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756236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Recomendaciones para créditos productivos</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09036" y="1540324"/>
            <a:ext cx="11201400" cy="476558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r>
              <a:rPr lang="es-ES_tradnl" sz="2300" dirty="0">
                <a:latin typeface="Times New Roman" panose="02020603050405020304" pitchFamily="18" charset="0"/>
                <a:ea typeface="Calibri" panose="020F0502020204030204" pitchFamily="34" charset="0"/>
              </a:rPr>
              <a:t>Para créditos productivos, los créditos con recursos provenientes de redescuento tienen una tasa 25 puntos porcentuales más baja que aquellos sin recursos provenientes de redescuento. En el caso del crédito productivo rural, los créditos con recursos provenientes de redescuento representan el 73% de los montos desembolsados, mientras que en los créditos productivos urbanos representan el 28%. Esto implica una diferencia en los IBC de estos créditos de 18 puntos porcentuales.</a:t>
            </a:r>
          </a:p>
          <a:p>
            <a:pPr marL="342900" indent="-342900" algn="just">
              <a:lnSpc>
                <a:spcPct val="150000"/>
              </a:lnSpc>
              <a:buFont typeface="Arial" panose="020B0604020202020204" pitchFamily="34" charset="0"/>
              <a:buChar char="•"/>
            </a:pPr>
            <a:r>
              <a:rPr lang="es-ES_tradnl" sz="2300" b="1" dirty="0">
                <a:latin typeface="Times New Roman" panose="02020603050405020304" pitchFamily="18" charset="0"/>
                <a:ea typeface="Calibri" panose="020F0502020204030204" pitchFamily="34" charset="0"/>
              </a:rPr>
              <a:t>Se deben eliminar del cálculo del IBC los créditos con recursos provenientes de redescuento.</a:t>
            </a: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1685711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Recomendaciones para créditos de consumo de bajo monto</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365904" y="1498848"/>
            <a:ext cx="11201400" cy="50744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r>
              <a:rPr lang="es-ES" sz="2300" dirty="0">
                <a:latin typeface="Times New Roman" panose="02020603050405020304" pitchFamily="18" charset="0"/>
                <a:ea typeface="Calibri" panose="020F0502020204030204" pitchFamily="34" charset="0"/>
              </a:rPr>
              <a:t>Pese a los intentos por flexibilizar el acceso a este tipo de créditos, parece no haber un apetito del mercado por ofrecerlos. </a:t>
            </a:r>
          </a:p>
          <a:p>
            <a:pPr marL="342900" indent="-342900" algn="just">
              <a:lnSpc>
                <a:spcPct val="150000"/>
              </a:lnSpc>
              <a:buFont typeface="Arial" panose="020B0604020202020204" pitchFamily="34" charset="0"/>
              <a:buChar char="•"/>
            </a:pPr>
            <a:r>
              <a:rPr lang="es-ES" sz="2300" dirty="0">
                <a:latin typeface="Times New Roman" panose="02020603050405020304" pitchFamily="18" charset="0"/>
                <a:ea typeface="Calibri" panose="020F0502020204030204" pitchFamily="34" charset="0"/>
              </a:rPr>
              <a:t>Es importante reconocer que la oferta de este mercado se enfoca principalmente en las entidades no reguladas por la superintendencia financiera. </a:t>
            </a:r>
          </a:p>
          <a:p>
            <a:pPr marL="342900" indent="-342900" algn="just">
              <a:lnSpc>
                <a:spcPct val="150000"/>
              </a:lnSpc>
              <a:buFont typeface="Arial" panose="020B0604020202020204" pitchFamily="34" charset="0"/>
              <a:buChar char="•"/>
            </a:pPr>
            <a:r>
              <a:rPr lang="es-ES" sz="2300" dirty="0">
                <a:latin typeface="Times New Roman" panose="02020603050405020304" pitchFamily="18" charset="0"/>
                <a:ea typeface="Calibri" panose="020F0502020204030204" pitchFamily="34" charset="0"/>
              </a:rPr>
              <a:t>Con el objetivo de tener datos para establecer una tasa representativa del mercado, </a:t>
            </a:r>
            <a:r>
              <a:rPr lang="es-ES" sz="2300" b="1" dirty="0">
                <a:latin typeface="Times New Roman" panose="02020603050405020304" pitchFamily="18" charset="0"/>
                <a:ea typeface="Calibri" panose="020F0502020204030204" pitchFamily="34" charset="0"/>
              </a:rPr>
              <a:t>se debe solicitar información a las entidades que ofrecen estos créditos para el cálculo del IBC.</a:t>
            </a:r>
            <a:endParaRPr lang="es-ES_tradnl" sz="2300" b="1" dirty="0">
              <a:latin typeface="Times New Roman" panose="02020603050405020304" pitchFamily="18" charset="0"/>
              <a:ea typeface="Calibri" panose="020F05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535796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Discusiones a futuro</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365904" y="1498848"/>
            <a:ext cx="11201400" cy="50744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r>
              <a:rPr lang="es-ES_tradnl" sz="2300" dirty="0">
                <a:latin typeface="Times New Roman" panose="02020603050405020304" pitchFamily="18" charset="0"/>
                <a:ea typeface="Calibri" panose="020F0502020204030204" pitchFamily="34" charset="0"/>
              </a:rPr>
              <a:t>Revisar a profundidad efectos de la retroactividad de la tasa de usura en Colombia.</a:t>
            </a: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r>
              <a:rPr lang="es-ES_tradnl" sz="2300" dirty="0">
                <a:latin typeface="Times New Roman" panose="02020603050405020304" pitchFamily="18" charset="0"/>
                <a:ea typeface="Calibri" panose="020F0502020204030204" pitchFamily="34" charset="0"/>
              </a:rPr>
              <a:t>Estudiar a profundidad los efectos diferenciados </a:t>
            </a:r>
            <a:r>
              <a:rPr lang="es-ES_tradnl" sz="2300">
                <a:latin typeface="Times New Roman" panose="02020603050405020304" pitchFamily="18" charset="0"/>
                <a:ea typeface="Calibri" panose="020F0502020204030204" pitchFamily="34" charset="0"/>
              </a:rPr>
              <a:t>para PYMES </a:t>
            </a:r>
            <a:r>
              <a:rPr lang="es-ES_tradnl" sz="2300" dirty="0">
                <a:latin typeface="Times New Roman" panose="02020603050405020304" pitchFamily="18" charset="0"/>
                <a:ea typeface="Calibri" panose="020F0502020204030204" pitchFamily="34" charset="0"/>
              </a:rPr>
              <a:t>y grandes empresas en la cartera comercial.</a:t>
            </a: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9405503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194C"/>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6D197CEF-6944-AB46-BB04-7BB872A503D2}"/>
              </a:ext>
            </a:extLst>
          </p:cNvPr>
          <p:cNvPicPr>
            <a:picLocks noChangeAspect="1"/>
          </p:cNvPicPr>
          <p:nvPr/>
        </p:nvPicPr>
        <p:blipFill>
          <a:blip r:embed="rId2"/>
          <a:stretch>
            <a:fillRect/>
          </a:stretch>
        </p:blipFill>
        <p:spPr>
          <a:xfrm>
            <a:off x="3690452" y="2232708"/>
            <a:ext cx="4809212" cy="2392583"/>
          </a:xfrm>
          <a:prstGeom prst="rect">
            <a:avLst/>
          </a:prstGeom>
        </p:spPr>
      </p:pic>
      <p:sp>
        <p:nvSpPr>
          <p:cNvPr id="2" name="Rectángulo 1">
            <a:extLst>
              <a:ext uri="{FF2B5EF4-FFF2-40B4-BE49-F238E27FC236}">
                <a16:creationId xmlns:a16="http://schemas.microsoft.com/office/drawing/2014/main" id="{157D7234-DE5D-114A-99D1-14800F0E9BB2}"/>
              </a:ext>
            </a:extLst>
          </p:cNvPr>
          <p:cNvSpPr/>
          <p:nvPr/>
        </p:nvSpPr>
        <p:spPr>
          <a:xfrm>
            <a:off x="3179298" y="3244334"/>
            <a:ext cx="3037889" cy="369332"/>
          </a:xfrm>
          <a:prstGeom prst="rect">
            <a:avLst/>
          </a:prstGeom>
        </p:spPr>
        <p:txBody>
          <a:bodyPr wrap="square">
            <a:spAutoFit/>
          </a:bodyPr>
          <a:lstStyle/>
          <a:p>
            <a:r>
              <a:rPr lang="es-CO">
                <a:solidFill>
                  <a:srgbClr val="000000"/>
                </a:solidFill>
                <a:latin typeface="Times" pitchFamily="2" charset="0"/>
              </a:rPr>
              <a:t> </a:t>
            </a:r>
            <a:endParaRPr lang="es-CO" dirty="0"/>
          </a:p>
        </p:txBody>
      </p:sp>
    </p:spTree>
    <p:extLst>
      <p:ext uri="{BB962C8B-B14F-4D97-AF65-F5344CB8AC3E}">
        <p14:creationId xmlns:p14="http://schemas.microsoft.com/office/powerpoint/2010/main" val="339097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Objetivo y motivación</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265866"/>
            <a:ext cx="11201400" cy="12767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r>
              <a:rPr lang="es-ES_tradnl" sz="2300" dirty="0">
                <a:latin typeface="Times New Roman" panose="02020603050405020304" pitchFamily="18" charset="0"/>
                <a:ea typeface="Calibri" panose="020F0502020204030204" pitchFamily="34" charset="0"/>
              </a:rPr>
              <a:t>Determinar los efectos de los cambios recientes (2023) en la metodología para el cálculo del Interés Bancario Corriente (IBC) que determina la tasa de usura en Colombia.</a:t>
            </a: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6" name="Gráfico 5">
            <a:extLst>
              <a:ext uri="{FF2B5EF4-FFF2-40B4-BE49-F238E27FC236}">
                <a16:creationId xmlns:a16="http://schemas.microsoft.com/office/drawing/2014/main" id="{C08CE88C-60AF-4724-823E-103B9A37AC10}"/>
              </a:ext>
            </a:extLst>
          </p:cNvPr>
          <p:cNvGraphicFramePr>
            <a:graphicFrameLocks/>
          </p:cNvGraphicFramePr>
          <p:nvPr>
            <p:extLst>
              <p:ext uri="{D42A27DB-BD31-4B8C-83A1-F6EECF244321}">
                <p14:modId xmlns:p14="http://schemas.microsoft.com/office/powerpoint/2010/main" val="2773275786"/>
              </p:ext>
            </p:extLst>
          </p:nvPr>
        </p:nvGraphicFramePr>
        <p:xfrm>
          <a:off x="73742" y="2843472"/>
          <a:ext cx="5904272" cy="3707130"/>
        </p:xfrm>
        <a:graphic>
          <a:graphicData uri="http://schemas.openxmlformats.org/drawingml/2006/chart">
            <c:chart xmlns:c="http://schemas.openxmlformats.org/drawingml/2006/chart" xmlns:r="http://schemas.openxmlformats.org/officeDocument/2006/relationships" r:id="rId4"/>
          </a:graphicData>
        </a:graphic>
      </p:graphicFrame>
      <p:sp>
        <p:nvSpPr>
          <p:cNvPr id="10" name="CuadroTexto 9">
            <a:extLst>
              <a:ext uri="{FF2B5EF4-FFF2-40B4-BE49-F238E27FC236}">
                <a16:creationId xmlns:a16="http://schemas.microsoft.com/office/drawing/2014/main" id="{8D6B6320-41EB-4CDF-8E0E-32076A401A2D}"/>
              </a:ext>
            </a:extLst>
          </p:cNvPr>
          <p:cNvSpPr txBox="1"/>
          <p:nvPr/>
        </p:nvSpPr>
        <p:spPr>
          <a:xfrm>
            <a:off x="8190271" y="6542171"/>
            <a:ext cx="3915465"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Banco de la República y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1" name="Marcador de contenido 2">
            <a:extLst>
              <a:ext uri="{FF2B5EF4-FFF2-40B4-BE49-F238E27FC236}">
                <a16:creationId xmlns:a16="http://schemas.microsoft.com/office/drawing/2014/main" id="{327F23B5-75E8-4BD8-8706-39D6A43C2B9D}"/>
              </a:ext>
            </a:extLst>
          </p:cNvPr>
          <p:cNvSpPr txBox="1">
            <a:spLocks/>
          </p:cNvSpPr>
          <p:nvPr/>
        </p:nvSpPr>
        <p:spPr>
          <a:xfrm>
            <a:off x="48671" y="2359544"/>
            <a:ext cx="5758749" cy="618969"/>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ES" sz="1800" b="1" i="1" dirty="0">
                <a:latin typeface="Times New Roman" panose="02020603050405020304" pitchFamily="18" charset="0"/>
                <a:ea typeface="Calibri" panose="020F0502020204030204" pitchFamily="34" charset="0"/>
              </a:rPr>
              <a:t>Evolución Tasa de Usura comercial y Tasa de interés del Banco de la República (2015-2023)</a:t>
            </a:r>
          </a:p>
          <a:p>
            <a:pPr algn="just">
              <a:lnSpc>
                <a:spcPct val="150000"/>
              </a:lnSpc>
            </a:pPr>
            <a:endParaRPr lang="es-ES_tradnl" sz="1800" i="1" dirty="0">
              <a:latin typeface="Times New Roman" panose="02020603050405020304" pitchFamily="18" charset="0"/>
              <a:ea typeface="Calibri" panose="020F0502020204030204" pitchFamily="34" charset="0"/>
            </a:endParaRPr>
          </a:p>
        </p:txBody>
      </p:sp>
      <p:sp>
        <p:nvSpPr>
          <p:cNvPr id="12" name="Marcador de contenido 2">
            <a:extLst>
              <a:ext uri="{FF2B5EF4-FFF2-40B4-BE49-F238E27FC236}">
                <a16:creationId xmlns:a16="http://schemas.microsoft.com/office/drawing/2014/main" id="{6342C283-C500-4B8C-9B24-B3E30DCFE172}"/>
              </a:ext>
            </a:extLst>
          </p:cNvPr>
          <p:cNvSpPr txBox="1">
            <a:spLocks/>
          </p:cNvSpPr>
          <p:nvPr/>
        </p:nvSpPr>
        <p:spPr>
          <a:xfrm>
            <a:off x="6384580" y="2337636"/>
            <a:ext cx="5358210" cy="6189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ES" sz="1400" b="1" i="1" dirty="0">
                <a:latin typeface="Times New Roman" panose="02020603050405020304" pitchFamily="18" charset="0"/>
                <a:ea typeface="Calibri" panose="020F0502020204030204" pitchFamily="34" charset="0"/>
              </a:rPr>
              <a:t>Evolución Tasa de Usura para Microcréditos (2020-2023)</a:t>
            </a:r>
          </a:p>
          <a:p>
            <a:pPr algn="just">
              <a:lnSpc>
                <a:spcPct val="150000"/>
              </a:lnSpc>
            </a:pPr>
            <a:endParaRPr lang="es-ES_tradnl" sz="1400" i="1" dirty="0">
              <a:latin typeface="Times New Roman" panose="02020603050405020304" pitchFamily="18" charset="0"/>
              <a:ea typeface="Calibri" panose="020F0502020204030204" pitchFamily="34" charset="0"/>
            </a:endParaRPr>
          </a:p>
        </p:txBody>
      </p:sp>
      <p:graphicFrame>
        <p:nvGraphicFramePr>
          <p:cNvPr id="13" name="Gráfico 12">
            <a:extLst>
              <a:ext uri="{FF2B5EF4-FFF2-40B4-BE49-F238E27FC236}">
                <a16:creationId xmlns:a16="http://schemas.microsoft.com/office/drawing/2014/main" id="{5F19AF58-68D3-4161-A414-9E71C36603E7}"/>
              </a:ext>
            </a:extLst>
          </p:cNvPr>
          <p:cNvGraphicFramePr>
            <a:graphicFrameLocks/>
          </p:cNvGraphicFramePr>
          <p:nvPr>
            <p:extLst>
              <p:ext uri="{D42A27DB-BD31-4B8C-83A1-F6EECF244321}">
                <p14:modId xmlns:p14="http://schemas.microsoft.com/office/powerpoint/2010/main" val="2547654847"/>
              </p:ext>
            </p:extLst>
          </p:nvPr>
        </p:nvGraphicFramePr>
        <p:xfrm>
          <a:off x="6071419" y="2912500"/>
          <a:ext cx="5696441" cy="321564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548102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Objetivo y motivación</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265866"/>
            <a:ext cx="11201400" cy="12767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50000"/>
              </a:lnSpc>
              <a:buFont typeface="Arial" panose="020B0604020202020204" pitchFamily="34" charset="0"/>
              <a:buChar char="•"/>
            </a:pPr>
            <a:r>
              <a:rPr lang="es-ES_tradnl" sz="2300" dirty="0">
                <a:latin typeface="Times New Roman" panose="02020603050405020304" pitchFamily="18" charset="0"/>
                <a:ea typeface="Calibri" panose="020F0502020204030204" pitchFamily="34" charset="0"/>
              </a:rPr>
              <a:t>Determinar los efectos de los cambios recientes (2023) en la metodología para el cálculo del Interés Bancario Corriente (IBC) que determina la tasa de usura en Colombia.</a:t>
            </a: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
        <p:nvSpPr>
          <p:cNvPr id="10" name="CuadroTexto 9">
            <a:extLst>
              <a:ext uri="{FF2B5EF4-FFF2-40B4-BE49-F238E27FC236}">
                <a16:creationId xmlns:a16="http://schemas.microsoft.com/office/drawing/2014/main" id="{8D6B6320-41EB-4CDF-8E0E-32076A401A2D}"/>
              </a:ext>
            </a:extLst>
          </p:cNvPr>
          <p:cNvSpPr txBox="1"/>
          <p:nvPr/>
        </p:nvSpPr>
        <p:spPr>
          <a:xfrm>
            <a:off x="8190271" y="6542171"/>
            <a:ext cx="3915465" cy="315856"/>
          </a:xfrm>
          <a:prstGeom prst="rect">
            <a:avLst/>
          </a:prstGeom>
          <a:noFill/>
        </p:spPr>
        <p:txBody>
          <a:bodyPr wrap="square">
            <a:spAutoFit/>
          </a:bodyPr>
          <a:lstStyle/>
          <a:p>
            <a:pPr algn="ctr">
              <a:lnSpc>
                <a:spcPct val="150000"/>
              </a:lnSpc>
              <a:spcAft>
                <a:spcPts val="800"/>
              </a:spcAft>
            </a:pPr>
            <a:r>
              <a:rPr lang="es-CO" sz="1100" i="1" dirty="0">
                <a:effectLst/>
                <a:latin typeface="Times New Roman" panose="02020603050405020304" pitchFamily="18" charset="0"/>
                <a:ea typeface="Calibri" panose="020F0502020204030204" pitchFamily="34" charset="0"/>
              </a:rPr>
              <a:t>Fuente: Banco de la República y SFC. Elaboración Fedesarrollo </a:t>
            </a:r>
            <a:endParaRPr lang="es-ES" sz="1600" dirty="0">
              <a:effectLst/>
              <a:latin typeface="Times New Roman" panose="02020603050405020304" pitchFamily="18" charset="0"/>
              <a:ea typeface="Calibri" panose="020F0502020204030204" pitchFamily="34" charset="0"/>
            </a:endParaRPr>
          </a:p>
        </p:txBody>
      </p:sp>
      <p:sp>
        <p:nvSpPr>
          <p:cNvPr id="11" name="Marcador de contenido 2">
            <a:extLst>
              <a:ext uri="{FF2B5EF4-FFF2-40B4-BE49-F238E27FC236}">
                <a16:creationId xmlns:a16="http://schemas.microsoft.com/office/drawing/2014/main" id="{327F23B5-75E8-4BD8-8706-39D6A43C2B9D}"/>
              </a:ext>
            </a:extLst>
          </p:cNvPr>
          <p:cNvSpPr txBox="1">
            <a:spLocks/>
          </p:cNvSpPr>
          <p:nvPr/>
        </p:nvSpPr>
        <p:spPr>
          <a:xfrm>
            <a:off x="48671" y="2359544"/>
            <a:ext cx="5758749" cy="618969"/>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ES" sz="1800" b="1" i="1" dirty="0">
                <a:latin typeface="Times New Roman" panose="02020603050405020304" pitchFamily="18" charset="0"/>
                <a:ea typeface="Calibri" panose="020F0502020204030204" pitchFamily="34" charset="0"/>
              </a:rPr>
              <a:t>Evolución Brecha Tasa de Usura comercial y Tasa de interés del Banco de la República (2015-2023)</a:t>
            </a:r>
          </a:p>
          <a:p>
            <a:pPr algn="just">
              <a:lnSpc>
                <a:spcPct val="150000"/>
              </a:lnSpc>
            </a:pPr>
            <a:endParaRPr lang="es-ES_tradnl" sz="1800" i="1" dirty="0">
              <a:latin typeface="Times New Roman" panose="02020603050405020304" pitchFamily="18" charset="0"/>
              <a:ea typeface="Calibri" panose="020F0502020204030204" pitchFamily="34" charset="0"/>
            </a:endParaRPr>
          </a:p>
        </p:txBody>
      </p:sp>
      <p:sp>
        <p:nvSpPr>
          <p:cNvPr id="12" name="Marcador de contenido 2">
            <a:extLst>
              <a:ext uri="{FF2B5EF4-FFF2-40B4-BE49-F238E27FC236}">
                <a16:creationId xmlns:a16="http://schemas.microsoft.com/office/drawing/2014/main" id="{6342C283-C500-4B8C-9B24-B3E30DCFE172}"/>
              </a:ext>
            </a:extLst>
          </p:cNvPr>
          <p:cNvSpPr txBox="1">
            <a:spLocks/>
          </p:cNvSpPr>
          <p:nvPr/>
        </p:nvSpPr>
        <p:spPr>
          <a:xfrm>
            <a:off x="6384580" y="2337636"/>
            <a:ext cx="5358210" cy="6189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ES" sz="1400" b="1" i="1" dirty="0">
                <a:latin typeface="Times New Roman" panose="02020603050405020304" pitchFamily="18" charset="0"/>
                <a:ea typeface="Calibri" panose="020F0502020204030204" pitchFamily="34" charset="0"/>
              </a:rPr>
              <a:t>Evolución Tasa de Usura para Microcréditos (2020-2023)</a:t>
            </a:r>
          </a:p>
          <a:p>
            <a:pPr algn="just">
              <a:lnSpc>
                <a:spcPct val="150000"/>
              </a:lnSpc>
            </a:pPr>
            <a:endParaRPr lang="es-ES_tradnl" sz="1400" i="1" dirty="0">
              <a:latin typeface="Times New Roman" panose="02020603050405020304" pitchFamily="18" charset="0"/>
              <a:ea typeface="Calibri" panose="020F0502020204030204" pitchFamily="34" charset="0"/>
            </a:endParaRPr>
          </a:p>
        </p:txBody>
      </p:sp>
      <p:graphicFrame>
        <p:nvGraphicFramePr>
          <p:cNvPr id="13" name="Gráfico 12">
            <a:extLst>
              <a:ext uri="{FF2B5EF4-FFF2-40B4-BE49-F238E27FC236}">
                <a16:creationId xmlns:a16="http://schemas.microsoft.com/office/drawing/2014/main" id="{5F19AF58-68D3-4161-A414-9E71C36603E7}"/>
              </a:ext>
            </a:extLst>
          </p:cNvPr>
          <p:cNvGraphicFramePr>
            <a:graphicFrameLocks/>
          </p:cNvGraphicFramePr>
          <p:nvPr/>
        </p:nvGraphicFramePr>
        <p:xfrm>
          <a:off x="6071419" y="2912500"/>
          <a:ext cx="5696441" cy="32156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áfico 13">
            <a:extLst>
              <a:ext uri="{FF2B5EF4-FFF2-40B4-BE49-F238E27FC236}">
                <a16:creationId xmlns:a16="http://schemas.microsoft.com/office/drawing/2014/main" id="{9CEEC4C0-9737-4D3F-A8F4-E9900D6F24B3}"/>
              </a:ext>
            </a:extLst>
          </p:cNvPr>
          <p:cNvGraphicFramePr>
            <a:graphicFrameLocks/>
          </p:cNvGraphicFramePr>
          <p:nvPr>
            <p:extLst>
              <p:ext uri="{D42A27DB-BD31-4B8C-83A1-F6EECF244321}">
                <p14:modId xmlns:p14="http://schemas.microsoft.com/office/powerpoint/2010/main" val="101967495"/>
              </p:ext>
            </p:extLst>
          </p:nvPr>
        </p:nvGraphicFramePr>
        <p:xfrm>
          <a:off x="86264" y="2912500"/>
          <a:ext cx="6400800" cy="370713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9741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43133"/>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Agenda</a:t>
            </a:r>
            <a:endParaRPr lang="es-CO" sz="3000" dirty="0">
              <a:solidFill>
                <a:schemeClr val="bg1"/>
              </a:solidFill>
              <a:latin typeface="Barlow" pitchFamily="2" charset="77"/>
              <a:cs typeface="Calibri Light" panose="020F0302020204030204" pitchFamily="34" charset="0"/>
            </a:endParaRPr>
          </a:p>
        </p:txBody>
      </p:sp>
      <p:sp>
        <p:nvSpPr>
          <p:cNvPr id="21" name="Marcador de contenido 2">
            <a:extLst>
              <a:ext uri="{FF2B5EF4-FFF2-40B4-BE49-F238E27FC236}">
                <a16:creationId xmlns:a16="http://schemas.microsoft.com/office/drawing/2014/main" id="{1C932ED0-D066-A64E-8456-11C0E349DD75}"/>
              </a:ext>
            </a:extLst>
          </p:cNvPr>
          <p:cNvSpPr txBox="1">
            <a:spLocks/>
          </p:cNvSpPr>
          <p:nvPr/>
        </p:nvSpPr>
        <p:spPr>
          <a:xfrm>
            <a:off x="495300" y="1828801"/>
            <a:ext cx="11201400" cy="48998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Objetivos y motivación</a:t>
            </a:r>
          </a:p>
          <a:p>
            <a:pPr marL="457200" indent="-457200" algn="just">
              <a:lnSpc>
                <a:spcPct val="150000"/>
              </a:lnSpc>
              <a:buAutoNum type="arabicPeriod"/>
            </a:pPr>
            <a:r>
              <a:rPr lang="es-ES_tradnl" sz="2300" dirty="0">
                <a:latin typeface="Times New Roman" panose="02020603050405020304" pitchFamily="18" charset="0"/>
                <a:ea typeface="Calibri" panose="020F0502020204030204" pitchFamily="34" charset="0"/>
              </a:rPr>
              <a:t>Comparación con países similares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Hechos estilizados</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macroeconómicos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Efectos a nivel de entidades del cambio de metodología</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Modelo de Equilibrio General Computable</a:t>
            </a:r>
          </a:p>
          <a:p>
            <a:pPr marL="457200" indent="-457200" algn="just">
              <a:lnSpc>
                <a:spcPct val="150000"/>
              </a:lnSpc>
              <a:buAutoNum type="arabicPeriod"/>
            </a:pPr>
            <a:r>
              <a:rPr lang="es-ES_tradnl" sz="2300" dirty="0">
                <a:solidFill>
                  <a:schemeClr val="bg2"/>
                </a:solidFill>
                <a:latin typeface="Times New Roman" panose="02020603050405020304" pitchFamily="18" charset="0"/>
                <a:ea typeface="Calibri" panose="020F0502020204030204" pitchFamily="34" charset="0"/>
              </a:rPr>
              <a:t>Recomendaciones de política pública</a:t>
            </a:r>
          </a:p>
          <a:p>
            <a:pPr marL="457200" indent="-457200" algn="just">
              <a:lnSpc>
                <a:spcPct val="150000"/>
              </a:lnSpc>
              <a:buAutoNum type="arabicPeriod"/>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a:p>
            <a:pPr marL="342900" indent="-342900" algn="just">
              <a:lnSpc>
                <a:spcPct val="150000"/>
              </a:lnSpc>
              <a:buFont typeface="Arial" panose="020B0604020202020204" pitchFamily="34" charset="0"/>
              <a:buChar char="•"/>
            </a:pPr>
            <a:endParaRPr lang="es-ES_tradnl" sz="2300" dirty="0">
              <a:latin typeface="Times New Roman" panose="02020603050405020304" pitchFamily="18" charset="0"/>
              <a:ea typeface="Calibri" panose="020F05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100154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Comparación de Colombia con países similares</a:t>
            </a:r>
            <a:endParaRPr lang="es-CO" sz="3000" dirty="0">
              <a:solidFill>
                <a:schemeClr val="bg1"/>
              </a:solidFill>
              <a:latin typeface="Barlow" pitchFamily="2" charset="77"/>
              <a:cs typeface="Calibri Light" panose="020F03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3" name="Tabla 2">
            <a:extLst>
              <a:ext uri="{FF2B5EF4-FFF2-40B4-BE49-F238E27FC236}">
                <a16:creationId xmlns:a16="http://schemas.microsoft.com/office/drawing/2014/main" id="{C3110EDE-279E-4259-AA67-F6FC98509ADE}"/>
              </a:ext>
            </a:extLst>
          </p:cNvPr>
          <p:cNvGraphicFramePr>
            <a:graphicFrameLocks noGrp="1"/>
          </p:cNvGraphicFramePr>
          <p:nvPr>
            <p:extLst>
              <p:ext uri="{D42A27DB-BD31-4B8C-83A1-F6EECF244321}">
                <p14:modId xmlns:p14="http://schemas.microsoft.com/office/powerpoint/2010/main" val="3986573013"/>
              </p:ext>
            </p:extLst>
          </p:nvPr>
        </p:nvGraphicFramePr>
        <p:xfrm>
          <a:off x="2048773" y="1596277"/>
          <a:ext cx="8094453" cy="4581032"/>
        </p:xfrm>
        <a:graphic>
          <a:graphicData uri="http://schemas.openxmlformats.org/drawingml/2006/table">
            <a:tbl>
              <a:tblPr firstRow="1" firstCol="1" bandRow="1"/>
              <a:tblGrid>
                <a:gridCol w="1831816">
                  <a:extLst>
                    <a:ext uri="{9D8B030D-6E8A-4147-A177-3AD203B41FA5}">
                      <a16:colId xmlns:a16="http://schemas.microsoft.com/office/drawing/2014/main" val="3907801506"/>
                    </a:ext>
                  </a:extLst>
                </a:gridCol>
                <a:gridCol w="3352800">
                  <a:extLst>
                    <a:ext uri="{9D8B030D-6E8A-4147-A177-3AD203B41FA5}">
                      <a16:colId xmlns:a16="http://schemas.microsoft.com/office/drawing/2014/main" val="2799172938"/>
                    </a:ext>
                  </a:extLst>
                </a:gridCol>
                <a:gridCol w="2909837">
                  <a:extLst>
                    <a:ext uri="{9D8B030D-6E8A-4147-A177-3AD203B41FA5}">
                      <a16:colId xmlns:a16="http://schemas.microsoft.com/office/drawing/2014/main" val="2608377089"/>
                    </a:ext>
                  </a:extLst>
                </a:gridCol>
              </a:tblGrid>
              <a:tr h="1242561">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País</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¿Existe un límite legal a la usura?</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CO" sz="2000" b="1" dirty="0">
                          <a:effectLst/>
                          <a:latin typeface="+mn-lt"/>
                          <a:ea typeface="Calibri" panose="020F0502020204030204" pitchFamily="34" charset="0"/>
                          <a:cs typeface="Times New Roman" panose="02020603050405020304" pitchFamily="18" charset="0"/>
                        </a:rPr>
                        <a:t>Inclusión financiera </a:t>
                      </a:r>
                    </a:p>
                    <a:p>
                      <a:pPr algn="ctr">
                        <a:lnSpc>
                          <a:spcPct val="100000"/>
                        </a:lnSpc>
                        <a:spcAft>
                          <a:spcPts val="800"/>
                        </a:spcAft>
                      </a:pPr>
                      <a:r>
                        <a:rPr lang="es-CO" sz="2000" b="0" dirty="0">
                          <a:effectLst/>
                          <a:latin typeface="+mn-lt"/>
                          <a:ea typeface="Calibri" panose="020F0502020204030204" pitchFamily="34" charset="0"/>
                          <a:cs typeface="Times New Roman" panose="02020603050405020304" pitchFamily="18" charset="0"/>
                        </a:rPr>
                        <a:t>(% de mayores de 15 años con productos de crédito formal)</a:t>
                      </a:r>
                      <a:endParaRPr lang="es-ES" sz="2000" b="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9376085"/>
                  </a:ext>
                </a:extLst>
              </a:tr>
              <a:tr h="543372">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Brasil</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ES" sz="2000">
                          <a:solidFill>
                            <a:srgbClr val="000000"/>
                          </a:solidFill>
                          <a:effectLst/>
                          <a:latin typeface="+mn-lt"/>
                          <a:ea typeface="Times New Roman" panose="02020603050405020304" pitchFamily="18" charset="0"/>
                          <a:cs typeface="Times New Roman" panose="02020603050405020304" pitchFamily="18" charset="0"/>
                        </a:rPr>
                        <a:t>No </a:t>
                      </a:r>
                      <a:endParaRPr lang="es-ES" sz="200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CO" sz="2000" dirty="0">
                          <a:effectLst/>
                          <a:latin typeface="+mn-lt"/>
                          <a:ea typeface="Calibri" panose="020F0502020204030204" pitchFamily="34" charset="0"/>
                          <a:cs typeface="Times New Roman" panose="02020603050405020304" pitchFamily="18" charset="0"/>
                        </a:rPr>
                        <a:t>41%</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0738485"/>
                  </a:ext>
                </a:extLst>
              </a:tr>
              <a:tr h="543372">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México</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ES" sz="2000" dirty="0">
                          <a:solidFill>
                            <a:srgbClr val="000000"/>
                          </a:solidFill>
                          <a:effectLst/>
                          <a:latin typeface="+mn-lt"/>
                          <a:ea typeface="Times New Roman" panose="02020603050405020304" pitchFamily="18" charset="0"/>
                          <a:cs typeface="Times New Roman" panose="02020603050405020304" pitchFamily="18" charset="0"/>
                        </a:rPr>
                        <a:t>No, pero sí judicial</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CO" sz="2000" dirty="0">
                          <a:effectLst/>
                          <a:latin typeface="+mn-lt"/>
                          <a:ea typeface="Calibri" panose="020F0502020204030204" pitchFamily="34" charset="0"/>
                          <a:cs typeface="Times New Roman" panose="02020603050405020304" pitchFamily="18" charset="0"/>
                        </a:rPr>
                        <a:t>15%</a:t>
                      </a: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2459923"/>
                  </a:ext>
                </a:extLst>
              </a:tr>
              <a:tr h="543372">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Chile</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ES" sz="2000" dirty="0">
                          <a:solidFill>
                            <a:srgbClr val="000000"/>
                          </a:solidFill>
                          <a:effectLst/>
                          <a:latin typeface="+mn-lt"/>
                          <a:ea typeface="Times New Roman" panose="02020603050405020304" pitchFamily="18" charset="0"/>
                          <a:cs typeface="Times New Roman" panose="02020603050405020304" pitchFamily="18" charset="0"/>
                        </a:rPr>
                        <a:t>Sí</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CO" sz="2000" dirty="0">
                          <a:effectLst/>
                          <a:latin typeface="+mn-lt"/>
                          <a:ea typeface="Calibri" panose="020F0502020204030204" pitchFamily="34" charset="0"/>
                          <a:cs typeface="Times New Roman" panose="02020603050405020304" pitchFamily="18" charset="0"/>
                        </a:rPr>
                        <a:t>24%</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3281734"/>
                  </a:ext>
                </a:extLst>
              </a:tr>
              <a:tr h="543372">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Ecuador</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ES" sz="2000" dirty="0">
                          <a:solidFill>
                            <a:srgbClr val="000000"/>
                          </a:solidFill>
                          <a:effectLst/>
                          <a:latin typeface="+mn-lt"/>
                          <a:ea typeface="Times New Roman" panose="02020603050405020304" pitchFamily="18" charset="0"/>
                          <a:cs typeface="Times New Roman" panose="02020603050405020304" pitchFamily="18" charset="0"/>
                        </a:rPr>
                        <a:t>Sí</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CO" sz="2000" dirty="0">
                          <a:effectLst/>
                          <a:latin typeface="+mn-lt"/>
                          <a:ea typeface="Calibri" panose="020F0502020204030204" pitchFamily="34" charset="0"/>
                          <a:cs typeface="Times New Roman" panose="02020603050405020304" pitchFamily="18" charset="0"/>
                        </a:rPr>
                        <a:t>23%</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7012596"/>
                  </a:ext>
                </a:extLst>
              </a:tr>
              <a:tr h="543372">
                <a:tc>
                  <a:txBody>
                    <a:bodyPr/>
                    <a:lstStyle/>
                    <a:p>
                      <a:pPr algn="ctr">
                        <a:lnSpc>
                          <a:spcPct val="100000"/>
                        </a:lnSpc>
                        <a:spcAft>
                          <a:spcPts val="800"/>
                        </a:spcAft>
                      </a:pPr>
                      <a:r>
                        <a:rPr lang="es-ES" sz="2000" b="1">
                          <a:solidFill>
                            <a:srgbClr val="000000"/>
                          </a:solidFill>
                          <a:effectLst/>
                          <a:latin typeface="+mn-lt"/>
                          <a:ea typeface="Times New Roman" panose="02020603050405020304" pitchFamily="18" charset="0"/>
                          <a:cs typeface="Times New Roman" panose="02020603050405020304" pitchFamily="18" charset="0"/>
                        </a:rPr>
                        <a:t>Perú</a:t>
                      </a:r>
                      <a:endParaRPr lang="es-ES" sz="200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ES" sz="2000" dirty="0">
                          <a:solidFill>
                            <a:srgbClr val="000000"/>
                          </a:solidFill>
                          <a:effectLst/>
                          <a:latin typeface="+mn-lt"/>
                          <a:ea typeface="Times New Roman" panose="02020603050405020304" pitchFamily="18" charset="0"/>
                          <a:cs typeface="Times New Roman" panose="02020603050405020304" pitchFamily="18" charset="0"/>
                        </a:rPr>
                        <a:t>Sí</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CO" sz="2000" dirty="0">
                          <a:effectLst/>
                          <a:latin typeface="+mn-lt"/>
                          <a:ea typeface="Calibri" panose="020F0502020204030204" pitchFamily="34" charset="0"/>
                          <a:cs typeface="Times New Roman" panose="02020603050405020304" pitchFamily="18" charset="0"/>
                        </a:rPr>
                        <a:t>22%</a:t>
                      </a:r>
                      <a:endParaRPr lang="es-ES" sz="20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8319628"/>
                  </a:ext>
                </a:extLst>
              </a:tr>
              <a:tr h="543372">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Colombia</a:t>
                      </a:r>
                      <a:endParaRPr lang="es-ES" sz="2000" b="1"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ES" sz="2000" b="1" dirty="0">
                          <a:solidFill>
                            <a:srgbClr val="000000"/>
                          </a:solidFill>
                          <a:effectLst/>
                          <a:latin typeface="+mn-lt"/>
                          <a:ea typeface="Times New Roman" panose="02020603050405020304" pitchFamily="18" charset="0"/>
                          <a:cs typeface="Times New Roman" panose="02020603050405020304" pitchFamily="18" charset="0"/>
                        </a:rPr>
                        <a:t>Sí</a:t>
                      </a:r>
                      <a:endParaRPr lang="es-ES" sz="2000" b="1"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s-CO" sz="2000" b="1" dirty="0">
                          <a:effectLst/>
                          <a:latin typeface="+mn-lt"/>
                          <a:ea typeface="Calibri" panose="020F0502020204030204" pitchFamily="34" charset="0"/>
                          <a:cs typeface="Times New Roman" panose="02020603050405020304" pitchFamily="18" charset="0"/>
                        </a:rPr>
                        <a:t>19%</a:t>
                      </a:r>
                      <a:endParaRPr lang="es-ES" sz="2000" b="1"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668495"/>
                  </a:ext>
                </a:extLst>
              </a:tr>
            </a:tbl>
          </a:graphicData>
        </a:graphic>
      </p:graphicFrame>
      <p:sp>
        <p:nvSpPr>
          <p:cNvPr id="6" name="CuadroTexto 5">
            <a:extLst>
              <a:ext uri="{FF2B5EF4-FFF2-40B4-BE49-F238E27FC236}">
                <a16:creationId xmlns:a16="http://schemas.microsoft.com/office/drawing/2014/main" id="{52119C72-6D02-474F-9B80-6E4DBF684599}"/>
              </a:ext>
            </a:extLst>
          </p:cNvPr>
          <p:cNvSpPr txBox="1"/>
          <p:nvPr/>
        </p:nvSpPr>
        <p:spPr>
          <a:xfrm>
            <a:off x="5745192" y="6470931"/>
            <a:ext cx="6446809" cy="336118"/>
          </a:xfrm>
          <a:prstGeom prst="rect">
            <a:avLst/>
          </a:prstGeom>
          <a:noFill/>
        </p:spPr>
        <p:txBody>
          <a:bodyPr wrap="square">
            <a:spAutoFit/>
          </a:bodyPr>
          <a:lstStyle/>
          <a:p>
            <a:pPr algn="ctr">
              <a:lnSpc>
                <a:spcPct val="150000"/>
              </a:lnSpc>
              <a:spcAft>
                <a:spcPts val="800"/>
              </a:spcAft>
            </a:pPr>
            <a:r>
              <a:rPr lang="es-CO" sz="1200" i="1" dirty="0">
                <a:effectLst/>
                <a:latin typeface="Times New Roman" panose="02020603050405020304" pitchFamily="18" charset="0"/>
                <a:ea typeface="Calibri" panose="020F0502020204030204" pitchFamily="34" charset="0"/>
              </a:rPr>
              <a:t>Fuente: Elaboración Fedesarrollo con base en </a:t>
            </a:r>
            <a:r>
              <a:rPr lang="es-CO" sz="1200" i="1" dirty="0">
                <a:latin typeface="Times New Roman" panose="02020603050405020304" pitchFamily="18" charset="0"/>
                <a:ea typeface="Calibri" panose="020F0502020204030204" pitchFamily="34" charset="0"/>
              </a:rPr>
              <a:t>la normativa de cada país y Banco Mundial</a:t>
            </a:r>
            <a:r>
              <a:rPr lang="es-CO" sz="1200" i="1" dirty="0">
                <a:effectLst/>
                <a:latin typeface="Times New Roman" panose="02020603050405020304" pitchFamily="18" charset="0"/>
                <a:ea typeface="Calibri" panose="020F0502020204030204" pitchFamily="34" charset="0"/>
              </a:rPr>
              <a:t>, 2022. </a:t>
            </a:r>
            <a:endParaRPr lang="es-ES"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628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Comparación de Colombia con países similares (</a:t>
            </a:r>
            <a:r>
              <a:rPr lang="es-ES_tradnl" sz="3000" dirty="0" err="1">
                <a:solidFill>
                  <a:schemeClr val="bg1"/>
                </a:solidFill>
                <a:latin typeface="Barlow" pitchFamily="2" charset="77"/>
                <a:cs typeface="Calibri Light" panose="020F0302020204030204" pitchFamily="34" charset="0"/>
              </a:rPr>
              <a:t>ii</a:t>
            </a:r>
            <a:r>
              <a:rPr lang="es-ES_tradnl" sz="3000" dirty="0">
                <a:solidFill>
                  <a:schemeClr val="bg1"/>
                </a:solidFill>
                <a:latin typeface="Barlow" pitchFamily="2" charset="77"/>
                <a:cs typeface="Calibri Light" panose="020F0302020204030204" pitchFamily="34" charset="0"/>
              </a:rPr>
              <a:t>)</a:t>
            </a:r>
            <a:endParaRPr lang="es-CO" sz="3000" dirty="0">
              <a:solidFill>
                <a:schemeClr val="bg1"/>
              </a:solidFill>
              <a:latin typeface="Barlow" pitchFamily="2" charset="77"/>
              <a:cs typeface="Calibri Light" panose="020F03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graphicFrame>
        <p:nvGraphicFramePr>
          <p:cNvPr id="3" name="Tabla 2">
            <a:extLst>
              <a:ext uri="{FF2B5EF4-FFF2-40B4-BE49-F238E27FC236}">
                <a16:creationId xmlns:a16="http://schemas.microsoft.com/office/drawing/2014/main" id="{C3110EDE-279E-4259-AA67-F6FC98509ADE}"/>
              </a:ext>
            </a:extLst>
          </p:cNvPr>
          <p:cNvGraphicFramePr>
            <a:graphicFrameLocks noGrp="1"/>
          </p:cNvGraphicFramePr>
          <p:nvPr>
            <p:extLst>
              <p:ext uri="{D42A27DB-BD31-4B8C-83A1-F6EECF244321}">
                <p14:modId xmlns:p14="http://schemas.microsoft.com/office/powerpoint/2010/main" val="1522073603"/>
              </p:ext>
            </p:extLst>
          </p:nvPr>
        </p:nvGraphicFramePr>
        <p:xfrm>
          <a:off x="1338532" y="1627143"/>
          <a:ext cx="9514935" cy="4628151"/>
        </p:xfrm>
        <a:graphic>
          <a:graphicData uri="http://schemas.openxmlformats.org/drawingml/2006/table">
            <a:tbl>
              <a:tblPr firstRow="1" firstCol="1" bandRow="1"/>
              <a:tblGrid>
                <a:gridCol w="876919">
                  <a:extLst>
                    <a:ext uri="{9D8B030D-6E8A-4147-A177-3AD203B41FA5}">
                      <a16:colId xmlns:a16="http://schemas.microsoft.com/office/drawing/2014/main" val="3907801506"/>
                    </a:ext>
                  </a:extLst>
                </a:gridCol>
                <a:gridCol w="1103136">
                  <a:extLst>
                    <a:ext uri="{9D8B030D-6E8A-4147-A177-3AD203B41FA5}">
                      <a16:colId xmlns:a16="http://schemas.microsoft.com/office/drawing/2014/main" val="3849091571"/>
                    </a:ext>
                  </a:extLst>
                </a:gridCol>
                <a:gridCol w="1190933">
                  <a:extLst>
                    <a:ext uri="{9D8B030D-6E8A-4147-A177-3AD203B41FA5}">
                      <a16:colId xmlns:a16="http://schemas.microsoft.com/office/drawing/2014/main" val="4271476645"/>
                    </a:ext>
                  </a:extLst>
                </a:gridCol>
                <a:gridCol w="2149162">
                  <a:extLst>
                    <a:ext uri="{9D8B030D-6E8A-4147-A177-3AD203B41FA5}">
                      <a16:colId xmlns:a16="http://schemas.microsoft.com/office/drawing/2014/main" val="4011573433"/>
                    </a:ext>
                  </a:extLst>
                </a:gridCol>
                <a:gridCol w="1360037">
                  <a:extLst>
                    <a:ext uri="{9D8B030D-6E8A-4147-A177-3AD203B41FA5}">
                      <a16:colId xmlns:a16="http://schemas.microsoft.com/office/drawing/2014/main" val="2694167266"/>
                    </a:ext>
                  </a:extLst>
                </a:gridCol>
                <a:gridCol w="1417374">
                  <a:extLst>
                    <a:ext uri="{9D8B030D-6E8A-4147-A177-3AD203B41FA5}">
                      <a16:colId xmlns:a16="http://schemas.microsoft.com/office/drawing/2014/main" val="2379753992"/>
                    </a:ext>
                  </a:extLst>
                </a:gridCol>
                <a:gridCol w="1417374">
                  <a:extLst>
                    <a:ext uri="{9D8B030D-6E8A-4147-A177-3AD203B41FA5}">
                      <a16:colId xmlns:a16="http://schemas.microsoft.com/office/drawing/2014/main" val="1631637353"/>
                    </a:ext>
                  </a:extLst>
                </a:gridCol>
              </a:tblGrid>
              <a:tr h="625707">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País</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Categorías de créditos certificados</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b="1" dirty="0">
                          <a:effectLst/>
                          <a:latin typeface="+mn-lt"/>
                          <a:ea typeface="Calibri" panose="020F0502020204030204" pitchFamily="34" charset="0"/>
                          <a:cs typeface="Times New Roman" panose="02020603050405020304" pitchFamily="18" charset="0"/>
                        </a:rPr>
                        <a:t>Retroactividad</a:t>
                      </a:r>
                      <a:endParaRPr lang="es-ES" sz="1300" b="1"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Tipo de diferenciación</a:t>
                      </a:r>
                      <a:endParaRPr lang="es-ES" sz="1300" b="1"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ES" sz="1300" b="1" dirty="0">
                          <a:solidFill>
                            <a:srgbClr val="000000"/>
                          </a:solidFill>
                          <a:effectLst/>
                          <a:latin typeface="+mn-lt"/>
                          <a:ea typeface="Times New Roman" panose="02020603050405020304" pitchFamily="18" charset="0"/>
                          <a:cs typeface="Times New Roman" panose="02020603050405020304" pitchFamily="18" charset="0"/>
                        </a:rPr>
                        <a:t>Periodicidad del cálculo</a:t>
                      </a:r>
                      <a:endParaRPr lang="es-ES" sz="1300" dirty="0">
                        <a:latin typeface="+mn-lt"/>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Entidad que lo calcula</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b="1" dirty="0">
                          <a:effectLst/>
                          <a:latin typeface="+mn-lt"/>
                          <a:ea typeface="Calibri" panose="020F0502020204030204" pitchFamily="34" charset="0"/>
                          <a:cs typeface="Times New Roman" panose="02020603050405020304" pitchFamily="18" charset="0"/>
                        </a:rPr>
                        <a:t>Tasa real (Rango)</a:t>
                      </a:r>
                      <a:endParaRPr lang="es-ES" sz="1300" b="1"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9376085"/>
                  </a:ext>
                </a:extLst>
              </a:tr>
              <a:tr h="913574">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Chile</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dirty="0">
                          <a:solidFill>
                            <a:srgbClr val="000000"/>
                          </a:solidFill>
                          <a:effectLst/>
                          <a:latin typeface="+mn-lt"/>
                          <a:ea typeface="Times New Roman" panose="02020603050405020304" pitchFamily="18" charset="0"/>
                          <a:cs typeface="Times New Roman" panose="02020603050405020304" pitchFamily="18" charset="0"/>
                        </a:rPr>
                        <a:t>11</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dirty="0">
                          <a:effectLst/>
                          <a:latin typeface="+mn-lt"/>
                          <a:ea typeface="Calibri" panose="020F0502020204030204" pitchFamily="34" charset="0"/>
                          <a:cs typeface="Times New Roman" panose="02020603050405020304" pitchFamily="18" charset="0"/>
                        </a:rPr>
                        <a:t>No  </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dirty="0">
                          <a:solidFill>
                            <a:srgbClr val="000000"/>
                          </a:solidFill>
                          <a:effectLst/>
                          <a:latin typeface="+mn-lt"/>
                          <a:ea typeface="Times New Roman" panose="02020603050405020304" pitchFamily="18" charset="0"/>
                          <a:cs typeface="Times New Roman" panose="02020603050405020304" pitchFamily="18" charset="0"/>
                        </a:rPr>
                        <a:t>Por tipo de moneda, plazo y monto, sin importar la finalidad de crédito</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ES" sz="1300" dirty="0">
                          <a:solidFill>
                            <a:srgbClr val="000000"/>
                          </a:solidFill>
                          <a:effectLst/>
                          <a:latin typeface="+mn-lt"/>
                          <a:ea typeface="Times New Roman" panose="02020603050405020304" pitchFamily="18" charset="0"/>
                          <a:cs typeface="Times New Roman" panose="02020603050405020304" pitchFamily="18" charset="0"/>
                        </a:rPr>
                        <a:t>Mensual</a:t>
                      </a:r>
                      <a:endParaRPr lang="es-ES" sz="1300" dirty="0">
                        <a:latin typeface="+mn-lt"/>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dirty="0">
                          <a:solidFill>
                            <a:srgbClr val="000000"/>
                          </a:solidFill>
                          <a:effectLst/>
                          <a:latin typeface="+mn-lt"/>
                          <a:ea typeface="Times New Roman" panose="02020603050405020304" pitchFamily="18" charset="0"/>
                          <a:cs typeface="Times New Roman" panose="02020603050405020304" pitchFamily="18" charset="0"/>
                        </a:rPr>
                        <a:t>Banco Central</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dirty="0">
                          <a:effectLst/>
                          <a:latin typeface="+mn-lt"/>
                          <a:ea typeface="Calibri" panose="020F0502020204030204" pitchFamily="34" charset="0"/>
                          <a:cs typeface="Times New Roman" panose="02020603050405020304" pitchFamily="18" charset="0"/>
                        </a:rPr>
                        <a:t>9,96% - 53,43*</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281734"/>
                  </a:ext>
                </a:extLst>
              </a:tr>
              <a:tr h="938169">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Ecuador</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dirty="0">
                          <a:solidFill>
                            <a:srgbClr val="000000"/>
                          </a:solidFill>
                          <a:effectLst/>
                          <a:latin typeface="+mn-lt"/>
                          <a:ea typeface="Times New Roman" panose="02020603050405020304" pitchFamily="18" charset="0"/>
                          <a:cs typeface="Times New Roman" panose="02020603050405020304" pitchFamily="18" charset="0"/>
                        </a:rPr>
                        <a:t>13</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dirty="0">
                          <a:effectLst/>
                          <a:latin typeface="+mn-lt"/>
                          <a:ea typeface="Calibri" panose="020F0502020204030204" pitchFamily="34" charset="0"/>
                          <a:cs typeface="Times New Roman" panose="02020603050405020304" pitchFamily="18" charset="0"/>
                        </a:rPr>
                        <a:t>Sí</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a:solidFill>
                            <a:srgbClr val="000000"/>
                          </a:solidFill>
                          <a:effectLst/>
                          <a:latin typeface="+mn-lt"/>
                          <a:ea typeface="Times New Roman" panose="02020603050405020304" pitchFamily="18" charset="0"/>
                          <a:cs typeface="Times New Roman" panose="02020603050405020304" pitchFamily="18" charset="0"/>
                        </a:rPr>
                        <a:t>Por finalidad de créditos, sin importar el plazo y monto</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ES" sz="1300">
                          <a:solidFill>
                            <a:srgbClr val="000000"/>
                          </a:solidFill>
                          <a:effectLst/>
                          <a:latin typeface="+mn-lt"/>
                          <a:ea typeface="Times New Roman" panose="02020603050405020304" pitchFamily="18" charset="0"/>
                          <a:cs typeface="Times New Roman" panose="02020603050405020304" pitchFamily="18" charset="0"/>
                        </a:rPr>
                        <a:t>Trimestral</a:t>
                      </a:r>
                      <a:endParaRPr lang="es-ES" sz="1300">
                        <a:latin typeface="+mn-lt"/>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dirty="0">
                          <a:solidFill>
                            <a:srgbClr val="000000"/>
                          </a:solidFill>
                          <a:effectLst/>
                          <a:latin typeface="+mn-lt"/>
                          <a:ea typeface="Times New Roman" panose="02020603050405020304" pitchFamily="18" charset="0"/>
                          <a:cs typeface="Times New Roman" panose="02020603050405020304" pitchFamily="18" charset="0"/>
                        </a:rPr>
                        <a:t>Comisión para el Mercado Financiero</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dirty="0">
                          <a:effectLst/>
                          <a:latin typeface="+mn-lt"/>
                          <a:ea typeface="Calibri" panose="020F0502020204030204" pitchFamily="34" charset="0"/>
                          <a:cs typeface="Times New Roman" panose="02020603050405020304" pitchFamily="18" charset="0"/>
                        </a:rPr>
                        <a:t>10,7% - 23,46%</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7012596"/>
                  </a:ext>
                </a:extLst>
              </a:tr>
              <a:tr h="1235741">
                <a:tc>
                  <a:txBody>
                    <a:bodyPr/>
                    <a:lstStyle/>
                    <a:p>
                      <a:pPr algn="ctr">
                        <a:lnSpc>
                          <a:spcPct val="100000"/>
                        </a:lnSpc>
                        <a:spcAft>
                          <a:spcPts val="800"/>
                        </a:spcAft>
                      </a:pPr>
                      <a:r>
                        <a:rPr lang="es-ES" sz="1300" b="1">
                          <a:solidFill>
                            <a:srgbClr val="000000"/>
                          </a:solidFill>
                          <a:effectLst/>
                          <a:latin typeface="+mn-lt"/>
                          <a:ea typeface="Times New Roman" panose="02020603050405020304" pitchFamily="18" charset="0"/>
                          <a:cs typeface="Times New Roman" panose="02020603050405020304" pitchFamily="18" charset="0"/>
                        </a:rPr>
                        <a:t>Perú</a:t>
                      </a:r>
                      <a:endParaRPr lang="es-ES" sz="130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dirty="0">
                          <a:solidFill>
                            <a:srgbClr val="000000"/>
                          </a:solidFill>
                          <a:effectLst/>
                          <a:latin typeface="+mn-lt"/>
                          <a:ea typeface="Times New Roman" panose="02020603050405020304" pitchFamily="18" charset="0"/>
                          <a:cs typeface="Times New Roman" panose="02020603050405020304" pitchFamily="18" charset="0"/>
                        </a:rPr>
                        <a:t>4 (todas de consumo)</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dirty="0">
                          <a:effectLst/>
                          <a:latin typeface="+mn-lt"/>
                          <a:ea typeface="Calibri" panose="020F0502020204030204" pitchFamily="34" charset="0"/>
                          <a:cs typeface="Times New Roman" panose="02020603050405020304" pitchFamily="18" charset="0"/>
                        </a:rPr>
                        <a:t>Sí</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a:solidFill>
                            <a:srgbClr val="000000"/>
                          </a:solidFill>
                          <a:effectLst/>
                          <a:latin typeface="+mn-lt"/>
                          <a:ea typeface="Times New Roman" panose="02020603050405020304" pitchFamily="18" charset="0"/>
                          <a:cs typeface="Times New Roman" panose="02020603050405020304" pitchFamily="18" charset="0"/>
                        </a:rPr>
                        <a:t>Por naturaleza de la entidad que realiza el préstamo y por tipo de moneda, sin importar la finalidad, el plazo o el monto</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ES" sz="1300">
                          <a:solidFill>
                            <a:srgbClr val="000000"/>
                          </a:solidFill>
                          <a:effectLst/>
                          <a:latin typeface="+mn-lt"/>
                          <a:ea typeface="Times New Roman" panose="02020603050405020304" pitchFamily="18" charset="0"/>
                          <a:cs typeface="Times New Roman" panose="02020603050405020304" pitchFamily="18" charset="0"/>
                        </a:rPr>
                        <a:t>Semestral</a:t>
                      </a:r>
                      <a:endParaRPr lang="es-ES" sz="1300">
                        <a:latin typeface="+mn-lt"/>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dirty="0">
                          <a:solidFill>
                            <a:srgbClr val="000000"/>
                          </a:solidFill>
                          <a:effectLst/>
                          <a:latin typeface="+mn-lt"/>
                          <a:ea typeface="Times New Roman" panose="02020603050405020304" pitchFamily="18" charset="0"/>
                          <a:cs typeface="Times New Roman" panose="02020603050405020304" pitchFamily="18" charset="0"/>
                        </a:rPr>
                        <a:t>Banco Central</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dirty="0">
                          <a:effectLst/>
                          <a:latin typeface="+mn-lt"/>
                          <a:ea typeface="Calibri" panose="020F0502020204030204" pitchFamily="34" charset="0"/>
                          <a:cs typeface="Times New Roman" panose="02020603050405020304" pitchFamily="18" charset="0"/>
                        </a:rPr>
                        <a:t>94,46 - 110,58%</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8319628"/>
                  </a:ext>
                </a:extLst>
              </a:tr>
              <a:tr h="914960">
                <a:tc>
                  <a:txBody>
                    <a:bodyPr/>
                    <a:lstStyle/>
                    <a:p>
                      <a:pPr algn="ctr">
                        <a:lnSpc>
                          <a:spcPct val="100000"/>
                        </a:lnSpc>
                        <a:spcAft>
                          <a:spcPts val="800"/>
                        </a:spcAft>
                      </a:pPr>
                      <a:r>
                        <a:rPr lang="es-ES" sz="1300" b="1">
                          <a:solidFill>
                            <a:srgbClr val="000000"/>
                          </a:solidFill>
                          <a:effectLst/>
                          <a:latin typeface="+mn-lt"/>
                          <a:ea typeface="Times New Roman" panose="02020603050405020304" pitchFamily="18" charset="0"/>
                          <a:cs typeface="Times New Roman" panose="02020603050405020304" pitchFamily="18" charset="0"/>
                        </a:rPr>
                        <a:t>Colombia</a:t>
                      </a:r>
                      <a:endParaRPr lang="es-ES" sz="130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7</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lang="es-ES" sz="1300" b="1" dirty="0">
                          <a:solidFill>
                            <a:srgbClr val="000000"/>
                          </a:solidFill>
                          <a:effectLst/>
                          <a:latin typeface="+mn-lt"/>
                          <a:ea typeface="Times New Roman" panose="02020603050405020304" pitchFamily="18" charset="0"/>
                          <a:cs typeface="Times New Roman" panose="02020603050405020304" pitchFamily="18" charset="0"/>
                        </a:rPr>
                        <a:t>Sí</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lang="es-ES" sz="1300" b="1" dirty="0">
                          <a:solidFill>
                            <a:srgbClr val="000000"/>
                          </a:solidFill>
                          <a:effectLst/>
                          <a:latin typeface="+mn-lt"/>
                          <a:ea typeface="Times New Roman" panose="02020603050405020304" pitchFamily="18" charset="0"/>
                          <a:cs typeface="Times New Roman" panose="02020603050405020304" pitchFamily="18" charset="0"/>
                        </a:rPr>
                        <a:t>Por finalidad del crédito y subcategorías por monto, sin importar el plazo</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ES" sz="1300" b="1" dirty="0">
                          <a:solidFill>
                            <a:srgbClr val="000000"/>
                          </a:solidFill>
                          <a:effectLst/>
                          <a:latin typeface="+mn-lt"/>
                          <a:ea typeface="Times New Roman" panose="02020603050405020304" pitchFamily="18" charset="0"/>
                          <a:cs typeface="Times New Roman" panose="02020603050405020304" pitchFamily="18" charset="0"/>
                        </a:rPr>
                        <a:t>Mensual (anual para bajo monto)</a:t>
                      </a:r>
                      <a:endParaRPr lang="es-ES" sz="1300" dirty="0">
                        <a:latin typeface="+mn-lt"/>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ES" sz="1300" b="1" dirty="0">
                          <a:solidFill>
                            <a:srgbClr val="000000"/>
                          </a:solidFill>
                          <a:effectLst/>
                          <a:latin typeface="+mn-lt"/>
                          <a:ea typeface="Times New Roman" panose="02020603050405020304" pitchFamily="18" charset="0"/>
                          <a:cs typeface="Times New Roman" panose="02020603050405020304" pitchFamily="18" charset="0"/>
                        </a:rPr>
                        <a:t>Superintendencia Financiera</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CO" sz="1300" dirty="0">
                          <a:effectLst/>
                          <a:latin typeface="+mn-lt"/>
                          <a:ea typeface="Calibri" panose="020F0502020204030204" pitchFamily="34" charset="0"/>
                          <a:cs typeface="Times New Roman" panose="02020603050405020304" pitchFamily="18" charset="0"/>
                        </a:rPr>
                        <a:t>21,11% - 70,8%</a:t>
                      </a:r>
                      <a:endParaRPr lang="es-ES" sz="1300" dirty="0">
                        <a:effectLst/>
                        <a:latin typeface="+mn-lt"/>
                        <a:ea typeface="Calibri" panose="020F0502020204030204" pitchFamily="34" charset="0"/>
                        <a:cs typeface="Times New Roman" panose="02020603050405020304" pitchFamily="18" charset="0"/>
                      </a:endParaRPr>
                    </a:p>
                  </a:txBody>
                  <a:tcPr marL="3250" marR="32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7668495"/>
                  </a:ext>
                </a:extLst>
              </a:tr>
            </a:tbl>
          </a:graphicData>
        </a:graphic>
      </p:graphicFrame>
      <p:sp>
        <p:nvSpPr>
          <p:cNvPr id="6" name="CuadroTexto 5">
            <a:extLst>
              <a:ext uri="{FF2B5EF4-FFF2-40B4-BE49-F238E27FC236}">
                <a16:creationId xmlns:a16="http://schemas.microsoft.com/office/drawing/2014/main" id="{E33AEAEB-F2D9-4263-B6E0-FE10D49CC265}"/>
              </a:ext>
            </a:extLst>
          </p:cNvPr>
          <p:cNvSpPr txBox="1"/>
          <p:nvPr/>
        </p:nvSpPr>
        <p:spPr>
          <a:xfrm>
            <a:off x="7479102" y="6470931"/>
            <a:ext cx="4814978" cy="336118"/>
          </a:xfrm>
          <a:prstGeom prst="rect">
            <a:avLst/>
          </a:prstGeom>
          <a:noFill/>
        </p:spPr>
        <p:txBody>
          <a:bodyPr wrap="square">
            <a:spAutoFit/>
          </a:bodyPr>
          <a:lstStyle/>
          <a:p>
            <a:pPr algn="ctr">
              <a:lnSpc>
                <a:spcPct val="150000"/>
              </a:lnSpc>
              <a:spcAft>
                <a:spcPts val="800"/>
              </a:spcAft>
            </a:pPr>
            <a:r>
              <a:rPr lang="es-CO" sz="1200" i="1" dirty="0">
                <a:effectLst/>
                <a:latin typeface="Times New Roman" panose="02020603050405020304" pitchFamily="18" charset="0"/>
                <a:ea typeface="Calibri" panose="020F0502020204030204" pitchFamily="34" charset="0"/>
              </a:rPr>
              <a:t>Fuente: Elaboración Fedesarrollo con base en </a:t>
            </a:r>
            <a:r>
              <a:rPr lang="es-CO" sz="1200" i="1" dirty="0">
                <a:latin typeface="Times New Roman" panose="02020603050405020304" pitchFamily="18" charset="0"/>
                <a:ea typeface="Calibri" panose="020F0502020204030204" pitchFamily="34" charset="0"/>
              </a:rPr>
              <a:t>legislación de cada país</a:t>
            </a:r>
            <a:endParaRPr lang="es-ES"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38208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68C69B-8A20-A64C-A728-62781F1B1FE9}"/>
              </a:ext>
            </a:extLst>
          </p:cNvPr>
          <p:cNvSpPr/>
          <p:nvPr/>
        </p:nvSpPr>
        <p:spPr>
          <a:xfrm>
            <a:off x="0" y="-1"/>
            <a:ext cx="12192000" cy="1251343"/>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000" dirty="0">
                <a:solidFill>
                  <a:schemeClr val="bg1"/>
                </a:solidFill>
                <a:latin typeface="Barlow" pitchFamily="2" charset="77"/>
                <a:cs typeface="Calibri Light" panose="020F0302020204030204" pitchFamily="34" charset="0"/>
              </a:rPr>
              <a:t>Comparación de Colombia con países similares (</a:t>
            </a:r>
            <a:r>
              <a:rPr lang="es-ES_tradnl" sz="3000" dirty="0" err="1">
                <a:solidFill>
                  <a:schemeClr val="bg1"/>
                </a:solidFill>
                <a:latin typeface="Barlow" pitchFamily="2" charset="77"/>
                <a:cs typeface="Calibri Light" panose="020F0302020204030204" pitchFamily="34" charset="0"/>
              </a:rPr>
              <a:t>iii</a:t>
            </a:r>
            <a:r>
              <a:rPr lang="es-ES_tradnl" sz="3000" dirty="0">
                <a:solidFill>
                  <a:schemeClr val="bg1"/>
                </a:solidFill>
                <a:latin typeface="Barlow" pitchFamily="2" charset="77"/>
                <a:cs typeface="Calibri Light" panose="020F0302020204030204" pitchFamily="34" charset="0"/>
              </a:rPr>
              <a:t>)</a:t>
            </a:r>
            <a:endParaRPr lang="es-CO" sz="3000" dirty="0">
              <a:solidFill>
                <a:schemeClr val="bg1"/>
              </a:solidFill>
              <a:latin typeface="Barlow" pitchFamily="2" charset="77"/>
              <a:cs typeface="Calibri Light" panose="020F0302020204030204" pitchFamily="34" charset="0"/>
            </a:endParaRPr>
          </a:p>
        </p:txBody>
      </p:sp>
      <p:pic>
        <p:nvPicPr>
          <p:cNvPr id="8" name="Imagen 7">
            <a:extLst>
              <a:ext uri="{FF2B5EF4-FFF2-40B4-BE49-F238E27FC236}">
                <a16:creationId xmlns:a16="http://schemas.microsoft.com/office/drawing/2014/main" id="{BE95653B-D6D3-074A-B6DB-8ABEF45ECA61}"/>
              </a:ext>
            </a:extLst>
          </p:cNvPr>
          <p:cNvPicPr>
            <a:picLocks noChangeAspect="1"/>
          </p:cNvPicPr>
          <p:nvPr/>
        </p:nvPicPr>
        <p:blipFill>
          <a:blip r:embed="rId3"/>
          <a:stretch>
            <a:fillRect/>
          </a:stretch>
        </p:blipFill>
        <p:spPr>
          <a:xfrm>
            <a:off x="10480431" y="206631"/>
            <a:ext cx="1667484" cy="829573"/>
          </a:xfrm>
          <a:prstGeom prst="rect">
            <a:avLst/>
          </a:prstGeom>
        </p:spPr>
      </p:pic>
      <p:cxnSp>
        <p:nvCxnSpPr>
          <p:cNvPr id="9" name="Straight Connector 24">
            <a:extLst>
              <a:ext uri="{FF2B5EF4-FFF2-40B4-BE49-F238E27FC236}">
                <a16:creationId xmlns:a16="http://schemas.microsoft.com/office/drawing/2014/main" id="{C2A20AF4-A62C-8445-BDAD-45AAA318FD88}"/>
              </a:ext>
            </a:extLst>
          </p:cNvPr>
          <p:cNvCxnSpPr>
            <a:cxnSpLocks/>
          </p:cNvCxnSpPr>
          <p:nvPr/>
        </p:nvCxnSpPr>
        <p:spPr>
          <a:xfrm>
            <a:off x="0" y="1251840"/>
            <a:ext cx="12192000" cy="0"/>
          </a:xfrm>
          <a:prstGeom prst="line">
            <a:avLst/>
          </a:prstGeom>
          <a:ln w="57150">
            <a:solidFill>
              <a:schemeClr val="bg2">
                <a:lumMod val="75000"/>
              </a:schemeClr>
            </a:solidFill>
          </a:ln>
          <a:effectLst/>
        </p:spPr>
        <p:style>
          <a:lnRef idx="1">
            <a:schemeClr val="accent4"/>
          </a:lnRef>
          <a:fillRef idx="0">
            <a:schemeClr val="accent4"/>
          </a:fillRef>
          <a:effectRef idx="0">
            <a:schemeClr val="accent4"/>
          </a:effectRef>
          <a:fontRef idx="minor">
            <a:schemeClr val="tx1"/>
          </a:fontRef>
        </p:style>
      </p:cxnSp>
      <p:pic>
        <p:nvPicPr>
          <p:cNvPr id="7" name="Imagen 6">
            <a:extLst>
              <a:ext uri="{FF2B5EF4-FFF2-40B4-BE49-F238E27FC236}">
                <a16:creationId xmlns:a16="http://schemas.microsoft.com/office/drawing/2014/main" id="{ECD08CB8-3C54-425A-9ED3-A946B1430921}"/>
              </a:ext>
            </a:extLst>
          </p:cNvPr>
          <p:cNvPicPr>
            <a:picLocks noChangeAspect="1"/>
          </p:cNvPicPr>
          <p:nvPr/>
        </p:nvPicPr>
        <p:blipFill>
          <a:blip r:embed="rId4"/>
          <a:stretch>
            <a:fillRect/>
          </a:stretch>
        </p:blipFill>
        <p:spPr>
          <a:xfrm>
            <a:off x="534839" y="1251840"/>
            <a:ext cx="9482928" cy="5629245"/>
          </a:xfrm>
          <a:prstGeom prst="rect">
            <a:avLst/>
          </a:prstGeom>
        </p:spPr>
      </p:pic>
      <p:sp>
        <p:nvSpPr>
          <p:cNvPr id="11" name="CuadroTexto 10">
            <a:extLst>
              <a:ext uri="{FF2B5EF4-FFF2-40B4-BE49-F238E27FC236}">
                <a16:creationId xmlns:a16="http://schemas.microsoft.com/office/drawing/2014/main" id="{9F8B8DF0-9D0F-4EA5-B514-FE407167E26D}"/>
              </a:ext>
            </a:extLst>
          </p:cNvPr>
          <p:cNvSpPr txBox="1"/>
          <p:nvPr/>
        </p:nvSpPr>
        <p:spPr>
          <a:xfrm>
            <a:off x="7479102" y="6470931"/>
            <a:ext cx="4814978" cy="336118"/>
          </a:xfrm>
          <a:prstGeom prst="rect">
            <a:avLst/>
          </a:prstGeom>
          <a:noFill/>
        </p:spPr>
        <p:txBody>
          <a:bodyPr wrap="square">
            <a:spAutoFit/>
          </a:bodyPr>
          <a:lstStyle/>
          <a:p>
            <a:pPr algn="ctr">
              <a:lnSpc>
                <a:spcPct val="150000"/>
              </a:lnSpc>
              <a:spcAft>
                <a:spcPts val="800"/>
              </a:spcAft>
            </a:pPr>
            <a:r>
              <a:rPr lang="es-CO" sz="1200" i="1" dirty="0">
                <a:effectLst/>
                <a:latin typeface="Times New Roman" panose="02020603050405020304" pitchFamily="18" charset="0"/>
                <a:ea typeface="Calibri" panose="020F0502020204030204" pitchFamily="34" charset="0"/>
              </a:rPr>
              <a:t>Fuente: Elaboración Fedesarrollo con base en </a:t>
            </a:r>
            <a:r>
              <a:rPr lang="es-CO" sz="1200" i="1" dirty="0">
                <a:latin typeface="Times New Roman" panose="02020603050405020304" pitchFamily="18" charset="0"/>
                <a:ea typeface="Calibri" panose="020F0502020204030204" pitchFamily="34" charset="0"/>
              </a:rPr>
              <a:t>legislación de cada país</a:t>
            </a:r>
            <a:endParaRPr lang="es-ES"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33222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9407</TotalTime>
  <Words>3484</Words>
  <Application>Microsoft Office PowerPoint</Application>
  <PresentationFormat>Panorámica</PresentationFormat>
  <Paragraphs>676</Paragraphs>
  <Slides>39</Slides>
  <Notes>38</Notes>
  <HiddenSlides>5</HiddenSlides>
  <MMClips>0</MMClips>
  <ScaleCrop>false</ScaleCrop>
  <HeadingPairs>
    <vt:vector size="6" baseType="variant">
      <vt:variant>
        <vt:lpstr>Fuentes usadas</vt:lpstr>
      </vt:variant>
      <vt:variant>
        <vt:i4>6</vt:i4>
      </vt:variant>
      <vt:variant>
        <vt:lpstr>Tema</vt:lpstr>
      </vt:variant>
      <vt:variant>
        <vt:i4>5</vt:i4>
      </vt:variant>
      <vt:variant>
        <vt:lpstr>Títulos de diapositiva</vt:lpstr>
      </vt:variant>
      <vt:variant>
        <vt:i4>39</vt:i4>
      </vt:variant>
    </vt:vector>
  </HeadingPairs>
  <TitlesOfParts>
    <vt:vector size="50" baseType="lpstr">
      <vt:lpstr>Arial</vt:lpstr>
      <vt:lpstr>Barlow</vt:lpstr>
      <vt:lpstr>Calibri</vt:lpstr>
      <vt:lpstr>Calibri Light</vt:lpstr>
      <vt:lpstr>Times</vt:lpstr>
      <vt:lpstr>Times New Roman</vt:lpstr>
      <vt:lpstr>Office Theme</vt:lpstr>
      <vt:lpstr>3_Diseño personalizado</vt:lpstr>
      <vt:lpstr>2_Diseño personalizado</vt:lpstr>
      <vt:lpstr>Diseño personalizado</vt:lpstr>
      <vt:lpstr>1_Diseño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Manuel Beltran</dc:creator>
  <cp:lastModifiedBy>Santiago Muñoz</cp:lastModifiedBy>
  <cp:revision>349</cp:revision>
  <dcterms:created xsi:type="dcterms:W3CDTF">2020-06-08T19:15:37Z</dcterms:created>
  <dcterms:modified xsi:type="dcterms:W3CDTF">2025-03-10T20:52:49Z</dcterms:modified>
</cp:coreProperties>
</file>