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video/mp4" Extension="mp4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8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Poppins Bold" charset="1" panose="00000800000000000000"/>
      <p:regular r:id="rId16"/>
    </p:embeddedFont>
    <p:embeddedFont>
      <p:font typeface="Poppins" charset="1" panose="00000500000000000000"/>
      <p:regular r:id="rId17"/>
    </p:embeddedFont>
    <p:embeddedFont>
      <p:font typeface="Arimo Bold" charset="1" panose="020B0704020202020204"/>
      <p:regular r:id="rId21"/>
    </p:embeddedFont>
    <p:embeddedFont>
      <p:font typeface="Arimo" charset="1" panose="020B0604020202020204"/>
      <p:regular r:id="rId23"/>
    </p:embeddedFont>
    <p:embeddedFont>
      <p:font typeface="Oswald Bold" charset="1" panose="00000800000000000000"/>
      <p:regular r:id="rId25"/>
    </p:embeddedFont>
    <p:embeddedFont>
      <p:font typeface="Oswald" charset="1" panose="0000050000000000000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notesMasters/notesMaster1.xml" Type="http://schemas.openxmlformats.org/officeDocument/2006/relationships/notesMaster"/><Relationship Id="rId19" Target="theme/theme2.xml" Type="http://schemas.openxmlformats.org/officeDocument/2006/relationships/theme"/><Relationship Id="rId2" Target="presProps.xml" Type="http://schemas.openxmlformats.org/officeDocument/2006/relationships/presProps"/><Relationship Id="rId20" Target="notesSlides/notesSlide1.xml" Type="http://schemas.openxmlformats.org/officeDocument/2006/relationships/notesSlide"/><Relationship Id="rId21" Target="fonts/font21.fntdata" Type="http://schemas.openxmlformats.org/officeDocument/2006/relationships/font"/><Relationship Id="rId22" Target="notesSlides/notesSlide2.xml" Type="http://schemas.openxmlformats.org/officeDocument/2006/relationships/notesSlide"/><Relationship Id="rId23" Target="fonts/font23.fntdata" Type="http://schemas.openxmlformats.org/officeDocument/2006/relationships/font"/><Relationship Id="rId24" Target="notesSlides/notesSlide3.xml" Type="http://schemas.openxmlformats.org/officeDocument/2006/relationships/notesSlide"/><Relationship Id="rId25" Target="fonts/font25.fntdata" Type="http://schemas.openxmlformats.org/officeDocument/2006/relationships/font"/><Relationship Id="rId26" Target="notesSlides/notesSlide4.xml" Type="http://schemas.openxmlformats.org/officeDocument/2006/relationships/notesSlide"/><Relationship Id="rId27" Target="notesSlides/notesSlide5.xml" Type="http://schemas.openxmlformats.org/officeDocument/2006/relationships/notesSlide"/><Relationship Id="rId28" Target="notesSlides/notesSlide6.xml" Type="http://schemas.openxmlformats.org/officeDocument/2006/relationships/notesSlide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notesSlides/notesSlide7.xml" Type="http://schemas.openxmlformats.org/officeDocument/2006/relationships/notes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5.png" Type="http://schemas.openxmlformats.org/officeDocument/2006/relationships/image"/><Relationship Id="rId11" Target="../media/image36.svg" Type="http://schemas.openxmlformats.org/officeDocument/2006/relationships/image"/><Relationship Id="rId12" Target="../media/image5.png" Type="http://schemas.openxmlformats.org/officeDocument/2006/relationships/image"/><Relationship Id="rId2" Target="../notesSlides/notesSlide7.xml" Type="http://schemas.openxmlformats.org/officeDocument/2006/relationships/notesSlide"/><Relationship Id="rId3" Target="../media/image28.pn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Relationship Id="rId6" Target="../media/image31.png" Type="http://schemas.openxmlformats.org/officeDocument/2006/relationships/image"/><Relationship Id="rId7" Target="../media/image32.svg" Type="http://schemas.openxmlformats.org/officeDocument/2006/relationships/image"/><Relationship Id="rId8" Target="../media/image33.png" Type="http://schemas.openxmlformats.org/officeDocument/2006/relationships/image"/><Relationship Id="rId9" Target="../media/image3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14" Target="../media/image19.png" Type="http://schemas.openxmlformats.org/officeDocument/2006/relationships/image"/><Relationship Id="rId15" Target="../media/image20.svg" Type="http://schemas.openxmlformats.org/officeDocument/2006/relationships/image"/><Relationship Id="rId16" Target="../media/image21.png" Type="http://schemas.openxmlformats.org/officeDocument/2006/relationships/image"/><Relationship Id="rId17" Target="../media/image22.sv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3.pn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21.png" Type="http://schemas.openxmlformats.org/officeDocument/2006/relationships/image"/><Relationship Id="rId4" Target="../media/image22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24.png" Type="http://schemas.openxmlformats.org/officeDocument/2006/relationships/image"/><Relationship Id="rId4" Target="../media/image25.jpeg" Type="http://schemas.openxmlformats.org/officeDocument/2006/relationships/image"/><Relationship Id="rId5" Target="../media/VAEjgfI-GgQ.mp4" Type="http://schemas.openxmlformats.org/officeDocument/2006/relationships/video"/><Relationship Id="rId6" Target="../media/VAEjgfI-GgQ.mp4" Type="http://schemas.microsoft.com/office/2007/relationships/media"/><Relationship Id="rId7" Target="../media/image21.png" Type="http://schemas.openxmlformats.org/officeDocument/2006/relationships/image"/><Relationship Id="rId8" Target="../media/image22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21.png" Type="http://schemas.openxmlformats.org/officeDocument/2006/relationships/image"/><Relationship Id="rId4" Target="../media/image22.svg" Type="http://schemas.openxmlformats.org/officeDocument/2006/relationships/image"/><Relationship Id="rId5" Target="../media/image2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27.jpe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733574">
            <a:off x="6584297" y="-5310085"/>
            <a:ext cx="14453316" cy="10931963"/>
          </a:xfrm>
          <a:custGeom>
            <a:avLst/>
            <a:gdLst/>
            <a:ahLst/>
            <a:cxnLst/>
            <a:rect r="r" b="b" t="t" l="l"/>
            <a:pathLst>
              <a:path h="10931963" w="14453316">
                <a:moveTo>
                  <a:pt x="0" y="10931963"/>
                </a:moveTo>
                <a:lnTo>
                  <a:pt x="14453316" y="10931963"/>
                </a:lnTo>
                <a:lnTo>
                  <a:pt x="14453316" y="0"/>
                </a:lnTo>
                <a:lnTo>
                  <a:pt x="0" y="0"/>
                </a:lnTo>
                <a:lnTo>
                  <a:pt x="0" y="1093196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4233034">
            <a:off x="10790921" y="1112349"/>
            <a:ext cx="19555318" cy="15893140"/>
          </a:xfrm>
          <a:custGeom>
            <a:avLst/>
            <a:gdLst/>
            <a:ahLst/>
            <a:cxnLst/>
            <a:rect r="r" b="b" t="t" l="l"/>
            <a:pathLst>
              <a:path h="15893140" w="19555318">
                <a:moveTo>
                  <a:pt x="19555317" y="0"/>
                </a:moveTo>
                <a:lnTo>
                  <a:pt x="0" y="0"/>
                </a:lnTo>
                <a:lnTo>
                  <a:pt x="0" y="15893140"/>
                </a:lnTo>
                <a:lnTo>
                  <a:pt x="19555317" y="15893140"/>
                </a:lnTo>
                <a:lnTo>
                  <a:pt x="1955531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294133" y="3208786"/>
            <a:ext cx="12516822" cy="38195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b="true" sz="8000">
                <a:solidFill>
                  <a:srgbClr val="030462"/>
                </a:solidFill>
                <a:latin typeface="Poppins Bold"/>
                <a:ea typeface="Poppins Bold"/>
                <a:cs typeface="Poppins Bold"/>
                <a:sym typeface="Poppins Bold"/>
              </a:rPr>
              <a:t>Economía de la atención y soberanía del consumidor en un mundo lleno de datos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028700" y="459319"/>
            <a:ext cx="1898166" cy="1138762"/>
          </a:xfrm>
          <a:custGeom>
            <a:avLst/>
            <a:gdLst/>
            <a:ahLst/>
            <a:cxnLst/>
            <a:rect r="r" b="b" t="t" l="l"/>
            <a:pathLst>
              <a:path h="1138762" w="1898166">
                <a:moveTo>
                  <a:pt x="0" y="0"/>
                </a:moveTo>
                <a:lnTo>
                  <a:pt x="1898166" y="0"/>
                </a:lnTo>
                <a:lnTo>
                  <a:pt x="1898166" y="1138762"/>
                </a:lnTo>
                <a:lnTo>
                  <a:pt x="0" y="11387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6984" t="-61787" r="-16984" b="-61522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294133" y="8230392"/>
            <a:ext cx="9616710" cy="4885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83"/>
              </a:lnSpc>
            </a:pPr>
            <a:r>
              <a:rPr lang="en-US" b="true" sz="3483">
                <a:solidFill>
                  <a:srgbClr val="030462"/>
                </a:solidFill>
                <a:latin typeface="Poppins Bold"/>
                <a:ea typeface="Poppins Bold"/>
                <a:cs typeface="Poppins Bold"/>
                <a:sym typeface="Poppins Bold"/>
              </a:rPr>
              <a:t>Presenta</a:t>
            </a:r>
            <a:r>
              <a:rPr lang="en-US" sz="3483">
                <a:solidFill>
                  <a:srgbClr val="030462"/>
                </a:solidFill>
                <a:latin typeface="Poppins"/>
                <a:ea typeface="Poppins"/>
                <a:cs typeface="Poppins"/>
                <a:sym typeface="Poppins"/>
              </a:rPr>
              <a:t>: César Caballero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42926" y="396600"/>
            <a:ext cx="17595000" cy="9493800"/>
            <a:chOff x="0" y="0"/>
            <a:chExt cx="23460000" cy="12658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460075" cy="12658471"/>
            </a:xfrm>
            <a:custGeom>
              <a:avLst/>
              <a:gdLst/>
              <a:ahLst/>
              <a:cxnLst/>
              <a:rect r="r" b="b" t="t" l="l"/>
              <a:pathLst>
                <a:path h="12658471" w="23460075">
                  <a:moveTo>
                    <a:pt x="0" y="477139"/>
                  </a:moveTo>
                  <a:cubicBezTo>
                    <a:pt x="0" y="213614"/>
                    <a:pt x="213614" y="0"/>
                    <a:pt x="477139" y="0"/>
                  </a:cubicBezTo>
                  <a:lnTo>
                    <a:pt x="22982937" y="0"/>
                  </a:lnTo>
                  <a:cubicBezTo>
                    <a:pt x="23246462" y="0"/>
                    <a:pt x="23460075" y="213614"/>
                    <a:pt x="23460075" y="477139"/>
                  </a:cubicBezTo>
                  <a:lnTo>
                    <a:pt x="23460075" y="12181332"/>
                  </a:lnTo>
                  <a:cubicBezTo>
                    <a:pt x="23460075" y="12444857"/>
                    <a:pt x="23246462" y="12658471"/>
                    <a:pt x="22982937" y="12658471"/>
                  </a:cubicBezTo>
                  <a:lnTo>
                    <a:pt x="477139" y="12658471"/>
                  </a:lnTo>
                  <a:cubicBezTo>
                    <a:pt x="213614" y="12658344"/>
                    <a:pt x="0" y="12444857"/>
                    <a:pt x="0" y="12181332"/>
                  </a:cubicBezTo>
                  <a:close/>
                </a:path>
              </a:pathLst>
            </a:custGeom>
            <a:solidFill>
              <a:srgbClr val="EBFD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541600" y="396600"/>
            <a:ext cx="15457700" cy="9493798"/>
          </a:xfrm>
          <a:custGeom>
            <a:avLst/>
            <a:gdLst/>
            <a:ahLst/>
            <a:cxnLst/>
            <a:rect r="r" b="b" t="t" l="l"/>
            <a:pathLst>
              <a:path h="9493798" w="15457700">
                <a:moveTo>
                  <a:pt x="0" y="0"/>
                </a:moveTo>
                <a:lnTo>
                  <a:pt x="15457700" y="0"/>
                </a:lnTo>
                <a:lnTo>
                  <a:pt x="15457700" y="9493798"/>
                </a:lnTo>
                <a:lnTo>
                  <a:pt x="0" y="94937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</a:blip>
            <a:stretch>
              <a:fillRect l="0" t="-33418" r="0" b="-2924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270450" y="8364184"/>
            <a:ext cx="360528" cy="393482"/>
          </a:xfrm>
          <a:custGeom>
            <a:avLst/>
            <a:gdLst/>
            <a:ahLst/>
            <a:cxnLst/>
            <a:rect r="r" b="b" t="t" l="l"/>
            <a:pathLst>
              <a:path h="393482" w="360528">
                <a:moveTo>
                  <a:pt x="0" y="0"/>
                </a:moveTo>
                <a:lnTo>
                  <a:pt x="360528" y="0"/>
                </a:lnTo>
                <a:lnTo>
                  <a:pt x="360528" y="393483"/>
                </a:lnTo>
                <a:lnTo>
                  <a:pt x="0" y="3934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270450" y="7177415"/>
            <a:ext cx="360528" cy="255524"/>
          </a:xfrm>
          <a:custGeom>
            <a:avLst/>
            <a:gdLst/>
            <a:ahLst/>
            <a:cxnLst/>
            <a:rect r="r" b="b" t="t" l="l"/>
            <a:pathLst>
              <a:path h="255524" w="360528">
                <a:moveTo>
                  <a:pt x="0" y="0"/>
                </a:moveTo>
                <a:lnTo>
                  <a:pt x="360528" y="0"/>
                </a:lnTo>
                <a:lnTo>
                  <a:pt x="360528" y="255524"/>
                </a:lnTo>
                <a:lnTo>
                  <a:pt x="0" y="2555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270450" y="7710350"/>
            <a:ext cx="360528" cy="358575"/>
          </a:xfrm>
          <a:custGeom>
            <a:avLst/>
            <a:gdLst/>
            <a:ahLst/>
            <a:cxnLst/>
            <a:rect r="r" b="b" t="t" l="l"/>
            <a:pathLst>
              <a:path h="358575" w="360528">
                <a:moveTo>
                  <a:pt x="0" y="0"/>
                </a:moveTo>
                <a:lnTo>
                  <a:pt x="360528" y="0"/>
                </a:lnTo>
                <a:lnTo>
                  <a:pt x="360528" y="358575"/>
                </a:lnTo>
                <a:lnTo>
                  <a:pt x="0" y="3585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270450" y="6558881"/>
            <a:ext cx="360528" cy="362340"/>
          </a:xfrm>
          <a:custGeom>
            <a:avLst/>
            <a:gdLst/>
            <a:ahLst/>
            <a:cxnLst/>
            <a:rect r="r" b="b" t="t" l="l"/>
            <a:pathLst>
              <a:path h="362340" w="360528">
                <a:moveTo>
                  <a:pt x="0" y="0"/>
                </a:moveTo>
                <a:lnTo>
                  <a:pt x="360528" y="0"/>
                </a:lnTo>
                <a:lnTo>
                  <a:pt x="360528" y="362340"/>
                </a:lnTo>
                <a:lnTo>
                  <a:pt x="0" y="36234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9936203" y="7684092"/>
            <a:ext cx="6570236" cy="514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143244"/>
                </a:solidFill>
                <a:latin typeface="Arimo"/>
                <a:ea typeface="Arimo"/>
                <a:cs typeface="Arimo"/>
                <a:sym typeface="Arimo"/>
              </a:rPr>
              <a:t>www.cifrasyconceptos.com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936203" y="7121584"/>
            <a:ext cx="6297281" cy="514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143244"/>
                </a:solidFill>
                <a:latin typeface="Arimo"/>
                <a:ea typeface="Arimo"/>
                <a:cs typeface="Arimo"/>
                <a:sym typeface="Arimo"/>
              </a:rPr>
              <a:t>contacto@cifrasyconceptos.com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936203" y="8246600"/>
            <a:ext cx="5903012" cy="514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143244"/>
                </a:solidFill>
                <a:latin typeface="Arimo"/>
                <a:ea typeface="Arimo"/>
                <a:cs typeface="Arimo"/>
                <a:sym typeface="Arimo"/>
              </a:rPr>
              <a:t>Carrera 3 # 62-21, Bogotá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936203" y="6559076"/>
            <a:ext cx="5903012" cy="514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143244"/>
                </a:solidFill>
                <a:latin typeface="Arimo"/>
                <a:ea typeface="Arimo"/>
                <a:cs typeface="Arimo"/>
                <a:sym typeface="Arimo"/>
              </a:rPr>
              <a:t>+57 317 404 5151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270450" y="3396776"/>
            <a:ext cx="6568765" cy="2676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200"/>
              </a:lnSpc>
            </a:pPr>
            <a:r>
              <a:rPr lang="en-US" sz="8500" b="true">
                <a:solidFill>
                  <a:srgbClr val="030462"/>
                </a:solidFill>
                <a:latin typeface="Poppins Bold"/>
                <a:ea typeface="Poppins Bold"/>
                <a:cs typeface="Poppins Bold"/>
                <a:sym typeface="Poppins Bold"/>
              </a:rPr>
              <a:t>¡MUCHAS GRACIAS!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807810" y="837987"/>
            <a:ext cx="2246212" cy="1347564"/>
          </a:xfrm>
          <a:custGeom>
            <a:avLst/>
            <a:gdLst/>
            <a:ahLst/>
            <a:cxnLst/>
            <a:rect r="r" b="b" t="t" l="l"/>
            <a:pathLst>
              <a:path h="1347564" w="2246212">
                <a:moveTo>
                  <a:pt x="0" y="0"/>
                </a:moveTo>
                <a:lnTo>
                  <a:pt x="2246212" y="0"/>
                </a:lnTo>
                <a:lnTo>
                  <a:pt x="2246212" y="1347565"/>
                </a:lnTo>
                <a:lnTo>
                  <a:pt x="0" y="134756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16984" t="-61787" r="-16984" b="-61522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F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007723" y="0"/>
            <a:ext cx="19295723" cy="10287002"/>
          </a:xfrm>
          <a:custGeom>
            <a:avLst/>
            <a:gdLst/>
            <a:ahLst/>
            <a:cxnLst/>
            <a:rect r="r" b="b" t="t" l="l"/>
            <a:pathLst>
              <a:path h="10287002" w="19295723">
                <a:moveTo>
                  <a:pt x="0" y="0"/>
                </a:moveTo>
                <a:lnTo>
                  <a:pt x="19295723" y="0"/>
                </a:lnTo>
                <a:lnTo>
                  <a:pt x="19295723" y="10287002"/>
                </a:lnTo>
                <a:lnTo>
                  <a:pt x="0" y="102870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61963" r="-19488" b="-6194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300375" y="4325788"/>
            <a:ext cx="11687250" cy="1993394"/>
            <a:chOff x="0" y="0"/>
            <a:chExt cx="15583000" cy="26578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5582999" cy="2657859"/>
            </a:xfrm>
            <a:custGeom>
              <a:avLst/>
              <a:gdLst/>
              <a:ahLst/>
              <a:cxnLst/>
              <a:rect r="r" b="b" t="t" l="l"/>
              <a:pathLst>
                <a:path h="2657859" w="15582999">
                  <a:moveTo>
                    <a:pt x="0" y="0"/>
                  </a:moveTo>
                  <a:lnTo>
                    <a:pt x="15582999" y="0"/>
                  </a:lnTo>
                  <a:lnTo>
                    <a:pt x="15582999" y="2657859"/>
                  </a:lnTo>
                  <a:lnTo>
                    <a:pt x="0" y="265785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85725"/>
              <a:ext cx="15583000" cy="274358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9600"/>
                </a:lnSpc>
              </a:pPr>
              <a:r>
                <a:rPr lang="en-US" sz="8000" b="true">
                  <a:solidFill>
                    <a:srgbClr val="030462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¿De dónde partimos?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109200"/>
            <a:ext cx="18313200" cy="178200"/>
            <a:chOff x="0" y="0"/>
            <a:chExt cx="24417600" cy="237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417655" cy="237617"/>
            </a:xfrm>
            <a:custGeom>
              <a:avLst/>
              <a:gdLst/>
              <a:ahLst/>
              <a:cxnLst/>
              <a:rect r="r" b="b" t="t" l="l"/>
              <a:pathLst>
                <a:path h="237617" w="24417655">
                  <a:moveTo>
                    <a:pt x="0" y="0"/>
                  </a:moveTo>
                  <a:lnTo>
                    <a:pt x="24417655" y="0"/>
                  </a:lnTo>
                  <a:lnTo>
                    <a:pt x="24417655" y="237617"/>
                  </a:lnTo>
                  <a:lnTo>
                    <a:pt x="0" y="237617"/>
                  </a:lnTo>
                  <a:close/>
                </a:path>
              </a:pathLst>
            </a:custGeom>
            <a:solidFill>
              <a:srgbClr val="90E0E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7394753" y="5149895"/>
            <a:ext cx="3523695" cy="3731820"/>
            <a:chOff x="0" y="0"/>
            <a:chExt cx="753347" cy="79784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53347" cy="797843"/>
            </a:xfrm>
            <a:custGeom>
              <a:avLst/>
              <a:gdLst/>
              <a:ahLst/>
              <a:cxnLst/>
              <a:rect r="r" b="b" t="t" l="l"/>
              <a:pathLst>
                <a:path h="797843" w="753347">
                  <a:moveTo>
                    <a:pt x="753347" y="0"/>
                  </a:moveTo>
                  <a:lnTo>
                    <a:pt x="753347" y="683543"/>
                  </a:lnTo>
                  <a:lnTo>
                    <a:pt x="376673" y="797843"/>
                  </a:lnTo>
                  <a:lnTo>
                    <a:pt x="0" y="683543"/>
                  </a:lnTo>
                  <a:lnTo>
                    <a:pt x="0" y="0"/>
                  </a:lnTo>
                  <a:lnTo>
                    <a:pt x="753347" y="0"/>
                  </a:lnTo>
                  <a:close/>
                </a:path>
              </a:pathLst>
            </a:custGeom>
            <a:solidFill>
              <a:srgbClr val="EBFD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753347" cy="7311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3159118" y="5149895"/>
            <a:ext cx="3523695" cy="3731820"/>
            <a:chOff x="0" y="0"/>
            <a:chExt cx="753347" cy="79784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53347" cy="797843"/>
            </a:xfrm>
            <a:custGeom>
              <a:avLst/>
              <a:gdLst/>
              <a:ahLst/>
              <a:cxnLst/>
              <a:rect r="r" b="b" t="t" l="l"/>
              <a:pathLst>
                <a:path h="797843" w="753347">
                  <a:moveTo>
                    <a:pt x="753347" y="0"/>
                  </a:moveTo>
                  <a:lnTo>
                    <a:pt x="753347" y="683543"/>
                  </a:lnTo>
                  <a:lnTo>
                    <a:pt x="376673" y="797843"/>
                  </a:lnTo>
                  <a:lnTo>
                    <a:pt x="0" y="683543"/>
                  </a:lnTo>
                  <a:lnTo>
                    <a:pt x="0" y="0"/>
                  </a:lnTo>
                  <a:lnTo>
                    <a:pt x="753347" y="0"/>
                  </a:lnTo>
                  <a:close/>
                </a:path>
              </a:pathLst>
            </a:custGeom>
            <a:solidFill>
              <a:srgbClr val="EBFD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753347" cy="7311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3654207" y="3470155"/>
            <a:ext cx="2495415" cy="2529834"/>
            <a:chOff x="0" y="0"/>
            <a:chExt cx="3327220" cy="337311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327220" cy="3373113"/>
            </a:xfrm>
            <a:custGeom>
              <a:avLst/>
              <a:gdLst/>
              <a:ahLst/>
              <a:cxnLst/>
              <a:rect r="r" b="b" t="t" l="l"/>
              <a:pathLst>
                <a:path h="3373113" w="3327220">
                  <a:moveTo>
                    <a:pt x="0" y="0"/>
                  </a:moveTo>
                  <a:lnTo>
                    <a:pt x="3327220" y="0"/>
                  </a:lnTo>
                  <a:lnTo>
                    <a:pt x="3327220" y="3373113"/>
                  </a:lnTo>
                  <a:lnTo>
                    <a:pt x="0" y="3373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5973" t="-25621" r="-26662" b="-24937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204631" y="207454"/>
              <a:ext cx="2917957" cy="2958205"/>
            </a:xfrm>
            <a:custGeom>
              <a:avLst/>
              <a:gdLst/>
              <a:ahLst/>
              <a:cxnLst/>
              <a:rect r="r" b="b" t="t" l="l"/>
              <a:pathLst>
                <a:path h="2958205" w="2917957">
                  <a:moveTo>
                    <a:pt x="0" y="0"/>
                  </a:moveTo>
                  <a:lnTo>
                    <a:pt x="2917957" y="0"/>
                  </a:lnTo>
                  <a:lnTo>
                    <a:pt x="2917957" y="2958205"/>
                  </a:lnTo>
                  <a:lnTo>
                    <a:pt x="0" y="2958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25973" t="-25621" r="-26662" b="-24937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7889843" y="3470155"/>
            <a:ext cx="2495415" cy="2529834"/>
            <a:chOff x="0" y="0"/>
            <a:chExt cx="3327220" cy="337311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327220" cy="3373113"/>
            </a:xfrm>
            <a:custGeom>
              <a:avLst/>
              <a:gdLst/>
              <a:ahLst/>
              <a:cxnLst/>
              <a:rect r="r" b="b" t="t" l="l"/>
              <a:pathLst>
                <a:path h="3373113" w="3327220">
                  <a:moveTo>
                    <a:pt x="0" y="0"/>
                  </a:moveTo>
                  <a:lnTo>
                    <a:pt x="3327220" y="0"/>
                  </a:lnTo>
                  <a:lnTo>
                    <a:pt x="3327220" y="3373113"/>
                  </a:lnTo>
                  <a:lnTo>
                    <a:pt x="0" y="3373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5973" t="-25621" r="-26662" b="-24937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04631" y="207454"/>
              <a:ext cx="2917957" cy="2958205"/>
            </a:xfrm>
            <a:custGeom>
              <a:avLst/>
              <a:gdLst/>
              <a:ahLst/>
              <a:cxnLst/>
              <a:rect r="r" b="b" t="t" l="l"/>
              <a:pathLst>
                <a:path h="2958205" w="2917957">
                  <a:moveTo>
                    <a:pt x="0" y="0"/>
                  </a:moveTo>
                  <a:lnTo>
                    <a:pt x="2917957" y="0"/>
                  </a:lnTo>
                  <a:lnTo>
                    <a:pt x="2917957" y="2958205"/>
                  </a:lnTo>
                  <a:lnTo>
                    <a:pt x="0" y="2958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25973" t="-25621" r="-26662" b="-24937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1630388" y="5149895"/>
            <a:ext cx="3523695" cy="3731820"/>
            <a:chOff x="0" y="0"/>
            <a:chExt cx="753347" cy="79784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753347" cy="797843"/>
            </a:xfrm>
            <a:custGeom>
              <a:avLst/>
              <a:gdLst/>
              <a:ahLst/>
              <a:cxnLst/>
              <a:rect r="r" b="b" t="t" l="l"/>
              <a:pathLst>
                <a:path h="797843" w="753347">
                  <a:moveTo>
                    <a:pt x="753347" y="0"/>
                  </a:moveTo>
                  <a:lnTo>
                    <a:pt x="753347" y="683543"/>
                  </a:lnTo>
                  <a:lnTo>
                    <a:pt x="376673" y="797843"/>
                  </a:lnTo>
                  <a:lnTo>
                    <a:pt x="0" y="683543"/>
                  </a:lnTo>
                  <a:lnTo>
                    <a:pt x="0" y="0"/>
                  </a:lnTo>
                  <a:lnTo>
                    <a:pt x="753347" y="0"/>
                  </a:lnTo>
                  <a:close/>
                </a:path>
              </a:pathLst>
            </a:custGeom>
            <a:solidFill>
              <a:srgbClr val="EBFDF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47625"/>
              <a:ext cx="753347" cy="7311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2128122" y="3470155"/>
            <a:ext cx="2495415" cy="2529834"/>
            <a:chOff x="0" y="0"/>
            <a:chExt cx="3327220" cy="3373113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327220" cy="3373113"/>
            </a:xfrm>
            <a:custGeom>
              <a:avLst/>
              <a:gdLst/>
              <a:ahLst/>
              <a:cxnLst/>
              <a:rect r="r" b="b" t="t" l="l"/>
              <a:pathLst>
                <a:path h="3373113" w="3327220">
                  <a:moveTo>
                    <a:pt x="0" y="0"/>
                  </a:moveTo>
                  <a:lnTo>
                    <a:pt x="3327220" y="0"/>
                  </a:lnTo>
                  <a:lnTo>
                    <a:pt x="3327220" y="3373113"/>
                  </a:lnTo>
                  <a:lnTo>
                    <a:pt x="0" y="3373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5973" t="-25621" r="-26662" b="-24937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204631" y="207454"/>
              <a:ext cx="2917957" cy="2958205"/>
            </a:xfrm>
            <a:custGeom>
              <a:avLst/>
              <a:gdLst/>
              <a:ahLst/>
              <a:cxnLst/>
              <a:rect r="r" b="b" t="t" l="l"/>
              <a:pathLst>
                <a:path h="2958205" w="2917957">
                  <a:moveTo>
                    <a:pt x="0" y="0"/>
                  </a:moveTo>
                  <a:lnTo>
                    <a:pt x="2917957" y="0"/>
                  </a:lnTo>
                  <a:lnTo>
                    <a:pt x="2917957" y="2958205"/>
                  </a:lnTo>
                  <a:lnTo>
                    <a:pt x="0" y="2958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25973" t="-25621" r="-26662" b="-24937"/>
              </a:stretch>
            </a:blipFill>
          </p:spPr>
        </p:sp>
      </p:grpSp>
      <p:sp>
        <p:nvSpPr>
          <p:cNvPr name="Freeform 22" id="22"/>
          <p:cNvSpPr/>
          <p:nvPr/>
        </p:nvSpPr>
        <p:spPr>
          <a:xfrm flipH="false" flipV="false" rot="0">
            <a:off x="12528310" y="3954295"/>
            <a:ext cx="1695040" cy="1561556"/>
          </a:xfrm>
          <a:custGeom>
            <a:avLst/>
            <a:gdLst/>
            <a:ahLst/>
            <a:cxnLst/>
            <a:rect r="r" b="b" t="t" l="l"/>
            <a:pathLst>
              <a:path h="1561556" w="1695040">
                <a:moveTo>
                  <a:pt x="0" y="0"/>
                </a:moveTo>
                <a:lnTo>
                  <a:pt x="1695040" y="0"/>
                </a:lnTo>
                <a:lnTo>
                  <a:pt x="1695040" y="1561555"/>
                </a:lnTo>
                <a:lnTo>
                  <a:pt x="0" y="15615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3" id="23"/>
          <p:cNvSpPr/>
          <p:nvPr/>
        </p:nvSpPr>
        <p:spPr>
          <a:xfrm flipH="false" flipV="false" rot="0">
            <a:off x="8167275" y="4068495"/>
            <a:ext cx="1978650" cy="1308066"/>
          </a:xfrm>
          <a:custGeom>
            <a:avLst/>
            <a:gdLst/>
            <a:ahLst/>
            <a:cxnLst/>
            <a:rect r="r" b="b" t="t" l="l"/>
            <a:pathLst>
              <a:path h="1308066" w="1978650">
                <a:moveTo>
                  <a:pt x="0" y="0"/>
                </a:moveTo>
                <a:lnTo>
                  <a:pt x="1978650" y="0"/>
                </a:lnTo>
                <a:lnTo>
                  <a:pt x="1978650" y="1308066"/>
                </a:lnTo>
                <a:lnTo>
                  <a:pt x="0" y="1308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4054431" y="3954295"/>
            <a:ext cx="1694967" cy="1580557"/>
          </a:xfrm>
          <a:custGeom>
            <a:avLst/>
            <a:gdLst/>
            <a:ahLst/>
            <a:cxnLst/>
            <a:rect r="r" b="b" t="t" l="l"/>
            <a:pathLst>
              <a:path h="1580557" w="1694967">
                <a:moveTo>
                  <a:pt x="0" y="0"/>
                </a:moveTo>
                <a:lnTo>
                  <a:pt x="1694968" y="0"/>
                </a:lnTo>
                <a:lnTo>
                  <a:pt x="1694968" y="1580557"/>
                </a:lnTo>
                <a:lnTo>
                  <a:pt x="0" y="158055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5663463" y="596677"/>
            <a:ext cx="1816727" cy="1235619"/>
          </a:xfrm>
          <a:custGeom>
            <a:avLst/>
            <a:gdLst/>
            <a:ahLst/>
            <a:cxnLst/>
            <a:rect r="r" b="b" t="t" l="l"/>
            <a:pathLst>
              <a:path h="1235619" w="1816727">
                <a:moveTo>
                  <a:pt x="0" y="0"/>
                </a:moveTo>
                <a:lnTo>
                  <a:pt x="1816727" y="0"/>
                </a:lnTo>
                <a:lnTo>
                  <a:pt x="1816727" y="1235619"/>
                </a:lnTo>
                <a:lnTo>
                  <a:pt x="0" y="123561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1087422" y="1165863"/>
            <a:ext cx="8790429" cy="1151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true">
                <a:solidFill>
                  <a:srgbClr val="030462"/>
                </a:solidFill>
                <a:latin typeface="Poppins Bold"/>
                <a:ea typeface="Poppins Bold"/>
                <a:cs typeface="Poppins Bold"/>
                <a:sym typeface="Poppins Bold"/>
              </a:rPr>
              <a:t>Conceptos clave: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3480296" y="6408746"/>
            <a:ext cx="3175925" cy="1128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b="true" sz="3200">
                <a:solidFill>
                  <a:srgbClr val="030462"/>
                </a:solidFill>
                <a:latin typeface="Arimo Bold"/>
                <a:ea typeface="Arimo Bold"/>
                <a:cs typeface="Arimo Bold"/>
                <a:sym typeface="Arimo Bold"/>
              </a:rPr>
              <a:t>Soberanía del consumidor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8010518" y="6408746"/>
            <a:ext cx="2586752" cy="1128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b="true" sz="3200">
                <a:solidFill>
                  <a:srgbClr val="030462"/>
                </a:solidFill>
                <a:latin typeface="Arimo Bold"/>
                <a:ea typeface="Arimo Bold"/>
                <a:cs typeface="Arimo Bold"/>
                <a:sym typeface="Arimo Bold"/>
              </a:rPr>
              <a:t>Economía de la atención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2098859" y="6408746"/>
            <a:ext cx="2586752" cy="1128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b="true" sz="3200">
                <a:solidFill>
                  <a:srgbClr val="030462"/>
                </a:solidFill>
                <a:latin typeface="Arimo Bold"/>
                <a:ea typeface="Arimo Bold"/>
                <a:cs typeface="Arimo Bold"/>
                <a:sym typeface="Arimo Bold"/>
              </a:rPr>
              <a:t>Exageración de métricas.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109200"/>
            <a:ext cx="18313200" cy="178200"/>
            <a:chOff x="0" y="0"/>
            <a:chExt cx="24417600" cy="237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417655" cy="237617"/>
            </a:xfrm>
            <a:custGeom>
              <a:avLst/>
              <a:gdLst/>
              <a:ahLst/>
              <a:cxnLst/>
              <a:rect r="r" b="b" t="t" l="l"/>
              <a:pathLst>
                <a:path h="237617" w="24417655">
                  <a:moveTo>
                    <a:pt x="0" y="0"/>
                  </a:moveTo>
                  <a:lnTo>
                    <a:pt x="24417655" y="0"/>
                  </a:lnTo>
                  <a:lnTo>
                    <a:pt x="24417655" y="237617"/>
                  </a:lnTo>
                  <a:lnTo>
                    <a:pt x="0" y="237617"/>
                  </a:lnTo>
                  <a:close/>
                </a:path>
              </a:pathLst>
            </a:custGeom>
            <a:solidFill>
              <a:srgbClr val="90E0E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609746" y="3116835"/>
            <a:ext cx="6242628" cy="1047750"/>
            <a:chOff x="0" y="0"/>
            <a:chExt cx="1439894" cy="24166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439894" cy="241669"/>
            </a:xfrm>
            <a:custGeom>
              <a:avLst/>
              <a:gdLst/>
              <a:ahLst/>
              <a:cxnLst/>
              <a:rect r="r" b="b" t="t" l="l"/>
              <a:pathLst>
                <a:path h="241669" w="1439894">
                  <a:moveTo>
                    <a:pt x="120834" y="0"/>
                  </a:moveTo>
                  <a:lnTo>
                    <a:pt x="1319060" y="0"/>
                  </a:lnTo>
                  <a:cubicBezTo>
                    <a:pt x="1385795" y="0"/>
                    <a:pt x="1439894" y="54099"/>
                    <a:pt x="1439894" y="120834"/>
                  </a:cubicBezTo>
                  <a:lnTo>
                    <a:pt x="1439894" y="120834"/>
                  </a:lnTo>
                  <a:cubicBezTo>
                    <a:pt x="1439894" y="152882"/>
                    <a:pt x="1427163" y="183616"/>
                    <a:pt x="1404502" y="206277"/>
                  </a:cubicBezTo>
                  <a:cubicBezTo>
                    <a:pt x="1381842" y="228938"/>
                    <a:pt x="1351107" y="241669"/>
                    <a:pt x="1319060" y="241669"/>
                  </a:cubicBezTo>
                  <a:lnTo>
                    <a:pt x="120834" y="241669"/>
                  </a:lnTo>
                  <a:cubicBezTo>
                    <a:pt x="88787" y="241669"/>
                    <a:pt x="58052" y="228938"/>
                    <a:pt x="35392" y="206277"/>
                  </a:cubicBezTo>
                  <a:cubicBezTo>
                    <a:pt x="12731" y="183616"/>
                    <a:pt x="0" y="152882"/>
                    <a:pt x="0" y="120834"/>
                  </a:cubicBezTo>
                  <a:lnTo>
                    <a:pt x="0" y="120834"/>
                  </a:lnTo>
                  <a:cubicBezTo>
                    <a:pt x="0" y="88787"/>
                    <a:pt x="12731" y="58052"/>
                    <a:pt x="35392" y="35392"/>
                  </a:cubicBezTo>
                  <a:cubicBezTo>
                    <a:pt x="58052" y="12731"/>
                    <a:pt x="88787" y="0"/>
                    <a:pt x="120834" y="0"/>
                  </a:cubicBezTo>
                  <a:close/>
                </a:path>
              </a:pathLst>
            </a:custGeom>
            <a:solidFill>
              <a:srgbClr val="EBFDFF"/>
            </a:solidFill>
            <a:ln w="19050" cap="rnd">
              <a:solidFill>
                <a:srgbClr val="030462"/>
              </a:solidFill>
              <a:prstDash val="lgDash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1439894" cy="289294"/>
            </a:xfrm>
            <a:prstGeom prst="rect">
              <a:avLst/>
            </a:prstGeom>
          </p:spPr>
          <p:txBody>
            <a:bodyPr anchor="ctr" rtlCol="false" tIns="169169" lIns="169169" bIns="169169" rIns="169169"/>
            <a:lstStyle/>
            <a:p>
              <a:pPr algn="ctr" marL="0" indent="0" lvl="0">
                <a:lnSpc>
                  <a:spcPts val="2991"/>
                </a:lnSpc>
                <a:spcBef>
                  <a:spcPct val="0"/>
                </a:spcBef>
              </a:pPr>
              <a:r>
                <a:rPr lang="en-US" b="true" sz="2199">
                  <a:solidFill>
                    <a:srgbClr val="03046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Solo un dispositivo por hogar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609746" y="5491457"/>
            <a:ext cx="6242628" cy="1047750"/>
            <a:chOff x="0" y="0"/>
            <a:chExt cx="1439894" cy="24166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439894" cy="241669"/>
            </a:xfrm>
            <a:custGeom>
              <a:avLst/>
              <a:gdLst/>
              <a:ahLst/>
              <a:cxnLst/>
              <a:rect r="r" b="b" t="t" l="l"/>
              <a:pathLst>
                <a:path h="241669" w="1439894">
                  <a:moveTo>
                    <a:pt x="120834" y="0"/>
                  </a:moveTo>
                  <a:lnTo>
                    <a:pt x="1319060" y="0"/>
                  </a:lnTo>
                  <a:cubicBezTo>
                    <a:pt x="1385795" y="0"/>
                    <a:pt x="1439894" y="54099"/>
                    <a:pt x="1439894" y="120834"/>
                  </a:cubicBezTo>
                  <a:lnTo>
                    <a:pt x="1439894" y="120834"/>
                  </a:lnTo>
                  <a:cubicBezTo>
                    <a:pt x="1439894" y="152882"/>
                    <a:pt x="1427163" y="183616"/>
                    <a:pt x="1404502" y="206277"/>
                  </a:cubicBezTo>
                  <a:cubicBezTo>
                    <a:pt x="1381842" y="228938"/>
                    <a:pt x="1351107" y="241669"/>
                    <a:pt x="1319060" y="241669"/>
                  </a:cubicBezTo>
                  <a:lnTo>
                    <a:pt x="120834" y="241669"/>
                  </a:lnTo>
                  <a:cubicBezTo>
                    <a:pt x="88787" y="241669"/>
                    <a:pt x="58052" y="228938"/>
                    <a:pt x="35392" y="206277"/>
                  </a:cubicBezTo>
                  <a:cubicBezTo>
                    <a:pt x="12731" y="183616"/>
                    <a:pt x="0" y="152882"/>
                    <a:pt x="0" y="120834"/>
                  </a:cubicBezTo>
                  <a:lnTo>
                    <a:pt x="0" y="120834"/>
                  </a:lnTo>
                  <a:cubicBezTo>
                    <a:pt x="0" y="88787"/>
                    <a:pt x="12731" y="58052"/>
                    <a:pt x="35392" y="35392"/>
                  </a:cubicBezTo>
                  <a:cubicBezTo>
                    <a:pt x="58052" y="12731"/>
                    <a:pt x="88787" y="0"/>
                    <a:pt x="120834" y="0"/>
                  </a:cubicBezTo>
                  <a:close/>
                </a:path>
              </a:pathLst>
            </a:custGeom>
            <a:solidFill>
              <a:srgbClr val="EBFDFF"/>
            </a:solidFill>
            <a:ln w="19050" cap="rnd">
              <a:solidFill>
                <a:srgbClr val="030462"/>
              </a:solidFill>
              <a:prstDash val="lgDash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1439894" cy="289294"/>
            </a:xfrm>
            <a:prstGeom prst="rect">
              <a:avLst/>
            </a:prstGeom>
          </p:spPr>
          <p:txBody>
            <a:bodyPr anchor="ctr" rtlCol="false" tIns="169169" lIns="169169" bIns="169169" rIns="169169"/>
            <a:lstStyle/>
            <a:p>
              <a:pPr algn="ctr" marL="0" indent="0" lvl="0">
                <a:lnSpc>
                  <a:spcPts val="2991"/>
                </a:lnSpc>
                <a:spcBef>
                  <a:spcPct val="0"/>
                </a:spcBef>
              </a:pPr>
              <a:r>
                <a:rPr lang="en-US" b="true" sz="2199">
                  <a:solidFill>
                    <a:srgbClr val="03046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Franjas horarias fijas.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609746" y="7866080"/>
            <a:ext cx="6242628" cy="1047750"/>
            <a:chOff x="0" y="0"/>
            <a:chExt cx="1439894" cy="24166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439894" cy="241669"/>
            </a:xfrm>
            <a:custGeom>
              <a:avLst/>
              <a:gdLst/>
              <a:ahLst/>
              <a:cxnLst/>
              <a:rect r="r" b="b" t="t" l="l"/>
              <a:pathLst>
                <a:path h="241669" w="1439894">
                  <a:moveTo>
                    <a:pt x="120834" y="0"/>
                  </a:moveTo>
                  <a:lnTo>
                    <a:pt x="1319060" y="0"/>
                  </a:lnTo>
                  <a:cubicBezTo>
                    <a:pt x="1385795" y="0"/>
                    <a:pt x="1439894" y="54099"/>
                    <a:pt x="1439894" y="120834"/>
                  </a:cubicBezTo>
                  <a:lnTo>
                    <a:pt x="1439894" y="120834"/>
                  </a:lnTo>
                  <a:cubicBezTo>
                    <a:pt x="1439894" y="152882"/>
                    <a:pt x="1427163" y="183616"/>
                    <a:pt x="1404502" y="206277"/>
                  </a:cubicBezTo>
                  <a:cubicBezTo>
                    <a:pt x="1381842" y="228938"/>
                    <a:pt x="1351107" y="241669"/>
                    <a:pt x="1319060" y="241669"/>
                  </a:cubicBezTo>
                  <a:lnTo>
                    <a:pt x="120834" y="241669"/>
                  </a:lnTo>
                  <a:cubicBezTo>
                    <a:pt x="88787" y="241669"/>
                    <a:pt x="58052" y="228938"/>
                    <a:pt x="35392" y="206277"/>
                  </a:cubicBezTo>
                  <a:cubicBezTo>
                    <a:pt x="12731" y="183616"/>
                    <a:pt x="0" y="152882"/>
                    <a:pt x="0" y="120834"/>
                  </a:cubicBezTo>
                  <a:lnTo>
                    <a:pt x="0" y="120834"/>
                  </a:lnTo>
                  <a:cubicBezTo>
                    <a:pt x="0" y="88787"/>
                    <a:pt x="12731" y="58052"/>
                    <a:pt x="35392" y="35392"/>
                  </a:cubicBezTo>
                  <a:cubicBezTo>
                    <a:pt x="58052" y="12731"/>
                    <a:pt x="88787" y="0"/>
                    <a:pt x="120834" y="0"/>
                  </a:cubicBezTo>
                  <a:close/>
                </a:path>
              </a:pathLst>
            </a:custGeom>
            <a:solidFill>
              <a:srgbClr val="EBFDFF"/>
            </a:solidFill>
            <a:ln w="19050" cap="rnd">
              <a:solidFill>
                <a:srgbClr val="030462"/>
              </a:solidFill>
              <a:prstDash val="lgDash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1439894" cy="289294"/>
            </a:xfrm>
            <a:prstGeom prst="rect">
              <a:avLst/>
            </a:prstGeom>
          </p:spPr>
          <p:txBody>
            <a:bodyPr anchor="ctr" rtlCol="false" tIns="169169" lIns="169169" bIns="169169" rIns="169169"/>
            <a:lstStyle/>
            <a:p>
              <a:pPr algn="ctr" marL="0" indent="0" lvl="0">
                <a:lnSpc>
                  <a:spcPts val="2991"/>
                </a:lnSpc>
                <a:spcBef>
                  <a:spcPct val="0"/>
                </a:spcBef>
              </a:pPr>
              <a:r>
                <a:rPr lang="en-US" b="true" sz="2199">
                  <a:solidFill>
                    <a:srgbClr val="03046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Canales limitados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609746" y="4304146"/>
            <a:ext cx="6242628" cy="1047750"/>
            <a:chOff x="0" y="0"/>
            <a:chExt cx="1439894" cy="24166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439894" cy="241669"/>
            </a:xfrm>
            <a:custGeom>
              <a:avLst/>
              <a:gdLst/>
              <a:ahLst/>
              <a:cxnLst/>
              <a:rect r="r" b="b" t="t" l="l"/>
              <a:pathLst>
                <a:path h="241669" w="1439894">
                  <a:moveTo>
                    <a:pt x="120834" y="0"/>
                  </a:moveTo>
                  <a:lnTo>
                    <a:pt x="1319060" y="0"/>
                  </a:lnTo>
                  <a:cubicBezTo>
                    <a:pt x="1385795" y="0"/>
                    <a:pt x="1439894" y="54099"/>
                    <a:pt x="1439894" y="120834"/>
                  </a:cubicBezTo>
                  <a:lnTo>
                    <a:pt x="1439894" y="120834"/>
                  </a:lnTo>
                  <a:cubicBezTo>
                    <a:pt x="1439894" y="152882"/>
                    <a:pt x="1427163" y="183616"/>
                    <a:pt x="1404502" y="206277"/>
                  </a:cubicBezTo>
                  <a:cubicBezTo>
                    <a:pt x="1381842" y="228938"/>
                    <a:pt x="1351107" y="241669"/>
                    <a:pt x="1319060" y="241669"/>
                  </a:cubicBezTo>
                  <a:lnTo>
                    <a:pt x="120834" y="241669"/>
                  </a:lnTo>
                  <a:cubicBezTo>
                    <a:pt x="88787" y="241669"/>
                    <a:pt x="58052" y="228938"/>
                    <a:pt x="35392" y="206277"/>
                  </a:cubicBezTo>
                  <a:cubicBezTo>
                    <a:pt x="12731" y="183616"/>
                    <a:pt x="0" y="152882"/>
                    <a:pt x="0" y="120834"/>
                  </a:cubicBezTo>
                  <a:lnTo>
                    <a:pt x="0" y="120834"/>
                  </a:lnTo>
                  <a:cubicBezTo>
                    <a:pt x="0" y="88787"/>
                    <a:pt x="12731" y="58052"/>
                    <a:pt x="35392" y="35392"/>
                  </a:cubicBezTo>
                  <a:cubicBezTo>
                    <a:pt x="58052" y="12731"/>
                    <a:pt x="88787" y="0"/>
                    <a:pt x="120834" y="0"/>
                  </a:cubicBezTo>
                  <a:close/>
                </a:path>
              </a:pathLst>
            </a:custGeom>
            <a:solidFill>
              <a:srgbClr val="EBFDFF"/>
            </a:solidFill>
            <a:ln w="19050" cap="rnd">
              <a:solidFill>
                <a:srgbClr val="030462"/>
              </a:solidFill>
              <a:prstDash val="lgDash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47625"/>
              <a:ext cx="1439894" cy="289294"/>
            </a:xfrm>
            <a:prstGeom prst="rect">
              <a:avLst/>
            </a:prstGeom>
          </p:spPr>
          <p:txBody>
            <a:bodyPr anchor="ctr" rtlCol="false" tIns="169169" lIns="169169" bIns="169169" rIns="169169"/>
            <a:lstStyle/>
            <a:p>
              <a:pPr algn="ctr" marL="0" indent="0" lvl="0">
                <a:lnSpc>
                  <a:spcPts val="2991"/>
                </a:lnSpc>
                <a:spcBef>
                  <a:spcPct val="0"/>
                </a:spcBef>
              </a:pPr>
              <a:r>
                <a:rPr lang="en-US" b="true" sz="2199">
                  <a:solidFill>
                    <a:srgbClr val="03046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Consumo sincrónico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609746" y="6678769"/>
            <a:ext cx="6242628" cy="1047750"/>
            <a:chOff x="0" y="0"/>
            <a:chExt cx="1439894" cy="241669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439894" cy="241669"/>
            </a:xfrm>
            <a:custGeom>
              <a:avLst/>
              <a:gdLst/>
              <a:ahLst/>
              <a:cxnLst/>
              <a:rect r="r" b="b" t="t" l="l"/>
              <a:pathLst>
                <a:path h="241669" w="1439894">
                  <a:moveTo>
                    <a:pt x="120834" y="0"/>
                  </a:moveTo>
                  <a:lnTo>
                    <a:pt x="1319060" y="0"/>
                  </a:lnTo>
                  <a:cubicBezTo>
                    <a:pt x="1385795" y="0"/>
                    <a:pt x="1439894" y="54099"/>
                    <a:pt x="1439894" y="120834"/>
                  </a:cubicBezTo>
                  <a:lnTo>
                    <a:pt x="1439894" y="120834"/>
                  </a:lnTo>
                  <a:cubicBezTo>
                    <a:pt x="1439894" y="152882"/>
                    <a:pt x="1427163" y="183616"/>
                    <a:pt x="1404502" y="206277"/>
                  </a:cubicBezTo>
                  <a:cubicBezTo>
                    <a:pt x="1381842" y="228938"/>
                    <a:pt x="1351107" y="241669"/>
                    <a:pt x="1319060" y="241669"/>
                  </a:cubicBezTo>
                  <a:lnTo>
                    <a:pt x="120834" y="241669"/>
                  </a:lnTo>
                  <a:cubicBezTo>
                    <a:pt x="88787" y="241669"/>
                    <a:pt x="58052" y="228938"/>
                    <a:pt x="35392" y="206277"/>
                  </a:cubicBezTo>
                  <a:cubicBezTo>
                    <a:pt x="12731" y="183616"/>
                    <a:pt x="0" y="152882"/>
                    <a:pt x="0" y="120834"/>
                  </a:cubicBezTo>
                  <a:lnTo>
                    <a:pt x="0" y="120834"/>
                  </a:lnTo>
                  <a:cubicBezTo>
                    <a:pt x="0" y="88787"/>
                    <a:pt x="12731" y="58052"/>
                    <a:pt x="35392" y="35392"/>
                  </a:cubicBezTo>
                  <a:cubicBezTo>
                    <a:pt x="58052" y="12731"/>
                    <a:pt x="88787" y="0"/>
                    <a:pt x="120834" y="0"/>
                  </a:cubicBezTo>
                  <a:close/>
                </a:path>
              </a:pathLst>
            </a:custGeom>
            <a:solidFill>
              <a:srgbClr val="EBFDFF"/>
            </a:solidFill>
            <a:ln w="19050" cap="rnd">
              <a:solidFill>
                <a:srgbClr val="030462"/>
              </a:solidFill>
              <a:prstDash val="lgDash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47625"/>
              <a:ext cx="1439894" cy="289294"/>
            </a:xfrm>
            <a:prstGeom prst="rect">
              <a:avLst/>
            </a:prstGeom>
          </p:spPr>
          <p:txBody>
            <a:bodyPr anchor="ctr" rtlCol="false" tIns="169169" lIns="169169" bIns="169169" rIns="169169"/>
            <a:lstStyle/>
            <a:p>
              <a:pPr algn="ctr" marL="0" indent="0" lvl="0">
                <a:lnSpc>
                  <a:spcPts val="2991"/>
                </a:lnSpc>
                <a:spcBef>
                  <a:spcPct val="0"/>
                </a:spcBef>
              </a:pPr>
              <a:r>
                <a:rPr lang="en-US" b="true" sz="2199">
                  <a:solidFill>
                    <a:srgbClr val="03046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Número de creadores de contenido limitado</a:t>
              </a: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609746" y="2042553"/>
            <a:ext cx="6242628" cy="9347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30462"/>
                </a:solidFill>
                <a:latin typeface="Poppins Bold"/>
                <a:ea typeface="Poppins Bold"/>
                <a:cs typeface="Poppins Bold"/>
                <a:sym typeface="Poppins Bold"/>
              </a:rPr>
              <a:t>Antes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11719758" y="3116835"/>
            <a:ext cx="5983696" cy="1047750"/>
            <a:chOff x="0" y="0"/>
            <a:chExt cx="1380170" cy="241669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380170" cy="241669"/>
            </a:xfrm>
            <a:custGeom>
              <a:avLst/>
              <a:gdLst/>
              <a:ahLst/>
              <a:cxnLst/>
              <a:rect r="r" b="b" t="t" l="l"/>
              <a:pathLst>
                <a:path h="241669" w="1380170">
                  <a:moveTo>
                    <a:pt x="120834" y="0"/>
                  </a:moveTo>
                  <a:lnTo>
                    <a:pt x="1259336" y="0"/>
                  </a:lnTo>
                  <a:cubicBezTo>
                    <a:pt x="1291383" y="0"/>
                    <a:pt x="1322117" y="12731"/>
                    <a:pt x="1344778" y="35392"/>
                  </a:cubicBezTo>
                  <a:cubicBezTo>
                    <a:pt x="1367439" y="58052"/>
                    <a:pt x="1380170" y="88787"/>
                    <a:pt x="1380170" y="120834"/>
                  </a:cubicBezTo>
                  <a:lnTo>
                    <a:pt x="1380170" y="120834"/>
                  </a:lnTo>
                  <a:cubicBezTo>
                    <a:pt x="1380170" y="187569"/>
                    <a:pt x="1326071" y="241669"/>
                    <a:pt x="1259336" y="241669"/>
                  </a:cubicBezTo>
                  <a:lnTo>
                    <a:pt x="120834" y="241669"/>
                  </a:lnTo>
                  <a:cubicBezTo>
                    <a:pt x="88787" y="241669"/>
                    <a:pt x="58052" y="228938"/>
                    <a:pt x="35392" y="206277"/>
                  </a:cubicBezTo>
                  <a:cubicBezTo>
                    <a:pt x="12731" y="183616"/>
                    <a:pt x="0" y="152882"/>
                    <a:pt x="0" y="120834"/>
                  </a:cubicBezTo>
                  <a:lnTo>
                    <a:pt x="0" y="120834"/>
                  </a:lnTo>
                  <a:cubicBezTo>
                    <a:pt x="0" y="88787"/>
                    <a:pt x="12731" y="58052"/>
                    <a:pt x="35392" y="35392"/>
                  </a:cubicBezTo>
                  <a:cubicBezTo>
                    <a:pt x="58052" y="12731"/>
                    <a:pt x="88787" y="0"/>
                    <a:pt x="120834" y="0"/>
                  </a:cubicBezTo>
                  <a:close/>
                </a:path>
              </a:pathLst>
            </a:custGeom>
            <a:solidFill>
              <a:srgbClr val="030462"/>
            </a:solidFill>
            <a:ln w="19050" cap="rnd">
              <a:solidFill>
                <a:srgbClr val="90E0EF"/>
              </a:solidFill>
              <a:prstDash val="lgDash"/>
              <a:round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47625"/>
              <a:ext cx="1380170" cy="289294"/>
            </a:xfrm>
            <a:prstGeom prst="rect">
              <a:avLst/>
            </a:prstGeom>
          </p:spPr>
          <p:txBody>
            <a:bodyPr anchor="ctr" rtlCol="false" tIns="169169" lIns="169169" bIns="169169" rIns="169169"/>
            <a:lstStyle/>
            <a:p>
              <a:pPr algn="ctr">
                <a:lnSpc>
                  <a:spcPts val="2991"/>
                </a:lnSpc>
              </a:pPr>
              <a:r>
                <a:rPr lang="en-US" sz="2199" b="true">
                  <a:solidFill>
                    <a:srgbClr val="EBFD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Varios dispositivos por persona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1719758" y="5491457"/>
            <a:ext cx="5983696" cy="1047750"/>
            <a:chOff x="0" y="0"/>
            <a:chExt cx="1380170" cy="241669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380170" cy="241669"/>
            </a:xfrm>
            <a:custGeom>
              <a:avLst/>
              <a:gdLst/>
              <a:ahLst/>
              <a:cxnLst/>
              <a:rect r="r" b="b" t="t" l="l"/>
              <a:pathLst>
                <a:path h="241669" w="1380170">
                  <a:moveTo>
                    <a:pt x="120834" y="0"/>
                  </a:moveTo>
                  <a:lnTo>
                    <a:pt x="1259336" y="0"/>
                  </a:lnTo>
                  <a:cubicBezTo>
                    <a:pt x="1291383" y="0"/>
                    <a:pt x="1322117" y="12731"/>
                    <a:pt x="1344778" y="35392"/>
                  </a:cubicBezTo>
                  <a:cubicBezTo>
                    <a:pt x="1367439" y="58052"/>
                    <a:pt x="1380170" y="88787"/>
                    <a:pt x="1380170" y="120834"/>
                  </a:cubicBezTo>
                  <a:lnTo>
                    <a:pt x="1380170" y="120834"/>
                  </a:lnTo>
                  <a:cubicBezTo>
                    <a:pt x="1380170" y="187569"/>
                    <a:pt x="1326071" y="241669"/>
                    <a:pt x="1259336" y="241669"/>
                  </a:cubicBezTo>
                  <a:lnTo>
                    <a:pt x="120834" y="241669"/>
                  </a:lnTo>
                  <a:cubicBezTo>
                    <a:pt x="88787" y="241669"/>
                    <a:pt x="58052" y="228938"/>
                    <a:pt x="35392" y="206277"/>
                  </a:cubicBezTo>
                  <a:cubicBezTo>
                    <a:pt x="12731" y="183616"/>
                    <a:pt x="0" y="152882"/>
                    <a:pt x="0" y="120834"/>
                  </a:cubicBezTo>
                  <a:lnTo>
                    <a:pt x="0" y="120834"/>
                  </a:lnTo>
                  <a:cubicBezTo>
                    <a:pt x="0" y="88787"/>
                    <a:pt x="12731" y="58052"/>
                    <a:pt x="35392" y="35392"/>
                  </a:cubicBezTo>
                  <a:cubicBezTo>
                    <a:pt x="58052" y="12731"/>
                    <a:pt x="88787" y="0"/>
                    <a:pt x="120834" y="0"/>
                  </a:cubicBezTo>
                  <a:close/>
                </a:path>
              </a:pathLst>
            </a:custGeom>
            <a:solidFill>
              <a:srgbClr val="030462"/>
            </a:solidFill>
            <a:ln w="19050" cap="rnd">
              <a:solidFill>
                <a:srgbClr val="90E0EF"/>
              </a:solidFill>
              <a:prstDash val="lgDash"/>
              <a:round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47625"/>
              <a:ext cx="1380170" cy="289294"/>
            </a:xfrm>
            <a:prstGeom prst="rect">
              <a:avLst/>
            </a:prstGeom>
          </p:spPr>
          <p:txBody>
            <a:bodyPr anchor="ctr" rtlCol="false" tIns="169169" lIns="169169" bIns="169169" rIns="169169"/>
            <a:lstStyle/>
            <a:p>
              <a:pPr algn="ctr" marL="0" indent="0" lvl="0">
                <a:lnSpc>
                  <a:spcPts val="2991"/>
                </a:lnSpc>
                <a:spcBef>
                  <a:spcPct val="0"/>
                </a:spcBef>
              </a:pPr>
              <a:r>
                <a:rPr lang="en-US" b="true" sz="2199">
                  <a:solidFill>
                    <a:srgbClr val="EBFD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Franjas horarias flexibles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1719758" y="7866080"/>
            <a:ext cx="5983696" cy="1047750"/>
            <a:chOff x="0" y="0"/>
            <a:chExt cx="1380170" cy="241669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380170" cy="241669"/>
            </a:xfrm>
            <a:custGeom>
              <a:avLst/>
              <a:gdLst/>
              <a:ahLst/>
              <a:cxnLst/>
              <a:rect r="r" b="b" t="t" l="l"/>
              <a:pathLst>
                <a:path h="241669" w="1380170">
                  <a:moveTo>
                    <a:pt x="120834" y="0"/>
                  </a:moveTo>
                  <a:lnTo>
                    <a:pt x="1259336" y="0"/>
                  </a:lnTo>
                  <a:cubicBezTo>
                    <a:pt x="1291383" y="0"/>
                    <a:pt x="1322117" y="12731"/>
                    <a:pt x="1344778" y="35392"/>
                  </a:cubicBezTo>
                  <a:cubicBezTo>
                    <a:pt x="1367439" y="58052"/>
                    <a:pt x="1380170" y="88787"/>
                    <a:pt x="1380170" y="120834"/>
                  </a:cubicBezTo>
                  <a:lnTo>
                    <a:pt x="1380170" y="120834"/>
                  </a:lnTo>
                  <a:cubicBezTo>
                    <a:pt x="1380170" y="187569"/>
                    <a:pt x="1326071" y="241669"/>
                    <a:pt x="1259336" y="241669"/>
                  </a:cubicBezTo>
                  <a:lnTo>
                    <a:pt x="120834" y="241669"/>
                  </a:lnTo>
                  <a:cubicBezTo>
                    <a:pt x="88787" y="241669"/>
                    <a:pt x="58052" y="228938"/>
                    <a:pt x="35392" y="206277"/>
                  </a:cubicBezTo>
                  <a:cubicBezTo>
                    <a:pt x="12731" y="183616"/>
                    <a:pt x="0" y="152882"/>
                    <a:pt x="0" y="120834"/>
                  </a:cubicBezTo>
                  <a:lnTo>
                    <a:pt x="0" y="120834"/>
                  </a:lnTo>
                  <a:cubicBezTo>
                    <a:pt x="0" y="88787"/>
                    <a:pt x="12731" y="58052"/>
                    <a:pt x="35392" y="35392"/>
                  </a:cubicBezTo>
                  <a:cubicBezTo>
                    <a:pt x="58052" y="12731"/>
                    <a:pt x="88787" y="0"/>
                    <a:pt x="120834" y="0"/>
                  </a:cubicBezTo>
                  <a:close/>
                </a:path>
              </a:pathLst>
            </a:custGeom>
            <a:solidFill>
              <a:srgbClr val="030462"/>
            </a:solidFill>
            <a:ln w="19050" cap="rnd">
              <a:solidFill>
                <a:srgbClr val="90E0EF"/>
              </a:solidFill>
              <a:prstDash val="lgDash"/>
              <a:round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47625"/>
              <a:ext cx="1380170" cy="289294"/>
            </a:xfrm>
            <a:prstGeom prst="rect">
              <a:avLst/>
            </a:prstGeom>
          </p:spPr>
          <p:txBody>
            <a:bodyPr anchor="ctr" rtlCol="false" tIns="169169" lIns="169169" bIns="169169" rIns="169169"/>
            <a:lstStyle/>
            <a:p>
              <a:pPr algn="ctr" marL="0" indent="0" lvl="0">
                <a:lnSpc>
                  <a:spcPts val="2991"/>
                </a:lnSpc>
                <a:spcBef>
                  <a:spcPct val="0"/>
                </a:spcBef>
              </a:pPr>
              <a:r>
                <a:rPr lang="en-US" b="true" sz="2199">
                  <a:solidFill>
                    <a:srgbClr val="EBFD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Multiplicidad de canales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1719758" y="4304146"/>
            <a:ext cx="5983696" cy="1047750"/>
            <a:chOff x="0" y="0"/>
            <a:chExt cx="1380170" cy="241669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380170" cy="241669"/>
            </a:xfrm>
            <a:custGeom>
              <a:avLst/>
              <a:gdLst/>
              <a:ahLst/>
              <a:cxnLst/>
              <a:rect r="r" b="b" t="t" l="l"/>
              <a:pathLst>
                <a:path h="241669" w="1380170">
                  <a:moveTo>
                    <a:pt x="120834" y="0"/>
                  </a:moveTo>
                  <a:lnTo>
                    <a:pt x="1259336" y="0"/>
                  </a:lnTo>
                  <a:cubicBezTo>
                    <a:pt x="1291383" y="0"/>
                    <a:pt x="1322117" y="12731"/>
                    <a:pt x="1344778" y="35392"/>
                  </a:cubicBezTo>
                  <a:cubicBezTo>
                    <a:pt x="1367439" y="58052"/>
                    <a:pt x="1380170" y="88787"/>
                    <a:pt x="1380170" y="120834"/>
                  </a:cubicBezTo>
                  <a:lnTo>
                    <a:pt x="1380170" y="120834"/>
                  </a:lnTo>
                  <a:cubicBezTo>
                    <a:pt x="1380170" y="187569"/>
                    <a:pt x="1326071" y="241669"/>
                    <a:pt x="1259336" y="241669"/>
                  </a:cubicBezTo>
                  <a:lnTo>
                    <a:pt x="120834" y="241669"/>
                  </a:lnTo>
                  <a:cubicBezTo>
                    <a:pt x="88787" y="241669"/>
                    <a:pt x="58052" y="228938"/>
                    <a:pt x="35392" y="206277"/>
                  </a:cubicBezTo>
                  <a:cubicBezTo>
                    <a:pt x="12731" y="183616"/>
                    <a:pt x="0" y="152882"/>
                    <a:pt x="0" y="120834"/>
                  </a:cubicBezTo>
                  <a:lnTo>
                    <a:pt x="0" y="120834"/>
                  </a:lnTo>
                  <a:cubicBezTo>
                    <a:pt x="0" y="88787"/>
                    <a:pt x="12731" y="58052"/>
                    <a:pt x="35392" y="35392"/>
                  </a:cubicBezTo>
                  <a:cubicBezTo>
                    <a:pt x="58052" y="12731"/>
                    <a:pt x="88787" y="0"/>
                    <a:pt x="120834" y="0"/>
                  </a:cubicBezTo>
                  <a:close/>
                </a:path>
              </a:pathLst>
            </a:custGeom>
            <a:solidFill>
              <a:srgbClr val="030462"/>
            </a:solidFill>
            <a:ln w="19050" cap="rnd">
              <a:solidFill>
                <a:srgbClr val="90E0EF"/>
              </a:solidFill>
              <a:prstDash val="lgDash"/>
              <a:round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0" y="-47625"/>
              <a:ext cx="1380170" cy="289294"/>
            </a:xfrm>
            <a:prstGeom prst="rect">
              <a:avLst/>
            </a:prstGeom>
          </p:spPr>
          <p:txBody>
            <a:bodyPr anchor="ctr" rtlCol="false" tIns="169169" lIns="169169" bIns="169169" rIns="169169"/>
            <a:lstStyle/>
            <a:p>
              <a:pPr algn="ctr" marL="0" indent="0" lvl="0">
                <a:lnSpc>
                  <a:spcPts val="2991"/>
                </a:lnSpc>
                <a:spcBef>
                  <a:spcPct val="0"/>
                </a:spcBef>
              </a:pPr>
              <a:r>
                <a:rPr lang="en-US" b="true" sz="2199">
                  <a:solidFill>
                    <a:srgbClr val="EBFD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Consumo asincrónico creciente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1719758" y="6678769"/>
            <a:ext cx="5983696" cy="1047750"/>
            <a:chOff x="0" y="0"/>
            <a:chExt cx="1380170" cy="241669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380170" cy="241669"/>
            </a:xfrm>
            <a:custGeom>
              <a:avLst/>
              <a:gdLst/>
              <a:ahLst/>
              <a:cxnLst/>
              <a:rect r="r" b="b" t="t" l="l"/>
              <a:pathLst>
                <a:path h="241669" w="1380170">
                  <a:moveTo>
                    <a:pt x="120834" y="0"/>
                  </a:moveTo>
                  <a:lnTo>
                    <a:pt x="1259336" y="0"/>
                  </a:lnTo>
                  <a:cubicBezTo>
                    <a:pt x="1291383" y="0"/>
                    <a:pt x="1322117" y="12731"/>
                    <a:pt x="1344778" y="35392"/>
                  </a:cubicBezTo>
                  <a:cubicBezTo>
                    <a:pt x="1367439" y="58052"/>
                    <a:pt x="1380170" y="88787"/>
                    <a:pt x="1380170" y="120834"/>
                  </a:cubicBezTo>
                  <a:lnTo>
                    <a:pt x="1380170" y="120834"/>
                  </a:lnTo>
                  <a:cubicBezTo>
                    <a:pt x="1380170" y="187569"/>
                    <a:pt x="1326071" y="241669"/>
                    <a:pt x="1259336" y="241669"/>
                  </a:cubicBezTo>
                  <a:lnTo>
                    <a:pt x="120834" y="241669"/>
                  </a:lnTo>
                  <a:cubicBezTo>
                    <a:pt x="88787" y="241669"/>
                    <a:pt x="58052" y="228938"/>
                    <a:pt x="35392" y="206277"/>
                  </a:cubicBezTo>
                  <a:cubicBezTo>
                    <a:pt x="12731" y="183616"/>
                    <a:pt x="0" y="152882"/>
                    <a:pt x="0" y="120834"/>
                  </a:cubicBezTo>
                  <a:lnTo>
                    <a:pt x="0" y="120834"/>
                  </a:lnTo>
                  <a:cubicBezTo>
                    <a:pt x="0" y="88787"/>
                    <a:pt x="12731" y="58052"/>
                    <a:pt x="35392" y="35392"/>
                  </a:cubicBezTo>
                  <a:cubicBezTo>
                    <a:pt x="58052" y="12731"/>
                    <a:pt x="88787" y="0"/>
                    <a:pt x="120834" y="0"/>
                  </a:cubicBezTo>
                  <a:close/>
                </a:path>
              </a:pathLst>
            </a:custGeom>
            <a:solidFill>
              <a:srgbClr val="030462"/>
            </a:solidFill>
            <a:ln w="19050" cap="rnd">
              <a:solidFill>
                <a:srgbClr val="90E0EF"/>
              </a:solidFill>
              <a:prstDash val="lgDash"/>
              <a:round/>
            </a:ln>
          </p:spPr>
        </p:sp>
        <p:sp>
          <p:nvSpPr>
            <p:cNvPr name="TextBox 34" id="34"/>
            <p:cNvSpPr txBox="true"/>
            <p:nvPr/>
          </p:nvSpPr>
          <p:spPr>
            <a:xfrm>
              <a:off x="0" y="-47625"/>
              <a:ext cx="1380170" cy="289294"/>
            </a:xfrm>
            <a:prstGeom prst="rect">
              <a:avLst/>
            </a:prstGeom>
          </p:spPr>
          <p:txBody>
            <a:bodyPr anchor="ctr" rtlCol="false" tIns="169169" lIns="169169" bIns="169169" rIns="169169"/>
            <a:lstStyle/>
            <a:p>
              <a:pPr algn="ctr" marL="0" indent="0" lvl="0">
                <a:lnSpc>
                  <a:spcPts val="2991"/>
                </a:lnSpc>
                <a:spcBef>
                  <a:spcPct val="0"/>
                </a:spcBef>
              </a:pPr>
              <a:r>
                <a:rPr lang="en-US" b="true" sz="2199">
                  <a:solidFill>
                    <a:srgbClr val="EBFD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Multiplicidad de creadores de contenido</a:t>
              </a:r>
            </a:p>
          </p:txBody>
        </p:sp>
      </p:grpSp>
      <p:sp>
        <p:nvSpPr>
          <p:cNvPr name="TextBox 35" id="35"/>
          <p:cNvSpPr txBox="true"/>
          <p:nvPr/>
        </p:nvSpPr>
        <p:spPr>
          <a:xfrm rot="0">
            <a:off x="11719758" y="2042553"/>
            <a:ext cx="5983696" cy="9347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30462"/>
                </a:solidFill>
                <a:latin typeface="Poppins Bold"/>
                <a:ea typeface="Poppins Bold"/>
                <a:cs typeface="Poppins Bold"/>
                <a:sym typeface="Poppins Bold"/>
              </a:rPr>
              <a:t>Ahora</a:t>
            </a:r>
          </a:p>
        </p:txBody>
      </p:sp>
      <p:sp>
        <p:nvSpPr>
          <p:cNvPr name="AutoShape 36" id="36"/>
          <p:cNvSpPr/>
          <p:nvPr/>
        </p:nvSpPr>
        <p:spPr>
          <a:xfrm flipV="true">
            <a:off x="7132756" y="8799530"/>
            <a:ext cx="4284992" cy="0"/>
          </a:xfrm>
          <a:prstGeom prst="line">
            <a:avLst/>
          </a:prstGeom>
          <a:ln cap="flat" w="19050">
            <a:solidFill>
              <a:srgbClr val="000000"/>
            </a:solidFill>
            <a:prstDash val="lgDash"/>
            <a:headEnd type="oval" len="lg" w="lg"/>
            <a:tailEnd type="oval" len="lg" w="lg"/>
          </a:ln>
        </p:spPr>
      </p:sp>
      <p:sp>
        <p:nvSpPr>
          <p:cNvPr name="AutoShape 37" id="37"/>
          <p:cNvSpPr/>
          <p:nvPr/>
        </p:nvSpPr>
        <p:spPr>
          <a:xfrm flipV="true">
            <a:off x="7111863" y="7272777"/>
            <a:ext cx="4284992" cy="0"/>
          </a:xfrm>
          <a:prstGeom prst="line">
            <a:avLst/>
          </a:prstGeom>
          <a:ln cap="flat" w="19050">
            <a:solidFill>
              <a:srgbClr val="000000"/>
            </a:solidFill>
            <a:prstDash val="lgDash"/>
            <a:headEnd type="oval" len="lg" w="lg"/>
            <a:tailEnd type="oval" len="lg" w="lg"/>
          </a:ln>
        </p:spPr>
      </p:sp>
      <p:sp>
        <p:nvSpPr>
          <p:cNvPr name="AutoShape 38" id="38"/>
          <p:cNvSpPr/>
          <p:nvPr/>
        </p:nvSpPr>
        <p:spPr>
          <a:xfrm flipV="true">
            <a:off x="7090971" y="6108280"/>
            <a:ext cx="4284992" cy="0"/>
          </a:xfrm>
          <a:prstGeom prst="line">
            <a:avLst/>
          </a:prstGeom>
          <a:ln cap="flat" w="19050">
            <a:solidFill>
              <a:srgbClr val="000000"/>
            </a:solidFill>
            <a:prstDash val="lgDash"/>
            <a:headEnd type="oval" len="lg" w="lg"/>
            <a:tailEnd type="oval" len="lg" w="lg"/>
          </a:ln>
        </p:spPr>
      </p:sp>
      <p:sp>
        <p:nvSpPr>
          <p:cNvPr name="AutoShape 39" id="39"/>
          <p:cNvSpPr/>
          <p:nvPr/>
        </p:nvSpPr>
        <p:spPr>
          <a:xfrm flipV="true">
            <a:off x="7195433" y="4906946"/>
            <a:ext cx="4284992" cy="0"/>
          </a:xfrm>
          <a:prstGeom prst="line">
            <a:avLst/>
          </a:prstGeom>
          <a:ln cap="flat" w="19050">
            <a:solidFill>
              <a:srgbClr val="000000"/>
            </a:solidFill>
            <a:prstDash val="lgDash"/>
            <a:headEnd type="oval" len="lg" w="lg"/>
            <a:tailEnd type="oval" len="lg" w="lg"/>
          </a:ln>
        </p:spPr>
      </p:sp>
      <p:sp>
        <p:nvSpPr>
          <p:cNvPr name="AutoShape 40" id="40"/>
          <p:cNvSpPr/>
          <p:nvPr/>
        </p:nvSpPr>
        <p:spPr>
          <a:xfrm flipV="true">
            <a:off x="7174541" y="3611546"/>
            <a:ext cx="4284992" cy="0"/>
          </a:xfrm>
          <a:prstGeom prst="line">
            <a:avLst/>
          </a:prstGeom>
          <a:ln cap="flat" w="19050">
            <a:solidFill>
              <a:srgbClr val="000000"/>
            </a:solidFill>
            <a:prstDash val="lgDash"/>
            <a:headEnd type="oval" len="lg" w="lg"/>
            <a:tailEnd type="oval" len="lg" w="lg"/>
          </a:ln>
        </p:spPr>
      </p:sp>
      <p:grpSp>
        <p:nvGrpSpPr>
          <p:cNvPr name="Group 41" id="41"/>
          <p:cNvGrpSpPr/>
          <p:nvPr/>
        </p:nvGrpSpPr>
        <p:grpSpPr>
          <a:xfrm rot="0">
            <a:off x="7629457" y="5118075"/>
            <a:ext cx="3313219" cy="1841951"/>
            <a:chOff x="0" y="0"/>
            <a:chExt cx="4417626" cy="2455934"/>
          </a:xfrm>
        </p:grpSpPr>
        <p:grpSp>
          <p:nvGrpSpPr>
            <p:cNvPr name="Group 42" id="42"/>
            <p:cNvGrpSpPr/>
            <p:nvPr/>
          </p:nvGrpSpPr>
          <p:grpSpPr>
            <a:xfrm rot="0">
              <a:off x="0" y="0"/>
              <a:ext cx="4417626" cy="2455934"/>
              <a:chOff x="0" y="0"/>
              <a:chExt cx="1053372" cy="585611"/>
            </a:xfrm>
          </p:grpSpPr>
          <p:sp>
            <p:nvSpPr>
              <p:cNvPr name="Freeform 43" id="43"/>
              <p:cNvSpPr/>
              <p:nvPr/>
            </p:nvSpPr>
            <p:spPr>
              <a:xfrm flipH="false" flipV="false" rot="0">
                <a:off x="0" y="0"/>
                <a:ext cx="1053372" cy="585611"/>
              </a:xfrm>
              <a:custGeom>
                <a:avLst/>
                <a:gdLst/>
                <a:ahLst/>
                <a:cxnLst/>
                <a:rect r="r" b="b" t="t" l="l"/>
                <a:pathLst>
                  <a:path h="585611" w="1053372">
                    <a:moveTo>
                      <a:pt x="98721" y="0"/>
                    </a:moveTo>
                    <a:lnTo>
                      <a:pt x="954650" y="0"/>
                    </a:lnTo>
                    <a:cubicBezTo>
                      <a:pt x="980833" y="0"/>
                      <a:pt x="1005943" y="10401"/>
                      <a:pt x="1024457" y="28915"/>
                    </a:cubicBezTo>
                    <a:cubicBezTo>
                      <a:pt x="1042971" y="47429"/>
                      <a:pt x="1053372" y="72539"/>
                      <a:pt x="1053372" y="98721"/>
                    </a:cubicBezTo>
                    <a:lnTo>
                      <a:pt x="1053372" y="486890"/>
                    </a:lnTo>
                    <a:cubicBezTo>
                      <a:pt x="1053372" y="513072"/>
                      <a:pt x="1042971" y="538183"/>
                      <a:pt x="1024457" y="556696"/>
                    </a:cubicBezTo>
                    <a:cubicBezTo>
                      <a:pt x="1005943" y="575210"/>
                      <a:pt x="980833" y="585611"/>
                      <a:pt x="954650" y="585611"/>
                    </a:cubicBezTo>
                    <a:lnTo>
                      <a:pt x="98721" y="585611"/>
                    </a:lnTo>
                    <a:cubicBezTo>
                      <a:pt x="72539" y="585611"/>
                      <a:pt x="47429" y="575210"/>
                      <a:pt x="28915" y="556696"/>
                    </a:cubicBezTo>
                    <a:cubicBezTo>
                      <a:pt x="10401" y="538183"/>
                      <a:pt x="0" y="513072"/>
                      <a:pt x="0" y="486890"/>
                    </a:cubicBezTo>
                    <a:lnTo>
                      <a:pt x="0" y="98721"/>
                    </a:lnTo>
                    <a:cubicBezTo>
                      <a:pt x="0" y="72539"/>
                      <a:pt x="10401" y="47429"/>
                      <a:pt x="28915" y="28915"/>
                    </a:cubicBezTo>
                    <a:cubicBezTo>
                      <a:pt x="47429" y="10401"/>
                      <a:pt x="72539" y="0"/>
                      <a:pt x="98721" y="0"/>
                    </a:cubicBezTo>
                    <a:close/>
                  </a:path>
                </a:pathLst>
              </a:custGeom>
              <a:solidFill>
                <a:srgbClr val="90E0EF"/>
              </a:solidFill>
            </p:spPr>
          </p:sp>
          <p:sp>
            <p:nvSpPr>
              <p:cNvPr name="TextBox 44" id="44"/>
              <p:cNvSpPr txBox="true"/>
              <p:nvPr/>
            </p:nvSpPr>
            <p:spPr>
              <a:xfrm>
                <a:off x="0" y="-47625"/>
                <a:ext cx="1053372" cy="63323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991"/>
                  </a:lnSpc>
                </a:pPr>
              </a:p>
            </p:txBody>
          </p:sp>
        </p:grpSp>
        <p:sp>
          <p:nvSpPr>
            <p:cNvPr name="TextBox 45" id="45"/>
            <p:cNvSpPr txBox="true"/>
            <p:nvPr/>
          </p:nvSpPr>
          <p:spPr>
            <a:xfrm rot="0">
              <a:off x="36823" y="348860"/>
              <a:ext cx="4343980" cy="17460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218"/>
                </a:lnSpc>
              </a:pPr>
              <a:r>
                <a:rPr lang="en-US" sz="3727" b="true">
                  <a:solidFill>
                    <a:srgbClr val="03046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Soberanía del consumidor.</a:t>
              </a:r>
            </a:p>
          </p:txBody>
        </p:sp>
      </p:grpSp>
      <p:sp>
        <p:nvSpPr>
          <p:cNvPr name="Freeform 46" id="46"/>
          <p:cNvSpPr/>
          <p:nvPr/>
        </p:nvSpPr>
        <p:spPr>
          <a:xfrm flipH="false" flipV="false" rot="0">
            <a:off x="15663463" y="596677"/>
            <a:ext cx="1816727" cy="1235619"/>
          </a:xfrm>
          <a:custGeom>
            <a:avLst/>
            <a:gdLst/>
            <a:ahLst/>
            <a:cxnLst/>
            <a:rect r="r" b="b" t="t" l="l"/>
            <a:pathLst>
              <a:path h="1235619" w="1816727">
                <a:moveTo>
                  <a:pt x="0" y="0"/>
                </a:moveTo>
                <a:lnTo>
                  <a:pt x="1816727" y="0"/>
                </a:lnTo>
                <a:lnTo>
                  <a:pt x="1816727" y="1235619"/>
                </a:lnTo>
                <a:lnTo>
                  <a:pt x="0" y="12356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109200"/>
            <a:ext cx="18313200" cy="178200"/>
            <a:chOff x="0" y="0"/>
            <a:chExt cx="24417600" cy="237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417655" cy="237617"/>
            </a:xfrm>
            <a:custGeom>
              <a:avLst/>
              <a:gdLst/>
              <a:ahLst/>
              <a:cxnLst/>
              <a:rect r="r" b="b" t="t" l="l"/>
              <a:pathLst>
                <a:path h="237617" w="24417655">
                  <a:moveTo>
                    <a:pt x="0" y="0"/>
                  </a:moveTo>
                  <a:lnTo>
                    <a:pt x="24417655" y="0"/>
                  </a:lnTo>
                  <a:lnTo>
                    <a:pt x="24417655" y="237617"/>
                  </a:lnTo>
                  <a:lnTo>
                    <a:pt x="0" y="237617"/>
                  </a:lnTo>
                  <a:close/>
                </a:path>
              </a:pathLst>
            </a:custGeom>
            <a:solidFill>
              <a:srgbClr val="90E0E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7145000" y="10109200"/>
            <a:ext cx="1168200" cy="178200"/>
            <a:chOff x="0" y="0"/>
            <a:chExt cx="1557600" cy="2376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557655" cy="237617"/>
            </a:xfrm>
            <a:custGeom>
              <a:avLst/>
              <a:gdLst/>
              <a:ahLst/>
              <a:cxnLst/>
              <a:rect r="r" b="b" t="t" l="l"/>
              <a:pathLst>
                <a:path h="237617" w="1557655">
                  <a:moveTo>
                    <a:pt x="0" y="0"/>
                  </a:moveTo>
                  <a:lnTo>
                    <a:pt x="1557655" y="0"/>
                  </a:lnTo>
                  <a:lnTo>
                    <a:pt x="1557655" y="237617"/>
                  </a:lnTo>
                  <a:lnTo>
                    <a:pt x="0" y="237617"/>
                  </a:lnTo>
                  <a:close/>
                </a:path>
              </a:pathLst>
            </a:custGeom>
            <a:solidFill>
              <a:srgbClr val="03045E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634063" y="3057497"/>
            <a:ext cx="3796830" cy="3796830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28616" t="0" r="-28616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5786559" y="3356931"/>
            <a:ext cx="10276731" cy="1151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60"/>
              </a:lnSpc>
            </a:pPr>
            <a:r>
              <a:rPr lang="en-US" sz="6400" b="true">
                <a:solidFill>
                  <a:srgbClr val="030462"/>
                </a:solidFill>
                <a:latin typeface="Poppins Bold"/>
                <a:ea typeface="Poppins Bold"/>
                <a:cs typeface="Poppins Bold"/>
                <a:sym typeface="Poppins Bold"/>
              </a:rPr>
              <a:t>Economía de la atención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786559" y="4539669"/>
            <a:ext cx="6801148" cy="665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 b="true">
                <a:solidFill>
                  <a:srgbClr val="030462"/>
                </a:solidFill>
                <a:latin typeface="Arimo Bold"/>
                <a:ea typeface="Arimo Bold"/>
                <a:cs typeface="Arimo Bold"/>
                <a:sym typeface="Arimo Bold"/>
              </a:rPr>
              <a:t>Herbert A. Simon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786559" y="5245523"/>
            <a:ext cx="10867378" cy="1128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Cuándo la información abunda, el bien escaso es la atención. 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5663463" y="596677"/>
            <a:ext cx="1816727" cy="1235619"/>
          </a:xfrm>
          <a:custGeom>
            <a:avLst/>
            <a:gdLst/>
            <a:ahLst/>
            <a:cxnLst/>
            <a:rect r="r" b="b" t="t" l="l"/>
            <a:pathLst>
              <a:path h="1235619" w="1816727">
                <a:moveTo>
                  <a:pt x="0" y="0"/>
                </a:moveTo>
                <a:lnTo>
                  <a:pt x="1816727" y="0"/>
                </a:lnTo>
                <a:lnTo>
                  <a:pt x="1816727" y="1235619"/>
                </a:lnTo>
                <a:lnTo>
                  <a:pt x="0" y="12356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109200"/>
            <a:ext cx="18313200" cy="178200"/>
            <a:chOff x="0" y="0"/>
            <a:chExt cx="24417600" cy="237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417655" cy="237617"/>
            </a:xfrm>
            <a:custGeom>
              <a:avLst/>
              <a:gdLst/>
              <a:ahLst/>
              <a:cxnLst/>
              <a:rect r="r" b="b" t="t" l="l"/>
              <a:pathLst>
                <a:path h="237617" w="24417655">
                  <a:moveTo>
                    <a:pt x="0" y="0"/>
                  </a:moveTo>
                  <a:lnTo>
                    <a:pt x="24417655" y="0"/>
                  </a:lnTo>
                  <a:lnTo>
                    <a:pt x="24417655" y="237617"/>
                  </a:lnTo>
                  <a:lnTo>
                    <a:pt x="0" y="237617"/>
                  </a:lnTo>
                  <a:close/>
                </a:path>
              </a:pathLst>
            </a:custGeom>
            <a:solidFill>
              <a:srgbClr val="90E0E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7145000" y="10109200"/>
            <a:ext cx="1168200" cy="178200"/>
            <a:chOff x="0" y="0"/>
            <a:chExt cx="1557600" cy="2376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557655" cy="237617"/>
            </a:xfrm>
            <a:custGeom>
              <a:avLst/>
              <a:gdLst/>
              <a:ahLst/>
              <a:cxnLst/>
              <a:rect r="r" b="b" t="t" l="l"/>
              <a:pathLst>
                <a:path h="237617" w="1557655">
                  <a:moveTo>
                    <a:pt x="0" y="0"/>
                  </a:moveTo>
                  <a:lnTo>
                    <a:pt x="1557655" y="0"/>
                  </a:lnTo>
                  <a:lnTo>
                    <a:pt x="1557655" y="237617"/>
                  </a:lnTo>
                  <a:lnTo>
                    <a:pt x="0" y="237617"/>
                  </a:lnTo>
                  <a:close/>
                </a:path>
              </a:pathLst>
            </a:custGeom>
            <a:solidFill>
              <a:srgbClr val="03045E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1028700" y="1495071"/>
            <a:ext cx="9543604" cy="1151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60"/>
              </a:lnSpc>
            </a:pPr>
            <a:r>
              <a:rPr lang="en-US" sz="6400" b="true">
                <a:solidFill>
                  <a:srgbClr val="030462"/>
                </a:solidFill>
                <a:latin typeface="Poppins Bold"/>
                <a:ea typeface="Poppins Bold"/>
                <a:cs typeface="Poppins Bold"/>
                <a:sym typeface="Poppins Bold"/>
              </a:rPr>
              <a:t>Estimación del tiempo,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253812" y="3493574"/>
            <a:ext cx="6703764" cy="466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9"/>
              </a:lnSpc>
            </a:pPr>
            <a:r>
              <a:rPr lang="en-US" b="true" sz="2678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CONSUMO DE CONTENIDO DIARIO</a:t>
            </a:r>
            <a:r>
              <a:rPr lang="en-US" b="true" sz="2678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253812" y="3969886"/>
            <a:ext cx="6703764" cy="1528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498"/>
              </a:lnSpc>
            </a:pPr>
            <a:r>
              <a:rPr lang="en-US" sz="8927" b="true">
                <a:solidFill>
                  <a:srgbClr val="90E0EF"/>
                </a:solidFill>
                <a:latin typeface="Oswald Bold"/>
                <a:ea typeface="Oswald Bold"/>
                <a:cs typeface="Oswald Bold"/>
                <a:sym typeface="Oswald Bold"/>
              </a:rPr>
              <a:t>07:25 y 09:57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281397" y="5603598"/>
            <a:ext cx="6648595" cy="575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7"/>
              </a:lnSpc>
              <a:spcBef>
                <a:spcPct val="0"/>
              </a:spcBef>
            </a:pPr>
            <a:r>
              <a:rPr lang="en-US" b="true" sz="3347">
                <a:solidFill>
                  <a:srgbClr val="90E0EF"/>
                </a:solidFill>
                <a:latin typeface="Arimo Bold"/>
                <a:ea typeface="Arimo Bold"/>
                <a:cs typeface="Arimo Bold"/>
                <a:sym typeface="Arimo Bold"/>
              </a:rPr>
              <a:t>CONSUMO TOTAL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9352053" y="3560249"/>
            <a:ext cx="6707335" cy="2619143"/>
            <a:chOff x="0" y="0"/>
            <a:chExt cx="8943113" cy="3492190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-66675"/>
              <a:ext cx="8943113" cy="5995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49"/>
                </a:lnSpc>
              </a:pPr>
              <a:r>
                <a:rPr lang="en-US" b="true" sz="2678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CONSUMO DE CONTENIDO DIARIO</a:t>
              </a:r>
              <a:r>
                <a:rPr lang="en-US" sz="2678" b="true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 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603333"/>
              <a:ext cx="8943113" cy="19808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498"/>
                </a:lnSpc>
              </a:pPr>
              <a:r>
                <a:rPr lang="en-US" sz="8927" b="true">
                  <a:solidFill>
                    <a:srgbClr val="0477FE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00:07 y 02:21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36799" y="2749866"/>
              <a:ext cx="8869515" cy="742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87"/>
                </a:lnSpc>
                <a:spcBef>
                  <a:spcPct val="0"/>
                </a:spcBef>
              </a:pPr>
              <a:r>
                <a:rPr lang="en-US" b="true" sz="3347">
                  <a:solidFill>
                    <a:srgbClr val="0477FE"/>
                  </a:solidFill>
                  <a:latin typeface="Arimo Bold"/>
                  <a:ea typeface="Arimo Bold"/>
                  <a:cs typeface="Arimo Bold"/>
                  <a:sym typeface="Arimo Bold"/>
                </a:rPr>
                <a:t>TIEMPO EXCLUSIVO*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4070043" y="9210675"/>
            <a:ext cx="13074957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Fuente:</a:t>
            </a:r>
            <a:r>
              <a:rPr lang="en-US" sz="20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126 mil personas, a 50 mil hogares que representan a 41 millones de personas, 2020-21. DANE - ENUT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5800502" y="6950807"/>
            <a:ext cx="6761615" cy="1372289"/>
            <a:chOff x="0" y="0"/>
            <a:chExt cx="1780837" cy="36142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780837" cy="361426"/>
            </a:xfrm>
            <a:custGeom>
              <a:avLst/>
              <a:gdLst/>
              <a:ahLst/>
              <a:cxnLst/>
              <a:rect r="r" b="b" t="t" l="l"/>
              <a:pathLst>
                <a:path h="361426" w="1780837">
                  <a:moveTo>
                    <a:pt x="58394" y="0"/>
                  </a:moveTo>
                  <a:lnTo>
                    <a:pt x="1722443" y="0"/>
                  </a:lnTo>
                  <a:cubicBezTo>
                    <a:pt x="1737930" y="0"/>
                    <a:pt x="1752783" y="6152"/>
                    <a:pt x="1763734" y="17103"/>
                  </a:cubicBezTo>
                  <a:cubicBezTo>
                    <a:pt x="1774685" y="28054"/>
                    <a:pt x="1780837" y="42907"/>
                    <a:pt x="1780837" y="58394"/>
                  </a:cubicBezTo>
                  <a:lnTo>
                    <a:pt x="1780837" y="303032"/>
                  </a:lnTo>
                  <a:cubicBezTo>
                    <a:pt x="1780837" y="318519"/>
                    <a:pt x="1774685" y="333372"/>
                    <a:pt x="1763734" y="344323"/>
                  </a:cubicBezTo>
                  <a:cubicBezTo>
                    <a:pt x="1752783" y="355274"/>
                    <a:pt x="1737930" y="361426"/>
                    <a:pt x="1722443" y="361426"/>
                  </a:cubicBezTo>
                  <a:lnTo>
                    <a:pt x="58394" y="361426"/>
                  </a:lnTo>
                  <a:cubicBezTo>
                    <a:pt x="42907" y="361426"/>
                    <a:pt x="28054" y="355274"/>
                    <a:pt x="17103" y="344323"/>
                  </a:cubicBezTo>
                  <a:cubicBezTo>
                    <a:pt x="6152" y="333372"/>
                    <a:pt x="0" y="318519"/>
                    <a:pt x="0" y="303032"/>
                  </a:cubicBezTo>
                  <a:lnTo>
                    <a:pt x="0" y="58394"/>
                  </a:lnTo>
                  <a:cubicBezTo>
                    <a:pt x="0" y="42907"/>
                    <a:pt x="6152" y="28054"/>
                    <a:pt x="17103" y="17103"/>
                  </a:cubicBezTo>
                  <a:cubicBezTo>
                    <a:pt x="28054" y="6152"/>
                    <a:pt x="42907" y="0"/>
                    <a:pt x="583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57150"/>
              <a:ext cx="1780837" cy="4185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29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6141989" y="7078914"/>
            <a:ext cx="6420128" cy="1116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51"/>
              </a:lnSpc>
              <a:spcBef>
                <a:spcPct val="0"/>
              </a:spcBef>
            </a:pPr>
            <a:r>
              <a:rPr lang="en-US" sz="3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Menos del </a:t>
            </a:r>
            <a:r>
              <a:rPr lang="en-US" b="true" sz="3199">
                <a:solidFill>
                  <a:srgbClr val="0477FE"/>
                </a:solidFill>
                <a:latin typeface="Arimo Bold"/>
                <a:ea typeface="Arimo Bold"/>
                <a:cs typeface="Arimo Bold"/>
                <a:sym typeface="Arimo Bold"/>
              </a:rPr>
              <a:t>24%</a:t>
            </a:r>
            <a:r>
              <a:rPr lang="en-US" sz="31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del consumo es prestando atención.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15663463" y="596677"/>
            <a:ext cx="1816727" cy="1235619"/>
          </a:xfrm>
          <a:custGeom>
            <a:avLst/>
            <a:gdLst/>
            <a:ahLst/>
            <a:cxnLst/>
            <a:rect r="r" b="b" t="t" l="l"/>
            <a:pathLst>
              <a:path h="1235619" w="1816727">
                <a:moveTo>
                  <a:pt x="0" y="0"/>
                </a:moveTo>
                <a:lnTo>
                  <a:pt x="1816727" y="0"/>
                </a:lnTo>
                <a:lnTo>
                  <a:pt x="1816727" y="1235619"/>
                </a:lnTo>
                <a:lnTo>
                  <a:pt x="0" y="12356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109200"/>
            <a:ext cx="18313200" cy="178200"/>
            <a:chOff x="0" y="0"/>
            <a:chExt cx="24417600" cy="237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417655" cy="237617"/>
            </a:xfrm>
            <a:custGeom>
              <a:avLst/>
              <a:gdLst/>
              <a:ahLst/>
              <a:cxnLst/>
              <a:rect r="r" b="b" t="t" l="l"/>
              <a:pathLst>
                <a:path h="237617" w="24417655">
                  <a:moveTo>
                    <a:pt x="0" y="0"/>
                  </a:moveTo>
                  <a:lnTo>
                    <a:pt x="24417655" y="0"/>
                  </a:lnTo>
                  <a:lnTo>
                    <a:pt x="24417655" y="237617"/>
                  </a:lnTo>
                  <a:lnTo>
                    <a:pt x="0" y="237617"/>
                  </a:lnTo>
                  <a:close/>
                </a:path>
              </a:pathLst>
            </a:custGeom>
            <a:solidFill>
              <a:srgbClr val="90E0E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7145000" y="10109200"/>
            <a:ext cx="1168200" cy="178200"/>
            <a:chOff x="0" y="0"/>
            <a:chExt cx="1557600" cy="2376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557655" cy="237617"/>
            </a:xfrm>
            <a:custGeom>
              <a:avLst/>
              <a:gdLst/>
              <a:ahLst/>
              <a:cxnLst/>
              <a:rect r="r" b="b" t="t" l="l"/>
              <a:pathLst>
                <a:path h="237617" w="1557655">
                  <a:moveTo>
                    <a:pt x="0" y="0"/>
                  </a:moveTo>
                  <a:lnTo>
                    <a:pt x="1557655" y="0"/>
                  </a:lnTo>
                  <a:lnTo>
                    <a:pt x="1557655" y="237617"/>
                  </a:lnTo>
                  <a:lnTo>
                    <a:pt x="0" y="237617"/>
                  </a:lnTo>
                  <a:close/>
                </a:path>
              </a:pathLst>
            </a:custGeom>
            <a:solidFill>
              <a:srgbClr val="03045E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28700" y="3541220"/>
            <a:ext cx="7322352" cy="4360216"/>
            <a:chOff x="0" y="0"/>
            <a:chExt cx="9763136" cy="581362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763136" cy="5813622"/>
            </a:xfrm>
            <a:custGeom>
              <a:avLst/>
              <a:gdLst/>
              <a:ahLst/>
              <a:cxnLst/>
              <a:rect r="r" b="b" t="t" l="l"/>
              <a:pathLst>
                <a:path h="5813622" w="9763136">
                  <a:moveTo>
                    <a:pt x="0" y="0"/>
                  </a:moveTo>
                  <a:lnTo>
                    <a:pt x="9763136" y="0"/>
                  </a:lnTo>
                  <a:lnTo>
                    <a:pt x="9763136" y="5813622"/>
                  </a:lnTo>
                  <a:lnTo>
                    <a:pt x="0" y="58136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9" t="0" r="-39" b="0"/>
              </a:stretch>
            </a:blipFill>
          </p:spPr>
        </p:sp>
      </p:grpSp>
      <p:pic>
        <p:nvPicPr>
          <p:cNvPr name="Picture 8" id="8">
            <a:hlinkClick action="ppaction://media"/>
          </p:cNvPr>
          <p:cNvPicPr>
            <a:picLocks noChangeAspect="true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rcRect l="2523" t="0" r="8705" b="0"/>
          <a:stretch>
            <a:fillRect/>
          </a:stretch>
        </p:blipFill>
        <p:spPr>
          <a:xfrm flipH="false" flipV="false" rot="0">
            <a:off x="1735868" y="3636470"/>
            <a:ext cx="5908016" cy="3755985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528097" y="1009614"/>
            <a:ext cx="6627316" cy="1151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60"/>
              </a:lnSpc>
            </a:pPr>
            <a:r>
              <a:rPr lang="en-US" sz="6400" b="true">
                <a:solidFill>
                  <a:srgbClr val="030462"/>
                </a:solidFill>
                <a:latin typeface="Poppins Bold"/>
                <a:ea typeface="Poppins Bold"/>
                <a:cs typeface="Poppins Bold"/>
                <a:sym typeface="Poppins Bold"/>
              </a:rPr>
              <a:t>Scrolling Pasivo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084435" y="9220200"/>
            <a:ext cx="3119289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b="true" sz="19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Fuente:</a:t>
            </a:r>
            <a:r>
              <a:rPr lang="en-US" sz="19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DataReportal 2025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818996" y="3442167"/>
            <a:ext cx="7954019" cy="1241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5"/>
              </a:lnSpc>
              <a:spcBef>
                <a:spcPct val="0"/>
              </a:spcBef>
            </a:pPr>
            <a:r>
              <a:rPr lang="en-US" b="true" sz="3599">
                <a:solidFill>
                  <a:srgbClr val="030462"/>
                </a:solidFill>
                <a:latin typeface="Arimo Bold"/>
                <a:ea typeface="Arimo Bold"/>
                <a:cs typeface="Arimo Bold"/>
                <a:sym typeface="Arimo Bold"/>
              </a:rPr>
              <a:t>Consumo automático de contenido sin una intención clara.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860872" y="5159940"/>
            <a:ext cx="7912143" cy="1539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07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El </a:t>
            </a:r>
            <a:r>
              <a:rPr lang="en-US" b="true" sz="2999">
                <a:solidFill>
                  <a:srgbClr val="030362"/>
                </a:solidFill>
                <a:latin typeface="Arimo Bold"/>
                <a:ea typeface="Arimo Bold"/>
                <a:cs typeface="Arimo Bold"/>
                <a:sym typeface="Arimo Bold"/>
              </a:rPr>
              <a:t>scroll infinito</a:t>
            </a:r>
            <a:r>
              <a:rPr lang="en-US" sz="29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y los </a:t>
            </a:r>
            <a:r>
              <a:rPr lang="en-US" b="true" sz="2999">
                <a:solidFill>
                  <a:srgbClr val="030362"/>
                </a:solidFill>
                <a:latin typeface="Arimo Bold"/>
                <a:ea typeface="Arimo Bold"/>
                <a:cs typeface="Arimo Bold"/>
                <a:sym typeface="Arimo Bold"/>
              </a:rPr>
              <a:t>algoritmos de recomendación</a:t>
            </a:r>
            <a:r>
              <a:rPr lang="en-US" sz="29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fomentan que las personas deslicen sin procesar la información.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818996" y="6881914"/>
            <a:ext cx="7912143" cy="51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07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</a:t>
            </a:r>
            <a:r>
              <a:rPr lang="en-US" sz="29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fecta la </a:t>
            </a:r>
            <a:r>
              <a:rPr lang="en-US" b="true" sz="2999">
                <a:solidFill>
                  <a:srgbClr val="030362"/>
                </a:solidFill>
                <a:latin typeface="Arimo Bold"/>
                <a:ea typeface="Arimo Bold"/>
                <a:cs typeface="Arimo Bold"/>
                <a:sym typeface="Arimo Bold"/>
              </a:rPr>
              <a:t>concentración, memoria y análisis</a:t>
            </a:r>
            <a:r>
              <a:rPr lang="en-US" sz="29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5663463" y="596677"/>
            <a:ext cx="1816727" cy="1235619"/>
          </a:xfrm>
          <a:custGeom>
            <a:avLst/>
            <a:gdLst/>
            <a:ahLst/>
            <a:cxnLst/>
            <a:rect r="r" b="b" t="t" l="l"/>
            <a:pathLst>
              <a:path h="1235619" w="1816727">
                <a:moveTo>
                  <a:pt x="0" y="0"/>
                </a:moveTo>
                <a:lnTo>
                  <a:pt x="1816727" y="0"/>
                </a:lnTo>
                <a:lnTo>
                  <a:pt x="1816727" y="1235619"/>
                </a:lnTo>
                <a:lnTo>
                  <a:pt x="0" y="12356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iming>
    <p:tnLst>
      <p:par>
        <p:cTn dur="indefinite" restart="never" nodeType="tmRoot">
          <p:childTnLst>
            <p:video>
              <p:cMediaNode vol="100000">
                <p:cTn fill="hold" display="false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109200"/>
            <a:ext cx="18313200" cy="178200"/>
            <a:chOff x="0" y="0"/>
            <a:chExt cx="24417600" cy="237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417655" cy="237617"/>
            </a:xfrm>
            <a:custGeom>
              <a:avLst/>
              <a:gdLst/>
              <a:ahLst/>
              <a:cxnLst/>
              <a:rect r="r" b="b" t="t" l="l"/>
              <a:pathLst>
                <a:path h="237617" w="24417655">
                  <a:moveTo>
                    <a:pt x="0" y="0"/>
                  </a:moveTo>
                  <a:lnTo>
                    <a:pt x="24417655" y="0"/>
                  </a:lnTo>
                  <a:lnTo>
                    <a:pt x="24417655" y="237617"/>
                  </a:lnTo>
                  <a:lnTo>
                    <a:pt x="0" y="237617"/>
                  </a:lnTo>
                  <a:close/>
                </a:path>
              </a:pathLst>
            </a:custGeom>
            <a:solidFill>
              <a:srgbClr val="90E0E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7145000" y="10109200"/>
            <a:ext cx="1168200" cy="178200"/>
            <a:chOff x="0" y="0"/>
            <a:chExt cx="1557600" cy="2376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557655" cy="237617"/>
            </a:xfrm>
            <a:custGeom>
              <a:avLst/>
              <a:gdLst/>
              <a:ahLst/>
              <a:cxnLst/>
              <a:rect r="r" b="b" t="t" l="l"/>
              <a:pathLst>
                <a:path h="237617" w="1557655">
                  <a:moveTo>
                    <a:pt x="0" y="0"/>
                  </a:moveTo>
                  <a:lnTo>
                    <a:pt x="1557655" y="0"/>
                  </a:lnTo>
                  <a:lnTo>
                    <a:pt x="1557655" y="237617"/>
                  </a:lnTo>
                  <a:lnTo>
                    <a:pt x="0" y="237617"/>
                  </a:lnTo>
                  <a:close/>
                </a:path>
              </a:pathLst>
            </a:custGeom>
            <a:solidFill>
              <a:srgbClr val="03045E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5663463" y="596677"/>
            <a:ext cx="1816727" cy="1235619"/>
          </a:xfrm>
          <a:custGeom>
            <a:avLst/>
            <a:gdLst/>
            <a:ahLst/>
            <a:cxnLst/>
            <a:rect r="r" b="b" t="t" l="l"/>
            <a:pathLst>
              <a:path h="1235619" w="1816727">
                <a:moveTo>
                  <a:pt x="0" y="0"/>
                </a:moveTo>
                <a:lnTo>
                  <a:pt x="1816727" y="0"/>
                </a:lnTo>
                <a:lnTo>
                  <a:pt x="1816727" y="1235619"/>
                </a:lnTo>
                <a:lnTo>
                  <a:pt x="0" y="12356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270122" y="4761590"/>
            <a:ext cx="11834455" cy="2677545"/>
          </a:xfrm>
          <a:custGeom>
            <a:avLst/>
            <a:gdLst/>
            <a:ahLst/>
            <a:cxnLst/>
            <a:rect r="r" b="b" t="t" l="l"/>
            <a:pathLst>
              <a:path h="2677545" w="11834455">
                <a:moveTo>
                  <a:pt x="0" y="0"/>
                </a:moveTo>
                <a:lnTo>
                  <a:pt x="11834456" y="0"/>
                </a:lnTo>
                <a:lnTo>
                  <a:pt x="11834456" y="2677545"/>
                </a:lnTo>
                <a:lnTo>
                  <a:pt x="0" y="26775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2540360"/>
            <a:ext cx="12822024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true">
                <a:solidFill>
                  <a:srgbClr val="030462"/>
                </a:solidFill>
                <a:latin typeface="Arimo Bold"/>
                <a:ea typeface="Arimo Bold"/>
                <a:cs typeface="Arimo Bold"/>
                <a:sym typeface="Arimo Bold"/>
              </a:rPr>
              <a:t>Usuarios reportados por consumo de canales.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8303895"/>
            <a:ext cx="16230600" cy="954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NOTA:</a:t>
            </a:r>
          </a:p>
          <a:p>
            <a:pPr algn="l" marL="388623" indent="-194312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DANE - ENUT: son 126 mil encuestas, en  50 mil hogares que representan a 41 millones de personas, 2020-21.</a:t>
            </a:r>
          </a:p>
          <a:p>
            <a:pPr algn="l" marL="388623" indent="-194312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Libros (Métricas reportadas)* : Total de ejemplares vendidos en 2023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1307174"/>
            <a:ext cx="13407771" cy="1151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true">
                <a:solidFill>
                  <a:srgbClr val="030462"/>
                </a:solidFill>
                <a:latin typeface="Poppins Bold"/>
                <a:ea typeface="Poppins Bold"/>
                <a:cs typeface="Poppins Bold"/>
                <a:sym typeface="Poppins Bold"/>
              </a:rPr>
              <a:t>Todos exageran sus métricas...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01461" y="3270610"/>
            <a:ext cx="8142539" cy="605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60"/>
              </a:lnSpc>
              <a:spcBef>
                <a:spcPct val="0"/>
              </a:spcBef>
            </a:pPr>
            <a:r>
              <a:rPr lang="en-US" b="true" sz="3500">
                <a:solidFill>
                  <a:srgbClr val="030462"/>
                </a:solidFill>
                <a:latin typeface="Arimo Bold"/>
                <a:ea typeface="Arimo Bold"/>
                <a:cs typeface="Arimo Bold"/>
                <a:sym typeface="Arimo Bold"/>
              </a:rPr>
              <a:t>(cifras en millones).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109200"/>
            <a:ext cx="18313200" cy="178200"/>
            <a:chOff x="0" y="0"/>
            <a:chExt cx="24417600" cy="237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417655" cy="237617"/>
            </a:xfrm>
            <a:custGeom>
              <a:avLst/>
              <a:gdLst/>
              <a:ahLst/>
              <a:cxnLst/>
              <a:rect r="r" b="b" t="t" l="l"/>
              <a:pathLst>
                <a:path h="237617" w="24417655">
                  <a:moveTo>
                    <a:pt x="0" y="0"/>
                  </a:moveTo>
                  <a:lnTo>
                    <a:pt x="24417655" y="0"/>
                  </a:lnTo>
                  <a:lnTo>
                    <a:pt x="24417655" y="237617"/>
                  </a:lnTo>
                  <a:lnTo>
                    <a:pt x="0" y="237617"/>
                  </a:lnTo>
                  <a:close/>
                </a:path>
              </a:pathLst>
            </a:custGeom>
            <a:solidFill>
              <a:srgbClr val="90E0E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7145000" y="10109200"/>
            <a:ext cx="1168200" cy="178200"/>
            <a:chOff x="0" y="0"/>
            <a:chExt cx="1557600" cy="2376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557655" cy="237617"/>
            </a:xfrm>
            <a:custGeom>
              <a:avLst/>
              <a:gdLst/>
              <a:ahLst/>
              <a:cxnLst/>
              <a:rect r="r" b="b" t="t" l="l"/>
              <a:pathLst>
                <a:path h="237617" w="1557655">
                  <a:moveTo>
                    <a:pt x="0" y="0"/>
                  </a:moveTo>
                  <a:lnTo>
                    <a:pt x="1557655" y="0"/>
                  </a:lnTo>
                  <a:lnTo>
                    <a:pt x="1557655" y="237617"/>
                  </a:lnTo>
                  <a:lnTo>
                    <a:pt x="0" y="237617"/>
                  </a:lnTo>
                  <a:close/>
                </a:path>
              </a:pathLst>
            </a:custGeom>
            <a:solidFill>
              <a:srgbClr val="03045E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009466" y="1471853"/>
            <a:ext cx="6039107" cy="7432748"/>
            <a:chOff x="0" y="0"/>
            <a:chExt cx="6604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60400" cy="812800"/>
            </a:xfrm>
            <a:custGeom>
              <a:avLst/>
              <a:gdLst/>
              <a:ahLst/>
              <a:cxnLst/>
              <a:rect r="r" b="b" t="t" l="l"/>
              <a:pathLst>
                <a:path h="812800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blipFill>
              <a:blip r:embed="rId3"/>
              <a:stretch>
                <a:fillRect l="0" t="-22222" r="0" b="-22222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2297699" y="3490626"/>
            <a:ext cx="6489724" cy="641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Hay bots.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3547903"/>
            <a:ext cx="1260420" cy="5186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56"/>
              </a:lnSpc>
            </a:pPr>
            <a:r>
              <a:rPr lang="en-US" b="true" sz="3200" spc="-176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1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297699" y="4531926"/>
            <a:ext cx="6489724" cy="641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Hay granjas.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4589202"/>
            <a:ext cx="1260420" cy="5186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56"/>
              </a:lnSpc>
            </a:pPr>
            <a:r>
              <a:rPr lang="en-US" b="true" sz="3200" spc="-176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2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281334" y="5573225"/>
            <a:ext cx="7300645" cy="641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No hay auditoría.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5663458"/>
            <a:ext cx="1260420" cy="5186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56"/>
              </a:lnSpc>
            </a:pPr>
            <a:r>
              <a:rPr lang="en-US" sz="3200" spc="-176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289120" y="6614524"/>
            <a:ext cx="7710821" cy="641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Hay personas con varias cuentas.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28700" y="6704757"/>
            <a:ext cx="1260420" cy="5186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56"/>
              </a:lnSpc>
            </a:pPr>
            <a:r>
              <a:rPr lang="en-US" b="true" sz="3200" spc="-176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4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14793" y="1495071"/>
            <a:ext cx="6802421" cy="1151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true">
                <a:solidFill>
                  <a:srgbClr val="030462"/>
                </a:solidFill>
                <a:latin typeface="Poppins Bold"/>
                <a:ea typeface="Poppins Bold"/>
                <a:cs typeface="Poppins Bold"/>
                <a:sym typeface="Poppins Bold"/>
              </a:rPr>
              <a:t>Porque...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289120" y="7656559"/>
            <a:ext cx="7710821" cy="641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Hay cuentas institucionales.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8700" y="7746792"/>
            <a:ext cx="1260420" cy="5186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56"/>
              </a:lnSpc>
            </a:pPr>
            <a:r>
              <a:rPr lang="en-US" b="true" sz="3200" spc="-176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5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15663463" y="596677"/>
            <a:ext cx="1816727" cy="1235619"/>
          </a:xfrm>
          <a:custGeom>
            <a:avLst/>
            <a:gdLst/>
            <a:ahLst/>
            <a:cxnLst/>
            <a:rect r="r" b="b" t="t" l="l"/>
            <a:pathLst>
              <a:path h="1235619" w="1816727">
                <a:moveTo>
                  <a:pt x="0" y="0"/>
                </a:moveTo>
                <a:lnTo>
                  <a:pt x="1816727" y="0"/>
                </a:lnTo>
                <a:lnTo>
                  <a:pt x="1816727" y="1235619"/>
                </a:lnTo>
                <a:lnTo>
                  <a:pt x="0" y="12356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DAGgzlny-4M</dc:identifier>
  <dcterms:modified xsi:type="dcterms:W3CDTF">2011-08-01T06:04:30Z</dcterms:modified>
  <cp:revision>1</cp:revision>
  <dc:title>Economía de la atención - Foro La República</dc:title>
</cp:coreProperties>
</file>