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72" r:id="rId6"/>
    <p:sldId id="257" r:id="rId7"/>
    <p:sldId id="258" r:id="rId8"/>
    <p:sldId id="256" r:id="rId9"/>
    <p:sldId id="271" r:id="rId1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4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996018-E60B-4B46-824A-529EE420B9BE}" v="11" dt="2025-02-20T21:12:37.8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C217E6-7F7F-ACF8-45B1-DD9ADE685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B5EFC71-5979-27EC-0326-3E733DA00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27D23C-F6D1-9372-D8C5-67A215E6B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6D50-ABBD-4271-8A66-4478C62DF722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F0E7D3-6B30-A989-878C-A71151836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AF4875-53AD-D11F-C755-B3AA837D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741E-912D-4BC2-8AA3-2124B8E8E0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95711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1C6612-CF21-D692-BDC3-4EB98BD0C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A2C6D5-2419-726C-D3CD-2335D9CFF3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FD9E8F-2F3F-BA1D-3620-BCBA7A532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6D50-ABBD-4271-8A66-4478C62DF722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FE3D90-1DB1-BEFF-D4FA-C09044EC7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ADD22D-A31C-4BA7-F384-C81B6A0CB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741E-912D-4BC2-8AA3-2124B8E8E0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2385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45C37F-32A0-A49F-06B0-84582038C7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E3303EA-F1CE-2709-BD33-142FC72B1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132C9B-8588-E168-7EE7-6BFE3F90F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6D50-ABBD-4271-8A66-4478C62DF722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C072B9-C2EA-B6DA-AE7C-CE5951ED3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7A873D-1D31-2F79-B81D-364B9E2B7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741E-912D-4BC2-8AA3-2124B8E8E0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2036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76574-59AD-57DD-200B-652F62D93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39F006-021E-EC71-6321-9625A0B606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31672-9B4E-20A5-AA0A-6E40B5EBA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3B78-6BFE-604F-A468-E4A4C47DB3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6CB87-9654-2AE0-681D-61E00050B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F1DD-59E9-D3FB-EF39-EED3B616C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77D5-D361-B049-BB5A-FE49EC8D6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23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2C62C-A23F-A7DA-DD75-F0FBC5463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7AE-1975-3126-E63F-1816EB3A4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C3B28-16CB-5585-0A29-C31AC91C9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3B78-6BFE-604F-A468-E4A4C47DB3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1CA21-5023-1D98-03F6-A70462DA3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1E0C6-CD0F-989A-746E-C8DD70662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77D5-D361-B049-BB5A-FE49EC8D6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3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D0DA7-C028-74FF-7D16-D3562098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29782-AE59-2269-0151-5EFDCE492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82694-51C7-BEBC-F938-B9505717C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3B78-6BFE-604F-A468-E4A4C47DB3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8A728-6A20-31BA-0394-B9FDAA3F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83D0E-774D-AF42-505B-F506F8608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77D5-D361-B049-BB5A-FE49EC8D6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22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790E-E490-9144-DB15-75C19E6A4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CB474-AD03-598B-979F-AE0DF0771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E50DA-338C-9DBA-B3F2-66C34CA6C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D1C99-BBB9-42FD-2A54-D88D796C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3B78-6BFE-604F-A468-E4A4C47DB3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B0A8B-9FDB-9033-7D52-D1F55657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1C2ED-8849-221F-29B5-2F8C7769D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77D5-D361-B049-BB5A-FE49EC8D6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67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ABFE9-FD1C-D7CF-DCAD-59803C1D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CF7F7-D215-2E72-5606-3C5A9949B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9D5DD0-740F-F84E-B735-1A2F91318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7D02E3-AD55-AFE9-16FB-3BFCB9C5B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A297B3-14A0-71A3-6D74-07B2549EB5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F8A9E0-C546-F17C-C33A-89EB033D2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3B78-6BFE-604F-A468-E4A4C47DB3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9DFEFC-1547-6A94-EE41-80F91AF39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E86882-9F58-A2BF-B344-74DC302A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77D5-D361-B049-BB5A-FE49EC8D6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09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264F8-F7F6-8638-DABB-68B8FA358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538EA-7240-2A94-BFA2-F023CF7C4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3B78-6BFE-604F-A468-E4A4C47DB3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E5AD0B-27E9-1A55-9647-8A3036B31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E7296-5FC7-4979-D16D-27746FDA4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77D5-D361-B049-BB5A-FE49EC8D6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08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27A3E9-C87F-0232-14F6-5F500E9BA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3B78-6BFE-604F-A468-E4A4C47DB3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7FEA08-22A6-24F6-0AA8-BB3A44DFE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A044A-3417-5DAC-2600-B576D5201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77D5-D361-B049-BB5A-FE49EC8D6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98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62305-4D71-4F0D-7E11-650CC39EC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8EDF9-5E88-B963-9CA0-42F490573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77A4D-2880-CBE0-B9EB-5489C6C6F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12631E-05E0-10FA-A77C-CC0C37AA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3B78-6BFE-604F-A468-E4A4C47DB3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27229-11F0-5493-D31B-93726FB4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04932-1A13-25A7-2CCC-DF11DD9FA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77D5-D361-B049-BB5A-FE49EC8D6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45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A03E2E-1081-49F7-C449-FF4277FA5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B5AF80-9911-7CD7-475F-33F63F16F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78E7CA-564D-93AC-BD9C-9E01E06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6D50-ABBD-4271-8A66-4478C62DF722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E09E96-A09E-D497-2066-3176B2115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28172D-731C-FDA1-C5E0-441D8152F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741E-912D-4BC2-8AA3-2124B8E8E0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2194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19B45-1226-1AA5-4107-A489020D1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F39A35-AF0C-753C-091E-6BBBB8A4C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AD3889-99A8-8CD1-25B2-3EEF0B12C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042489-2211-0123-A40A-EAB95A7F9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3B78-6BFE-604F-A468-E4A4C47DB3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74D61-0444-6F56-9B5D-474BECD0C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36911-48F4-EA8F-2D4B-8EE95F429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77D5-D361-B049-BB5A-FE49EC8D6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60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55706-19EC-4C61-C4B4-3E90FAABC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C42C44-27E6-EF5E-A7CE-A83A83160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B245B-9F91-1E21-9EC7-DF58C7779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3B78-6BFE-604F-A468-E4A4C47DB3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F3E7E-8512-F88E-E3AF-6ACDADAD9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A369A-79A6-2D73-0B83-6F71291FF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77D5-D361-B049-BB5A-FE49EC8D6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17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10EE2C-153A-E43D-EC9C-E389A6503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7C491-7004-88FD-E04C-7E20CDEC3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40436-2D51-25D4-2B0A-7B46AB6E6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3B78-6BFE-604F-A468-E4A4C47DB3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2E803-628E-E4C0-A9E8-D196AEA33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83386-0D7B-F694-E878-90CEC1141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77D5-D361-B049-BB5A-FE49EC8D6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22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67360E-2E2A-F973-9EC0-247E0737B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25D676-11B4-C3B8-5F3F-177CE07A8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BB0CCD-9E44-61F6-CD50-84669EC47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6D50-ABBD-4271-8A66-4478C62DF722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0EEE76-D039-C8B5-2C4C-3AC63423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F8D5E0-CB25-9681-7EE8-94B104A9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741E-912D-4BC2-8AA3-2124B8E8E0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649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BCEAC4-E443-07E2-CB1D-41B248D19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8EE314-59DD-F5A4-A996-D6707398C9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C44A365-2FC4-8098-36E8-76E13D534A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B6B5B6-808B-18BF-2E17-23FE56ADA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6D50-ABBD-4271-8A66-4478C62DF722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7187D3-1E1E-0AAF-30B5-CCB74E02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405B54-5137-8F33-7EDA-A35A2913D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741E-912D-4BC2-8AA3-2124B8E8E0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0981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72EEDE-46B2-6F0A-1F19-0B2EB4C2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20FFB1-EA3A-A9D9-2693-BCF0F2200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A71CA48-B2C1-6152-30B2-076F7226B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114C82B-BAEC-CAE0-D4E4-A261CA8AFB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6FC363A-C40D-7D2C-DBDB-0B1A42B98C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E6EC3F0-289F-241D-4042-C7595CA52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6D50-ABBD-4271-8A66-4478C62DF722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CC4CEDD-BEA4-81D3-CA8C-078A9176E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3084E50-A7E5-2105-5E6D-7708462F3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741E-912D-4BC2-8AA3-2124B8E8E0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8611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9001A-486E-D271-20FC-7B2186E07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5C18706-A8CB-7201-66A2-50600F6C4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6D50-ABBD-4271-8A66-4478C62DF722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FC78D50-3670-F156-544B-A48395158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3D464D3-4CFB-0A2F-0442-F697415DF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741E-912D-4BC2-8AA3-2124B8E8E0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2367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DC57D8-705D-8013-F76F-AC769E25D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6D50-ABBD-4271-8A66-4478C62DF722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3CB80BD-7F24-D489-CF4C-72078E40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1AE2C6-A04B-7694-4477-8EC2BE1A2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741E-912D-4BC2-8AA3-2124B8E8E0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4941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73A003-D3EE-8B1C-7105-F31EF73C8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BF457F-EDFA-3BA9-717D-76DB08DEE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591239-9E43-849A-73FF-A4E63AF204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E9E663-1E8E-618B-63DF-2CCD210C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6D50-ABBD-4271-8A66-4478C62DF722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EE9862-2159-F995-937C-36FCAD87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217267-2D2E-92FE-3690-46B4F451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741E-912D-4BC2-8AA3-2124B8E8E0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5436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A39434-F039-9C5D-FE60-0277219A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B3CD739-06FB-DF8A-6283-F0F50FDB3E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A6D55A-6EA4-3CD2-71F9-1D857B575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E6C193A-CDCD-E162-702D-B67E6D0B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6D50-ABBD-4271-8A66-4478C62DF722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AF402A-B19E-C26A-E97E-3EE28F4A1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97031F7-1139-3E67-34C4-37C6D7D11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741E-912D-4BC2-8AA3-2124B8E8E0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172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A5F2318-325B-F965-7ACD-F70F90BDF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CBFA59-4F37-273F-2195-CE15CB194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2E021D-494D-4B04-0F4A-B8EEEBEFE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706D50-ABBD-4271-8A66-4478C62DF722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2182A5-2EC3-E464-D0D3-DFA25C7EA2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937471-2096-D35A-10B4-4F3B919E0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C9741E-912D-4BC2-8AA3-2124B8E8E0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635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D433BE-349B-4425-FB17-6857E5AC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FCC52-0A93-F437-D5ED-BCE3BE08B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427CD-3F98-35B9-D314-D72CCE0860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CF3B78-6BFE-604F-A468-E4A4C47DB3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EC452-433A-B1B2-502E-3D0CA26B0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FABA5-8103-E227-EC18-C94248D4F0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3A77D5-D361-B049-BB5A-FE49EC8D6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9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factory with smoke coming out of it&#10;&#10;Description automatically generated">
            <a:extLst>
              <a:ext uri="{FF2B5EF4-FFF2-40B4-BE49-F238E27FC236}">
                <a16:creationId xmlns:a16="http://schemas.microsoft.com/office/drawing/2014/main" id="{2894C5AE-7318-605D-EAA8-122B9842D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0158" y="-474772"/>
            <a:ext cx="7845413" cy="9691987"/>
          </a:xfrm>
          <a:prstGeom prst="rect">
            <a:avLst/>
          </a:prstGeom>
        </p:spPr>
      </p:pic>
      <p:pic>
        <p:nvPicPr>
          <p:cNvPr id="17" name="Picture 16" descr="White clouds on a black background&#10;&#10;Description automatically generated">
            <a:extLst>
              <a:ext uri="{FF2B5EF4-FFF2-40B4-BE49-F238E27FC236}">
                <a16:creationId xmlns:a16="http://schemas.microsoft.com/office/drawing/2014/main" id="{77CCE001-21FC-E969-391C-8248E61DF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6756" y="1872468"/>
            <a:ext cx="5935845" cy="39572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ECDF1D-2BF7-8FCF-E15E-C5E88FC46242}"/>
              </a:ext>
            </a:extLst>
          </p:cNvPr>
          <p:cNvSpPr txBox="1"/>
          <p:nvPr/>
        </p:nvSpPr>
        <p:spPr>
          <a:xfrm>
            <a:off x="6187700" y="2063364"/>
            <a:ext cx="58705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000" b="1" dirty="0">
                <a:solidFill>
                  <a:srgbClr val="FFFFFF"/>
                </a:solidFill>
                <a:latin typeface="Eco Sans Bold" pitchFamily="2" charset="77"/>
              </a:rPr>
              <a:t>Balance de reservas probadas del Grupo Ecopetrol 2024</a:t>
            </a:r>
            <a:endParaRPr lang="en-US" sz="4000" b="1" dirty="0">
              <a:solidFill>
                <a:srgbClr val="FFFFFF"/>
              </a:solidFill>
              <a:latin typeface="Eco Sans Bold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844251-BF64-D166-A938-97988FDE5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302" y="7177144"/>
            <a:ext cx="1988820" cy="1316409"/>
          </a:xfrm>
          <a:prstGeom prst="rect">
            <a:avLst/>
          </a:prstGeom>
        </p:spPr>
      </p:pic>
      <p:pic>
        <p:nvPicPr>
          <p:cNvPr id="6" name="Picture 5" descr="A green lizard with black tail&#10;&#10;Description automatically generated">
            <a:extLst>
              <a:ext uri="{FF2B5EF4-FFF2-40B4-BE49-F238E27FC236}">
                <a16:creationId xmlns:a16="http://schemas.microsoft.com/office/drawing/2014/main" id="{FDC7EE20-377E-EC70-BCD7-84A6A3160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377" y="4960837"/>
            <a:ext cx="5544023" cy="28599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29A9A7-F1F9-5ECF-BBA4-5D7873D96AEE}"/>
              </a:ext>
            </a:extLst>
          </p:cNvPr>
          <p:cNvSpPr txBox="1"/>
          <p:nvPr/>
        </p:nvSpPr>
        <p:spPr>
          <a:xfrm>
            <a:off x="6214302" y="4204597"/>
            <a:ext cx="30426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o Sans SemiBold" pitchFamily="2" charset="77"/>
                <a:ea typeface="+mn-ea"/>
                <a:cs typeface="+mn-cs"/>
              </a:rPr>
              <a:t>20 de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o Sans SemiBold" pitchFamily="2" charset="77"/>
                <a:ea typeface="+mn-ea"/>
                <a:cs typeface="+mn-cs"/>
              </a:rPr>
              <a:t>febrero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o Sans SemiBold" pitchFamily="2" charset="77"/>
                <a:ea typeface="+mn-ea"/>
                <a:cs typeface="+mn-cs"/>
              </a:rPr>
              <a:t> de 2025</a:t>
            </a:r>
          </a:p>
        </p:txBody>
      </p:sp>
      <p:pic>
        <p:nvPicPr>
          <p:cNvPr id="18" name="Picture 17" descr="A green lizard on a white sign&#10;&#10;Description automatically generated">
            <a:extLst>
              <a:ext uri="{FF2B5EF4-FFF2-40B4-BE49-F238E27FC236}">
                <a16:creationId xmlns:a16="http://schemas.microsoft.com/office/drawing/2014/main" id="{45652511-41F6-82F4-3A13-4F9C01162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5918" y="536835"/>
            <a:ext cx="1730874" cy="5524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37CB5D-3A4D-C3C8-E3E6-449111BF9ADA}"/>
              </a:ext>
            </a:extLst>
          </p:cNvPr>
          <p:cNvSpPr txBox="1"/>
          <p:nvPr/>
        </p:nvSpPr>
        <p:spPr>
          <a:xfrm>
            <a:off x="12997543" y="3017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O" sz="1800" b="0" i="0" u="none" strike="noStrike" kern="1200" cap="none" spc="0" normalizeH="0" baseline="0" noProof="0" dirty="0">
              <a:ln>
                <a:noFill/>
              </a:ln>
              <a:solidFill>
                <a:srgbClr val="454F49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890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El contenido generado por IA puede ser incorrecto.">
            <a:extLst>
              <a:ext uri="{FF2B5EF4-FFF2-40B4-BE49-F238E27FC236}">
                <a16:creationId xmlns:a16="http://schemas.microsoft.com/office/drawing/2014/main" id="{DDDE4128-CFD8-66AD-B37F-899B60694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0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54D5D-9377-B7C8-6053-666447DF7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Gráfico&#10;&#10;El contenido generado por IA puede ser incorrecto.">
            <a:extLst>
              <a:ext uri="{FF2B5EF4-FFF2-40B4-BE49-F238E27FC236}">
                <a16:creationId xmlns:a16="http://schemas.microsoft.com/office/drawing/2014/main" id="{BFD2C4E7-D3BE-43AC-614A-AF487FB1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35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8293F79F-D2C8-397E-10ED-8F46626C6165}"/>
              </a:ext>
            </a:extLst>
          </p:cNvPr>
          <p:cNvSpPr/>
          <p:nvPr/>
        </p:nvSpPr>
        <p:spPr>
          <a:xfrm>
            <a:off x="-63500" y="-44450"/>
            <a:ext cx="12363450" cy="6910009"/>
          </a:xfrm>
          <a:prstGeom prst="rect">
            <a:avLst/>
          </a:prstGeom>
          <a:solidFill>
            <a:srgbClr val="F3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DB3D0AC-31A1-0D35-CCF1-8B65F7868ACF}"/>
              </a:ext>
            </a:extLst>
          </p:cNvPr>
          <p:cNvSpPr txBox="1"/>
          <p:nvPr/>
        </p:nvSpPr>
        <p:spPr>
          <a:xfrm>
            <a:off x="375920" y="673472"/>
            <a:ext cx="1061212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S" sz="28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solidFill>
                <a:schemeClr val="accent3">
                  <a:lumMod val="75000"/>
                </a:schemeClr>
              </a:solidFill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s-ES" sz="2200" dirty="0">
                <a:solidFill>
                  <a:schemeClr val="accent3">
                    <a:lumMod val="75000"/>
                  </a:schemeClr>
                </a:solidFill>
              </a:rPr>
              <a:t>Se incorporaron 260 MBPE en 2024, lo que representa un IRR de 104%, incluso con la producción más alta de los último 9 años. La producción del año 2024 fue de 250 MBPE propiedad del Grupo Ecopetrol.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s-ES" sz="2200" dirty="0">
                <a:solidFill>
                  <a:schemeClr val="accent3">
                    <a:lumMod val="75000"/>
                  </a:schemeClr>
                </a:solidFill>
              </a:rPr>
              <a:t>El IRR de reemplazo del Grupo Ecopetrol en Colombia fue del 109%.</a:t>
            </a:r>
          </a:p>
        </p:txBody>
      </p:sp>
      <p:pic>
        <p:nvPicPr>
          <p:cNvPr id="4" name="Imagen 3" descr="Imagen que contiene alimentos&#10;&#10;El contenido generado por IA puede ser incorrecto.">
            <a:extLst>
              <a:ext uri="{FF2B5EF4-FFF2-40B4-BE49-F238E27FC236}">
                <a16:creationId xmlns:a16="http://schemas.microsoft.com/office/drawing/2014/main" id="{29D1F65B-6956-E9E6-DC11-7839643A7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850" y="240789"/>
            <a:ext cx="1287376" cy="432683"/>
          </a:xfrm>
          <a:prstGeom prst="rect">
            <a:avLst/>
          </a:prstGeom>
        </p:spPr>
      </p:pic>
      <p:pic>
        <p:nvPicPr>
          <p:cNvPr id="6" name="Picture 18" descr="A group of people wearing hard hats and uniforms&#10;&#10;Description automatically generated">
            <a:extLst>
              <a:ext uri="{FF2B5EF4-FFF2-40B4-BE49-F238E27FC236}">
                <a16:creationId xmlns:a16="http://schemas.microsoft.com/office/drawing/2014/main" id="{21EB5490-F9AE-6C34-9568-125E75A8E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50" y="2230059"/>
            <a:ext cx="5994400" cy="46355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18884DC-5E43-E0AF-CAD3-A2624D8B1622}"/>
              </a:ext>
            </a:extLst>
          </p:cNvPr>
          <p:cNvSpPr txBox="1"/>
          <p:nvPr/>
        </p:nvSpPr>
        <p:spPr>
          <a:xfrm>
            <a:off x="375920" y="3390900"/>
            <a:ext cx="831088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 startAt="3"/>
            </a:pPr>
            <a:r>
              <a:rPr lang="es-ES" sz="2200" dirty="0">
                <a:solidFill>
                  <a:schemeClr val="accent3">
                    <a:lumMod val="75000"/>
                  </a:schemeClr>
                </a:solidFill>
              </a:rPr>
              <a:t>Se alcanzó un IRR igual al del año 2022, aún cuando el precio Brent de referencia estuvo 18 USD/</a:t>
            </a:r>
            <a:r>
              <a:rPr lang="es-ES" sz="2200" dirty="0" err="1">
                <a:solidFill>
                  <a:schemeClr val="accent3">
                    <a:lumMod val="75000"/>
                  </a:schemeClr>
                </a:solidFill>
              </a:rPr>
              <a:t>bl</a:t>
            </a:r>
            <a:r>
              <a:rPr lang="es-ES" sz="2200" dirty="0">
                <a:solidFill>
                  <a:schemeClr val="accent3">
                    <a:lumMod val="75000"/>
                  </a:schemeClr>
                </a:solidFill>
              </a:rPr>
              <a:t> por encima respecto al año 2024.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3"/>
            </a:pPr>
            <a:r>
              <a:rPr lang="es-ES" sz="2200" dirty="0">
                <a:solidFill>
                  <a:schemeClr val="accent3">
                    <a:lumMod val="75000"/>
                  </a:schemeClr>
                </a:solidFill>
              </a:rPr>
              <a:t>Las reservas 1P del Grupo Ecopetrol a 31 de diciembre de 2024, son de 1.893 MBPE con un precio de referencia Brent de 80 USD/</a:t>
            </a:r>
            <a:r>
              <a:rPr lang="es-ES" sz="2200" dirty="0" err="1">
                <a:solidFill>
                  <a:schemeClr val="accent3">
                    <a:lumMod val="75000"/>
                  </a:schemeClr>
                </a:solidFill>
              </a:rPr>
              <a:t>Bl</a:t>
            </a:r>
            <a:r>
              <a:rPr lang="es-ES" sz="2200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3"/>
            </a:pPr>
            <a:r>
              <a:rPr lang="es-MX" sz="2200" dirty="0">
                <a:solidFill>
                  <a:schemeClr val="accent3">
                    <a:lumMod val="75000"/>
                  </a:schemeClr>
                </a:solidFill>
              </a:rPr>
              <a:t>Los recursos contingentes aumentaron en 232 MBPE respecto a 2023, de los cuales 99% corresponden a Gas.</a:t>
            </a:r>
            <a:endParaRPr lang="es-ES" sz="2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92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D88B04-6727-48AB-BA53-6408E6B80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bujo, alimentos, competencia de atletismo&#10;&#10;El contenido generado por IA puede ser incorrecto.">
            <a:extLst>
              <a:ext uri="{FF2B5EF4-FFF2-40B4-BE49-F238E27FC236}">
                <a16:creationId xmlns:a16="http://schemas.microsoft.com/office/drawing/2014/main" id="{C89DA48E-B7B0-677D-1222-26323D72E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083" y="2323782"/>
            <a:ext cx="4676924" cy="157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069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Ecopetro2024">
      <a:dk1>
        <a:srgbClr val="454F49"/>
      </a:dk1>
      <a:lt1>
        <a:srgbClr val="FFFFFF"/>
      </a:lt1>
      <a:dk2>
        <a:srgbClr val="BDCCD3"/>
      </a:dk2>
      <a:lt2>
        <a:srgbClr val="E8E8E8"/>
      </a:lt2>
      <a:accent1>
        <a:srgbClr val="272B4C"/>
      </a:accent1>
      <a:accent2>
        <a:srgbClr val="F1901D"/>
      </a:accent2>
      <a:accent3>
        <a:srgbClr val="0E9115"/>
      </a:accent3>
      <a:accent4>
        <a:srgbClr val="00A89C"/>
      </a:accent4>
      <a:accent5>
        <a:srgbClr val="B8C300"/>
      </a:accent5>
      <a:accent6>
        <a:srgbClr val="8BC53E"/>
      </a:accent6>
      <a:hlink>
        <a:srgbClr val="F08E1D"/>
      </a:hlink>
      <a:folHlink>
        <a:srgbClr val="454F4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C49AA776BA14B4F8C557AC85DE54E5C" ma:contentTypeVersion="18" ma:contentTypeDescription="Crear nuevo documento." ma:contentTypeScope="" ma:versionID="ebaa6ff887cd5f4b4f4d6ecb89d7939a">
  <xsd:schema xmlns:xsd="http://www.w3.org/2001/XMLSchema" xmlns:xs="http://www.w3.org/2001/XMLSchema" xmlns:p="http://schemas.microsoft.com/office/2006/metadata/properties" xmlns:ns2="e499ed56-71c7-4510-af54-d04a7c039942" xmlns:ns3="56c895eb-8208-45c4-88b0-69f418778259" targetNamespace="http://schemas.microsoft.com/office/2006/metadata/properties" ma:root="true" ma:fieldsID="8af773debdeab61e8e3b3985b64e5d1d" ns2:_="" ns3:_="">
    <xsd:import namespace="e499ed56-71c7-4510-af54-d04a7c039942"/>
    <xsd:import namespace="56c895eb-8208-45c4-88b0-69f4187782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99ed56-71c7-4510-af54-d04a7c0399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4192beb2-35a5-4af4-a5ae-50acbeb4e6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c895eb-8208-45c4-88b0-69f41877825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39380fa-64dd-4529-9990-7a6c54c706ea}" ma:internalName="TaxCatchAll" ma:showField="CatchAllData" ma:web="56c895eb-8208-45c4-88b0-69f4187782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99ed56-71c7-4510-af54-d04a7c039942">
      <Terms xmlns="http://schemas.microsoft.com/office/infopath/2007/PartnerControls"/>
    </lcf76f155ced4ddcb4097134ff3c332f>
    <TaxCatchAll xmlns="56c895eb-8208-45c4-88b0-69f418778259" xsi:nil="true"/>
  </documentManagement>
</p:properties>
</file>

<file path=customXml/itemProps1.xml><?xml version="1.0" encoding="utf-8"?>
<ds:datastoreItem xmlns:ds="http://schemas.openxmlformats.org/officeDocument/2006/customXml" ds:itemID="{60EB8B16-8989-41E9-B07F-D1CB2133B187}">
  <ds:schemaRefs>
    <ds:schemaRef ds:uri="56c895eb-8208-45c4-88b0-69f418778259"/>
    <ds:schemaRef ds:uri="e499ed56-71c7-4510-af54-d04a7c03994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4EE9DEF-3383-4E3F-BAAE-F1C76A23CC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820BA7-0A49-42CB-A1D4-48B8009A019D}">
  <ds:schemaRefs>
    <ds:schemaRef ds:uri="http://schemas.microsoft.com/office/2006/documentManagement/types"/>
    <ds:schemaRef ds:uri="http://purl.org/dc/terms/"/>
    <ds:schemaRef ds:uri="e499ed56-71c7-4510-af54-d04a7c039942"/>
    <ds:schemaRef ds:uri="56c895eb-8208-45c4-88b0-69f418778259"/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docMetadata/LabelInfo.xml><?xml version="1.0" encoding="utf-8"?>
<clbl:labelList xmlns:clbl="http://schemas.microsoft.com/office/2020/mipLabelMetadata">
  <clbl:label id="{a4305987-cf78-4f93-9d64-bf18af65397b}" enabled="0" method="" siteId="{a4305987-cf78-4f93-9d64-bf18af6539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146</Words>
  <Application>Microsoft Office PowerPoint</Application>
  <PresentationFormat>Panorámica</PresentationFormat>
  <Paragraphs>9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</vt:i4>
      </vt:variant>
    </vt:vector>
  </HeadingPairs>
  <TitlesOfParts>
    <vt:vector size="12" baseType="lpstr">
      <vt:lpstr>Aptos</vt:lpstr>
      <vt:lpstr>Aptos Display</vt:lpstr>
      <vt:lpstr>Arial</vt:lpstr>
      <vt:lpstr>Eco Sans Bold</vt:lpstr>
      <vt:lpstr>Eco Sans SemiBold</vt:lpstr>
      <vt:lpstr>Tema de Office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Natalia Mantilla Rojas</dc:creator>
  <cp:lastModifiedBy>Juan Pablo Pacavita Rico</cp:lastModifiedBy>
  <cp:revision>6</cp:revision>
  <cp:lastPrinted>2025-02-20T20:20:04Z</cp:lastPrinted>
  <dcterms:created xsi:type="dcterms:W3CDTF">2025-02-20T19:48:53Z</dcterms:created>
  <dcterms:modified xsi:type="dcterms:W3CDTF">2025-02-20T21:23:04Z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0x0101008C49AA776BA14B4F8C557AC85DE54E5C</vt:lpwstr>
  </property>
  <property fmtid="{D5CDD505-2E9C-101B-9397-08002B2CF9AE}" pid="3" name="MediaServiceImageTags">
    <vt:lpwstr/>
  </property>
</Properties>
</file>