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1" r:id="rId2"/>
    <p:sldId id="376" r:id="rId3"/>
    <p:sldId id="2147482585" r:id="rId4"/>
    <p:sldId id="3511" r:id="rId5"/>
    <p:sldId id="2147482588" r:id="rId6"/>
    <p:sldId id="2147482589" r:id="rId7"/>
    <p:sldId id="2147482590" r:id="rId8"/>
    <p:sldId id="2147482591" r:id="rId9"/>
    <p:sldId id="2147482592" r:id="rId10"/>
    <p:sldId id="2147482593" r:id="rId11"/>
    <p:sldId id="2147482597" r:id="rId12"/>
    <p:sldId id="2147482596" r:id="rId13"/>
    <p:sldId id="2147482611" r:id="rId14"/>
    <p:sldId id="2147482602" r:id="rId15"/>
    <p:sldId id="2147482601" r:id="rId16"/>
    <p:sldId id="2147482612" r:id="rId17"/>
    <p:sldId id="2147482605" r:id="rId18"/>
    <p:sldId id="2147482606" r:id="rId19"/>
    <p:sldId id="2147482613" r:id="rId20"/>
    <p:sldId id="2147482608" r:id="rId21"/>
    <p:sldId id="2147482615" r:id="rId22"/>
    <p:sldId id="2147482614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149A1-B5C5-E411-EAA4-370F9B1288EF}" name="Paula Durán Fernández" initials="PD" userId="S::CF0151PDF@corficolombiana.net::0470144f-0353-4757-9452-ce24a0605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D37"/>
    <a:srgbClr val="2C42CE"/>
    <a:srgbClr val="F2F2F2"/>
    <a:srgbClr val="1D3083"/>
    <a:srgbClr val="273CB5"/>
    <a:srgbClr val="22369C"/>
    <a:srgbClr val="182969"/>
    <a:srgbClr val="132350"/>
    <a:srgbClr val="1654C6"/>
    <a:srgbClr val="263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agm\AppData\Local\Microsoft\Windows\INetCache\Content.Outlook\VOS7FUE1\20240520%20Cifras%20Sem&#225;foro%20Macro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dag_corficolombiana_net/Documents/Archivos%20de%20chat%20de%20Microsoft%20Teams/Gr&#225;ficos%20Diego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dag_corficolombiana_net/Documents/Archivos%20de%20chat%20de%20Microsoft%20Teams/Gr&#225;ficos%20Diego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graval-my.sharepoint.com/personal/cf0182afg_corficolombiana_net/Documents/Documentos/Tablas%20de%20Coyuntura_abr24_Riesgo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graval-my.sharepoint.com/personal/cf0182afg_corficolombiana_net/Documents/Documentos/Copia%20de%20Bitacora%20Edificacion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fedeorg.sharepoint.com/sites/DAMS/Documentos%20compartidos/Proyectos/Proyecto%20C&#225;mara%20Infraestructura%20-%20peajes/Datos/18-02-2023%20Gr&#225;ficas%20Inversi&#243;n%20pub%20y%20pri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jcp_corficolombiana_net/Documents/CF0182JCP/Escritorio/Infra%20-%20proyectos%20Invias,%20CCC,%20VPL%20y%205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Libro1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fedeorg.sharepoint.com/sites/DAMS/Documentos%20compartidos/Presentaciones/2023/Presentaciones/23-05-10%20Acolgen/Bases%20de%20datos/Base%20presentaci&#243;n%20Acolge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CFSRV01HOM\Root_Home02\Home\INVESTIG\Direcci&#243;n%20Sectores%20y%20Sostenibilidad\Bit&#225;coras\Excel\Bitacora%20Hoteleria,%20Turismo%20y%20Transpor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Gr&#225;fico%20en%20Microsoft%20PowerPoint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CFSRV01HOM\Root_Home02\Home\INVESTIG\Direcci&#243;n%20Sectores%20y%20Sostenibilidad\Bit&#225;coras\Excel\Bitacora%20Hoteleria,%20Turismo%20y%20Transport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Hoja_de_c_lculo_de_Microsoft_Excel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jac_corficolombiana_net/Documents/Graficos%20MLG_1%20a%203%20sin%20formato%20y%204%20sin%20image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agm\AppData\Local\Microsoft\Windows\INetCache\Content.Outlook\VOS7FUE1\20240520%20Cifras%20Sem&#225;foro%20Mac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agm\AppData\Local\Microsoft\Windows\INetCache\Content.Outlook\VOS7FUE1\20240520%20Cifras%20Sem&#225;foro%20Macr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agm\AppData\Local\Microsoft\Windows\INetCache\Content.Outlook\VOS7FUE1\20240520%20Cifras%20Sem&#225;foro%20Macr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jcr\Downloads\Ventas%20y%20desistimientos%20de%20vivienda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0182jcr\Downloads\Ventas%20y%20desistimientos%20de%20vivienda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dag_corficolombiana_net/Documents/Archivos%20de%20chat%20de%20Microsoft%20Teams/Gr&#225;ficos%20Diego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raval-my.sharepoint.com/personal/cf0182dag_corficolombiana_net/Documents/Archivos%20de%20chat%20de%20Microsoft%20Teams/Gr&#225;ficos%20Diego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y Py'!$G$18</c:f>
              <c:strCache>
                <c:ptCount val="1"/>
                <c:pt idx="0">
                  <c:v>PIB anual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9-4D67-9DB0-1E3A4EC6C4F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9-4D67-9DB0-1E3A4EC6C4F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F9-4D67-9DB0-1E3A4EC6C4F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F9-4D67-9DB0-1E3A4EC6C4F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F9-4D67-9DB0-1E3A4EC6C4F5}"/>
              </c:ext>
            </c:extLst>
          </c:dPt>
          <c:dPt>
            <c:idx val="9"/>
            <c:invertIfNegative val="0"/>
            <c:bubble3D val="0"/>
            <c:spPr>
              <a:solidFill>
                <a:srgbClr val="AEC4D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F9-4D67-9DB0-1E3A4EC6C4F5}"/>
              </c:ext>
            </c:extLst>
          </c:dPt>
          <c:dPt>
            <c:idx val="10"/>
            <c:invertIfNegative val="0"/>
            <c:bubble3D val="0"/>
            <c:spPr>
              <a:solidFill>
                <a:srgbClr val="AEC4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F9-4D67-9DB0-1E3A4EC6C4F5}"/>
              </c:ext>
            </c:extLst>
          </c:dPt>
          <c:dPt>
            <c:idx val="11"/>
            <c:invertIfNegative val="0"/>
            <c:bubble3D val="0"/>
            <c:spPr>
              <a:solidFill>
                <a:srgbClr val="AEC4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F9-4D67-9DB0-1E3A4EC6C4F5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F9-4D67-9DB0-1E3A4EC6C4F5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3F9-4D67-9DB0-1E3A4EC6C4F5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3F9-4D67-9DB0-1E3A4EC6C4F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F9-4D67-9DB0-1E3A4EC6C4F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F9-4D67-9DB0-1E3A4EC6C4F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F9-4D67-9DB0-1E3A4EC6C4F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F9-4D67-9DB0-1E3A4EC6C4F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F9-4D67-9DB0-1E3A4EC6C4F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3F9-4D67-9DB0-1E3A4EC6C4F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3F9-4D67-9DB0-1E3A4EC6C4F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3F9-4D67-9DB0-1E3A4EC6C4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3F9-4D67-9DB0-1E3A4EC6C4F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3F9-4D67-9DB0-1E3A4EC6C4F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3F9-4D67-9DB0-1E3A4EC6C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y Py'!$F$19:$F$33</c:f>
              <c:strCache>
                <c:ptCount val="1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2023-I</c:v>
                </c:pt>
                <c:pt idx="4">
                  <c:v>2023-II</c:v>
                </c:pt>
                <c:pt idx="5">
                  <c:v>2023-III</c:v>
                </c:pt>
                <c:pt idx="6">
                  <c:v>2023-IV</c:v>
                </c:pt>
                <c:pt idx="7">
                  <c:v>2023</c:v>
                </c:pt>
                <c:pt idx="8">
                  <c:v>2024-I</c:v>
                </c:pt>
                <c:pt idx="9">
                  <c:v>2024-II</c:v>
                </c:pt>
                <c:pt idx="10">
                  <c:v>2024-I</c:v>
                </c:pt>
                <c:pt idx="11">
                  <c:v>2024-II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strCache>
            </c:strRef>
          </c:cat>
          <c:val>
            <c:numRef>
              <c:f>'PIB y Py'!$G$19:$G$33</c:f>
              <c:numCache>
                <c:formatCode>0.0</c:formatCode>
                <c:ptCount val="15"/>
                <c:pt idx="0">
                  <c:v>-7.185914137608485</c:v>
                </c:pt>
                <c:pt idx="1">
                  <c:v>10.801198190487815</c:v>
                </c:pt>
                <c:pt idx="2">
                  <c:v>7.2888838865511563</c:v>
                </c:pt>
                <c:pt idx="3">
                  <c:v>2.6</c:v>
                </c:pt>
                <c:pt idx="4">
                  <c:v>0.3</c:v>
                </c:pt>
                <c:pt idx="5">
                  <c:v>-0.7</c:v>
                </c:pt>
                <c:pt idx="6">
                  <c:v>0.4</c:v>
                </c:pt>
                <c:pt idx="7">
                  <c:v>0.61218132208007425</c:v>
                </c:pt>
                <c:pt idx="8">
                  <c:v>0.9</c:v>
                </c:pt>
                <c:pt idx="9">
                  <c:v>1.3</c:v>
                </c:pt>
                <c:pt idx="10">
                  <c:v>1.4</c:v>
                </c:pt>
                <c:pt idx="11">
                  <c:v>1.7</c:v>
                </c:pt>
                <c:pt idx="12">
                  <c:v>1.3</c:v>
                </c:pt>
                <c:pt idx="13">
                  <c:v>2</c:v>
                </c:pt>
                <c:pt idx="1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3F9-4D67-9DB0-1E3A4EC6C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54501136"/>
        <c:axId val="95987808"/>
      </c:barChart>
      <c:catAx>
        <c:axId val="2545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95987808"/>
        <c:crosses val="autoZero"/>
        <c:auto val="1"/>
        <c:lblAlgn val="ctr"/>
        <c:lblOffset val="100"/>
        <c:noMultiLvlLbl val="0"/>
      </c:catAx>
      <c:valAx>
        <c:axId val="95987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254501136"/>
        <c:crosses val="autoZero"/>
        <c:crossBetween val="between"/>
        <c:majorUnit val="5"/>
      </c:valAx>
    </c:plotArea>
    <c:plotVisOnly val="1"/>
    <c:dispBlanksAs val="gap"/>
    <c:showDLblsOverMax val="0"/>
    <c:extLst/>
  </c:chart>
  <c:txPr>
    <a:bodyPr/>
    <a:lstStyle/>
    <a:p>
      <a:pPr>
        <a:defRPr sz="1050">
          <a:solidFill>
            <a:schemeClr val="tx1"/>
          </a:solidFill>
          <a:latin typeface="Montserrat" panose="00000500000000000000" pitchFamily="2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58149647421289E-2"/>
          <c:y val="4.8240740740740744E-2"/>
          <c:w val="0.82813075252290569"/>
          <c:h val="0.803572685185185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277777777777776E-2"/>
                  <c:y val="-7.643518518518524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3-4E45-AE35-25D8FB762600}"/>
                </c:ext>
              </c:extLst>
            </c:dLbl>
            <c:dLbl>
              <c:idx val="6"/>
              <c:layout>
                <c:manualLayout>
                  <c:x val="0"/>
                  <c:y val="5.291666666666666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3-4E45-AE35-25D8FB7626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Hoja2!$A$18:$A$24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Hoja2!$G$18:$G$24</c:f>
              <c:numCache>
                <c:formatCode>_-* #,##0_-;\-* #,##0_-;_-* "-"??_-;_-@_-</c:formatCode>
                <c:ptCount val="7"/>
                <c:pt idx="0">
                  <c:v>6533.2866666666669</c:v>
                </c:pt>
                <c:pt idx="1">
                  <c:v>6435.1433333333334</c:v>
                </c:pt>
                <c:pt idx="2">
                  <c:v>6347.0666666666684</c:v>
                </c:pt>
                <c:pt idx="3">
                  <c:v>6598.4500000000016</c:v>
                </c:pt>
                <c:pt idx="4">
                  <c:v>6900.196067216667</c:v>
                </c:pt>
                <c:pt idx="5">
                  <c:v>6816.0760777666655</c:v>
                </c:pt>
                <c:pt idx="6">
                  <c:v>6837.0464699000013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083-4E45-AE35-25D8FB762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753759"/>
        <c:axId val="318771519"/>
      </c:lineChart>
      <c:dateAx>
        <c:axId val="31875375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318771519"/>
        <c:crosses val="autoZero"/>
        <c:auto val="1"/>
        <c:lblOffset val="100"/>
        <c:baseTimeUnit val="months"/>
        <c:majorUnit val="18"/>
        <c:majorTimeUnit val="months"/>
      </c:dateAx>
      <c:valAx>
        <c:axId val="318771519"/>
        <c:scaling>
          <c:orientation val="minMax"/>
          <c:min val="6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3187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47102742360868E-2"/>
          <c:y val="1.281759259259259E-2"/>
          <c:w val="0.8164656104649447"/>
          <c:h val="0.868064598669032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14583333333332E-2"/>
                  <c:y val="-6.467592592592592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21-480D-9812-C9DEE05EC7C4}"/>
                </c:ext>
              </c:extLst>
            </c:dLbl>
            <c:dLbl>
              <c:idx val="6"/>
              <c:layout>
                <c:manualLayout>
                  <c:x val="-1.1040497326591285E-2"/>
                  <c:y val="-8.819444444444449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1-480D-9812-C9DEE05EC7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B3AF0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'[Gráficos Diego.xlsx]Hoja1'!$A$17:$A$23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'[Gráficos Diego.xlsx]Hoja1'!$E$17:$E$23</c:f>
              <c:numCache>
                <c:formatCode>0</c:formatCode>
                <c:ptCount val="7"/>
                <c:pt idx="0">
                  <c:v>22277.221281123599</c:v>
                </c:pt>
                <c:pt idx="1">
                  <c:v>22199.5235012374</c:v>
                </c:pt>
                <c:pt idx="2">
                  <c:v>22885.943940529702</c:v>
                </c:pt>
                <c:pt idx="3">
                  <c:v>23073.983214674801</c:v>
                </c:pt>
                <c:pt idx="4">
                  <c:v>22978.459854356301</c:v>
                </c:pt>
                <c:pt idx="5">
                  <c:v>22603.763115633599</c:v>
                </c:pt>
                <c:pt idx="6">
                  <c:v>22739.928109216598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A21-480D-9812-C9DEE05EC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709823"/>
        <c:axId val="465710303"/>
      </c:lineChart>
      <c:dateAx>
        <c:axId val="4657098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465710303"/>
        <c:crosses val="autoZero"/>
        <c:auto val="1"/>
        <c:lblOffset val="100"/>
        <c:baseTimeUnit val="months"/>
        <c:majorUnit val="18"/>
        <c:majorTimeUnit val="months"/>
      </c:dateAx>
      <c:valAx>
        <c:axId val="465710303"/>
        <c:scaling>
          <c:orientation val="minMax"/>
          <c:max val="23500"/>
          <c:min val="22000"/>
        </c:scaling>
        <c:delete val="1"/>
        <c:axPos val="l"/>
        <c:numFmt formatCode="0" sourceLinked="1"/>
        <c:majorTickMark val="out"/>
        <c:minorTickMark val="none"/>
        <c:tickLblPos val="nextTo"/>
        <c:crossAx val="465709823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2296758955081"/>
          <c:y val="6.4675925925925928E-2"/>
          <c:w val="0.81893205556077009"/>
          <c:h val="0.800092592592592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9E-493E-9DD2-BCF08B36A657}"/>
                </c:ext>
              </c:extLst>
            </c:dLbl>
            <c:dLbl>
              <c:idx val="6"/>
              <c:layout>
                <c:manualLayout>
                  <c:x val="0"/>
                  <c:y val="8.231481481481481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9E-493E-9DD2-BCF08B36A6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'[Gráficos Diego.xlsx]Hoja1'!$A$17:$A$23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'[Gráficos Diego.xlsx]Hoja1'!$C$17:$C$23</c:f>
              <c:numCache>
                <c:formatCode>0</c:formatCode>
                <c:ptCount val="7"/>
                <c:pt idx="0">
                  <c:v>5364.4383633800153</c:v>
                </c:pt>
                <c:pt idx="1">
                  <c:v>5154.9673322800027</c:v>
                </c:pt>
                <c:pt idx="2">
                  <c:v>5039.4810588899891</c:v>
                </c:pt>
                <c:pt idx="3">
                  <c:v>5517.862780930026</c:v>
                </c:pt>
                <c:pt idx="4">
                  <c:v>5284.0906218999971</c:v>
                </c:pt>
                <c:pt idx="5">
                  <c:v>5498.7859595899981</c:v>
                </c:pt>
                <c:pt idx="6">
                  <c:v>5169.3356692200032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29E-493E-9DD2-BCF08B36A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709823"/>
        <c:axId val="465710303"/>
      </c:lineChart>
      <c:dateAx>
        <c:axId val="4657098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465710303"/>
        <c:crosses val="autoZero"/>
        <c:auto val="1"/>
        <c:lblOffset val="100"/>
        <c:baseTimeUnit val="months"/>
        <c:majorUnit val="18"/>
        <c:majorTimeUnit val="months"/>
      </c:dateAx>
      <c:valAx>
        <c:axId val="465710303"/>
        <c:scaling>
          <c:orientation val="minMax"/>
          <c:max val="5600"/>
          <c:min val="5000"/>
        </c:scaling>
        <c:delete val="1"/>
        <c:axPos val="l"/>
        <c:numFmt formatCode="0" sourceLinked="1"/>
        <c:majorTickMark val="out"/>
        <c:minorTickMark val="none"/>
        <c:tickLblPos val="nextTo"/>
        <c:crossAx val="46570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49462365591394E-2"/>
          <c:y val="3.7425120772946859E-2"/>
          <c:w val="0.82229103942652326"/>
          <c:h val="0.71755990338164255"/>
        </c:manualLayout>
      </c:layout>
      <c:lineChart>
        <c:grouping val="standard"/>
        <c:varyColors val="0"/>
        <c:ser>
          <c:idx val="0"/>
          <c:order val="0"/>
          <c:tx>
            <c:strRef>
              <c:f>'[Tablas de Coyuntura_abr24_Riesgo.xlsx]Hoja1'!$I$25</c:f>
              <c:strCache>
                <c:ptCount val="1"/>
                <c:pt idx="0">
                  <c:v>Iniciaciones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4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46-4640-A2BE-34CF004EA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'[Tablas de Coyuntura_abr24_Riesgo.xlsx]Hoja1'!$H$26:$H$173</c:f>
              <c:numCache>
                <c:formatCode>mmm\-yy</c:formatCode>
                <c:ptCount val="14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</c:numCache>
            </c:numRef>
          </c:cat>
          <c:val>
            <c:numRef>
              <c:f>'[Tablas de Coyuntura_abr24_Riesgo.xlsx]Hoja1'!$I$26:$I$173</c:f>
              <c:numCache>
                <c:formatCode>0%</c:formatCode>
                <c:ptCount val="148"/>
                <c:pt idx="0">
                  <c:v>0.18975900481574315</c:v>
                </c:pt>
                <c:pt idx="1">
                  <c:v>0.1571425665229067</c:v>
                </c:pt>
                <c:pt idx="2">
                  <c:v>0.10358008393592488</c:v>
                </c:pt>
                <c:pt idx="3">
                  <c:v>0.10525212809484374</c:v>
                </c:pt>
                <c:pt idx="4">
                  <c:v>0.11695501044771683</c:v>
                </c:pt>
                <c:pt idx="5">
                  <c:v>9.7069120157393662E-2</c:v>
                </c:pt>
                <c:pt idx="6">
                  <c:v>5.0325592597052493E-2</c:v>
                </c:pt>
                <c:pt idx="7">
                  <c:v>7.6231395369916743E-3</c:v>
                </c:pt>
                <c:pt idx="8">
                  <c:v>-4.4292730931105084E-2</c:v>
                </c:pt>
                <c:pt idx="9">
                  <c:v>-2.619770933724419E-2</c:v>
                </c:pt>
                <c:pt idx="10">
                  <c:v>-1.0476408289645023E-2</c:v>
                </c:pt>
                <c:pt idx="11">
                  <c:v>2.4061580736643773E-2</c:v>
                </c:pt>
                <c:pt idx="12">
                  <c:v>2.1619589638682823E-2</c:v>
                </c:pt>
                <c:pt idx="13">
                  <c:v>4.1771784706533976E-2</c:v>
                </c:pt>
                <c:pt idx="14">
                  <c:v>8.0324941974647457E-2</c:v>
                </c:pt>
                <c:pt idx="15">
                  <c:v>0.14377810282247139</c:v>
                </c:pt>
                <c:pt idx="16">
                  <c:v>0.1126439635070795</c:v>
                </c:pt>
                <c:pt idx="17">
                  <c:v>9.8220721908680142E-2</c:v>
                </c:pt>
                <c:pt idx="18">
                  <c:v>8.8596878031572457E-2</c:v>
                </c:pt>
                <c:pt idx="19">
                  <c:v>0.14826875848978527</c:v>
                </c:pt>
                <c:pt idx="20">
                  <c:v>0.19919095338788262</c:v>
                </c:pt>
                <c:pt idx="21">
                  <c:v>0.16875689146668349</c:v>
                </c:pt>
                <c:pt idx="22">
                  <c:v>0.17968229134257241</c:v>
                </c:pt>
                <c:pt idx="23">
                  <c:v>0.12592669040370152</c:v>
                </c:pt>
                <c:pt idx="24">
                  <c:v>0.14126304980318327</c:v>
                </c:pt>
                <c:pt idx="25">
                  <c:v>0.12645026284036343</c:v>
                </c:pt>
                <c:pt idx="26">
                  <c:v>8.5086516055462802E-2</c:v>
                </c:pt>
                <c:pt idx="27">
                  <c:v>4.176731555597657E-2</c:v>
                </c:pt>
                <c:pt idx="28">
                  <c:v>6.6712352781806317E-2</c:v>
                </c:pt>
                <c:pt idx="29">
                  <c:v>0.13553515252907689</c:v>
                </c:pt>
                <c:pt idx="30">
                  <c:v>0.15288084513432065</c:v>
                </c:pt>
                <c:pt idx="31">
                  <c:v>0.10258921226840068</c:v>
                </c:pt>
                <c:pt idx="32">
                  <c:v>8.7943512527216328E-2</c:v>
                </c:pt>
                <c:pt idx="33">
                  <c:v>9.4833404921151221E-2</c:v>
                </c:pt>
                <c:pt idx="34">
                  <c:v>5.7766792759935459E-2</c:v>
                </c:pt>
                <c:pt idx="35">
                  <c:v>8.1395704115616141E-2</c:v>
                </c:pt>
                <c:pt idx="36">
                  <c:v>0.13724431647771573</c:v>
                </c:pt>
                <c:pt idx="37">
                  <c:v>0.16467539082689764</c:v>
                </c:pt>
                <c:pt idx="38">
                  <c:v>0.19669497011004067</c:v>
                </c:pt>
                <c:pt idx="39">
                  <c:v>0.16728171009858372</c:v>
                </c:pt>
                <c:pt idx="40">
                  <c:v>0.17203770935114227</c:v>
                </c:pt>
                <c:pt idx="41">
                  <c:v>4.1773874058043559E-2</c:v>
                </c:pt>
                <c:pt idx="42">
                  <c:v>6.1564083284729509E-2</c:v>
                </c:pt>
                <c:pt idx="43">
                  <c:v>8.5313343754440885E-2</c:v>
                </c:pt>
                <c:pt idx="44">
                  <c:v>6.2111100932300767E-2</c:v>
                </c:pt>
                <c:pt idx="45">
                  <c:v>6.5174443043295449E-2</c:v>
                </c:pt>
                <c:pt idx="46">
                  <c:v>0.12191890120536852</c:v>
                </c:pt>
                <c:pt idx="47">
                  <c:v>0.11034667872178106</c:v>
                </c:pt>
                <c:pt idx="48">
                  <c:v>-1.7214779260509516E-2</c:v>
                </c:pt>
                <c:pt idx="49">
                  <c:v>-4.1149193159380815E-2</c:v>
                </c:pt>
                <c:pt idx="50">
                  <c:v>-4.9540548796008776E-2</c:v>
                </c:pt>
                <c:pt idx="51">
                  <c:v>-2.1084747963257544E-2</c:v>
                </c:pt>
                <c:pt idx="52">
                  <c:v>-5.142259840913721E-2</c:v>
                </c:pt>
                <c:pt idx="53">
                  <c:v>2.1071150658050541E-2</c:v>
                </c:pt>
                <c:pt idx="54">
                  <c:v>-1.7303465988826261E-2</c:v>
                </c:pt>
                <c:pt idx="55">
                  <c:v>-2.7044721009250594E-2</c:v>
                </c:pt>
                <c:pt idx="56">
                  <c:v>-1.4118802290324473E-2</c:v>
                </c:pt>
                <c:pt idx="57">
                  <c:v>9.0566484481364729E-3</c:v>
                </c:pt>
                <c:pt idx="58">
                  <c:v>-3.0205859568469551E-2</c:v>
                </c:pt>
                <c:pt idx="59">
                  <c:v>-4.4810870643917755E-2</c:v>
                </c:pt>
                <c:pt idx="60">
                  <c:v>4.0332481333145598E-2</c:v>
                </c:pt>
                <c:pt idx="61">
                  <c:v>4.0238789952040888E-2</c:v>
                </c:pt>
                <c:pt idx="62">
                  <c:v>6.8211490435795552E-2</c:v>
                </c:pt>
                <c:pt idx="63">
                  <c:v>5.5836654575356359E-2</c:v>
                </c:pt>
                <c:pt idx="64">
                  <c:v>6.7567930765716211E-2</c:v>
                </c:pt>
                <c:pt idx="65">
                  <c:v>5.4798242533085073E-2</c:v>
                </c:pt>
                <c:pt idx="66">
                  <c:v>7.6340145769059786E-2</c:v>
                </c:pt>
                <c:pt idx="67">
                  <c:v>6.1063411745706953E-2</c:v>
                </c:pt>
                <c:pt idx="68">
                  <c:v>7.0824332236377296E-2</c:v>
                </c:pt>
                <c:pt idx="69">
                  <c:v>-9.4185894928953129E-3</c:v>
                </c:pt>
                <c:pt idx="70">
                  <c:v>-4.4961991501286547E-2</c:v>
                </c:pt>
                <c:pt idx="71">
                  <c:v>-7.45254745254742E-3</c:v>
                </c:pt>
                <c:pt idx="72">
                  <c:v>-7.5848148936307425E-2</c:v>
                </c:pt>
                <c:pt idx="73">
                  <c:v>-8.8713213484305276E-2</c:v>
                </c:pt>
                <c:pt idx="74">
                  <c:v>-0.14239691125499065</c:v>
                </c:pt>
                <c:pt idx="75">
                  <c:v>-0.15842529378144299</c:v>
                </c:pt>
                <c:pt idx="76">
                  <c:v>-0.17567533546486747</c:v>
                </c:pt>
                <c:pt idx="77">
                  <c:v>-0.15607408524326494</c:v>
                </c:pt>
                <c:pt idx="78">
                  <c:v>-0.15384856089669374</c:v>
                </c:pt>
                <c:pt idx="79">
                  <c:v>-0.14483388398830621</c:v>
                </c:pt>
                <c:pt idx="80">
                  <c:v>-0.14298283652909494</c:v>
                </c:pt>
                <c:pt idx="81">
                  <c:v>-7.5880901464056572E-2</c:v>
                </c:pt>
                <c:pt idx="82">
                  <c:v>-1.0804733241008613E-2</c:v>
                </c:pt>
                <c:pt idx="83">
                  <c:v>-2.5685931115002947E-2</c:v>
                </c:pt>
                <c:pt idx="84">
                  <c:v>5.7148439408001295E-3</c:v>
                </c:pt>
                <c:pt idx="85">
                  <c:v>2.8289203685096798E-2</c:v>
                </c:pt>
                <c:pt idx="86">
                  <c:v>6.5030549302774299E-2</c:v>
                </c:pt>
                <c:pt idx="87">
                  <c:v>9.6803564365302686E-2</c:v>
                </c:pt>
                <c:pt idx="88">
                  <c:v>0.12614146535137283</c:v>
                </c:pt>
                <c:pt idx="89">
                  <c:v>8.7213197742804782E-2</c:v>
                </c:pt>
                <c:pt idx="90">
                  <c:v>6.463566166681467E-2</c:v>
                </c:pt>
                <c:pt idx="91">
                  <c:v>8.617595586272353E-2</c:v>
                </c:pt>
                <c:pt idx="92">
                  <c:v>5.8122992534796136E-2</c:v>
                </c:pt>
                <c:pt idx="93">
                  <c:v>1.4219291812336721E-2</c:v>
                </c:pt>
                <c:pt idx="94">
                  <c:v>-4.1119720555008787E-2</c:v>
                </c:pt>
                <c:pt idx="95">
                  <c:v>-3.5467586757849334E-2</c:v>
                </c:pt>
                <c:pt idx="96">
                  <c:v>-4.1053215846804991E-2</c:v>
                </c:pt>
                <c:pt idx="97">
                  <c:v>-6.5267952987806521E-2</c:v>
                </c:pt>
                <c:pt idx="98">
                  <c:v>-0.10593168000219588</c:v>
                </c:pt>
                <c:pt idx="99">
                  <c:v>-0.16372717128004133</c:v>
                </c:pt>
                <c:pt idx="100">
                  <c:v>-0.16029235285742371</c:v>
                </c:pt>
                <c:pt idx="101">
                  <c:v>-0.16202299354290917</c:v>
                </c:pt>
                <c:pt idx="102">
                  <c:v>-0.14816976164176099</c:v>
                </c:pt>
                <c:pt idx="103">
                  <c:v>-0.15625405364811262</c:v>
                </c:pt>
                <c:pt idx="104">
                  <c:v>-0.132003160258365</c:v>
                </c:pt>
                <c:pt idx="105">
                  <c:v>-0.10620612187587752</c:v>
                </c:pt>
                <c:pt idx="106">
                  <c:v>-4.158204014369038E-2</c:v>
                </c:pt>
                <c:pt idx="107">
                  <c:v>-6.4389909534247725E-2</c:v>
                </c:pt>
                <c:pt idx="108">
                  <c:v>-3.3339845021814196E-2</c:v>
                </c:pt>
                <c:pt idx="109">
                  <c:v>3.3421918594807032E-3</c:v>
                </c:pt>
                <c:pt idx="110">
                  <c:v>0.11323288996001191</c:v>
                </c:pt>
                <c:pt idx="111">
                  <c:v>0.26486957087760987</c:v>
                </c:pt>
                <c:pt idx="112">
                  <c:v>0.28241193046483271</c:v>
                </c:pt>
                <c:pt idx="113">
                  <c:v>0.33211580418208997</c:v>
                </c:pt>
                <c:pt idx="114">
                  <c:v>0.40751131590751544</c:v>
                </c:pt>
                <c:pt idx="115">
                  <c:v>0.41787904778858453</c:v>
                </c:pt>
                <c:pt idx="116">
                  <c:v>0.42095892051578909</c:v>
                </c:pt>
                <c:pt idx="117">
                  <c:v>0.39173055171547055</c:v>
                </c:pt>
                <c:pt idx="118">
                  <c:v>0.38970588235294112</c:v>
                </c:pt>
                <c:pt idx="119">
                  <c:v>0.39900026710420877</c:v>
                </c:pt>
                <c:pt idx="120">
                  <c:v>0.39165450394820556</c:v>
                </c:pt>
                <c:pt idx="121">
                  <c:v>0.39761396403336935</c:v>
                </c:pt>
                <c:pt idx="122">
                  <c:v>0.31003433488231003</c:v>
                </c:pt>
                <c:pt idx="123">
                  <c:v>0.22292624875365852</c:v>
                </c:pt>
                <c:pt idx="124">
                  <c:v>0.24623492079482201</c:v>
                </c:pt>
                <c:pt idx="125">
                  <c:v>0.2113934843549683</c:v>
                </c:pt>
                <c:pt idx="126">
                  <c:v>0.12047026920536319</c:v>
                </c:pt>
                <c:pt idx="127">
                  <c:v>9.031558523083949E-2</c:v>
                </c:pt>
                <c:pt idx="128">
                  <c:v>6.7073855974107754E-2</c:v>
                </c:pt>
                <c:pt idx="129">
                  <c:v>9.3450875925591426E-2</c:v>
                </c:pt>
                <c:pt idx="130">
                  <c:v>2.3128476461809822E-2</c:v>
                </c:pt>
                <c:pt idx="131">
                  <c:v>5.5662837255479491E-2</c:v>
                </c:pt>
                <c:pt idx="132">
                  <c:v>3.9277800486199332E-2</c:v>
                </c:pt>
                <c:pt idx="133">
                  <c:v>1.497755728797534E-2</c:v>
                </c:pt>
                <c:pt idx="134">
                  <c:v>3.5840218935845325E-3</c:v>
                </c:pt>
                <c:pt idx="135">
                  <c:v>-9.4156014938719945E-3</c:v>
                </c:pt>
                <c:pt idx="136">
                  <c:v>-0.10486164789806862</c:v>
                </c:pt>
                <c:pt idx="137">
                  <c:v>-0.12469807833506341</c:v>
                </c:pt>
                <c:pt idx="138">
                  <c:v>-0.12724630636128109</c:v>
                </c:pt>
                <c:pt idx="139">
                  <c:v>-0.11879763001423671</c:v>
                </c:pt>
                <c:pt idx="140">
                  <c:v>-0.11693741607645924</c:v>
                </c:pt>
                <c:pt idx="141">
                  <c:v>-0.18478698475291888</c:v>
                </c:pt>
                <c:pt idx="142">
                  <c:v>-0.19284808817367416</c:v>
                </c:pt>
                <c:pt idx="143">
                  <c:v>-0.24594619733156953</c:v>
                </c:pt>
                <c:pt idx="144">
                  <c:v>-0.25962170414262431</c:v>
                </c:pt>
                <c:pt idx="145">
                  <c:v>-0.28985507246376807</c:v>
                </c:pt>
                <c:pt idx="146">
                  <c:v>-0.27802570650948388</c:v>
                </c:pt>
                <c:pt idx="147">
                  <c:v>-0.26945093457943925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46-4640-A2BE-34CF004EAE7B}"/>
            </c:ext>
          </c:extLst>
        </c:ser>
        <c:ser>
          <c:idx val="1"/>
          <c:order val="1"/>
          <c:tx>
            <c:strRef>
              <c:f>'[Tablas de Coyuntura_abr24_Riesgo.xlsx]Hoja1'!$J$25</c:f>
              <c:strCache>
                <c:ptCount val="1"/>
                <c:pt idx="0">
                  <c:v>Ventas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47"/>
              <c:layout>
                <c:manualLayout>
                  <c:x val="-1.66903687207075E-16"/>
                  <c:y val="2.14734299516908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46-4640-A2BE-34CF004EA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'[Tablas de Coyuntura_abr24_Riesgo.xlsx]Hoja1'!$H$26:$H$173</c:f>
              <c:numCache>
                <c:formatCode>mmm\-yy</c:formatCode>
                <c:ptCount val="14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</c:numCache>
            </c:numRef>
          </c:cat>
          <c:val>
            <c:numRef>
              <c:f>'[Tablas de Coyuntura_abr24_Riesgo.xlsx]Hoja1'!$J$26:$J$173</c:f>
              <c:numCache>
                <c:formatCode>0%</c:formatCode>
                <c:ptCount val="148"/>
                <c:pt idx="0">
                  <c:v>0.13711875693673692</c:v>
                </c:pt>
                <c:pt idx="1">
                  <c:v>0.11313470122201541</c:v>
                </c:pt>
                <c:pt idx="2">
                  <c:v>0.11264949242108191</c:v>
                </c:pt>
                <c:pt idx="3">
                  <c:v>6.8475670559602575E-2</c:v>
                </c:pt>
                <c:pt idx="4">
                  <c:v>3.4801634809891402E-2</c:v>
                </c:pt>
                <c:pt idx="5">
                  <c:v>1.3515484466916305E-2</c:v>
                </c:pt>
                <c:pt idx="6">
                  <c:v>7.2726401839315891E-3</c:v>
                </c:pt>
                <c:pt idx="7">
                  <c:v>6.8682945314169075E-4</c:v>
                </c:pt>
                <c:pt idx="8">
                  <c:v>-7.5963825259731665E-3</c:v>
                </c:pt>
                <c:pt idx="9">
                  <c:v>-1.1597519677125079E-2</c:v>
                </c:pt>
                <c:pt idx="10">
                  <c:v>-3.7416701454922041E-3</c:v>
                </c:pt>
                <c:pt idx="11">
                  <c:v>1.9756661451157065E-2</c:v>
                </c:pt>
                <c:pt idx="12">
                  <c:v>3.3357278945560065E-2</c:v>
                </c:pt>
                <c:pt idx="13">
                  <c:v>4.2751206497430028E-2</c:v>
                </c:pt>
                <c:pt idx="14">
                  <c:v>4.2056914316067395E-2</c:v>
                </c:pt>
                <c:pt idx="15">
                  <c:v>7.290587407167215E-2</c:v>
                </c:pt>
                <c:pt idx="16">
                  <c:v>0.10303199553179598</c:v>
                </c:pt>
                <c:pt idx="17">
                  <c:v>0.1180265745670841</c:v>
                </c:pt>
                <c:pt idx="18">
                  <c:v>0.12181493956806033</c:v>
                </c:pt>
                <c:pt idx="19">
                  <c:v>0.12900375524629992</c:v>
                </c:pt>
                <c:pt idx="20">
                  <c:v>0.14640568216754835</c:v>
                </c:pt>
                <c:pt idx="21">
                  <c:v>0.15793426054850679</c:v>
                </c:pt>
                <c:pt idx="22">
                  <c:v>0.15962597966943437</c:v>
                </c:pt>
                <c:pt idx="23">
                  <c:v>0.13892260364424702</c:v>
                </c:pt>
                <c:pt idx="24">
                  <c:v>0.1430028713918694</c:v>
                </c:pt>
                <c:pt idx="25">
                  <c:v>0.18145285702460057</c:v>
                </c:pt>
                <c:pt idx="26">
                  <c:v>0.18746486158274678</c:v>
                </c:pt>
                <c:pt idx="27">
                  <c:v>0.18291990711731976</c:v>
                </c:pt>
                <c:pt idx="28">
                  <c:v>0.16141142770339179</c:v>
                </c:pt>
                <c:pt idx="29">
                  <c:v>0.15618720726518642</c:v>
                </c:pt>
                <c:pt idx="30">
                  <c:v>0.13789254300752418</c:v>
                </c:pt>
                <c:pt idx="31">
                  <c:v>0.13030718059088242</c:v>
                </c:pt>
                <c:pt idx="32">
                  <c:v>0.13171738009283129</c:v>
                </c:pt>
                <c:pt idx="33">
                  <c:v>0.1245034723160483</c:v>
                </c:pt>
                <c:pt idx="34">
                  <c:v>0.1257887728267344</c:v>
                </c:pt>
                <c:pt idx="35">
                  <c:v>0.14502010723860592</c:v>
                </c:pt>
                <c:pt idx="36">
                  <c:v>0.13026807258784245</c:v>
                </c:pt>
                <c:pt idx="37">
                  <c:v>8.1212777476989739E-2</c:v>
                </c:pt>
                <c:pt idx="38">
                  <c:v>9.0222146468950548E-2</c:v>
                </c:pt>
                <c:pt idx="39">
                  <c:v>7.9510684306626223E-2</c:v>
                </c:pt>
                <c:pt idx="40">
                  <c:v>9.7448258250963926E-2</c:v>
                </c:pt>
                <c:pt idx="41">
                  <c:v>0.10094194338444029</c:v>
                </c:pt>
                <c:pt idx="42">
                  <c:v>0.12198332329585315</c:v>
                </c:pt>
                <c:pt idx="43">
                  <c:v>0.13818343678132505</c:v>
                </c:pt>
                <c:pt idx="44">
                  <c:v>0.12175841536031107</c:v>
                </c:pt>
                <c:pt idx="45">
                  <c:v>0.10351560153311956</c:v>
                </c:pt>
                <c:pt idx="46">
                  <c:v>9.6499622560761722E-2</c:v>
                </c:pt>
                <c:pt idx="47">
                  <c:v>8.3939661782869157E-2</c:v>
                </c:pt>
                <c:pt idx="48">
                  <c:v>9.1109551383283582E-2</c:v>
                </c:pt>
                <c:pt idx="49">
                  <c:v>9.8300391764116757E-2</c:v>
                </c:pt>
                <c:pt idx="50">
                  <c:v>8.0416442290432544E-2</c:v>
                </c:pt>
                <c:pt idx="51">
                  <c:v>8.3410303184242807E-2</c:v>
                </c:pt>
                <c:pt idx="52">
                  <c:v>5.7972906250177259E-2</c:v>
                </c:pt>
                <c:pt idx="53">
                  <c:v>4.5531661498359632E-2</c:v>
                </c:pt>
                <c:pt idx="54">
                  <c:v>4.3273753527751646E-2</c:v>
                </c:pt>
                <c:pt idx="55">
                  <c:v>1.7772177200338968E-2</c:v>
                </c:pt>
                <c:pt idx="56">
                  <c:v>9.148570840487702E-3</c:v>
                </c:pt>
                <c:pt idx="57">
                  <c:v>1.7758276216866653E-2</c:v>
                </c:pt>
                <c:pt idx="58">
                  <c:v>1.8176003122391204E-2</c:v>
                </c:pt>
                <c:pt idx="59">
                  <c:v>1.8517418469896407E-2</c:v>
                </c:pt>
                <c:pt idx="60">
                  <c:v>2.2444745828129165E-2</c:v>
                </c:pt>
                <c:pt idx="61">
                  <c:v>2.4513090634068258E-2</c:v>
                </c:pt>
                <c:pt idx="62">
                  <c:v>1.7782398748050543E-2</c:v>
                </c:pt>
                <c:pt idx="63">
                  <c:v>1.5984910244728479E-3</c:v>
                </c:pt>
                <c:pt idx="64">
                  <c:v>5.3803817227950912E-3</c:v>
                </c:pt>
                <c:pt idx="65">
                  <c:v>1.6656547366378227E-4</c:v>
                </c:pt>
                <c:pt idx="66">
                  <c:v>-2.7316607436482232E-2</c:v>
                </c:pt>
                <c:pt idx="67">
                  <c:v>-2.4490340484576767E-2</c:v>
                </c:pt>
                <c:pt idx="68">
                  <c:v>-2.7642398608755392E-2</c:v>
                </c:pt>
                <c:pt idx="69">
                  <c:v>-4.3465934924124539E-2</c:v>
                </c:pt>
                <c:pt idx="70">
                  <c:v>-5.9442998078018561E-2</c:v>
                </c:pt>
                <c:pt idx="71">
                  <c:v>-7.4870364675567069E-2</c:v>
                </c:pt>
                <c:pt idx="72">
                  <c:v>-0.10045927836673063</c:v>
                </c:pt>
                <c:pt idx="73">
                  <c:v>-0.10232407160171941</c:v>
                </c:pt>
                <c:pt idx="74">
                  <c:v>-0.10006476854460344</c:v>
                </c:pt>
                <c:pt idx="75">
                  <c:v>-8.9032168829165315E-2</c:v>
                </c:pt>
                <c:pt idx="76">
                  <c:v>-8.4905106684949883E-2</c:v>
                </c:pt>
                <c:pt idx="77">
                  <c:v>-8.0147627643115005E-2</c:v>
                </c:pt>
                <c:pt idx="78">
                  <c:v>-7.0356636492529212E-2</c:v>
                </c:pt>
                <c:pt idx="79">
                  <c:v>-6.5380680668085445E-2</c:v>
                </c:pt>
                <c:pt idx="80">
                  <c:v>-4.8471500016560087E-2</c:v>
                </c:pt>
                <c:pt idx="81">
                  <c:v>-2.7731021948832701E-2</c:v>
                </c:pt>
                <c:pt idx="82">
                  <c:v>-6.8209348926198121E-3</c:v>
                </c:pt>
                <c:pt idx="83">
                  <c:v>1.1198670372811526E-2</c:v>
                </c:pt>
                <c:pt idx="84">
                  <c:v>3.3630000058284315E-2</c:v>
                </c:pt>
                <c:pt idx="85">
                  <c:v>2.7878710113906191E-2</c:v>
                </c:pt>
                <c:pt idx="86">
                  <c:v>3.4106867013059983E-2</c:v>
                </c:pt>
                <c:pt idx="87">
                  <c:v>3.5400400604995275E-2</c:v>
                </c:pt>
                <c:pt idx="88">
                  <c:v>3.6942883130816062E-2</c:v>
                </c:pt>
                <c:pt idx="89">
                  <c:v>3.7255073733391653E-2</c:v>
                </c:pt>
                <c:pt idx="90">
                  <c:v>5.1232417086075621E-2</c:v>
                </c:pt>
                <c:pt idx="91">
                  <c:v>5.5039803324748338E-2</c:v>
                </c:pt>
                <c:pt idx="92">
                  <c:v>5.2176334429767213E-2</c:v>
                </c:pt>
                <c:pt idx="93">
                  <c:v>5.3334176894850094E-2</c:v>
                </c:pt>
                <c:pt idx="94">
                  <c:v>5.117493174965948E-2</c:v>
                </c:pt>
                <c:pt idx="95">
                  <c:v>6.9837167519652743E-2</c:v>
                </c:pt>
                <c:pt idx="96">
                  <c:v>8.6459572692465958E-2</c:v>
                </c:pt>
                <c:pt idx="97">
                  <c:v>0.10912577949011837</c:v>
                </c:pt>
                <c:pt idx="98">
                  <c:v>7.9883213661285701E-2</c:v>
                </c:pt>
                <c:pt idx="99">
                  <c:v>2.6333451774645633E-2</c:v>
                </c:pt>
                <c:pt idx="100">
                  <c:v>-6.9780256854321543E-3</c:v>
                </c:pt>
                <c:pt idx="101">
                  <c:v>1.126100763496396E-3</c:v>
                </c:pt>
                <c:pt idx="102">
                  <c:v>-1.9250943017208311E-3</c:v>
                </c:pt>
                <c:pt idx="103">
                  <c:v>1.8918903924147745E-3</c:v>
                </c:pt>
                <c:pt idx="104">
                  <c:v>2.3730364832305062E-2</c:v>
                </c:pt>
                <c:pt idx="105">
                  <c:v>5.1813103708112429E-2</c:v>
                </c:pt>
                <c:pt idx="106">
                  <c:v>8.2494740723069171E-2</c:v>
                </c:pt>
                <c:pt idx="107">
                  <c:v>8.1123749079523799E-2</c:v>
                </c:pt>
                <c:pt idx="108">
                  <c:v>6.1896655525337962E-2</c:v>
                </c:pt>
                <c:pt idx="109">
                  <c:v>6.0449483038231167E-2</c:v>
                </c:pt>
                <c:pt idx="110">
                  <c:v>0.14772256891501745</c:v>
                </c:pt>
                <c:pt idx="111">
                  <c:v>0.28461521552766356</c:v>
                </c:pt>
                <c:pt idx="112">
                  <c:v>0.36870268341987389</c:v>
                </c:pt>
                <c:pt idx="113">
                  <c:v>0.38757845717756623</c:v>
                </c:pt>
                <c:pt idx="114">
                  <c:v>0.39995639217966428</c:v>
                </c:pt>
                <c:pt idx="115">
                  <c:v>0.40754441146502463</c:v>
                </c:pt>
                <c:pt idx="116">
                  <c:v>0.37244647906287875</c:v>
                </c:pt>
                <c:pt idx="117">
                  <c:v>0.31217164690491517</c:v>
                </c:pt>
                <c:pt idx="118">
                  <c:v>0.26430120560377857</c:v>
                </c:pt>
                <c:pt idx="119">
                  <c:v>0.23391514842655114</c:v>
                </c:pt>
                <c:pt idx="120">
                  <c:v>0.24872679641450235</c:v>
                </c:pt>
                <c:pt idx="121">
                  <c:v>0.25298502062377892</c:v>
                </c:pt>
                <c:pt idx="122">
                  <c:v>0.18698982852760171</c:v>
                </c:pt>
                <c:pt idx="123">
                  <c:v>0.11446587156277266</c:v>
                </c:pt>
                <c:pt idx="124">
                  <c:v>9.2645531758213107E-2</c:v>
                </c:pt>
                <c:pt idx="125">
                  <c:v>7.0777449466392639E-2</c:v>
                </c:pt>
                <c:pt idx="126">
                  <c:v>4.5438208349640075E-2</c:v>
                </c:pt>
                <c:pt idx="127">
                  <c:v>1.4796600834054541E-2</c:v>
                </c:pt>
                <c:pt idx="128">
                  <c:v>-4.5913141753881614E-3</c:v>
                </c:pt>
                <c:pt idx="129">
                  <c:v>-1.6462191556450567E-2</c:v>
                </c:pt>
                <c:pt idx="130">
                  <c:v>-4.0710089177122155E-2</c:v>
                </c:pt>
                <c:pt idx="131">
                  <c:v>-6.9171200508319819E-2</c:v>
                </c:pt>
                <c:pt idx="132">
                  <c:v>-0.11835595635088381</c:v>
                </c:pt>
                <c:pt idx="133">
                  <c:v>-0.1780383097506979</c:v>
                </c:pt>
                <c:pt idx="134">
                  <c:v>-0.22028207366838071</c:v>
                </c:pt>
                <c:pt idx="135">
                  <c:v>-0.26034269658608489</c:v>
                </c:pt>
                <c:pt idx="136">
                  <c:v>-0.30705271647148358</c:v>
                </c:pt>
                <c:pt idx="137">
                  <c:v>-0.34109069986637852</c:v>
                </c:pt>
                <c:pt idx="138">
                  <c:v>-0.36202747303120131</c:v>
                </c:pt>
                <c:pt idx="139">
                  <c:v>-0.37781895859905945</c:v>
                </c:pt>
                <c:pt idx="140">
                  <c:v>-0.39272409021560439</c:v>
                </c:pt>
                <c:pt idx="141">
                  <c:v>-0.3985116653258246</c:v>
                </c:pt>
                <c:pt idx="142">
                  <c:v>-0.40421982051927996</c:v>
                </c:pt>
                <c:pt idx="143">
                  <c:v>-0.39555957541213016</c:v>
                </c:pt>
                <c:pt idx="144">
                  <c:v>-0.38300488783723197</c:v>
                </c:pt>
                <c:pt idx="145">
                  <c:v>-0.3576099379813007</c:v>
                </c:pt>
                <c:pt idx="146">
                  <c:v>-0.3279945148449408</c:v>
                </c:pt>
                <c:pt idx="147">
                  <c:v>-0.30164455077141838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C46-4640-A2BE-34CF004EA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574928"/>
        <c:axId val="448579248"/>
      </c:lineChart>
      <c:dateAx>
        <c:axId val="448574928"/>
        <c:scaling>
          <c:orientation val="minMax"/>
          <c:min val="43191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CO"/>
          </a:p>
        </c:txPr>
        <c:crossAx val="448579248"/>
        <c:crosses val="autoZero"/>
        <c:auto val="1"/>
        <c:lblOffset val="100"/>
        <c:baseTimeUnit val="months"/>
      </c:dateAx>
      <c:valAx>
        <c:axId val="448579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CO"/>
          </a:p>
        </c:txPr>
        <c:crossAx val="44857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6111111111113"/>
          <c:y val="5.0925925925925923E-2"/>
          <c:w val="0.78961559139784965"/>
          <c:h val="0.751934966462525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'[Copia de Bitacora Edificaciones.xlsx]Renuncias'!$F$3</c:f>
              <c:strCache>
                <c:ptCount val="1"/>
                <c:pt idx="0">
                  <c:v>VIS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'[Copia de Bitacora Edificaciones.xlsx]Renuncias'!$A$4:$A$176</c:f>
              <c:numCache>
                <c:formatCode>mmm\-yy</c:formatCode>
                <c:ptCount val="17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</c:numCache>
            </c:numRef>
          </c:cat>
          <c:val>
            <c:numRef>
              <c:f>'[Copia de Bitacora Edificaciones.xlsx]Renuncias'!$F$4:$F$176</c:f>
              <c:numCache>
                <c:formatCode>General</c:formatCode>
                <c:ptCount val="173"/>
                <c:pt idx="0">
                  <c:v>240</c:v>
                </c:pt>
                <c:pt idx="1">
                  <c:v>537</c:v>
                </c:pt>
                <c:pt idx="2">
                  <c:v>235</c:v>
                </c:pt>
                <c:pt idx="3">
                  <c:v>286</c:v>
                </c:pt>
                <c:pt idx="4">
                  <c:v>492</c:v>
                </c:pt>
                <c:pt idx="5">
                  <c:v>422</c:v>
                </c:pt>
                <c:pt idx="6">
                  <c:v>403</c:v>
                </c:pt>
                <c:pt idx="7">
                  <c:v>342</c:v>
                </c:pt>
                <c:pt idx="8">
                  <c:v>315</c:v>
                </c:pt>
                <c:pt idx="9">
                  <c:v>401</c:v>
                </c:pt>
                <c:pt idx="10">
                  <c:v>363</c:v>
                </c:pt>
                <c:pt idx="11">
                  <c:v>307</c:v>
                </c:pt>
                <c:pt idx="12">
                  <c:v>284</c:v>
                </c:pt>
                <c:pt idx="13">
                  <c:v>469</c:v>
                </c:pt>
                <c:pt idx="14">
                  <c:v>593</c:v>
                </c:pt>
                <c:pt idx="15">
                  <c:v>571</c:v>
                </c:pt>
                <c:pt idx="16">
                  <c:v>347</c:v>
                </c:pt>
                <c:pt idx="17">
                  <c:v>584</c:v>
                </c:pt>
                <c:pt idx="18">
                  <c:v>361</c:v>
                </c:pt>
                <c:pt idx="19">
                  <c:v>386</c:v>
                </c:pt>
                <c:pt idx="20">
                  <c:v>285</c:v>
                </c:pt>
                <c:pt idx="21">
                  <c:v>432</c:v>
                </c:pt>
                <c:pt idx="22">
                  <c:v>445</c:v>
                </c:pt>
                <c:pt idx="23">
                  <c:v>315</c:v>
                </c:pt>
                <c:pt idx="24">
                  <c:v>775</c:v>
                </c:pt>
                <c:pt idx="25">
                  <c:v>366</c:v>
                </c:pt>
                <c:pt idx="26">
                  <c:v>518</c:v>
                </c:pt>
                <c:pt idx="27">
                  <c:v>326</c:v>
                </c:pt>
                <c:pt idx="28">
                  <c:v>356</c:v>
                </c:pt>
                <c:pt idx="29">
                  <c:v>301</c:v>
                </c:pt>
                <c:pt idx="30">
                  <c:v>372</c:v>
                </c:pt>
                <c:pt idx="31">
                  <c:v>569</c:v>
                </c:pt>
                <c:pt idx="32">
                  <c:v>419</c:v>
                </c:pt>
                <c:pt idx="33">
                  <c:v>435</c:v>
                </c:pt>
                <c:pt idx="34">
                  <c:v>503</c:v>
                </c:pt>
                <c:pt idx="35">
                  <c:v>389</c:v>
                </c:pt>
                <c:pt idx="36">
                  <c:v>541</c:v>
                </c:pt>
                <c:pt idx="37">
                  <c:v>1167</c:v>
                </c:pt>
                <c:pt idx="38">
                  <c:v>544</c:v>
                </c:pt>
                <c:pt idx="39">
                  <c:v>446</c:v>
                </c:pt>
                <c:pt idx="40">
                  <c:v>441</c:v>
                </c:pt>
                <c:pt idx="41">
                  <c:v>463</c:v>
                </c:pt>
                <c:pt idx="42">
                  <c:v>419</c:v>
                </c:pt>
                <c:pt idx="43">
                  <c:v>290</c:v>
                </c:pt>
                <c:pt idx="44">
                  <c:v>302</c:v>
                </c:pt>
                <c:pt idx="45">
                  <c:v>338</c:v>
                </c:pt>
                <c:pt idx="46">
                  <c:v>531</c:v>
                </c:pt>
                <c:pt idx="47">
                  <c:v>388</c:v>
                </c:pt>
                <c:pt idx="48">
                  <c:v>418</c:v>
                </c:pt>
                <c:pt idx="49">
                  <c:v>367</c:v>
                </c:pt>
                <c:pt idx="50">
                  <c:v>311</c:v>
                </c:pt>
                <c:pt idx="51">
                  <c:v>382</c:v>
                </c:pt>
                <c:pt idx="52">
                  <c:v>744</c:v>
                </c:pt>
                <c:pt idx="53">
                  <c:v>543</c:v>
                </c:pt>
                <c:pt idx="54">
                  <c:v>996</c:v>
                </c:pt>
                <c:pt idx="55">
                  <c:v>576</c:v>
                </c:pt>
                <c:pt idx="56">
                  <c:v>506</c:v>
                </c:pt>
                <c:pt idx="57">
                  <c:v>512</c:v>
                </c:pt>
                <c:pt idx="58">
                  <c:v>510</c:v>
                </c:pt>
                <c:pt idx="59">
                  <c:v>497</c:v>
                </c:pt>
                <c:pt idx="60">
                  <c:v>930</c:v>
                </c:pt>
                <c:pt idx="61">
                  <c:v>508</c:v>
                </c:pt>
                <c:pt idx="62">
                  <c:v>527</c:v>
                </c:pt>
                <c:pt idx="63">
                  <c:v>510</c:v>
                </c:pt>
                <c:pt idx="64">
                  <c:v>748</c:v>
                </c:pt>
                <c:pt idx="65">
                  <c:v>482</c:v>
                </c:pt>
                <c:pt idx="66">
                  <c:v>642</c:v>
                </c:pt>
                <c:pt idx="67">
                  <c:v>694</c:v>
                </c:pt>
                <c:pt idx="68">
                  <c:v>460</c:v>
                </c:pt>
                <c:pt idx="69">
                  <c:v>679</c:v>
                </c:pt>
                <c:pt idx="70">
                  <c:v>482</c:v>
                </c:pt>
                <c:pt idx="71">
                  <c:v>525</c:v>
                </c:pt>
                <c:pt idx="72">
                  <c:v>598</c:v>
                </c:pt>
                <c:pt idx="73">
                  <c:v>673</c:v>
                </c:pt>
                <c:pt idx="74">
                  <c:v>627</c:v>
                </c:pt>
                <c:pt idx="75">
                  <c:v>685</c:v>
                </c:pt>
                <c:pt idx="76">
                  <c:v>640</c:v>
                </c:pt>
                <c:pt idx="77">
                  <c:v>631</c:v>
                </c:pt>
                <c:pt idx="78">
                  <c:v>592</c:v>
                </c:pt>
                <c:pt idx="79">
                  <c:v>725</c:v>
                </c:pt>
                <c:pt idx="80">
                  <c:v>628</c:v>
                </c:pt>
                <c:pt idx="81">
                  <c:v>599</c:v>
                </c:pt>
                <c:pt idx="82">
                  <c:v>393</c:v>
                </c:pt>
                <c:pt idx="83">
                  <c:v>586</c:v>
                </c:pt>
                <c:pt idx="84">
                  <c:v>520</c:v>
                </c:pt>
                <c:pt idx="85">
                  <c:v>579</c:v>
                </c:pt>
                <c:pt idx="86">
                  <c:v>717</c:v>
                </c:pt>
                <c:pt idx="87">
                  <c:v>581</c:v>
                </c:pt>
                <c:pt idx="88">
                  <c:v>551</c:v>
                </c:pt>
                <c:pt idx="89">
                  <c:v>549</c:v>
                </c:pt>
                <c:pt idx="90">
                  <c:v>562</c:v>
                </c:pt>
                <c:pt idx="91">
                  <c:v>747</c:v>
                </c:pt>
                <c:pt idx="92">
                  <c:v>784</c:v>
                </c:pt>
                <c:pt idx="93">
                  <c:v>730</c:v>
                </c:pt>
                <c:pt idx="94">
                  <c:v>526</c:v>
                </c:pt>
                <c:pt idx="95">
                  <c:v>641</c:v>
                </c:pt>
                <c:pt idx="96">
                  <c:v>614</c:v>
                </c:pt>
                <c:pt idx="97">
                  <c:v>799</c:v>
                </c:pt>
                <c:pt idx="98">
                  <c:v>561</c:v>
                </c:pt>
                <c:pt idx="99">
                  <c:v>725</c:v>
                </c:pt>
                <c:pt idx="100">
                  <c:v>695</c:v>
                </c:pt>
                <c:pt idx="101">
                  <c:v>870</c:v>
                </c:pt>
                <c:pt idx="102">
                  <c:v>704</c:v>
                </c:pt>
                <c:pt idx="103">
                  <c:v>604</c:v>
                </c:pt>
                <c:pt idx="104">
                  <c:v>802</c:v>
                </c:pt>
                <c:pt idx="105">
                  <c:v>778</c:v>
                </c:pt>
                <c:pt idx="106">
                  <c:v>805</c:v>
                </c:pt>
                <c:pt idx="107">
                  <c:v>703</c:v>
                </c:pt>
                <c:pt idx="108">
                  <c:v>815</c:v>
                </c:pt>
                <c:pt idx="109">
                  <c:v>730</c:v>
                </c:pt>
                <c:pt idx="110">
                  <c:v>781</c:v>
                </c:pt>
                <c:pt idx="111">
                  <c:v>913</c:v>
                </c:pt>
                <c:pt idx="112">
                  <c:v>923</c:v>
                </c:pt>
                <c:pt idx="113">
                  <c:v>780</c:v>
                </c:pt>
                <c:pt idx="114">
                  <c:v>859</c:v>
                </c:pt>
                <c:pt idx="115">
                  <c:v>1150</c:v>
                </c:pt>
                <c:pt idx="116">
                  <c:v>1006</c:v>
                </c:pt>
                <c:pt idx="117">
                  <c:v>1075</c:v>
                </c:pt>
                <c:pt idx="118">
                  <c:v>1069</c:v>
                </c:pt>
                <c:pt idx="119">
                  <c:v>1200</c:v>
                </c:pt>
                <c:pt idx="120">
                  <c:v>884</c:v>
                </c:pt>
                <c:pt idx="121">
                  <c:v>1002</c:v>
                </c:pt>
                <c:pt idx="122">
                  <c:v>594</c:v>
                </c:pt>
                <c:pt idx="123">
                  <c:v>780</c:v>
                </c:pt>
                <c:pt idx="124">
                  <c:v>773</c:v>
                </c:pt>
                <c:pt idx="125">
                  <c:v>993</c:v>
                </c:pt>
                <c:pt idx="126">
                  <c:v>1316</c:v>
                </c:pt>
                <c:pt idx="127">
                  <c:v>1365</c:v>
                </c:pt>
                <c:pt idx="128">
                  <c:v>1026</c:v>
                </c:pt>
                <c:pt idx="129">
                  <c:v>1301</c:v>
                </c:pt>
                <c:pt idx="130">
                  <c:v>1438</c:v>
                </c:pt>
                <c:pt idx="131">
                  <c:v>1184</c:v>
                </c:pt>
                <c:pt idx="132">
                  <c:v>1251</c:v>
                </c:pt>
                <c:pt idx="133">
                  <c:v>1057</c:v>
                </c:pt>
                <c:pt idx="134">
                  <c:v>1066</c:v>
                </c:pt>
                <c:pt idx="135">
                  <c:v>983</c:v>
                </c:pt>
                <c:pt idx="136">
                  <c:v>1434</c:v>
                </c:pt>
                <c:pt idx="137">
                  <c:v>1189</c:v>
                </c:pt>
                <c:pt idx="138">
                  <c:v>1359</c:v>
                </c:pt>
                <c:pt idx="139">
                  <c:v>1019</c:v>
                </c:pt>
                <c:pt idx="140">
                  <c:v>1053</c:v>
                </c:pt>
                <c:pt idx="141">
                  <c:v>1121</c:v>
                </c:pt>
                <c:pt idx="142">
                  <c:v>1006</c:v>
                </c:pt>
                <c:pt idx="143">
                  <c:v>980</c:v>
                </c:pt>
                <c:pt idx="144">
                  <c:v>824</c:v>
                </c:pt>
                <c:pt idx="145">
                  <c:v>855</c:v>
                </c:pt>
                <c:pt idx="146">
                  <c:v>950</c:v>
                </c:pt>
                <c:pt idx="147">
                  <c:v>968</c:v>
                </c:pt>
                <c:pt idx="148">
                  <c:v>939</c:v>
                </c:pt>
                <c:pt idx="149">
                  <c:v>1108</c:v>
                </c:pt>
                <c:pt idx="150">
                  <c:v>1270</c:v>
                </c:pt>
                <c:pt idx="151">
                  <c:v>1314</c:v>
                </c:pt>
                <c:pt idx="152">
                  <c:v>1279</c:v>
                </c:pt>
                <c:pt idx="153">
                  <c:v>1629</c:v>
                </c:pt>
                <c:pt idx="154">
                  <c:v>2018</c:v>
                </c:pt>
                <c:pt idx="155">
                  <c:v>2040</c:v>
                </c:pt>
                <c:pt idx="156">
                  <c:v>2732</c:v>
                </c:pt>
                <c:pt idx="157">
                  <c:v>2313</c:v>
                </c:pt>
                <c:pt idx="158">
                  <c:v>2776</c:v>
                </c:pt>
                <c:pt idx="159">
                  <c:v>2716</c:v>
                </c:pt>
                <c:pt idx="160" formatCode="0">
                  <c:v>2724</c:v>
                </c:pt>
                <c:pt idx="161" formatCode="0">
                  <c:v>3187</c:v>
                </c:pt>
                <c:pt idx="162" formatCode="0">
                  <c:v>2789</c:v>
                </c:pt>
                <c:pt idx="163" formatCode="0">
                  <c:v>2721</c:v>
                </c:pt>
                <c:pt idx="164" formatCode="0">
                  <c:v>2666</c:v>
                </c:pt>
                <c:pt idx="165" formatCode="0">
                  <c:v>3047</c:v>
                </c:pt>
                <c:pt idx="166" formatCode="0">
                  <c:v>2279</c:v>
                </c:pt>
                <c:pt idx="167" formatCode="0">
                  <c:v>2242</c:v>
                </c:pt>
                <c:pt idx="168" formatCode="0">
                  <c:v>2570</c:v>
                </c:pt>
                <c:pt idx="169" formatCode="0">
                  <c:v>2300</c:v>
                </c:pt>
                <c:pt idx="170" formatCode="0">
                  <c:v>1860</c:v>
                </c:pt>
                <c:pt idx="171" formatCode="0">
                  <c:v>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6-41F4-9FB9-2D4AB44D594C}"/>
            </c:ext>
          </c:extLst>
        </c:ser>
        <c:ser>
          <c:idx val="1"/>
          <c:order val="1"/>
          <c:tx>
            <c:strRef>
              <c:f>'[Copia de Bitacora Edificaciones.xlsx]Renuncias'!$G$3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'[Copia de Bitacora Edificaciones.xlsx]Renuncias'!$A$4:$A$176</c:f>
              <c:numCache>
                <c:formatCode>mmm\-yy</c:formatCode>
                <c:ptCount val="17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</c:numCache>
            </c:numRef>
          </c:cat>
          <c:val>
            <c:numRef>
              <c:f>'[Copia de Bitacora Edificaciones.xlsx]Renuncias'!$G$4:$G$176</c:f>
              <c:numCache>
                <c:formatCode>General</c:formatCode>
                <c:ptCount val="173"/>
                <c:pt idx="0">
                  <c:v>595</c:v>
                </c:pt>
                <c:pt idx="1">
                  <c:v>552</c:v>
                </c:pt>
                <c:pt idx="2">
                  <c:v>598</c:v>
                </c:pt>
                <c:pt idx="3">
                  <c:v>878</c:v>
                </c:pt>
                <c:pt idx="4">
                  <c:v>913</c:v>
                </c:pt>
                <c:pt idx="5">
                  <c:v>656</c:v>
                </c:pt>
                <c:pt idx="6">
                  <c:v>661</c:v>
                </c:pt>
                <c:pt idx="7">
                  <c:v>566</c:v>
                </c:pt>
                <c:pt idx="8">
                  <c:v>556</c:v>
                </c:pt>
                <c:pt idx="9">
                  <c:v>449</c:v>
                </c:pt>
                <c:pt idx="10">
                  <c:v>570</c:v>
                </c:pt>
                <c:pt idx="11">
                  <c:v>533</c:v>
                </c:pt>
                <c:pt idx="12">
                  <c:v>623</c:v>
                </c:pt>
                <c:pt idx="13">
                  <c:v>574</c:v>
                </c:pt>
                <c:pt idx="14">
                  <c:v>572</c:v>
                </c:pt>
                <c:pt idx="15">
                  <c:v>780</c:v>
                </c:pt>
                <c:pt idx="16">
                  <c:v>738</c:v>
                </c:pt>
                <c:pt idx="17">
                  <c:v>998</c:v>
                </c:pt>
                <c:pt idx="18">
                  <c:v>786</c:v>
                </c:pt>
                <c:pt idx="19">
                  <c:v>1137</c:v>
                </c:pt>
                <c:pt idx="20">
                  <c:v>702</c:v>
                </c:pt>
                <c:pt idx="21">
                  <c:v>601</c:v>
                </c:pt>
                <c:pt idx="22">
                  <c:v>803</c:v>
                </c:pt>
                <c:pt idx="23">
                  <c:v>664</c:v>
                </c:pt>
                <c:pt idx="24">
                  <c:v>917</c:v>
                </c:pt>
                <c:pt idx="25">
                  <c:v>695</c:v>
                </c:pt>
                <c:pt idx="26">
                  <c:v>629</c:v>
                </c:pt>
                <c:pt idx="27">
                  <c:v>606</c:v>
                </c:pt>
                <c:pt idx="28">
                  <c:v>773</c:v>
                </c:pt>
                <c:pt idx="29">
                  <c:v>849</c:v>
                </c:pt>
                <c:pt idx="30">
                  <c:v>684</c:v>
                </c:pt>
                <c:pt idx="31">
                  <c:v>864</c:v>
                </c:pt>
                <c:pt idx="32">
                  <c:v>848</c:v>
                </c:pt>
                <c:pt idx="33">
                  <c:v>731</c:v>
                </c:pt>
                <c:pt idx="34">
                  <c:v>686</c:v>
                </c:pt>
                <c:pt idx="35">
                  <c:v>908</c:v>
                </c:pt>
                <c:pt idx="36">
                  <c:v>873</c:v>
                </c:pt>
                <c:pt idx="37">
                  <c:v>782</c:v>
                </c:pt>
                <c:pt idx="38">
                  <c:v>972</c:v>
                </c:pt>
                <c:pt idx="39">
                  <c:v>827</c:v>
                </c:pt>
                <c:pt idx="40">
                  <c:v>707</c:v>
                </c:pt>
                <c:pt idx="41">
                  <c:v>753</c:v>
                </c:pt>
                <c:pt idx="42">
                  <c:v>1106</c:v>
                </c:pt>
                <c:pt idx="43">
                  <c:v>739</c:v>
                </c:pt>
                <c:pt idx="44">
                  <c:v>810</c:v>
                </c:pt>
                <c:pt idx="45">
                  <c:v>809</c:v>
                </c:pt>
                <c:pt idx="46">
                  <c:v>726</c:v>
                </c:pt>
                <c:pt idx="47">
                  <c:v>659</c:v>
                </c:pt>
                <c:pt idx="48">
                  <c:v>847</c:v>
                </c:pt>
                <c:pt idx="49">
                  <c:v>904</c:v>
                </c:pt>
                <c:pt idx="50">
                  <c:v>770</c:v>
                </c:pt>
                <c:pt idx="51">
                  <c:v>799</c:v>
                </c:pt>
                <c:pt idx="52">
                  <c:v>1017</c:v>
                </c:pt>
                <c:pt idx="53">
                  <c:v>870</c:v>
                </c:pt>
                <c:pt idx="54">
                  <c:v>1134</c:v>
                </c:pt>
                <c:pt idx="55">
                  <c:v>965</c:v>
                </c:pt>
                <c:pt idx="56">
                  <c:v>1115</c:v>
                </c:pt>
                <c:pt idx="57">
                  <c:v>1010</c:v>
                </c:pt>
                <c:pt idx="58">
                  <c:v>898</c:v>
                </c:pt>
                <c:pt idx="59">
                  <c:v>975</c:v>
                </c:pt>
                <c:pt idx="60">
                  <c:v>1040</c:v>
                </c:pt>
                <c:pt idx="61">
                  <c:v>1002</c:v>
                </c:pt>
                <c:pt idx="62">
                  <c:v>1205</c:v>
                </c:pt>
                <c:pt idx="63">
                  <c:v>1129</c:v>
                </c:pt>
                <c:pt idx="64">
                  <c:v>1215</c:v>
                </c:pt>
                <c:pt idx="65">
                  <c:v>981</c:v>
                </c:pt>
                <c:pt idx="66">
                  <c:v>914</c:v>
                </c:pt>
                <c:pt idx="67">
                  <c:v>1253</c:v>
                </c:pt>
                <c:pt idx="68">
                  <c:v>910</c:v>
                </c:pt>
                <c:pt idx="69">
                  <c:v>1078</c:v>
                </c:pt>
                <c:pt idx="70">
                  <c:v>983</c:v>
                </c:pt>
                <c:pt idx="71">
                  <c:v>682</c:v>
                </c:pt>
                <c:pt idx="72">
                  <c:v>1163</c:v>
                </c:pt>
                <c:pt idx="73">
                  <c:v>933</c:v>
                </c:pt>
                <c:pt idx="74">
                  <c:v>1052</c:v>
                </c:pt>
                <c:pt idx="75">
                  <c:v>883</c:v>
                </c:pt>
                <c:pt idx="76">
                  <c:v>1052</c:v>
                </c:pt>
                <c:pt idx="77">
                  <c:v>813</c:v>
                </c:pt>
                <c:pt idx="78">
                  <c:v>914</c:v>
                </c:pt>
                <c:pt idx="79">
                  <c:v>782</c:v>
                </c:pt>
                <c:pt idx="80">
                  <c:v>943</c:v>
                </c:pt>
                <c:pt idx="81">
                  <c:v>884</c:v>
                </c:pt>
                <c:pt idx="82">
                  <c:v>687</c:v>
                </c:pt>
                <c:pt idx="83">
                  <c:v>716</c:v>
                </c:pt>
                <c:pt idx="84">
                  <c:v>1064</c:v>
                </c:pt>
                <c:pt idx="85">
                  <c:v>1125</c:v>
                </c:pt>
                <c:pt idx="86">
                  <c:v>1016</c:v>
                </c:pt>
                <c:pt idx="87">
                  <c:v>960</c:v>
                </c:pt>
                <c:pt idx="88">
                  <c:v>1025</c:v>
                </c:pt>
                <c:pt idx="89">
                  <c:v>1010</c:v>
                </c:pt>
                <c:pt idx="90">
                  <c:v>1018</c:v>
                </c:pt>
                <c:pt idx="91">
                  <c:v>1192</c:v>
                </c:pt>
                <c:pt idx="92">
                  <c:v>893</c:v>
                </c:pt>
                <c:pt idx="93">
                  <c:v>1212</c:v>
                </c:pt>
                <c:pt idx="94">
                  <c:v>887</c:v>
                </c:pt>
                <c:pt idx="95">
                  <c:v>833</c:v>
                </c:pt>
                <c:pt idx="96">
                  <c:v>1004</c:v>
                </c:pt>
                <c:pt idx="97">
                  <c:v>911</c:v>
                </c:pt>
                <c:pt idx="98">
                  <c:v>996</c:v>
                </c:pt>
                <c:pt idx="99">
                  <c:v>852</c:v>
                </c:pt>
                <c:pt idx="100">
                  <c:v>972</c:v>
                </c:pt>
                <c:pt idx="101">
                  <c:v>1098</c:v>
                </c:pt>
                <c:pt idx="102">
                  <c:v>1000</c:v>
                </c:pt>
                <c:pt idx="103">
                  <c:v>1034</c:v>
                </c:pt>
                <c:pt idx="104">
                  <c:v>1006</c:v>
                </c:pt>
                <c:pt idx="105">
                  <c:v>1044</c:v>
                </c:pt>
                <c:pt idx="106">
                  <c:v>986</c:v>
                </c:pt>
                <c:pt idx="107">
                  <c:v>1002</c:v>
                </c:pt>
                <c:pt idx="108">
                  <c:v>1091</c:v>
                </c:pt>
                <c:pt idx="109">
                  <c:v>1085</c:v>
                </c:pt>
                <c:pt idx="110">
                  <c:v>938</c:v>
                </c:pt>
                <c:pt idx="111">
                  <c:v>1006</c:v>
                </c:pt>
                <c:pt idx="112">
                  <c:v>1066</c:v>
                </c:pt>
                <c:pt idx="113">
                  <c:v>1035</c:v>
                </c:pt>
                <c:pt idx="114">
                  <c:v>1136</c:v>
                </c:pt>
                <c:pt idx="115">
                  <c:v>932</c:v>
                </c:pt>
                <c:pt idx="116">
                  <c:v>830</c:v>
                </c:pt>
                <c:pt idx="117">
                  <c:v>876</c:v>
                </c:pt>
                <c:pt idx="118">
                  <c:v>995</c:v>
                </c:pt>
                <c:pt idx="119">
                  <c:v>969</c:v>
                </c:pt>
                <c:pt idx="120">
                  <c:v>811</c:v>
                </c:pt>
                <c:pt idx="121">
                  <c:v>880</c:v>
                </c:pt>
                <c:pt idx="122">
                  <c:v>652</c:v>
                </c:pt>
                <c:pt idx="123">
                  <c:v>575</c:v>
                </c:pt>
                <c:pt idx="124">
                  <c:v>683</c:v>
                </c:pt>
                <c:pt idx="125">
                  <c:v>901</c:v>
                </c:pt>
                <c:pt idx="126">
                  <c:v>1130</c:v>
                </c:pt>
                <c:pt idx="127">
                  <c:v>970</c:v>
                </c:pt>
                <c:pt idx="128">
                  <c:v>937</c:v>
                </c:pt>
                <c:pt idx="129">
                  <c:v>980</c:v>
                </c:pt>
                <c:pt idx="130">
                  <c:v>862</c:v>
                </c:pt>
                <c:pt idx="131">
                  <c:v>935</c:v>
                </c:pt>
                <c:pt idx="132">
                  <c:v>986</c:v>
                </c:pt>
                <c:pt idx="133">
                  <c:v>898</c:v>
                </c:pt>
                <c:pt idx="134">
                  <c:v>867</c:v>
                </c:pt>
                <c:pt idx="135">
                  <c:v>635</c:v>
                </c:pt>
                <c:pt idx="136">
                  <c:v>887</c:v>
                </c:pt>
                <c:pt idx="137">
                  <c:v>763</c:v>
                </c:pt>
                <c:pt idx="138">
                  <c:v>592</c:v>
                </c:pt>
                <c:pt idx="139">
                  <c:v>605</c:v>
                </c:pt>
                <c:pt idx="140">
                  <c:v>662</c:v>
                </c:pt>
                <c:pt idx="141">
                  <c:v>550</c:v>
                </c:pt>
                <c:pt idx="142">
                  <c:v>587</c:v>
                </c:pt>
                <c:pt idx="143">
                  <c:v>602</c:v>
                </c:pt>
                <c:pt idx="144">
                  <c:v>551</c:v>
                </c:pt>
                <c:pt idx="145">
                  <c:v>616</c:v>
                </c:pt>
                <c:pt idx="146">
                  <c:v>586</c:v>
                </c:pt>
                <c:pt idx="147">
                  <c:v>688</c:v>
                </c:pt>
                <c:pt idx="148">
                  <c:v>635</c:v>
                </c:pt>
                <c:pt idx="149">
                  <c:v>587</c:v>
                </c:pt>
                <c:pt idx="150">
                  <c:v>692</c:v>
                </c:pt>
                <c:pt idx="151">
                  <c:v>665</c:v>
                </c:pt>
                <c:pt idx="152">
                  <c:v>676</c:v>
                </c:pt>
                <c:pt idx="153">
                  <c:v>767</c:v>
                </c:pt>
                <c:pt idx="154">
                  <c:v>595</c:v>
                </c:pt>
                <c:pt idx="155">
                  <c:v>656</c:v>
                </c:pt>
                <c:pt idx="156">
                  <c:v>720</c:v>
                </c:pt>
                <c:pt idx="157">
                  <c:v>796</c:v>
                </c:pt>
                <c:pt idx="158">
                  <c:v>749</c:v>
                </c:pt>
                <c:pt idx="159">
                  <c:v>819</c:v>
                </c:pt>
                <c:pt idx="160" formatCode="0">
                  <c:v>705</c:v>
                </c:pt>
                <c:pt idx="161" formatCode="0">
                  <c:v>765</c:v>
                </c:pt>
                <c:pt idx="162" formatCode="0">
                  <c:v>856</c:v>
                </c:pt>
                <c:pt idx="163" formatCode="0">
                  <c:v>752</c:v>
                </c:pt>
                <c:pt idx="164" formatCode="0">
                  <c:v>683</c:v>
                </c:pt>
                <c:pt idx="165" formatCode="0">
                  <c:v>658</c:v>
                </c:pt>
                <c:pt idx="166" formatCode="0">
                  <c:v>676</c:v>
                </c:pt>
                <c:pt idx="167" formatCode="0">
                  <c:v>739</c:v>
                </c:pt>
                <c:pt idx="168" formatCode="0">
                  <c:v>667</c:v>
                </c:pt>
                <c:pt idx="169" formatCode="0">
                  <c:v>671</c:v>
                </c:pt>
                <c:pt idx="170" formatCode="0">
                  <c:v>624</c:v>
                </c:pt>
                <c:pt idx="171" formatCode="0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6-41F4-9FB9-2D4AB44D5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67961776"/>
        <c:axId val="1367947216"/>
      </c:barChart>
      <c:lineChart>
        <c:grouping val="standard"/>
        <c:varyColors val="0"/>
        <c:ser>
          <c:idx val="2"/>
          <c:order val="2"/>
          <c:tx>
            <c:strRef>
              <c:f>'[Copia de Bitacora Edificaciones.xlsx]Renuncias'!$H$3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-5.9175627240143372E-2"/>
                  <c:y val="-4.908212560386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6-41F4-9FB9-2D4AB44D594C}"/>
                </c:ext>
              </c:extLst>
            </c:dLbl>
            <c:dLbl>
              <c:idx val="161"/>
              <c:layout>
                <c:manualLayout>
                  <c:x val="-2.5035842293906811E-2"/>
                  <c:y val="-3.681159420289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6-41F4-9FB9-2D4AB44D594C}"/>
                </c:ext>
              </c:extLst>
            </c:dLbl>
            <c:dLbl>
              <c:idx val="171"/>
              <c:layout>
                <c:manualLayout>
                  <c:x val="0"/>
                  <c:y val="-4.2946859903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86-41F4-9FB9-2D4AB44D59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'[Copia de Bitacora Edificaciones.xlsx]Renuncias'!$H$4:$H$176</c:f>
              <c:numCache>
                <c:formatCode>General</c:formatCode>
                <c:ptCount val="173"/>
                <c:pt idx="0">
                  <c:v>835</c:v>
                </c:pt>
                <c:pt idx="1">
                  <c:v>1089</c:v>
                </c:pt>
                <c:pt idx="2">
                  <c:v>833</c:v>
                </c:pt>
                <c:pt idx="3">
                  <c:v>1164</c:v>
                </c:pt>
                <c:pt idx="4">
                  <c:v>1405</c:v>
                </c:pt>
                <c:pt idx="5">
                  <c:v>1078</c:v>
                </c:pt>
                <c:pt idx="6">
                  <c:v>1064</c:v>
                </c:pt>
                <c:pt idx="7">
                  <c:v>908</c:v>
                </c:pt>
                <c:pt idx="8">
                  <c:v>871</c:v>
                </c:pt>
                <c:pt idx="9">
                  <c:v>850</c:v>
                </c:pt>
                <c:pt idx="10">
                  <c:v>933</c:v>
                </c:pt>
                <c:pt idx="11">
                  <c:v>840</c:v>
                </c:pt>
                <c:pt idx="12">
                  <c:v>907</c:v>
                </c:pt>
                <c:pt idx="13">
                  <c:v>1043</c:v>
                </c:pt>
                <c:pt idx="14">
                  <c:v>1165</c:v>
                </c:pt>
                <c:pt idx="15">
                  <c:v>1351</c:v>
                </c:pt>
                <c:pt idx="16">
                  <c:v>1085</c:v>
                </c:pt>
                <c:pt idx="17">
                  <c:v>1582</c:v>
                </c:pt>
                <c:pt idx="18">
                  <c:v>1147</c:v>
                </c:pt>
                <c:pt idx="19">
                  <c:v>1523</c:v>
                </c:pt>
                <c:pt idx="20">
                  <c:v>987</c:v>
                </c:pt>
                <c:pt idx="21">
                  <c:v>1033</c:v>
                </c:pt>
                <c:pt idx="22">
                  <c:v>1248</c:v>
                </c:pt>
                <c:pt idx="23">
                  <c:v>979</c:v>
                </c:pt>
                <c:pt idx="24">
                  <c:v>1692</c:v>
                </c:pt>
                <c:pt idx="25">
                  <c:v>1061</c:v>
                </c:pt>
                <c:pt idx="26">
                  <c:v>1147</c:v>
                </c:pt>
                <c:pt idx="27">
                  <c:v>932</c:v>
                </c:pt>
                <c:pt idx="28">
                  <c:v>1129</c:v>
                </c:pt>
                <c:pt idx="29">
                  <c:v>1150</c:v>
                </c:pt>
                <c:pt idx="30">
                  <c:v>1056</c:v>
                </c:pt>
                <c:pt idx="31">
                  <c:v>1433</c:v>
                </c:pt>
                <c:pt idx="32">
                  <c:v>1267</c:v>
                </c:pt>
                <c:pt idx="33">
                  <c:v>1166</c:v>
                </c:pt>
                <c:pt idx="34">
                  <c:v>1189</c:v>
                </c:pt>
                <c:pt idx="35">
                  <c:v>1297</c:v>
                </c:pt>
                <c:pt idx="36">
                  <c:v>1414</c:v>
                </c:pt>
                <c:pt idx="37">
                  <c:v>1949</c:v>
                </c:pt>
                <c:pt idx="38">
                  <c:v>1516</c:v>
                </c:pt>
                <c:pt idx="39">
                  <c:v>1273</c:v>
                </c:pt>
                <c:pt idx="40">
                  <c:v>1148</c:v>
                </c:pt>
                <c:pt idx="41">
                  <c:v>1216</c:v>
                </c:pt>
                <c:pt idx="42">
                  <c:v>1525</c:v>
                </c:pt>
                <c:pt idx="43">
                  <c:v>1029</c:v>
                </c:pt>
                <c:pt idx="44">
                  <c:v>1112</c:v>
                </c:pt>
                <c:pt idx="45">
                  <c:v>1147</c:v>
                </c:pt>
                <c:pt idx="46">
                  <c:v>1257</c:v>
                </c:pt>
                <c:pt idx="47">
                  <c:v>1047</c:v>
                </c:pt>
                <c:pt idx="48">
                  <c:v>1265</c:v>
                </c:pt>
                <c:pt idx="49">
                  <c:v>1271</c:v>
                </c:pt>
                <c:pt idx="50">
                  <c:v>1081</c:v>
                </c:pt>
                <c:pt idx="51">
                  <c:v>1181</c:v>
                </c:pt>
                <c:pt idx="52">
                  <c:v>1761</c:v>
                </c:pt>
                <c:pt idx="53">
                  <c:v>1413</c:v>
                </c:pt>
                <c:pt idx="54">
                  <c:v>2130</c:v>
                </c:pt>
                <c:pt idx="55">
                  <c:v>1541</c:v>
                </c:pt>
                <c:pt idx="56">
                  <c:v>1621</c:v>
                </c:pt>
                <c:pt idx="57">
                  <c:v>1522</c:v>
                </c:pt>
                <c:pt idx="58">
                  <c:v>1408</c:v>
                </c:pt>
                <c:pt idx="59">
                  <c:v>1472</c:v>
                </c:pt>
                <c:pt idx="60">
                  <c:v>1970</c:v>
                </c:pt>
                <c:pt idx="61">
                  <c:v>1510</c:v>
                </c:pt>
                <c:pt idx="62">
                  <c:v>1732</c:v>
                </c:pt>
                <c:pt idx="63">
                  <c:v>1639</c:v>
                </c:pt>
                <c:pt idx="64">
                  <c:v>1963</c:v>
                </c:pt>
                <c:pt idx="65">
                  <c:v>1463</c:v>
                </c:pt>
                <c:pt idx="66">
                  <c:v>1556</c:v>
                </c:pt>
                <c:pt idx="67">
                  <c:v>1947</c:v>
                </c:pt>
                <c:pt idx="68">
                  <c:v>1370</c:v>
                </c:pt>
                <c:pt idx="69">
                  <c:v>1757</c:v>
                </c:pt>
                <c:pt idx="70">
                  <c:v>1465</c:v>
                </c:pt>
                <c:pt idx="71">
                  <c:v>1207</c:v>
                </c:pt>
                <c:pt idx="72">
                  <c:v>1761</c:v>
                </c:pt>
                <c:pt idx="73">
                  <c:v>1606</c:v>
                </c:pt>
                <c:pt idx="74">
                  <c:v>1679</c:v>
                </c:pt>
                <c:pt idx="75">
                  <c:v>1568</c:v>
                </c:pt>
                <c:pt idx="76">
                  <c:v>1692</c:v>
                </c:pt>
                <c:pt idx="77">
                  <c:v>1444</c:v>
                </c:pt>
                <c:pt idx="78">
                  <c:v>1506</c:v>
                </c:pt>
                <c:pt idx="79">
                  <c:v>1507</c:v>
                </c:pt>
                <c:pt idx="80">
                  <c:v>1571</c:v>
                </c:pt>
                <c:pt idx="81">
                  <c:v>1483</c:v>
                </c:pt>
                <c:pt idx="82">
                  <c:v>1080</c:v>
                </c:pt>
                <c:pt idx="83">
                  <c:v>1302</c:v>
                </c:pt>
                <c:pt idx="84">
                  <c:v>1584</c:v>
                </c:pt>
                <c:pt idx="85">
                  <c:v>1704</c:v>
                </c:pt>
                <c:pt idx="86">
                  <c:v>1733</c:v>
                </c:pt>
                <c:pt idx="87">
                  <c:v>1541</c:v>
                </c:pt>
                <c:pt idx="88">
                  <c:v>1576</c:v>
                </c:pt>
                <c:pt idx="89">
                  <c:v>1559</c:v>
                </c:pt>
                <c:pt idx="90">
                  <c:v>1580</c:v>
                </c:pt>
                <c:pt idx="91">
                  <c:v>1939</c:v>
                </c:pt>
                <c:pt idx="92">
                  <c:v>1677</c:v>
                </c:pt>
                <c:pt idx="93">
                  <c:v>1942</c:v>
                </c:pt>
                <c:pt idx="94">
                  <c:v>1413</c:v>
                </c:pt>
                <c:pt idx="95">
                  <c:v>1474</c:v>
                </c:pt>
                <c:pt idx="96">
                  <c:v>1618</c:v>
                </c:pt>
                <c:pt idx="97">
                  <c:v>1710</c:v>
                </c:pt>
                <c:pt idx="98">
                  <c:v>1557</c:v>
                </c:pt>
                <c:pt idx="99">
                  <c:v>1577</c:v>
                </c:pt>
                <c:pt idx="100">
                  <c:v>1667</c:v>
                </c:pt>
                <c:pt idx="101">
                  <c:v>1968</c:v>
                </c:pt>
                <c:pt idx="102">
                  <c:v>1704</c:v>
                </c:pt>
                <c:pt idx="103">
                  <c:v>1638</c:v>
                </c:pt>
                <c:pt idx="104">
                  <c:v>1808</c:v>
                </c:pt>
                <c:pt idx="105">
                  <c:v>1822</c:v>
                </c:pt>
                <c:pt idx="106">
                  <c:v>1791</c:v>
                </c:pt>
                <c:pt idx="107">
                  <c:v>1705</c:v>
                </c:pt>
                <c:pt idx="108">
                  <c:v>1906</c:v>
                </c:pt>
                <c:pt idx="109">
                  <c:v>1815</c:v>
                </c:pt>
                <c:pt idx="110">
                  <c:v>1719</c:v>
                </c:pt>
                <c:pt idx="111">
                  <c:v>1919</c:v>
                </c:pt>
                <c:pt idx="112">
                  <c:v>1989</c:v>
                </c:pt>
                <c:pt idx="113">
                  <c:v>1815</c:v>
                </c:pt>
                <c:pt idx="114">
                  <c:v>1995</c:v>
                </c:pt>
                <c:pt idx="115">
                  <c:v>2082</c:v>
                </c:pt>
                <c:pt idx="116">
                  <c:v>1836</c:v>
                </c:pt>
                <c:pt idx="117">
                  <c:v>1951</c:v>
                </c:pt>
                <c:pt idx="118">
                  <c:v>2064</c:v>
                </c:pt>
                <c:pt idx="119">
                  <c:v>2169</c:v>
                </c:pt>
                <c:pt idx="120">
                  <c:v>1695</c:v>
                </c:pt>
                <c:pt idx="121">
                  <c:v>1882</c:v>
                </c:pt>
                <c:pt idx="122">
                  <c:v>1246</c:v>
                </c:pt>
                <c:pt idx="123">
                  <c:v>1355</c:v>
                </c:pt>
                <c:pt idx="124">
                  <c:v>1456</c:v>
                </c:pt>
                <c:pt idx="125">
                  <c:v>1894</c:v>
                </c:pt>
                <c:pt idx="126">
                  <c:v>2446</c:v>
                </c:pt>
                <c:pt idx="127">
                  <c:v>2335</c:v>
                </c:pt>
                <c:pt idx="128">
                  <c:v>1963</c:v>
                </c:pt>
                <c:pt idx="129">
                  <c:v>2281</c:v>
                </c:pt>
                <c:pt idx="130">
                  <c:v>2300</c:v>
                </c:pt>
                <c:pt idx="131">
                  <c:v>2119</c:v>
                </c:pt>
                <c:pt idx="132">
                  <c:v>2237</c:v>
                </c:pt>
                <c:pt idx="133">
                  <c:v>1955</c:v>
                </c:pt>
                <c:pt idx="134">
                  <c:v>1933</c:v>
                </c:pt>
                <c:pt idx="135">
                  <c:v>1618</c:v>
                </c:pt>
                <c:pt idx="136">
                  <c:v>2321</c:v>
                </c:pt>
                <c:pt idx="137">
                  <c:v>1952</c:v>
                </c:pt>
                <c:pt idx="138">
                  <c:v>1951</c:v>
                </c:pt>
                <c:pt idx="139">
                  <c:v>1624</c:v>
                </c:pt>
                <c:pt idx="140">
                  <c:v>1715</c:v>
                </c:pt>
                <c:pt idx="141">
                  <c:v>1671</c:v>
                </c:pt>
                <c:pt idx="142">
                  <c:v>1593</c:v>
                </c:pt>
                <c:pt idx="143">
                  <c:v>1582</c:v>
                </c:pt>
                <c:pt idx="144">
                  <c:v>1375</c:v>
                </c:pt>
                <c:pt idx="145">
                  <c:v>1471</c:v>
                </c:pt>
                <c:pt idx="146">
                  <c:v>1536</c:v>
                </c:pt>
                <c:pt idx="147">
                  <c:v>1656</c:v>
                </c:pt>
                <c:pt idx="148">
                  <c:v>1574</c:v>
                </c:pt>
                <c:pt idx="149">
                  <c:v>1695</c:v>
                </c:pt>
                <c:pt idx="150">
                  <c:v>1962</c:v>
                </c:pt>
                <c:pt idx="151">
                  <c:v>1979</c:v>
                </c:pt>
                <c:pt idx="152">
                  <c:v>1955</c:v>
                </c:pt>
                <c:pt idx="153">
                  <c:v>2396</c:v>
                </c:pt>
                <c:pt idx="154">
                  <c:v>2613</c:v>
                </c:pt>
                <c:pt idx="155">
                  <c:v>2696</c:v>
                </c:pt>
                <c:pt idx="156">
                  <c:v>3452</c:v>
                </c:pt>
                <c:pt idx="157">
                  <c:v>3109</c:v>
                </c:pt>
                <c:pt idx="158">
                  <c:v>3525</c:v>
                </c:pt>
                <c:pt idx="159">
                  <c:v>3535</c:v>
                </c:pt>
                <c:pt idx="160">
                  <c:v>3429</c:v>
                </c:pt>
                <c:pt idx="161">
                  <c:v>3952</c:v>
                </c:pt>
                <c:pt idx="162">
                  <c:v>3645</c:v>
                </c:pt>
                <c:pt idx="163">
                  <c:v>3473</c:v>
                </c:pt>
                <c:pt idx="164" formatCode="0">
                  <c:v>3349</c:v>
                </c:pt>
                <c:pt idx="165" formatCode="0">
                  <c:v>3705</c:v>
                </c:pt>
                <c:pt idx="166" formatCode="0">
                  <c:v>2955</c:v>
                </c:pt>
                <c:pt idx="167" formatCode="0">
                  <c:v>2981</c:v>
                </c:pt>
                <c:pt idx="168" formatCode="0">
                  <c:v>3237</c:v>
                </c:pt>
                <c:pt idx="169" formatCode="0">
                  <c:v>2971</c:v>
                </c:pt>
                <c:pt idx="170" formatCode="0">
                  <c:v>2484</c:v>
                </c:pt>
                <c:pt idx="171" formatCode="0">
                  <c:v>2535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86-41F4-9FB9-2D4AB44D5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961776"/>
        <c:axId val="1367947216"/>
      </c:lineChart>
      <c:dateAx>
        <c:axId val="1367961776"/>
        <c:scaling>
          <c:orientation val="minMax"/>
          <c:min val="4209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367947216"/>
        <c:crosses val="autoZero"/>
        <c:auto val="1"/>
        <c:lblOffset val="100"/>
        <c:baseTimeUnit val="months"/>
        <c:majorUnit val="6"/>
        <c:majorTimeUnit val="months"/>
      </c:dateAx>
      <c:valAx>
        <c:axId val="1367947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s-CO"/>
                  <a:t>Unidades de vivienda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36796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99838709677414"/>
          <c:y val="2.4799758454106285E-2"/>
          <c:w val="0.47178368328958881"/>
          <c:h val="7.7277631962671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53875639930084E-2"/>
          <c:y val="3.8524359799011511E-2"/>
          <c:w val="0.98452147989504379"/>
          <c:h val="0.6877618335906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'Gráfico 2'!$B$29</c:f>
              <c:strCache>
                <c:ptCount val="1"/>
                <c:pt idx="0">
                  <c:v>Inversión privada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DE-4119-81AA-3B50DA71DD3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DE-4119-81AA-3B50DA71DD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DE-4119-81AA-3B50DA71DD3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DE-4119-81AA-3B50DA71DD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DE-4119-81AA-3B50DA71DD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DE-4119-81AA-3B50DA71DD3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DE-4119-81AA-3B50DA71DD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DE-4119-81AA-3B50DA71DD3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DE-4119-81AA-3B50DA71DD3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DE-4119-81AA-3B50DA71DD35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DE-4119-81AA-3B50DA71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'Gráfico 2'!$C$26:$AM$27</c:f>
              <c:multiLvlStrCache>
                <c:ptCount val="37"/>
                <c:lvl>
                  <c:pt idx="0">
                    <c:v>1900-1910</c:v>
                  </c:pt>
                  <c:pt idx="1">
                    <c:v>1911-1920</c:v>
                  </c:pt>
                  <c:pt idx="2">
                    <c:v>1921-1930</c:v>
                  </c:pt>
                  <c:pt idx="3">
                    <c:v>1931-1940</c:v>
                  </c:pt>
                  <c:pt idx="4">
                    <c:v>1941-1950</c:v>
                  </c:pt>
                  <c:pt idx="5">
                    <c:v>1951-1960</c:v>
                  </c:pt>
                  <c:pt idx="6">
                    <c:v>1961-1970</c:v>
                  </c:pt>
                  <c:pt idx="7">
                    <c:v>1971-1980</c:v>
                  </c:pt>
                  <c:pt idx="8">
                    <c:v>1981-1990</c:v>
                  </c:pt>
                  <c:pt idx="9">
                    <c:v>1994</c:v>
                  </c:pt>
                  <c:pt idx="10">
                    <c:v>1995</c:v>
                  </c:pt>
                  <c:pt idx="11">
                    <c:v>1996</c:v>
                  </c:pt>
                  <c:pt idx="12">
                    <c:v>1997</c:v>
                  </c:pt>
                  <c:pt idx="13">
                    <c:v>1998</c:v>
                  </c:pt>
                  <c:pt idx="14">
                    <c:v>1999</c:v>
                  </c:pt>
                  <c:pt idx="15">
                    <c:v>2000</c:v>
                  </c:pt>
                  <c:pt idx="16">
                    <c:v>2001</c:v>
                  </c:pt>
                  <c:pt idx="17">
                    <c:v>2002</c:v>
                  </c:pt>
                  <c:pt idx="18">
                    <c:v>2003</c:v>
                  </c:pt>
                  <c:pt idx="19">
                    <c:v>2004</c:v>
                  </c:pt>
                  <c:pt idx="20">
                    <c:v>2005</c:v>
                  </c:pt>
                  <c:pt idx="21">
                    <c:v>2006</c:v>
                  </c:pt>
                  <c:pt idx="22">
                    <c:v>2007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  <c:pt idx="26">
                    <c:v>2011</c:v>
                  </c:pt>
                  <c:pt idx="27">
                    <c:v>2012</c:v>
                  </c:pt>
                  <c:pt idx="28">
                    <c:v>2013</c:v>
                  </c:pt>
                  <c:pt idx="29">
                    <c:v>2014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2018</c:v>
                  </c:pt>
                  <c:pt idx="34">
                    <c:v>2019</c:v>
                  </c:pt>
                  <c:pt idx="35">
                    <c:v>2020</c:v>
                  </c:pt>
                  <c:pt idx="36">
                    <c:v>2021**</c:v>
                  </c:pt>
                </c:lvl>
                <c:lvl>
                  <c:pt idx="8">
                    <c:v>Primeras concesiones de transporte (1990 - 2003)</c:v>
                  </c:pt>
                  <c:pt idx="18">
                    <c:v>Reestructuración institucional (2003-2011)</c:v>
                  </c:pt>
                  <c:pt idx="26">
                    <c:v>Creación de las APP (2011-2021)</c:v>
                  </c:pt>
                </c:lvl>
              </c:multiLvlStrCache>
            </c:multiLvlStrRef>
          </c:cat>
          <c:val>
            <c:numRef>
              <c:f>'Gráfico 2'!$C$29:$AM$29</c:f>
              <c:numCache>
                <c:formatCode>0.0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4.331959603812427E-2</c:v>
                </c:pt>
                <c:pt idx="10">
                  <c:v>0.13468460008443517</c:v>
                </c:pt>
                <c:pt idx="11">
                  <c:v>0.19654603252614614</c:v>
                </c:pt>
                <c:pt idx="12">
                  <c:v>0.24769276045336075</c:v>
                </c:pt>
                <c:pt idx="13">
                  <c:v>0.25825257781864103</c:v>
                </c:pt>
                <c:pt idx="14">
                  <c:v>0.18922803411123046</c:v>
                </c:pt>
                <c:pt idx="15">
                  <c:v>6.6007812180605654E-2</c:v>
                </c:pt>
                <c:pt idx="16">
                  <c:v>0.16903412798236767</c:v>
                </c:pt>
                <c:pt idx="17">
                  <c:v>0.23230092963965862</c:v>
                </c:pt>
                <c:pt idx="18">
                  <c:v>0.19179095911138525</c:v>
                </c:pt>
                <c:pt idx="19">
                  <c:v>0.2904492476197047</c:v>
                </c:pt>
                <c:pt idx="20">
                  <c:v>0.32774610721986852</c:v>
                </c:pt>
                <c:pt idx="21">
                  <c:v>0.23369453536347073</c:v>
                </c:pt>
                <c:pt idx="22">
                  <c:v>0.16350359768737727</c:v>
                </c:pt>
                <c:pt idx="23">
                  <c:v>0.28408187948216534</c:v>
                </c:pt>
                <c:pt idx="24">
                  <c:v>0.6031863258462361</c:v>
                </c:pt>
                <c:pt idx="25">
                  <c:v>0.67514299893394181</c:v>
                </c:pt>
                <c:pt idx="26">
                  <c:v>0.72450091108499726</c:v>
                </c:pt>
                <c:pt idx="27">
                  <c:v>0.75350271909160038</c:v>
                </c:pt>
                <c:pt idx="28">
                  <c:v>0.59618295809961952</c:v>
                </c:pt>
                <c:pt idx="29">
                  <c:v>0.5597329478210985</c:v>
                </c:pt>
                <c:pt idx="30">
                  <c:v>0.79577067061545503</c:v>
                </c:pt>
                <c:pt idx="31">
                  <c:v>0.84040192975104155</c:v>
                </c:pt>
                <c:pt idx="32">
                  <c:v>0.93334075219263257</c:v>
                </c:pt>
                <c:pt idx="33">
                  <c:v>0.82968315361998057</c:v>
                </c:pt>
                <c:pt idx="34">
                  <c:v>0.92576338701716943</c:v>
                </c:pt>
                <c:pt idx="35">
                  <c:v>0.88199153689029852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DE-4119-81AA-3B50DA71DD35}"/>
            </c:ext>
          </c:extLst>
        </c:ser>
        <c:ser>
          <c:idx val="2"/>
          <c:order val="1"/>
          <c:tx>
            <c:strRef>
              <c:f>'Gráfico 2'!$B$30</c:f>
              <c:strCache>
                <c:ptCount val="1"/>
                <c:pt idx="0">
                  <c:v>Inversión pública</c:v>
                </c:pt>
              </c:strCache>
            </c:strRef>
          </c:tx>
          <c:spPr>
            <a:solidFill>
              <a:srgbClr val="6A8D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'Gráfico 2'!$C$26:$AM$27</c:f>
              <c:multiLvlStrCache>
                <c:ptCount val="37"/>
                <c:lvl>
                  <c:pt idx="0">
                    <c:v>1900-1910</c:v>
                  </c:pt>
                  <c:pt idx="1">
                    <c:v>1911-1920</c:v>
                  </c:pt>
                  <c:pt idx="2">
                    <c:v>1921-1930</c:v>
                  </c:pt>
                  <c:pt idx="3">
                    <c:v>1931-1940</c:v>
                  </c:pt>
                  <c:pt idx="4">
                    <c:v>1941-1950</c:v>
                  </c:pt>
                  <c:pt idx="5">
                    <c:v>1951-1960</c:v>
                  </c:pt>
                  <c:pt idx="6">
                    <c:v>1961-1970</c:v>
                  </c:pt>
                  <c:pt idx="7">
                    <c:v>1971-1980</c:v>
                  </c:pt>
                  <c:pt idx="8">
                    <c:v>1981-1990</c:v>
                  </c:pt>
                  <c:pt idx="9">
                    <c:v>1994</c:v>
                  </c:pt>
                  <c:pt idx="10">
                    <c:v>1995</c:v>
                  </c:pt>
                  <c:pt idx="11">
                    <c:v>1996</c:v>
                  </c:pt>
                  <c:pt idx="12">
                    <c:v>1997</c:v>
                  </c:pt>
                  <c:pt idx="13">
                    <c:v>1998</c:v>
                  </c:pt>
                  <c:pt idx="14">
                    <c:v>1999</c:v>
                  </c:pt>
                  <c:pt idx="15">
                    <c:v>2000</c:v>
                  </c:pt>
                  <c:pt idx="16">
                    <c:v>2001</c:v>
                  </c:pt>
                  <c:pt idx="17">
                    <c:v>2002</c:v>
                  </c:pt>
                  <c:pt idx="18">
                    <c:v>2003</c:v>
                  </c:pt>
                  <c:pt idx="19">
                    <c:v>2004</c:v>
                  </c:pt>
                  <c:pt idx="20">
                    <c:v>2005</c:v>
                  </c:pt>
                  <c:pt idx="21">
                    <c:v>2006</c:v>
                  </c:pt>
                  <c:pt idx="22">
                    <c:v>2007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  <c:pt idx="26">
                    <c:v>2011</c:v>
                  </c:pt>
                  <c:pt idx="27">
                    <c:v>2012</c:v>
                  </c:pt>
                  <c:pt idx="28">
                    <c:v>2013</c:v>
                  </c:pt>
                  <c:pt idx="29">
                    <c:v>2014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2018</c:v>
                  </c:pt>
                  <c:pt idx="34">
                    <c:v>2019</c:v>
                  </c:pt>
                  <c:pt idx="35">
                    <c:v>2020</c:v>
                  </c:pt>
                  <c:pt idx="36">
                    <c:v>2021**</c:v>
                  </c:pt>
                </c:lvl>
                <c:lvl>
                  <c:pt idx="8">
                    <c:v>Primeras concesiones de transporte (1990 - 2003)</c:v>
                  </c:pt>
                  <c:pt idx="18">
                    <c:v>Reestructuración institucional (2003-2011)</c:v>
                  </c:pt>
                  <c:pt idx="26">
                    <c:v>Creación de las APP (2011-2021)</c:v>
                  </c:pt>
                </c:lvl>
              </c:multiLvlStrCache>
            </c:multiLvlStrRef>
          </c:cat>
          <c:val>
            <c:numRef>
              <c:f>'Gráfico 2'!$C$30:$AM$30</c:f>
              <c:numCache>
                <c:formatCode>0.0</c:formatCode>
                <c:ptCount val="37"/>
                <c:pt idx="0">
                  <c:v>0.95799999999999996</c:v>
                </c:pt>
                <c:pt idx="1">
                  <c:v>0.46499999999999997</c:v>
                </c:pt>
                <c:pt idx="2">
                  <c:v>1.4060000000000004</c:v>
                </c:pt>
                <c:pt idx="3">
                  <c:v>1.03</c:v>
                </c:pt>
                <c:pt idx="4">
                  <c:v>1.1579999999999999</c:v>
                </c:pt>
                <c:pt idx="5">
                  <c:v>1.6010000000000002</c:v>
                </c:pt>
                <c:pt idx="6">
                  <c:v>1.2269999999999999</c:v>
                </c:pt>
                <c:pt idx="7">
                  <c:v>0.95</c:v>
                </c:pt>
                <c:pt idx="8">
                  <c:v>0.78200000000000014</c:v>
                </c:pt>
                <c:pt idx="9">
                  <c:v>0.6912229711131791</c:v>
                </c:pt>
                <c:pt idx="10">
                  <c:v>0.81393714711882303</c:v>
                </c:pt>
                <c:pt idx="11">
                  <c:v>0.78906009435368019</c:v>
                </c:pt>
                <c:pt idx="12">
                  <c:v>0.68474306704829213</c:v>
                </c:pt>
                <c:pt idx="13">
                  <c:v>0.48251757431891829</c:v>
                </c:pt>
                <c:pt idx="14">
                  <c:v>0.58980712899034038</c:v>
                </c:pt>
                <c:pt idx="15">
                  <c:v>0.68691397281218025</c:v>
                </c:pt>
                <c:pt idx="16">
                  <c:v>0.99846310558698392</c:v>
                </c:pt>
                <c:pt idx="17">
                  <c:v>0.53327398964284489</c:v>
                </c:pt>
                <c:pt idx="18">
                  <c:v>0.50308850125135307</c:v>
                </c:pt>
                <c:pt idx="19">
                  <c:v>0.55231998793428794</c:v>
                </c:pt>
                <c:pt idx="20">
                  <c:v>0.49033440642741349</c:v>
                </c:pt>
                <c:pt idx="21">
                  <c:v>0.64674318664587516</c:v>
                </c:pt>
                <c:pt idx="22">
                  <c:v>0.77580477286199001</c:v>
                </c:pt>
                <c:pt idx="23">
                  <c:v>0.67087145986746155</c:v>
                </c:pt>
                <c:pt idx="24">
                  <c:v>0.88925348696666728</c:v>
                </c:pt>
                <c:pt idx="25">
                  <c:v>0.89947119802962994</c:v>
                </c:pt>
                <c:pt idx="26">
                  <c:v>1.0379981034630388</c:v>
                </c:pt>
                <c:pt idx="27">
                  <c:v>1.457291971427159</c:v>
                </c:pt>
                <c:pt idx="28">
                  <c:v>1.4381688379524815</c:v>
                </c:pt>
                <c:pt idx="29">
                  <c:v>1.1420686509294118</c:v>
                </c:pt>
                <c:pt idx="30">
                  <c:v>0.94783382958945928</c:v>
                </c:pt>
                <c:pt idx="31">
                  <c:v>0.67529260855169582</c:v>
                </c:pt>
                <c:pt idx="32">
                  <c:v>0.64850158234208444</c:v>
                </c:pt>
                <c:pt idx="33">
                  <c:v>0.46897197889027187</c:v>
                </c:pt>
                <c:pt idx="34">
                  <c:v>0.62044076417739258</c:v>
                </c:pt>
                <c:pt idx="35">
                  <c:v>0.69210757891318619</c:v>
                </c:pt>
                <c:pt idx="36">
                  <c:v>0.839403615336756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DE-4119-81AA-3B50DA71DD35}"/>
            </c:ext>
          </c:extLst>
        </c:ser>
        <c:ser>
          <c:idx val="0"/>
          <c:order val="3"/>
          <c:tx>
            <c:v>Regalías</c:v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DE-4119-81AA-3B50DA71DD3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DE-4119-81AA-3B50DA71DD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DE-4119-81AA-3B50DA71DD3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DE-4119-81AA-3B50DA71DD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DE-4119-81AA-3B50DA71DD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DE-4119-81AA-3B50DA71DD3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DE-4119-81AA-3B50DA71DD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DE-4119-81AA-3B50DA71DD3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DE-4119-81AA-3B50DA71DD3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DE-4119-81AA-3B50DA71DD3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DE-4119-81AA-3B50DA71DD3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DE-4119-81AA-3B50DA71DD3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9DE-4119-81AA-3B50DA71DD3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9DE-4119-81AA-3B50DA71DD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9DE-4119-81AA-3B50DA71DD3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9DE-4119-81AA-3B50DA71DD3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9DE-4119-81AA-3B50DA71DD3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9DE-4119-81AA-3B50DA71DD3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9DE-4119-81AA-3B50DA71DD3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9DE-4119-81AA-3B50DA71DD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9DE-4119-81AA-3B50DA71DD3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9DE-4119-81AA-3B50DA71DD3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9DE-4119-81AA-3B50DA71DD3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9DE-4119-81AA-3B50DA71DD3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9DE-4119-81AA-3B50DA71DD3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9DE-4119-81AA-3B50DA71DD3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9DE-4119-81AA-3B50DA71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'Gráfico 2'!$C$26:$AM$27</c:f>
              <c:multiLvlStrCache>
                <c:ptCount val="37"/>
                <c:lvl>
                  <c:pt idx="0">
                    <c:v>1900-1910</c:v>
                  </c:pt>
                  <c:pt idx="1">
                    <c:v>1911-1920</c:v>
                  </c:pt>
                  <c:pt idx="2">
                    <c:v>1921-1930</c:v>
                  </c:pt>
                  <c:pt idx="3">
                    <c:v>1931-1940</c:v>
                  </c:pt>
                  <c:pt idx="4">
                    <c:v>1941-1950</c:v>
                  </c:pt>
                  <c:pt idx="5">
                    <c:v>1951-1960</c:v>
                  </c:pt>
                  <c:pt idx="6">
                    <c:v>1961-1970</c:v>
                  </c:pt>
                  <c:pt idx="7">
                    <c:v>1971-1980</c:v>
                  </c:pt>
                  <c:pt idx="8">
                    <c:v>1981-1990</c:v>
                  </c:pt>
                  <c:pt idx="9">
                    <c:v>1994</c:v>
                  </c:pt>
                  <c:pt idx="10">
                    <c:v>1995</c:v>
                  </c:pt>
                  <c:pt idx="11">
                    <c:v>1996</c:v>
                  </c:pt>
                  <c:pt idx="12">
                    <c:v>1997</c:v>
                  </c:pt>
                  <c:pt idx="13">
                    <c:v>1998</c:v>
                  </c:pt>
                  <c:pt idx="14">
                    <c:v>1999</c:v>
                  </c:pt>
                  <c:pt idx="15">
                    <c:v>2000</c:v>
                  </c:pt>
                  <c:pt idx="16">
                    <c:v>2001</c:v>
                  </c:pt>
                  <c:pt idx="17">
                    <c:v>2002</c:v>
                  </c:pt>
                  <c:pt idx="18">
                    <c:v>2003</c:v>
                  </c:pt>
                  <c:pt idx="19">
                    <c:v>2004</c:v>
                  </c:pt>
                  <c:pt idx="20">
                    <c:v>2005</c:v>
                  </c:pt>
                  <c:pt idx="21">
                    <c:v>2006</c:v>
                  </c:pt>
                  <c:pt idx="22">
                    <c:v>2007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  <c:pt idx="26">
                    <c:v>2011</c:v>
                  </c:pt>
                  <c:pt idx="27">
                    <c:v>2012</c:v>
                  </c:pt>
                  <c:pt idx="28">
                    <c:v>2013</c:v>
                  </c:pt>
                  <c:pt idx="29">
                    <c:v>2014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2018</c:v>
                  </c:pt>
                  <c:pt idx="34">
                    <c:v>2019</c:v>
                  </c:pt>
                  <c:pt idx="35">
                    <c:v>2020</c:v>
                  </c:pt>
                  <c:pt idx="36">
                    <c:v>2021**</c:v>
                  </c:pt>
                </c:lvl>
                <c:lvl>
                  <c:pt idx="8">
                    <c:v>Primeras concesiones de transporte (1990 - 2003)</c:v>
                  </c:pt>
                  <c:pt idx="18">
                    <c:v>Reestructuración institucional (2003-2011)</c:v>
                  </c:pt>
                  <c:pt idx="26">
                    <c:v>Creación de las APP (2011-2021)</c:v>
                  </c:pt>
                </c:lvl>
              </c:multiLvlStrCache>
            </c:multiLvlStrRef>
          </c:cat>
          <c:val>
            <c:numRef>
              <c:f>'Gráfico 2'!$C$32:$AM$32</c:f>
              <c:numCache>
                <c:formatCode>0.0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0.19069567161335166</c:v>
                </c:pt>
                <c:pt idx="28">
                  <c:v>0.33006905263040009</c:v>
                </c:pt>
                <c:pt idx="29">
                  <c:v>0.18560682026417535</c:v>
                </c:pt>
                <c:pt idx="30">
                  <c:v>0.24518697837184952</c:v>
                </c:pt>
                <c:pt idx="31">
                  <c:v>0.10234063687365577</c:v>
                </c:pt>
                <c:pt idx="32">
                  <c:v>0.38838811869140955</c:v>
                </c:pt>
                <c:pt idx="33">
                  <c:v>0.32193044885001015</c:v>
                </c:pt>
                <c:pt idx="34">
                  <c:v>0.44044344325081042</c:v>
                </c:pt>
                <c:pt idx="35">
                  <c:v>0.11546071028382089</c:v>
                </c:pt>
                <c:pt idx="36">
                  <c:v>0.32341483129937815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9DE-4119-81AA-3B50DA71D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8498280"/>
        <c:axId val="858498936"/>
      </c:barChart>
      <c:lineChart>
        <c:grouping val="standard"/>
        <c:varyColors val="0"/>
        <c:ser>
          <c:idx val="3"/>
          <c:order val="2"/>
          <c:tx>
            <c:strRef>
              <c:f>'Gráfico 2'!$B$31</c:f>
              <c:strCache>
                <c:ptCount val="1"/>
                <c:pt idx="0">
                  <c:v>Inversión total </c:v>
                </c:pt>
              </c:strCache>
            </c:strRef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'Gráfico 2'!$C$26:$AM$27</c:f>
              <c:multiLvlStrCache>
                <c:ptCount val="37"/>
                <c:lvl>
                  <c:pt idx="0">
                    <c:v>1900-1910</c:v>
                  </c:pt>
                  <c:pt idx="1">
                    <c:v>1911-1920</c:v>
                  </c:pt>
                  <c:pt idx="2">
                    <c:v>1921-1930</c:v>
                  </c:pt>
                  <c:pt idx="3">
                    <c:v>1931-1940</c:v>
                  </c:pt>
                  <c:pt idx="4">
                    <c:v>1941-1950</c:v>
                  </c:pt>
                  <c:pt idx="5">
                    <c:v>1951-1960</c:v>
                  </c:pt>
                  <c:pt idx="6">
                    <c:v>1961-1970</c:v>
                  </c:pt>
                  <c:pt idx="7">
                    <c:v>1971-1980</c:v>
                  </c:pt>
                  <c:pt idx="8">
                    <c:v>1981-1990</c:v>
                  </c:pt>
                  <c:pt idx="9">
                    <c:v>1994</c:v>
                  </c:pt>
                  <c:pt idx="10">
                    <c:v>1995</c:v>
                  </c:pt>
                  <c:pt idx="11">
                    <c:v>1996</c:v>
                  </c:pt>
                  <c:pt idx="12">
                    <c:v>1997</c:v>
                  </c:pt>
                  <c:pt idx="13">
                    <c:v>1998</c:v>
                  </c:pt>
                  <c:pt idx="14">
                    <c:v>1999</c:v>
                  </c:pt>
                  <c:pt idx="15">
                    <c:v>2000</c:v>
                  </c:pt>
                  <c:pt idx="16">
                    <c:v>2001</c:v>
                  </c:pt>
                  <c:pt idx="17">
                    <c:v>2002</c:v>
                  </c:pt>
                  <c:pt idx="18">
                    <c:v>2003</c:v>
                  </c:pt>
                  <c:pt idx="19">
                    <c:v>2004</c:v>
                  </c:pt>
                  <c:pt idx="20">
                    <c:v>2005</c:v>
                  </c:pt>
                  <c:pt idx="21">
                    <c:v>2006</c:v>
                  </c:pt>
                  <c:pt idx="22">
                    <c:v>2007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  <c:pt idx="26">
                    <c:v>2011</c:v>
                  </c:pt>
                  <c:pt idx="27">
                    <c:v>2012</c:v>
                  </c:pt>
                  <c:pt idx="28">
                    <c:v>2013</c:v>
                  </c:pt>
                  <c:pt idx="29">
                    <c:v>2014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2018</c:v>
                  </c:pt>
                  <c:pt idx="34">
                    <c:v>2019</c:v>
                  </c:pt>
                  <c:pt idx="35">
                    <c:v>2020</c:v>
                  </c:pt>
                  <c:pt idx="36">
                    <c:v>2021**</c:v>
                  </c:pt>
                </c:lvl>
                <c:lvl>
                  <c:pt idx="8">
                    <c:v>Primeras concesiones de transporte (1990 - 2003)</c:v>
                  </c:pt>
                  <c:pt idx="18">
                    <c:v>Reestructuración institucional (2003-2011)</c:v>
                  </c:pt>
                  <c:pt idx="26">
                    <c:v>Creación de las APP (2011-2021)</c:v>
                  </c:pt>
                </c:lvl>
              </c:multiLvlStrCache>
            </c:multiLvlStrRef>
          </c:cat>
          <c:val>
            <c:numRef>
              <c:f>'Gráfico 2'!$C$31:$AM$31</c:f>
              <c:numCache>
                <c:formatCode>0.0</c:formatCode>
                <c:ptCount val="37"/>
                <c:pt idx="0">
                  <c:v>0.95799999999999996</c:v>
                </c:pt>
                <c:pt idx="1">
                  <c:v>0.46499999999999997</c:v>
                </c:pt>
                <c:pt idx="2">
                  <c:v>1.4060000000000004</c:v>
                </c:pt>
                <c:pt idx="3">
                  <c:v>1.03</c:v>
                </c:pt>
                <c:pt idx="4">
                  <c:v>1.1579999999999999</c:v>
                </c:pt>
                <c:pt idx="5">
                  <c:v>1.6010000000000002</c:v>
                </c:pt>
                <c:pt idx="6">
                  <c:v>1.2269999999999999</c:v>
                </c:pt>
                <c:pt idx="7">
                  <c:v>0.95</c:v>
                </c:pt>
                <c:pt idx="8">
                  <c:v>0.78200000000000014</c:v>
                </c:pt>
                <c:pt idx="9">
                  <c:v>0.73454256715130339</c:v>
                </c:pt>
                <c:pt idx="10">
                  <c:v>0.9486217472032582</c:v>
                </c:pt>
                <c:pt idx="11">
                  <c:v>0.98560612687982629</c:v>
                </c:pt>
                <c:pt idx="12">
                  <c:v>0.93243582750165288</c:v>
                </c:pt>
                <c:pt idx="13">
                  <c:v>0.74077015213755937</c:v>
                </c:pt>
                <c:pt idx="14">
                  <c:v>0.77903516310157084</c:v>
                </c:pt>
                <c:pt idx="15">
                  <c:v>0.75292178499278595</c:v>
                </c:pt>
                <c:pt idx="16">
                  <c:v>1.1674972335693516</c:v>
                </c:pt>
                <c:pt idx="17">
                  <c:v>0.76557491928250354</c:v>
                </c:pt>
                <c:pt idx="18">
                  <c:v>0.69487946036273829</c:v>
                </c:pt>
                <c:pt idx="19">
                  <c:v>0.84276923555399263</c:v>
                </c:pt>
                <c:pt idx="20">
                  <c:v>0.81808051364728196</c:v>
                </c:pt>
                <c:pt idx="21">
                  <c:v>0.88043772200934589</c:v>
                </c:pt>
                <c:pt idx="22">
                  <c:v>0.93930837054936722</c:v>
                </c:pt>
                <c:pt idx="23">
                  <c:v>0.9549533393496269</c:v>
                </c:pt>
                <c:pt idx="24">
                  <c:v>1.4924398128129033</c:v>
                </c:pt>
                <c:pt idx="25">
                  <c:v>1.5746141969635716</c:v>
                </c:pt>
                <c:pt idx="26">
                  <c:v>1.7624990145480361</c:v>
                </c:pt>
                <c:pt idx="27">
                  <c:v>2.4014903621321109</c:v>
                </c:pt>
                <c:pt idx="28">
                  <c:v>2.3644208486825011</c:v>
                </c:pt>
                <c:pt idx="29">
                  <c:v>1.8874084190146856</c:v>
                </c:pt>
                <c:pt idx="30">
                  <c:v>1.9887914785767637</c:v>
                </c:pt>
                <c:pt idx="31">
                  <c:v>1.6180351751763931</c:v>
                </c:pt>
                <c:pt idx="32">
                  <c:v>1.9702304532261266</c:v>
                </c:pt>
                <c:pt idx="33">
                  <c:v>1.6205855813602625</c:v>
                </c:pt>
                <c:pt idx="34">
                  <c:v>1.9866475944453725</c:v>
                </c:pt>
                <c:pt idx="35">
                  <c:v>1.6895598260873057</c:v>
                </c:pt>
                <c:pt idx="36">
                  <c:v>1.1628184466361342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39DE-4119-81AA-3B50DA71D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498280"/>
        <c:axId val="858498936"/>
      </c:lineChart>
      <c:catAx>
        <c:axId val="85849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58498936"/>
        <c:crosses val="autoZero"/>
        <c:auto val="1"/>
        <c:lblAlgn val="ctr"/>
        <c:lblOffset val="100"/>
        <c:noMultiLvlLbl val="0"/>
      </c:catAx>
      <c:valAx>
        <c:axId val="85849893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85849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446415463380118E-2"/>
          <c:y val="3.1611870546359985E-2"/>
          <c:w val="0.47603570241951704"/>
          <c:h val="6.0181515263566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7003499562556"/>
          <c:y val="0.25033466910353003"/>
          <c:w val="0.81997440944881894"/>
          <c:h val="0.59937092260891922"/>
        </c:manualLayout>
      </c:layout>
      <c:lineChart>
        <c:grouping val="standard"/>
        <c:varyColors val="0"/>
        <c:ser>
          <c:idx val="0"/>
          <c:order val="0"/>
          <c:tx>
            <c:strRef>
              <c:f>'Proyectos de infraestructura fi'!$A$3</c:f>
              <c:strCache>
                <c:ptCount val="1"/>
                <c:pt idx="0">
                  <c:v>Concesiones 4G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fi'!$B$3:$T$3</c:f>
              <c:numCache>
                <c:formatCode>0.00%</c:formatCode>
                <c:ptCount val="19"/>
                <c:pt idx="0" formatCode="0.0%">
                  <c:v>0</c:v>
                </c:pt>
                <c:pt idx="1">
                  <c:v>1.7004840235231391E-3</c:v>
                </c:pt>
                <c:pt idx="2">
                  <c:v>4.942618260121821E-3</c:v>
                </c:pt>
                <c:pt idx="3">
                  <c:v>5.8979515180185597E-3</c:v>
                </c:pt>
                <c:pt idx="4">
                  <c:v>7.8572464641185266E-3</c:v>
                </c:pt>
                <c:pt idx="5">
                  <c:v>6.9717887558723764E-3</c:v>
                </c:pt>
                <c:pt idx="6">
                  <c:v>6.8193814397063748E-3</c:v>
                </c:pt>
                <c:pt idx="7">
                  <c:v>4.9896729453160369E-3</c:v>
                </c:pt>
                <c:pt idx="8" formatCode="0.000%">
                  <c:v>3.1394079600962788E-3</c:v>
                </c:pt>
                <c:pt idx="9" formatCode="0.000%">
                  <c:v>2.4050101613010745E-3</c:v>
                </c:pt>
                <c:pt idx="10">
                  <c:v>1.055396344098332E-3</c:v>
                </c:pt>
                <c:pt idx="11">
                  <c:v>3.68287348655744E-4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1F5-42ED-AF18-C378A2270B3C}"/>
            </c:ext>
          </c:extLst>
        </c:ser>
        <c:ser>
          <c:idx val="1"/>
          <c:order val="1"/>
          <c:tx>
            <c:strRef>
              <c:f>'Proyectos de infraestructura fi'!$A$4</c:f>
              <c:strCache>
                <c:ptCount val="1"/>
                <c:pt idx="0">
                  <c:v>Concesiones 5G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fi'!$B$4:$T$4</c:f>
              <c:numCache>
                <c:formatCode>General</c:formatCode>
                <c:ptCount val="19"/>
                <c:pt idx="5" formatCode="0.00%">
                  <c:v>0</c:v>
                </c:pt>
                <c:pt idx="6" formatCode="0.00%">
                  <c:v>0</c:v>
                </c:pt>
                <c:pt idx="7" formatCode="0.00%">
                  <c:v>0</c:v>
                </c:pt>
                <c:pt idx="8" formatCode="0.000%">
                  <c:v>0</c:v>
                </c:pt>
                <c:pt idx="9" formatCode="0.000%">
                  <c:v>2.1660365658359468E-4</c:v>
                </c:pt>
                <c:pt idx="10" formatCode="0.00%">
                  <c:v>2.1814973396631653E-3</c:v>
                </c:pt>
                <c:pt idx="11" formatCode="0.00%">
                  <c:v>3.5396043233421352E-3</c:v>
                </c:pt>
                <c:pt idx="12" formatCode="0.00%">
                  <c:v>3.4232414955866959E-3</c:v>
                </c:pt>
                <c:pt idx="13" formatCode="0.00%">
                  <c:v>1.9499150525775551E-3</c:v>
                </c:pt>
                <c:pt idx="14" formatCode="0.00%">
                  <c:v>8.8278824528278304E-4</c:v>
                </c:pt>
                <c:pt idx="15" formatCode="0.00%">
                  <c:v>1.4588426841516234E-4</c:v>
                </c:pt>
                <c:pt idx="16" formatCode="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1F5-42ED-AF18-C378A2270B3C}"/>
            </c:ext>
          </c:extLst>
        </c:ser>
        <c:ser>
          <c:idx val="2"/>
          <c:order val="2"/>
          <c:tx>
            <c:strRef>
              <c:f>'Proyectos de infraestructura fi'!$A$12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F5-42ED-AF18-C378A2270B3C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5-42ED-AF18-C378A2270B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fi'!$B$12:$T$12</c:f>
              <c:numCache>
                <c:formatCode>0.0%</c:formatCode>
                <c:ptCount val="19"/>
                <c:pt idx="0">
                  <c:v>3.812745573440777E-4</c:v>
                </c:pt>
                <c:pt idx="1">
                  <c:v>2.0708120496499057E-3</c:v>
                </c:pt>
                <c:pt idx="2">
                  <c:v>5.560770468700519E-3</c:v>
                </c:pt>
                <c:pt idx="3">
                  <c:v>6.4546783735702738E-3</c:v>
                </c:pt>
                <c:pt idx="4">
                  <c:v>9.512374228309483E-3</c:v>
                </c:pt>
                <c:pt idx="5">
                  <c:v>7.7153049173175042E-3</c:v>
                </c:pt>
                <c:pt idx="6">
                  <c:v>7.3282781297848648E-3</c:v>
                </c:pt>
                <c:pt idx="7">
                  <c:v>7.0087510465017414E-3</c:v>
                </c:pt>
                <c:pt idx="8">
                  <c:v>5.476503782238535E-3</c:v>
                </c:pt>
                <c:pt idx="9">
                  <c:v>5.8919394678480664E-3</c:v>
                </c:pt>
                <c:pt idx="10">
                  <c:v>7.1063619446164435E-3</c:v>
                </c:pt>
                <c:pt idx="11">
                  <c:v>9.3205094323015707E-3</c:v>
                </c:pt>
                <c:pt idx="12">
                  <c:v>8.3124501399516847E-3</c:v>
                </c:pt>
                <c:pt idx="13">
                  <c:v>4.6575635219662861E-3</c:v>
                </c:pt>
                <c:pt idx="14">
                  <c:v>4.092135008633071E-3</c:v>
                </c:pt>
                <c:pt idx="15">
                  <c:v>4.301893555475173E-3</c:v>
                </c:pt>
                <c:pt idx="16">
                  <c:v>2.2869006237955874E-3</c:v>
                </c:pt>
                <c:pt idx="17">
                  <c:v>7.2231493551265903E-4</c:v>
                </c:pt>
                <c:pt idx="18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1F5-42ED-AF18-C378A2270B3C}"/>
            </c:ext>
          </c:extLst>
        </c:ser>
        <c:ser>
          <c:idx val="3"/>
          <c:order val="3"/>
          <c:tx>
            <c:strRef>
              <c:f>'Proyectos de infraestructura fi'!$A$5</c:f>
              <c:strCache>
                <c:ptCount val="1"/>
                <c:pt idx="0">
                  <c:v>Metro de Bogotá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fi'!$B$5:$T$5</c:f>
              <c:numCache>
                <c:formatCode>General</c:formatCode>
                <c:ptCount val="19"/>
                <c:pt idx="2" formatCode="0.0%">
                  <c:v>0</c:v>
                </c:pt>
                <c:pt idx="3" formatCode="0.0%">
                  <c:v>0</c:v>
                </c:pt>
                <c:pt idx="4" formatCode="0.0%">
                  <c:v>0</c:v>
                </c:pt>
                <c:pt idx="5" formatCode="0.0%">
                  <c:v>0</c:v>
                </c:pt>
                <c:pt idx="6" formatCode="0.0%">
                  <c:v>0</c:v>
                </c:pt>
                <c:pt idx="7" formatCode="0.0%">
                  <c:v>0</c:v>
                </c:pt>
                <c:pt idx="8" formatCode="0.000%">
                  <c:v>6.354626464930126E-4</c:v>
                </c:pt>
                <c:pt idx="9" formatCode="0.000%">
                  <c:v>1.5347680587283015E-3</c:v>
                </c:pt>
                <c:pt idx="10" formatCode="0.00%">
                  <c:v>1.9745095448275513E-3</c:v>
                </c:pt>
                <c:pt idx="11" formatCode="0.00%">
                  <c:v>2.8135907644862321E-3</c:v>
                </c:pt>
                <c:pt idx="12" formatCode="0.00%">
                  <c:v>2.8646907466639534E-3</c:v>
                </c:pt>
                <c:pt idx="13" formatCode="0.0%">
                  <c:v>1.9811946720867399E-3</c:v>
                </c:pt>
                <c:pt idx="14" formatCode="0.0%">
                  <c:v>2.562212184395033E-3</c:v>
                </c:pt>
                <c:pt idx="15" formatCode="0.0%">
                  <c:v>3.601953590610114E-3</c:v>
                </c:pt>
                <c:pt idx="16" formatCode="0.0%">
                  <c:v>2.1155662714653863E-3</c:v>
                </c:pt>
                <c:pt idx="17" formatCode="0.0%">
                  <c:v>7.2231493551265903E-4</c:v>
                </c:pt>
                <c:pt idx="18" formatCode="0.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1F5-42ED-AF18-C378A2270B3C}"/>
            </c:ext>
          </c:extLst>
        </c:ser>
        <c:ser>
          <c:idx val="4"/>
          <c:order val="4"/>
          <c:tx>
            <c:strRef>
              <c:f>'Proyectos de infraestructura fi'!$A$8</c:f>
              <c:strCache>
                <c:ptCount val="1"/>
                <c:pt idx="0">
                  <c:v>Metro Medellín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fi'!$B$8:$T$8</c:f>
              <c:numCache>
                <c:formatCode>General</c:formatCode>
                <c:ptCount val="19"/>
                <c:pt idx="6" formatCode="0.00%">
                  <c:v>0</c:v>
                </c:pt>
                <c:pt idx="7" formatCode="0.00%">
                  <c:v>7.5891216096342598E-5</c:v>
                </c:pt>
                <c:pt idx="8" formatCode="0.000%">
                  <c:v>3.5147099862710342E-4</c:v>
                </c:pt>
                <c:pt idx="9" formatCode="0.000%">
                  <c:v>5.0600823623254357E-4</c:v>
                </c:pt>
                <c:pt idx="10" formatCode="0.00%">
                  <c:v>1.3592225316207541E-4</c:v>
                </c:pt>
                <c:pt idx="11" formatCode="0.00%">
                  <c:v>1.8910732747782827E-4</c:v>
                </c:pt>
                <c:pt idx="12" formatCode="0.00%">
                  <c:v>0</c:v>
                </c:pt>
                <c:pt idx="13" formatCode="0.00%">
                  <c:v>0</c:v>
                </c:pt>
                <c:pt idx="14" formatCode="0.00%">
                  <c:v>0</c:v>
                </c:pt>
                <c:pt idx="15" formatCode="0.00%">
                  <c:v>0</c:v>
                </c:pt>
                <c:pt idx="16" formatCode="0.00%">
                  <c:v>0</c:v>
                </c:pt>
                <c:pt idx="17" formatCode="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B1F5-42ED-AF18-C378A2270B3C}"/>
            </c:ext>
          </c:extLst>
        </c:ser>
        <c:ser>
          <c:idx val="5"/>
          <c:order val="5"/>
          <c:tx>
            <c:strRef>
              <c:f>'Proyectos de infraestructura fi'!$A$7</c:f>
              <c:strCache>
                <c:ptCount val="1"/>
                <c:pt idx="0">
                  <c:v>Compromiso por Colombia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'Proyectos de infraestructura fi'!$B$2:$T$2</c:f>
              <c:strCache>
                <c:ptCount val="1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2024p</c:v>
                </c:pt>
                <c:pt idx="10">
                  <c:v>2025p</c:v>
                </c:pt>
                <c:pt idx="11">
                  <c:v>2026p</c:v>
                </c:pt>
                <c:pt idx="12">
                  <c:v>2027p</c:v>
                </c:pt>
                <c:pt idx="13">
                  <c:v>2028p</c:v>
                </c:pt>
                <c:pt idx="14">
                  <c:v>2029p</c:v>
                </c:pt>
                <c:pt idx="15">
                  <c:v>2030p</c:v>
                </c:pt>
                <c:pt idx="16">
                  <c:v>2031p</c:v>
                </c:pt>
                <c:pt idx="17">
                  <c:v>2032p</c:v>
                </c:pt>
                <c:pt idx="18">
                  <c:v>2033p</c:v>
                </c:pt>
              </c:strCache>
            </c:strRef>
          </c:cat>
          <c:val>
            <c:numRef>
              <c:f>'Proyectos de infraestructura fi'!$B$7:$T$7</c:f>
              <c:numCache>
                <c:formatCode>General</c:formatCode>
                <c:ptCount val="19"/>
                <c:pt idx="5" formatCode="0.0%">
                  <c:v>0</c:v>
                </c:pt>
                <c:pt idx="6" formatCode="0.00%">
                  <c:v>7.3386669468396314E-4</c:v>
                </c:pt>
                <c:pt idx="7" formatCode="0.00%">
                  <c:v>1.3620399077923103E-3</c:v>
                </c:pt>
                <c:pt idx="8" formatCode="0.000%">
                  <c:v>9.8051622256622832E-4</c:v>
                </c:pt>
                <c:pt idx="9" formatCode="0.000%">
                  <c:v>6.9306417133203359E-4</c:v>
                </c:pt>
                <c:pt idx="10" formatCode="0.00%">
                  <c:v>1.4961609197417782E-4</c:v>
                </c:pt>
                <c:pt idx="11" formatCode="0.00%">
                  <c:v>6.5965720110869688E-4</c:v>
                </c:pt>
                <c:pt idx="12" formatCode="0.00%">
                  <c:v>5.7478387279515444E-4</c:v>
                </c:pt>
                <c:pt idx="13" formatCode="0.00%">
                  <c:v>4.8736196630581007E-4</c:v>
                </c:pt>
                <c:pt idx="14" formatCode="0.00%">
                  <c:v>4.5396021160572345E-4</c:v>
                </c:pt>
                <c:pt idx="15" formatCode="0.00%">
                  <c:v>3.949372015657374E-4</c:v>
                </c:pt>
                <c:pt idx="16" formatCode="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1F5-42ED-AF18-C378A2270B3C}"/>
            </c:ext>
          </c:extLst>
        </c:ser>
        <c:ser>
          <c:idx val="6"/>
          <c:order val="6"/>
          <c:tx>
            <c:strRef>
              <c:f>'Proyectos de infraestructura fi'!$A$6</c:f>
              <c:strCache>
                <c:ptCount val="1"/>
                <c:pt idx="0">
                  <c:v>Transmilenio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'Proyectos de infraestructura fi'!$B$6:$T$6</c:f>
              <c:numCache>
                <c:formatCode>0%</c:formatCode>
                <c:ptCount val="19"/>
                <c:pt idx="0">
                  <c:v>3.812745573440777E-4</c:v>
                </c:pt>
                <c:pt idx="1">
                  <c:v>3.703280261267665E-4</c:v>
                </c:pt>
                <c:pt idx="2" formatCode="0.0%">
                  <c:v>3.6275592247735512E-4</c:v>
                </c:pt>
                <c:pt idx="3" formatCode="0.0%">
                  <c:v>3.5789089371841436E-4</c:v>
                </c:pt>
                <c:pt idx="4" formatCode="0.0%">
                  <c:v>4.3852048224372506E-4</c:v>
                </c:pt>
                <c:pt idx="5" formatCode="0.0%">
                  <c:v>3.626358905340754E-4</c:v>
                </c:pt>
                <c:pt idx="6" formatCode="0.0%">
                  <c:v>3.4793835558111702E-4</c:v>
                </c:pt>
                <c:pt idx="7" formatCode="0.0%">
                  <c:v>8.1125016141242749E-4</c:v>
                </c:pt>
                <c:pt idx="8" formatCode="0.000%">
                  <c:v>7.3055753291882306E-4</c:v>
                </c:pt>
                <c:pt idx="9" formatCode="0.000%">
                  <c:v>1.1092362451006637E-3</c:v>
                </c:pt>
                <c:pt idx="10" formatCode="0.0%">
                  <c:v>9.2174466860420841E-4</c:v>
                </c:pt>
                <c:pt idx="11" formatCode="0.0%">
                  <c:v>5.3815904230783071E-4</c:v>
                </c:pt>
                <c:pt idx="12" formatCode="0.0%">
                  <c:v>2.8233681087000884E-4</c:v>
                </c:pt>
                <c:pt idx="13" formatCode="0.0%">
                  <c:v>0</c:v>
                </c:pt>
                <c:pt idx="14" formatCode="0.0%">
                  <c:v>0</c:v>
                </c:pt>
                <c:pt idx="15" formatCode="0.0%">
                  <c:v>0</c:v>
                </c:pt>
                <c:pt idx="16" formatCode="0.0%">
                  <c:v>0</c:v>
                </c:pt>
                <c:pt idx="17" formatCode="0.0%">
                  <c:v>0</c:v>
                </c:pt>
                <c:pt idx="18" formatCode="0.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1F5-42ED-AF18-C378A2270B3C}"/>
            </c:ext>
          </c:extLst>
        </c:ser>
        <c:ser>
          <c:idx val="7"/>
          <c:order val="7"/>
          <c:tx>
            <c:strRef>
              <c:f>'Proyectos de infraestructura fi'!$A$9</c:f>
              <c:strCache>
                <c:ptCount val="1"/>
                <c:pt idx="0">
                  <c:v>IDU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'Proyectos de infraestructura fi'!$B$9:$T$9</c:f>
              <c:numCache>
                <c:formatCode>0.0%</c:formatCode>
                <c:ptCount val="19"/>
                <c:pt idx="1">
                  <c:v>0</c:v>
                </c:pt>
                <c:pt idx="2">
                  <c:v>2.5539628610134283E-4</c:v>
                </c:pt>
                <c:pt idx="3">
                  <c:v>1.9883596183330031E-4</c:v>
                </c:pt>
                <c:pt idx="4">
                  <c:v>4.1660728194723102E-4</c:v>
                </c:pt>
                <c:pt idx="5">
                  <c:v>3.808802709110527E-4</c:v>
                </c:pt>
                <c:pt idx="6">
                  <c:v>4.2709163981341031E-4</c:v>
                </c:pt>
                <c:pt idx="7">
                  <c:v>7.6989681588462402E-4</c:v>
                </c:pt>
                <c:pt idx="8" formatCode="0.000%">
                  <c:v>4.1445290716862055E-4</c:v>
                </c:pt>
                <c:pt idx="9" formatCode="0.000%">
                  <c:v>7.4749731445522766E-4</c:v>
                </c:pt>
                <c:pt idx="10">
                  <c:v>2.7603393151327745E-4</c:v>
                </c:pt>
                <c:pt idx="11">
                  <c:v>3.9146017378301461E-4</c:v>
                </c:pt>
                <c:pt idx="12">
                  <c:v>2.729367748520703E-4</c:v>
                </c:pt>
                <c:pt idx="13">
                  <c:v>2.3909183099618067E-4</c:v>
                </c:pt>
                <c:pt idx="14">
                  <c:v>1.9317436734953109E-4</c:v>
                </c:pt>
                <c:pt idx="15">
                  <c:v>1.5911849488415932E-4</c:v>
                </c:pt>
                <c:pt idx="16">
                  <c:v>1.7133435233020099E-4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B1F5-42ED-AF18-C378A2270B3C}"/>
            </c:ext>
          </c:extLst>
        </c:ser>
        <c:ser>
          <c:idx val="8"/>
          <c:order val="8"/>
          <c:tx>
            <c:strRef>
              <c:f>'Proyectos de infraestructura fi'!$A$10</c:f>
              <c:strCache>
                <c:ptCount val="1"/>
                <c:pt idx="0">
                  <c:v>Caminos comunitarios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'Proyectos de infraestructura fi'!$B$10:$T$10</c:f>
              <c:numCache>
                <c:formatCode>General</c:formatCode>
                <c:ptCount val="19"/>
                <c:pt idx="7" formatCode="0.0%">
                  <c:v>0</c:v>
                </c:pt>
                <c:pt idx="8" formatCode="0.000%">
                  <c:v>2.2463551436846806E-4</c:v>
                </c:pt>
                <c:pt idx="9" formatCode="0.000%">
                  <c:v>8.7975162411462761E-4</c:v>
                </c:pt>
                <c:pt idx="10" formatCode="0.0%">
                  <c:v>1.4116417707736558E-3</c:v>
                </c:pt>
                <c:pt idx="11" formatCode="0.0%">
                  <c:v>1.0206432511400878E-3</c:v>
                </c:pt>
                <c:pt idx="12" formatCode="0.0%">
                  <c:v>8.9446043918380176E-4</c:v>
                </c:pt>
                <c:pt idx="13" formatCode="0.0%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1F5-42ED-AF18-C378A2270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6751312"/>
        <c:axId val="1916748400"/>
      </c:lineChart>
      <c:catAx>
        <c:axId val="19167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916748400"/>
        <c:crosses val="autoZero"/>
        <c:auto val="1"/>
        <c:lblAlgn val="ctr"/>
        <c:lblOffset val="100"/>
        <c:noMultiLvlLbl val="0"/>
      </c:catAx>
      <c:valAx>
        <c:axId val="19167484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% del PIB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916751312"/>
        <c:crosses val="autoZero"/>
        <c:crossBetween val="between"/>
        <c:majorUnit val="2.0000000000000005E-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590198277732754E-2"/>
          <c:y val="1.1315792537067908E-3"/>
          <c:w val="0.98540980172226722"/>
          <c:h val="0.18293454609109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Hoja2!$G$121</c:f>
              <c:strCache>
                <c:ptCount val="1"/>
                <c:pt idx="0">
                  <c:v>Aportes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Hoja2!$E$122:$E$293</c:f>
              <c:numCache>
                <c:formatCode>mmm\-yy</c:formatCode>
                <c:ptCount val="1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</c:numCache>
            </c:numRef>
          </c:cat>
          <c:val>
            <c:numRef>
              <c:f>Hoja2!$G$122:$G$293</c:f>
              <c:numCache>
                <c:formatCode>General</c:formatCode>
                <c:ptCount val="172"/>
                <c:pt idx="0">
                  <c:v>1166.43</c:v>
                </c:pt>
                <c:pt idx="1">
                  <c:v>1070.6600000000001</c:v>
                </c:pt>
                <c:pt idx="2">
                  <c:v>1720.54</c:v>
                </c:pt>
                <c:pt idx="3">
                  <c:v>3365.75</c:v>
                </c:pt>
                <c:pt idx="4">
                  <c:v>4665.33</c:v>
                </c:pt>
                <c:pt idx="5">
                  <c:v>5306.95</c:v>
                </c:pt>
                <c:pt idx="6">
                  <c:v>6496.37</c:v>
                </c:pt>
                <c:pt idx="7">
                  <c:v>4610.6499999999996</c:v>
                </c:pt>
                <c:pt idx="8">
                  <c:v>4834.2700000000004</c:v>
                </c:pt>
                <c:pt idx="9">
                  <c:v>4887.6499999999996</c:v>
                </c:pt>
                <c:pt idx="10">
                  <c:v>7203.8</c:v>
                </c:pt>
                <c:pt idx="11">
                  <c:v>5525.65</c:v>
                </c:pt>
                <c:pt idx="12">
                  <c:v>3062.3</c:v>
                </c:pt>
                <c:pt idx="13">
                  <c:v>2691.69</c:v>
                </c:pt>
                <c:pt idx="14">
                  <c:v>5322.71</c:v>
                </c:pt>
                <c:pt idx="15">
                  <c:v>9474.86</c:v>
                </c:pt>
                <c:pt idx="16">
                  <c:v>8694.42</c:v>
                </c:pt>
                <c:pt idx="17">
                  <c:v>6732.8</c:v>
                </c:pt>
                <c:pt idx="18">
                  <c:v>5551.46</c:v>
                </c:pt>
                <c:pt idx="19">
                  <c:v>4825.09</c:v>
                </c:pt>
                <c:pt idx="20">
                  <c:v>4552.33</c:v>
                </c:pt>
                <c:pt idx="21">
                  <c:v>6401.13</c:v>
                </c:pt>
                <c:pt idx="22">
                  <c:v>7368.94</c:v>
                </c:pt>
                <c:pt idx="23">
                  <c:v>7019.4</c:v>
                </c:pt>
                <c:pt idx="24">
                  <c:v>3846.75</c:v>
                </c:pt>
                <c:pt idx="25">
                  <c:v>2490.48</c:v>
                </c:pt>
                <c:pt idx="26">
                  <c:v>3674.83</c:v>
                </c:pt>
                <c:pt idx="27">
                  <c:v>7211.24</c:v>
                </c:pt>
                <c:pt idx="28">
                  <c:v>7466.74</c:v>
                </c:pt>
                <c:pt idx="29">
                  <c:v>4821.6000000000004</c:v>
                </c:pt>
                <c:pt idx="30">
                  <c:v>5633.03</c:v>
                </c:pt>
                <c:pt idx="31">
                  <c:v>5400.34</c:v>
                </c:pt>
                <c:pt idx="32">
                  <c:v>3277.44</c:v>
                </c:pt>
                <c:pt idx="33">
                  <c:v>4441.0200000000004</c:v>
                </c:pt>
                <c:pt idx="34">
                  <c:v>3809.54</c:v>
                </c:pt>
                <c:pt idx="35">
                  <c:v>2856.63</c:v>
                </c:pt>
                <c:pt idx="36">
                  <c:v>1688.95</c:v>
                </c:pt>
                <c:pt idx="37">
                  <c:v>2191.63</c:v>
                </c:pt>
                <c:pt idx="38">
                  <c:v>2903.86</c:v>
                </c:pt>
                <c:pt idx="39">
                  <c:v>2989.64</c:v>
                </c:pt>
                <c:pt idx="40">
                  <c:v>6545.68</c:v>
                </c:pt>
                <c:pt idx="41">
                  <c:v>4515.3500000000004</c:v>
                </c:pt>
                <c:pt idx="42">
                  <c:v>4481.74</c:v>
                </c:pt>
                <c:pt idx="43">
                  <c:v>5475.03</c:v>
                </c:pt>
                <c:pt idx="44">
                  <c:v>4261.3999999999996</c:v>
                </c:pt>
                <c:pt idx="45">
                  <c:v>4116.5200000000004</c:v>
                </c:pt>
                <c:pt idx="46">
                  <c:v>4949.13</c:v>
                </c:pt>
                <c:pt idx="47">
                  <c:v>4265.5200000000004</c:v>
                </c:pt>
                <c:pt idx="48">
                  <c:v>2551.87</c:v>
                </c:pt>
                <c:pt idx="49">
                  <c:v>2427.0700000000002</c:v>
                </c:pt>
                <c:pt idx="50">
                  <c:v>3177.46</c:v>
                </c:pt>
                <c:pt idx="51">
                  <c:v>3279.81</c:v>
                </c:pt>
                <c:pt idx="52">
                  <c:v>4408.93</c:v>
                </c:pt>
                <c:pt idx="53">
                  <c:v>6219.03</c:v>
                </c:pt>
                <c:pt idx="54">
                  <c:v>5721.54</c:v>
                </c:pt>
                <c:pt idx="55">
                  <c:v>4497.6000000000004</c:v>
                </c:pt>
                <c:pt idx="56">
                  <c:v>4023.26</c:v>
                </c:pt>
                <c:pt idx="57">
                  <c:v>4710.88</c:v>
                </c:pt>
                <c:pt idx="58">
                  <c:v>4526.82</c:v>
                </c:pt>
                <c:pt idx="59">
                  <c:v>3609.06</c:v>
                </c:pt>
                <c:pt idx="60">
                  <c:v>2209.21</c:v>
                </c:pt>
                <c:pt idx="61">
                  <c:v>2499.59</c:v>
                </c:pt>
                <c:pt idx="62">
                  <c:v>2648.21</c:v>
                </c:pt>
                <c:pt idx="63">
                  <c:v>4407.7700000000004</c:v>
                </c:pt>
                <c:pt idx="64">
                  <c:v>4465.9799999999996</c:v>
                </c:pt>
                <c:pt idx="65">
                  <c:v>6864.8</c:v>
                </c:pt>
                <c:pt idx="66">
                  <c:v>6082.81</c:v>
                </c:pt>
                <c:pt idx="67">
                  <c:v>5413.08</c:v>
                </c:pt>
                <c:pt idx="68">
                  <c:v>3358.47</c:v>
                </c:pt>
                <c:pt idx="69">
                  <c:v>3003.51</c:v>
                </c:pt>
                <c:pt idx="70">
                  <c:v>3752.96</c:v>
                </c:pt>
                <c:pt idx="71">
                  <c:v>2267.85</c:v>
                </c:pt>
                <c:pt idx="72">
                  <c:v>1489.25</c:v>
                </c:pt>
                <c:pt idx="73">
                  <c:v>1470.23</c:v>
                </c:pt>
                <c:pt idx="74">
                  <c:v>1852.62</c:v>
                </c:pt>
                <c:pt idx="75">
                  <c:v>3862.48</c:v>
                </c:pt>
                <c:pt idx="76">
                  <c:v>5234.59</c:v>
                </c:pt>
                <c:pt idx="77">
                  <c:v>4887.71</c:v>
                </c:pt>
                <c:pt idx="78">
                  <c:v>6186</c:v>
                </c:pt>
                <c:pt idx="79">
                  <c:v>4788.05</c:v>
                </c:pt>
                <c:pt idx="80">
                  <c:v>5555.56</c:v>
                </c:pt>
                <c:pt idx="81">
                  <c:v>5042.2299999999996</c:v>
                </c:pt>
                <c:pt idx="82">
                  <c:v>5845.68</c:v>
                </c:pt>
                <c:pt idx="83">
                  <c:v>4779.79</c:v>
                </c:pt>
                <c:pt idx="84">
                  <c:v>3725.85</c:v>
                </c:pt>
                <c:pt idx="85">
                  <c:v>2137.17</c:v>
                </c:pt>
                <c:pt idx="86">
                  <c:v>5339.09</c:v>
                </c:pt>
                <c:pt idx="87">
                  <c:v>4629.1099999999997</c:v>
                </c:pt>
                <c:pt idx="88">
                  <c:v>8303.24</c:v>
                </c:pt>
                <c:pt idx="89">
                  <c:v>6835.74</c:v>
                </c:pt>
                <c:pt idx="90">
                  <c:v>5902.31</c:v>
                </c:pt>
                <c:pt idx="91">
                  <c:v>4539.3999999999996</c:v>
                </c:pt>
                <c:pt idx="92">
                  <c:v>4581.9799999999996</c:v>
                </c:pt>
                <c:pt idx="93">
                  <c:v>4270.7299999999996</c:v>
                </c:pt>
                <c:pt idx="94">
                  <c:v>5216.76</c:v>
                </c:pt>
                <c:pt idx="95">
                  <c:v>3564.22</c:v>
                </c:pt>
                <c:pt idx="96">
                  <c:v>3373.06</c:v>
                </c:pt>
                <c:pt idx="97">
                  <c:v>2099.39</c:v>
                </c:pt>
                <c:pt idx="98">
                  <c:v>2729.28</c:v>
                </c:pt>
                <c:pt idx="99">
                  <c:v>6419.39</c:v>
                </c:pt>
                <c:pt idx="100">
                  <c:v>9795.7900000000009</c:v>
                </c:pt>
                <c:pt idx="101">
                  <c:v>8026.9</c:v>
                </c:pt>
                <c:pt idx="102">
                  <c:v>6957.94</c:v>
                </c:pt>
                <c:pt idx="103">
                  <c:v>5578.44</c:v>
                </c:pt>
                <c:pt idx="104">
                  <c:v>4599.3999999999996</c:v>
                </c:pt>
                <c:pt idx="105">
                  <c:v>5660.17</c:v>
                </c:pt>
                <c:pt idx="106">
                  <c:v>5254.46</c:v>
                </c:pt>
                <c:pt idx="107">
                  <c:v>2843.39</c:v>
                </c:pt>
                <c:pt idx="108">
                  <c:v>2074.63</c:v>
                </c:pt>
                <c:pt idx="109">
                  <c:v>1985.18</c:v>
                </c:pt>
                <c:pt idx="110">
                  <c:v>3028</c:v>
                </c:pt>
                <c:pt idx="111">
                  <c:v>5334.06</c:v>
                </c:pt>
                <c:pt idx="112">
                  <c:v>6856</c:v>
                </c:pt>
                <c:pt idx="113">
                  <c:v>7549.35</c:v>
                </c:pt>
                <c:pt idx="114">
                  <c:v>6425.75</c:v>
                </c:pt>
                <c:pt idx="115">
                  <c:v>4555.2</c:v>
                </c:pt>
                <c:pt idx="116">
                  <c:v>3680.92</c:v>
                </c:pt>
                <c:pt idx="117">
                  <c:v>5046.8100000000004</c:v>
                </c:pt>
                <c:pt idx="118">
                  <c:v>4396.04</c:v>
                </c:pt>
                <c:pt idx="119">
                  <c:v>3321.72</c:v>
                </c:pt>
                <c:pt idx="120">
                  <c:v>2109.33</c:v>
                </c:pt>
                <c:pt idx="121">
                  <c:v>1801.35</c:v>
                </c:pt>
                <c:pt idx="122">
                  <c:v>2301.91</c:v>
                </c:pt>
                <c:pt idx="123">
                  <c:v>2990.98</c:v>
                </c:pt>
                <c:pt idx="124">
                  <c:v>4078.81</c:v>
                </c:pt>
                <c:pt idx="125">
                  <c:v>5382.83</c:v>
                </c:pt>
                <c:pt idx="126">
                  <c:v>6940.5</c:v>
                </c:pt>
                <c:pt idx="127">
                  <c:v>4675.74</c:v>
                </c:pt>
                <c:pt idx="128">
                  <c:v>4690.6899999999996</c:v>
                </c:pt>
                <c:pt idx="129">
                  <c:v>4298.29</c:v>
                </c:pt>
                <c:pt idx="130">
                  <c:v>6754.62</c:v>
                </c:pt>
                <c:pt idx="131">
                  <c:v>3906.37</c:v>
                </c:pt>
                <c:pt idx="132">
                  <c:v>2978.74</c:v>
                </c:pt>
                <c:pt idx="133">
                  <c:v>2441.27</c:v>
                </c:pt>
                <c:pt idx="134">
                  <c:v>5660.75</c:v>
                </c:pt>
                <c:pt idx="135">
                  <c:v>5469.25</c:v>
                </c:pt>
                <c:pt idx="136">
                  <c:v>9063.42</c:v>
                </c:pt>
                <c:pt idx="137">
                  <c:v>9267.41</c:v>
                </c:pt>
                <c:pt idx="138">
                  <c:v>7193.34</c:v>
                </c:pt>
                <c:pt idx="139">
                  <c:v>6784.7</c:v>
                </c:pt>
                <c:pt idx="140">
                  <c:v>5741.86</c:v>
                </c:pt>
                <c:pt idx="141">
                  <c:v>6200.73</c:v>
                </c:pt>
                <c:pt idx="142">
                  <c:v>6035.31</c:v>
                </c:pt>
                <c:pt idx="143">
                  <c:v>3654.77</c:v>
                </c:pt>
                <c:pt idx="144">
                  <c:v>2685.79</c:v>
                </c:pt>
                <c:pt idx="145">
                  <c:v>2853.5</c:v>
                </c:pt>
                <c:pt idx="146">
                  <c:v>4955.22</c:v>
                </c:pt>
                <c:pt idx="147">
                  <c:v>6529.86</c:v>
                </c:pt>
                <c:pt idx="148">
                  <c:v>7080.16</c:v>
                </c:pt>
                <c:pt idx="149">
                  <c:v>8357.4</c:v>
                </c:pt>
                <c:pt idx="150">
                  <c:v>7881.45</c:v>
                </c:pt>
                <c:pt idx="151">
                  <c:v>6933.56</c:v>
                </c:pt>
                <c:pt idx="152">
                  <c:v>6039.35</c:v>
                </c:pt>
                <c:pt idx="153">
                  <c:v>9439.7000000000007</c:v>
                </c:pt>
                <c:pt idx="154">
                  <c:v>10518.6</c:v>
                </c:pt>
                <c:pt idx="155">
                  <c:v>6227.71</c:v>
                </c:pt>
                <c:pt idx="156">
                  <c:v>5965.16</c:v>
                </c:pt>
                <c:pt idx="157">
                  <c:v>3378.17</c:v>
                </c:pt>
                <c:pt idx="158">
                  <c:v>7887.53</c:v>
                </c:pt>
                <c:pt idx="159">
                  <c:v>7406.86</c:v>
                </c:pt>
                <c:pt idx="160">
                  <c:v>6808.39</c:v>
                </c:pt>
                <c:pt idx="161">
                  <c:v>7063.64</c:v>
                </c:pt>
                <c:pt idx="162">
                  <c:v>7256.03</c:v>
                </c:pt>
                <c:pt idx="163">
                  <c:v>5710.08</c:v>
                </c:pt>
                <c:pt idx="164">
                  <c:v>3559.21</c:v>
                </c:pt>
                <c:pt idx="165">
                  <c:v>4634.34</c:v>
                </c:pt>
                <c:pt idx="166">
                  <c:v>6149.22</c:v>
                </c:pt>
                <c:pt idx="167">
                  <c:v>3644.93</c:v>
                </c:pt>
                <c:pt idx="168">
                  <c:v>2323.14</c:v>
                </c:pt>
                <c:pt idx="169">
                  <c:v>2325.56</c:v>
                </c:pt>
                <c:pt idx="170">
                  <c:v>2178.5500000000002</c:v>
                </c:pt>
                <c:pt idx="171">
                  <c:v>3988.74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B-4FC8-AD88-E6330F6DE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417584"/>
        <c:axId val="1195431984"/>
      </c:areaChart>
      <c:lineChart>
        <c:grouping val="standard"/>
        <c:varyColors val="0"/>
        <c:ser>
          <c:idx val="0"/>
          <c:order val="0"/>
          <c:tx>
            <c:strRef>
              <c:f>Hoja2!$F$121</c:f>
              <c:strCache>
                <c:ptCount val="1"/>
                <c:pt idx="0">
                  <c:v>Demanda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1"/>
              <c:layout>
                <c:manualLayout>
                  <c:x val="-4.5519713261648748E-3"/>
                  <c:y val="-3.6811594202898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F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B-4FC8-AD88-E6330F6DE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Hoja2!$E$122:$E$293</c:f>
              <c:numCache>
                <c:formatCode>mmm\-yy</c:formatCode>
                <c:ptCount val="1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</c:numCache>
            </c:numRef>
          </c:cat>
          <c:val>
            <c:numRef>
              <c:f>Hoja2!$F$122:$F$293</c:f>
              <c:numCache>
                <c:formatCode>#,##0</c:formatCode>
                <c:ptCount val="172"/>
                <c:pt idx="0">
                  <c:v>4576.9405155900013</c:v>
                </c:pt>
                <c:pt idx="1">
                  <c:v>4409.459580759999</c:v>
                </c:pt>
                <c:pt idx="2">
                  <c:v>4890.1213692800011</c:v>
                </c:pt>
                <c:pt idx="3">
                  <c:v>4610.7545271799991</c:v>
                </c:pt>
                <c:pt idx="4">
                  <c:v>4785.9091376699998</c:v>
                </c:pt>
                <c:pt idx="5">
                  <c:v>4587.0741785500013</c:v>
                </c:pt>
                <c:pt idx="6">
                  <c:v>4706.7512422499994</c:v>
                </c:pt>
                <c:pt idx="7">
                  <c:v>4771.8102158199999</c:v>
                </c:pt>
                <c:pt idx="8">
                  <c:v>4664.8451968099989</c:v>
                </c:pt>
                <c:pt idx="9">
                  <c:v>4818.6964663399976</c:v>
                </c:pt>
                <c:pt idx="10">
                  <c:v>4615.7352540899992</c:v>
                </c:pt>
                <c:pt idx="11">
                  <c:v>4707.2319412299985</c:v>
                </c:pt>
                <c:pt idx="12">
                  <c:v>4666.6299227700019</c:v>
                </c:pt>
                <c:pt idx="13">
                  <c:v>4359.0004368500004</c:v>
                </c:pt>
                <c:pt idx="14">
                  <c:v>4801.2053597300001</c:v>
                </c:pt>
                <c:pt idx="15">
                  <c:v>4587.4527845300017</c:v>
                </c:pt>
                <c:pt idx="16">
                  <c:v>4855.4771202100001</c:v>
                </c:pt>
                <c:pt idx="17">
                  <c:v>4689.4855592200011</c:v>
                </c:pt>
                <c:pt idx="18">
                  <c:v>4817.04381921</c:v>
                </c:pt>
                <c:pt idx="19">
                  <c:v>5040.0314085599985</c:v>
                </c:pt>
                <c:pt idx="20">
                  <c:v>4834.1504892099993</c:v>
                </c:pt>
                <c:pt idx="21">
                  <c:v>4883.2209813799982</c:v>
                </c:pt>
                <c:pt idx="22">
                  <c:v>4790.8238631099985</c:v>
                </c:pt>
                <c:pt idx="23">
                  <c:v>4876.3499843799991</c:v>
                </c:pt>
                <c:pt idx="24">
                  <c:v>4806.9142888800025</c:v>
                </c:pt>
                <c:pt idx="25">
                  <c:v>4631.6994973600004</c:v>
                </c:pt>
                <c:pt idx="26">
                  <c:v>5115.4757662500015</c:v>
                </c:pt>
                <c:pt idx="27">
                  <c:v>4701.1186019600009</c:v>
                </c:pt>
                <c:pt idx="28">
                  <c:v>5002.6929407199996</c:v>
                </c:pt>
                <c:pt idx="29">
                  <c:v>4893.7003790699973</c:v>
                </c:pt>
                <c:pt idx="30">
                  <c:v>5033.9149567699997</c:v>
                </c:pt>
                <c:pt idx="31">
                  <c:v>5104.0776443200011</c:v>
                </c:pt>
                <c:pt idx="32">
                  <c:v>4998.6238209300009</c:v>
                </c:pt>
                <c:pt idx="33">
                  <c:v>5041.0197364300002</c:v>
                </c:pt>
                <c:pt idx="34">
                  <c:v>4960.7203989599984</c:v>
                </c:pt>
                <c:pt idx="35">
                  <c:v>5034.2743889199974</c:v>
                </c:pt>
                <c:pt idx="36">
                  <c:v>5025.202450519997</c:v>
                </c:pt>
                <c:pt idx="37">
                  <c:v>4609.6858031799975</c:v>
                </c:pt>
                <c:pt idx="38">
                  <c:v>5033.0368158599968</c:v>
                </c:pt>
                <c:pt idx="39">
                  <c:v>5106.2210452000008</c:v>
                </c:pt>
                <c:pt idx="40">
                  <c:v>5163.3477023500009</c:v>
                </c:pt>
                <c:pt idx="41">
                  <c:v>4955.0127940299963</c:v>
                </c:pt>
                <c:pt idx="42">
                  <c:v>5205.5003667399978</c:v>
                </c:pt>
                <c:pt idx="43">
                  <c:v>5196.4761026099995</c:v>
                </c:pt>
                <c:pt idx="44">
                  <c:v>5084.604754359998</c:v>
                </c:pt>
                <c:pt idx="45">
                  <c:v>5249.0490343199981</c:v>
                </c:pt>
                <c:pt idx="46">
                  <c:v>5085.6992909399978</c:v>
                </c:pt>
                <c:pt idx="47">
                  <c:v>5176.4405783099974</c:v>
                </c:pt>
                <c:pt idx="48">
                  <c:v>5166.8898303399992</c:v>
                </c:pt>
                <c:pt idx="49">
                  <c:v>4902.0781199500007</c:v>
                </c:pt>
                <c:pt idx="50">
                  <c:v>5316.7299969399983</c:v>
                </c:pt>
                <c:pt idx="51">
                  <c:v>5168.9900817099988</c:v>
                </c:pt>
                <c:pt idx="52">
                  <c:v>5410.8747640700003</c:v>
                </c:pt>
                <c:pt idx="53">
                  <c:v>5218.0744388199992</c:v>
                </c:pt>
                <c:pt idx="54">
                  <c:v>5513.5905284899991</c:v>
                </c:pt>
                <c:pt idx="55">
                  <c:v>5418.8811470099999</c:v>
                </c:pt>
                <c:pt idx="56">
                  <c:v>5345.77435341</c:v>
                </c:pt>
                <c:pt idx="57">
                  <c:v>5461.2802655099995</c:v>
                </c:pt>
                <c:pt idx="58">
                  <c:v>5186.8927450500023</c:v>
                </c:pt>
                <c:pt idx="59">
                  <c:v>5397.3888152299978</c:v>
                </c:pt>
                <c:pt idx="60">
                  <c:v>5309.6560947599974</c:v>
                </c:pt>
                <c:pt idx="61">
                  <c:v>5048.3093813700016</c:v>
                </c:pt>
                <c:pt idx="62">
                  <c:v>5533.3774036800005</c:v>
                </c:pt>
                <c:pt idx="63">
                  <c:v>5278.067244140002</c:v>
                </c:pt>
                <c:pt idx="64">
                  <c:v>5622.9034557400009</c:v>
                </c:pt>
                <c:pt idx="65">
                  <c:v>5413.0125698500005</c:v>
                </c:pt>
                <c:pt idx="66">
                  <c:v>5669.2772091600018</c:v>
                </c:pt>
                <c:pt idx="67">
                  <c:v>5691.1871114699989</c:v>
                </c:pt>
                <c:pt idx="68">
                  <c:v>5700.9448930700019</c:v>
                </c:pt>
                <c:pt idx="69">
                  <c:v>5762.7268013600024</c:v>
                </c:pt>
                <c:pt idx="70">
                  <c:v>5441.1928190100007</c:v>
                </c:pt>
                <c:pt idx="71">
                  <c:v>5702.80380049</c:v>
                </c:pt>
                <c:pt idx="72">
                  <c:v>5583.7338649900003</c:v>
                </c:pt>
                <c:pt idx="73">
                  <c:v>5464.9239542599998</c:v>
                </c:pt>
                <c:pt idx="74">
                  <c:v>5567.0538657100024</c:v>
                </c:pt>
                <c:pt idx="75">
                  <c:v>5396.9405142500009</c:v>
                </c:pt>
                <c:pt idx="76">
                  <c:v>5550.0042647300006</c:v>
                </c:pt>
                <c:pt idx="77">
                  <c:v>5400.6429429400005</c:v>
                </c:pt>
                <c:pt idx="78">
                  <c:v>5488.2927066400043</c:v>
                </c:pt>
                <c:pt idx="79">
                  <c:v>5762.1913462199982</c:v>
                </c:pt>
                <c:pt idx="80">
                  <c:v>5541.8675478700015</c:v>
                </c:pt>
                <c:pt idx="81">
                  <c:v>5587.3533208199997</c:v>
                </c:pt>
                <c:pt idx="82">
                  <c:v>5428.4883583399987</c:v>
                </c:pt>
                <c:pt idx="83">
                  <c:v>5547.9809918499996</c:v>
                </c:pt>
                <c:pt idx="84">
                  <c:v>5428.1326347000031</c:v>
                </c:pt>
                <c:pt idx="85">
                  <c:v>5188.569857980001</c:v>
                </c:pt>
                <c:pt idx="86">
                  <c:v>5607.7562031400003</c:v>
                </c:pt>
                <c:pt idx="87">
                  <c:v>5451.2320845499999</c:v>
                </c:pt>
                <c:pt idx="88">
                  <c:v>5681.9111348900024</c:v>
                </c:pt>
                <c:pt idx="89">
                  <c:v>5492.8670517800001</c:v>
                </c:pt>
                <c:pt idx="90">
                  <c:v>5665.0409990600028</c:v>
                </c:pt>
                <c:pt idx="91">
                  <c:v>5769.3194636400031</c:v>
                </c:pt>
                <c:pt idx="92">
                  <c:v>5623.5790244100017</c:v>
                </c:pt>
                <c:pt idx="93">
                  <c:v>5740.3454211799999</c:v>
                </c:pt>
                <c:pt idx="94">
                  <c:v>5572.7472813199984</c:v>
                </c:pt>
                <c:pt idx="95">
                  <c:v>5671.5664974199981</c:v>
                </c:pt>
                <c:pt idx="96">
                  <c:v>5618.5790844200055</c:v>
                </c:pt>
                <c:pt idx="97">
                  <c:v>5239.2002372700008</c:v>
                </c:pt>
                <c:pt idx="98">
                  <c:v>5790.2463005400004</c:v>
                </c:pt>
                <c:pt idx="99">
                  <c:v>5607.3048725700046</c:v>
                </c:pt>
                <c:pt idx="100">
                  <c:v>5799.1163718800035</c:v>
                </c:pt>
                <c:pt idx="101">
                  <c:v>5696.9401839900047</c:v>
                </c:pt>
                <c:pt idx="102">
                  <c:v>5918.2463690000041</c:v>
                </c:pt>
                <c:pt idx="103">
                  <c:v>6018.7783675500059</c:v>
                </c:pt>
                <c:pt idx="104">
                  <c:v>5813.1962834500018</c:v>
                </c:pt>
                <c:pt idx="105">
                  <c:v>5933.6956909100036</c:v>
                </c:pt>
                <c:pt idx="106">
                  <c:v>5819.2536636600016</c:v>
                </c:pt>
                <c:pt idx="107">
                  <c:v>5872.1363694400034</c:v>
                </c:pt>
                <c:pt idx="108">
                  <c:v>5832.4261198799986</c:v>
                </c:pt>
                <c:pt idx="109">
                  <c:v>5509.1712841899989</c:v>
                </c:pt>
                <c:pt idx="110">
                  <c:v>6022.1747200900008</c:v>
                </c:pt>
                <c:pt idx="111">
                  <c:v>5835.1512062000011</c:v>
                </c:pt>
                <c:pt idx="112">
                  <c:v>6104.4144240100004</c:v>
                </c:pt>
                <c:pt idx="113">
                  <c:v>5882.7662927299998</c:v>
                </c:pt>
                <c:pt idx="114">
                  <c:v>6146.8170687200018</c:v>
                </c:pt>
                <c:pt idx="115">
                  <c:v>6256.7983647199999</c:v>
                </c:pt>
                <c:pt idx="116">
                  <c:v>6050.144410969996</c:v>
                </c:pt>
                <c:pt idx="117">
                  <c:v>6092.4388765699987</c:v>
                </c:pt>
                <c:pt idx="118">
                  <c:v>5979.343746210001</c:v>
                </c:pt>
                <c:pt idx="119">
                  <c:v>6213.362827500001</c:v>
                </c:pt>
                <c:pt idx="120">
                  <c:v>6119.2924583600025</c:v>
                </c:pt>
                <c:pt idx="121">
                  <c:v>5987.9963200400016</c:v>
                </c:pt>
                <c:pt idx="122">
                  <c:v>5992.9601098700059</c:v>
                </c:pt>
                <c:pt idx="123">
                  <c:v>5200.8086959199991</c:v>
                </c:pt>
                <c:pt idx="124">
                  <c:v>5642.1724181799982</c:v>
                </c:pt>
                <c:pt idx="125">
                  <c:v>5568.3567776899981</c:v>
                </c:pt>
                <c:pt idx="126">
                  <c:v>5926.570730370001</c:v>
                </c:pt>
                <c:pt idx="127">
                  <c:v>5990.0450061200008</c:v>
                </c:pt>
                <c:pt idx="128">
                  <c:v>5880.8141916200011</c:v>
                </c:pt>
                <c:pt idx="129">
                  <c:v>6124.7234556800004</c:v>
                </c:pt>
                <c:pt idx="130">
                  <c:v>5873.7731153199984</c:v>
                </c:pt>
                <c:pt idx="131">
                  <c:v>6114.6369398100023</c:v>
                </c:pt>
                <c:pt idx="132">
                  <c:v>5936.8834492599999</c:v>
                </c:pt>
                <c:pt idx="133">
                  <c:v>5667.9846087800042</c:v>
                </c:pt>
                <c:pt idx="134">
                  <c:v>6233.3021080200006</c:v>
                </c:pt>
                <c:pt idx="135">
                  <c:v>6004.4258355400016</c:v>
                </c:pt>
                <c:pt idx="136">
                  <c:v>6015.2094417100016</c:v>
                </c:pt>
                <c:pt idx="137">
                  <c:v>6017.8308993400033</c:v>
                </c:pt>
                <c:pt idx="138">
                  <c:v>6377.1475796699997</c:v>
                </c:pt>
                <c:pt idx="139">
                  <c:v>6346.90657156</c:v>
                </c:pt>
                <c:pt idx="140">
                  <c:v>6307.744516380003</c:v>
                </c:pt>
                <c:pt idx="141">
                  <c:v>6490.0840083500043</c:v>
                </c:pt>
                <c:pt idx="142">
                  <c:v>6289.7357478799995</c:v>
                </c:pt>
                <c:pt idx="143">
                  <c:v>6429.3587446700003</c:v>
                </c:pt>
                <c:pt idx="144">
                  <c:v>6277.91</c:v>
                </c:pt>
                <c:pt idx="145">
                  <c:v>5878.37</c:v>
                </c:pt>
                <c:pt idx="146">
                  <c:v>6535.3099999999995</c:v>
                </c:pt>
                <c:pt idx="147">
                  <c:v>6272.3399999999992</c:v>
                </c:pt>
                <c:pt idx="148">
                  <c:v>6577.6299999999974</c:v>
                </c:pt>
                <c:pt idx="149">
                  <c:v>6207.72</c:v>
                </c:pt>
                <c:pt idx="150">
                  <c:v>6565.5700000000006</c:v>
                </c:pt>
                <c:pt idx="151">
                  <c:v>6624.4500000000007</c:v>
                </c:pt>
                <c:pt idx="152">
                  <c:v>6409.8399999999983</c:v>
                </c:pt>
                <c:pt idx="153">
                  <c:v>6558.0099999999984</c:v>
                </c:pt>
                <c:pt idx="154">
                  <c:v>6301.8500000000013</c:v>
                </c:pt>
                <c:pt idx="155">
                  <c:v>6445.57</c:v>
                </c:pt>
                <c:pt idx="156">
                  <c:v>6390.51</c:v>
                </c:pt>
                <c:pt idx="157">
                  <c:v>5999.7000000000007</c:v>
                </c:pt>
                <c:pt idx="158">
                  <c:v>6650.9900000000016</c:v>
                </c:pt>
                <c:pt idx="159">
                  <c:v>6367.6000000000013</c:v>
                </c:pt>
                <c:pt idx="160">
                  <c:v>6846.3700000000017</c:v>
                </c:pt>
                <c:pt idx="161">
                  <c:v>6581.3800000000019</c:v>
                </c:pt>
                <c:pt idx="162">
                  <c:v>6801.8554158399993</c:v>
                </c:pt>
                <c:pt idx="163">
                  <c:v>7012.3963820600011</c:v>
                </c:pt>
                <c:pt idx="164">
                  <c:v>6886.3364037500005</c:v>
                </c:pt>
                <c:pt idx="165">
                  <c:v>6889.4664447900004</c:v>
                </c:pt>
                <c:pt idx="166">
                  <c:v>6698.6784376899977</c:v>
                </c:pt>
                <c:pt idx="167">
                  <c:v>6860.0833508199994</c:v>
                </c:pt>
                <c:pt idx="168">
                  <c:v>6897.2152201100016</c:v>
                </c:pt>
                <c:pt idx="169">
                  <c:v>6559.6259206000004</c:v>
                </c:pt>
                <c:pt idx="170">
                  <c:v>7054.2982689900018</c:v>
                </c:pt>
                <c:pt idx="171">
                  <c:v>6816.3722518900004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BB-4FC8-AD88-E6330F6DE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417584"/>
        <c:axId val="1195431984"/>
      </c:lineChart>
      <c:dateAx>
        <c:axId val="1195417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CO"/>
          </a:p>
        </c:txPr>
        <c:crossAx val="1195431984"/>
        <c:crosses val="autoZero"/>
        <c:auto val="1"/>
        <c:lblOffset val="100"/>
        <c:baseTimeUnit val="months"/>
      </c:dateAx>
      <c:valAx>
        <c:axId val="119543198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CO"/>
          </a:p>
        </c:txPr>
        <c:crossAx val="119541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279569892473114E-2"/>
          <c:y val="0.10515700483091787"/>
          <c:w val="0.93888888888888888"/>
          <c:h val="0.79212004830917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'[Base presentación Acolgen.xlsx]Capacidad efectiva por recurso_'!$A$51</c:f>
              <c:strCache>
                <c:ptCount val="1"/>
                <c:pt idx="0">
                  <c:v>Fuentes de Energías Renovables No Convencionales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EF-45EE-81B4-FB14B3E33458}"/>
                </c:ext>
              </c:extLst>
            </c:dLbl>
            <c:dLbl>
              <c:idx val="1"/>
              <c:layout>
                <c:manualLayout>
                  <c:x val="0.12745519713261649"/>
                  <c:y val="-3.0676328502415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253D4A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EF-45EE-81B4-FB14B3E33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recurso_'!$B$51:$D$51</c:f>
              <c:numCache>
                <c:formatCode>0.0</c:formatCode>
                <c:ptCount val="3"/>
                <c:pt idx="0">
                  <c:v>0</c:v>
                </c:pt>
                <c:pt idx="1">
                  <c:v>0.46076110312328566</c:v>
                </c:pt>
                <c:pt idx="2">
                  <c:v>13.038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F-45EE-81B4-FB14B3E33458}"/>
            </c:ext>
          </c:extLst>
        </c:ser>
        <c:ser>
          <c:idx val="1"/>
          <c:order val="1"/>
          <c:tx>
            <c:strRef>
              <c:f>'[Base presentación Acolgen.xlsx]Capacidad efectiva por recurso_'!$A$52</c:f>
              <c:strCache>
                <c:ptCount val="1"/>
                <c:pt idx="0">
                  <c:v>Agua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recurso_'!$B$52:$D$52</c:f>
              <c:numCache>
                <c:formatCode>0.0</c:formatCode>
                <c:ptCount val="3"/>
                <c:pt idx="0" formatCode="0.00">
                  <c:v>8.158712896174837</c:v>
                </c:pt>
                <c:pt idx="1">
                  <c:v>12.010964808219127</c:v>
                </c:pt>
                <c:pt idx="2">
                  <c:v>13.356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F-45EE-81B4-FB14B3E33458}"/>
            </c:ext>
          </c:extLst>
        </c:ser>
        <c:ser>
          <c:idx val="2"/>
          <c:order val="2"/>
          <c:tx>
            <c:strRef>
              <c:f>'[Base presentación Acolgen.xlsx]Capacidad efectiva por recurso_'!$A$53</c:f>
              <c:strCache>
                <c:ptCount val="1"/>
                <c:pt idx="0">
                  <c:v>Gas natural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recurso_'!$B$53:$D$53</c:f>
              <c:numCache>
                <c:formatCode>0.0</c:formatCode>
                <c:ptCount val="3"/>
                <c:pt idx="0" formatCode="0.00">
                  <c:v>3.2242923497267761</c:v>
                </c:pt>
                <c:pt idx="1">
                  <c:v>2.735779589041083</c:v>
                </c:pt>
                <c:pt idx="2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F-45EE-81B4-FB14B3E33458}"/>
            </c:ext>
          </c:extLst>
        </c:ser>
        <c:ser>
          <c:idx val="3"/>
          <c:order val="3"/>
          <c:tx>
            <c:strRef>
              <c:f>'[Base presentación Acolgen.xlsx]Capacidad efectiva por recurso_'!$A$54</c:f>
              <c:strCache>
                <c:ptCount val="1"/>
                <c:pt idx="0">
                  <c:v>Carbón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2863327149041434"/>
                  <c:y val="2.3148133023631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EF-45EE-81B4-FB14B3E33458}"/>
                </c:ext>
              </c:extLst>
            </c:dLbl>
            <c:dLbl>
              <c:idx val="2"/>
              <c:layout>
                <c:manualLayout>
                  <c:x val="0.12368583797155226"/>
                  <c:y val="3.4574644752330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EF-45EE-81B4-FB14B3E33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recurso_'!$B$54:$D$54</c:f>
              <c:numCache>
                <c:formatCode>0.0</c:formatCode>
                <c:ptCount val="3"/>
                <c:pt idx="0" formatCode="0.00">
                  <c:v>0.71867759562841527</c:v>
                </c:pt>
                <c:pt idx="1">
                  <c:v>1.6596424657534363</c:v>
                </c:pt>
                <c:pt idx="2">
                  <c:v>1.272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EF-45EE-81B4-FB14B3E33458}"/>
            </c:ext>
          </c:extLst>
        </c:ser>
        <c:ser>
          <c:idx val="4"/>
          <c:order val="4"/>
          <c:tx>
            <c:strRef>
              <c:f>'[Base presentación Acolgen.xlsx]Capacidad efectiva por recurso_'!$A$55</c:f>
              <c:strCache>
                <c:ptCount val="1"/>
                <c:pt idx="0">
                  <c:v>Combustibles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11069882498454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EF-45EE-81B4-FB14B3E33458}"/>
                </c:ext>
              </c:extLst>
            </c:dLbl>
            <c:dLbl>
              <c:idx val="1"/>
              <c:layout>
                <c:manualLayout>
                  <c:x val="0.13358070500927635"/>
                  <c:y val="-4.5706591397392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EF-45EE-81B4-FB14B3E33458}"/>
                </c:ext>
              </c:extLst>
            </c:dLbl>
            <c:dLbl>
              <c:idx val="2"/>
              <c:layout>
                <c:manualLayout>
                  <c:x val="0.12368583797155226"/>
                  <c:y val="-1.148558809020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EF-45EE-81B4-FB14B3E33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recurso_'!$B$55:$D$55</c:f>
              <c:numCache>
                <c:formatCode>0.0</c:formatCode>
                <c:ptCount val="3"/>
                <c:pt idx="0" formatCode="0.00">
                  <c:v>0.17766120218579234</c:v>
                </c:pt>
                <c:pt idx="1">
                  <c:v>1.0804191780821919</c:v>
                </c:pt>
                <c:pt idx="2">
                  <c:v>0.95399999999999996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EF-45EE-81B4-FB14B3E33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2985919"/>
        <c:axId val="2122988319"/>
      </c:barChart>
      <c:lineChart>
        <c:grouping val="standard"/>
        <c:varyColors val="0"/>
        <c:ser>
          <c:idx val="5"/>
          <c:order val="5"/>
          <c:tx>
            <c:strRef>
              <c:f>'[Base presentación Acolgen.xlsx]Capacidad efectiva por recurso_'!$A$56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3.0134050179211471E-2"/>
                  <c:y val="-2.8222222222222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EF-45EE-81B4-FB14B3E33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presentación Acolgen.xlsx]Capacidad efectiva por recurso_'!$B$42:$D$42</c:f>
              <c:strCache>
                <c:ptCount val="3"/>
                <c:pt idx="0">
                  <c:v>2000</c:v>
                </c:pt>
                <c:pt idx="1">
                  <c:v>2022</c:v>
                </c:pt>
                <c:pt idx="2">
                  <c:v>2028**</c:v>
                </c:pt>
              </c:strCache>
            </c:strRef>
          </c:cat>
          <c:val>
            <c:numRef>
              <c:f>'[Base presentación Acolgen.xlsx]Capacidad efectiva por recurso_'!$B$56:$D$56</c:f>
              <c:numCache>
                <c:formatCode>0</c:formatCode>
                <c:ptCount val="3"/>
                <c:pt idx="0">
                  <c:v>12.27934404371582</c:v>
                </c:pt>
                <c:pt idx="1">
                  <c:v>17.947567144219125</c:v>
                </c:pt>
                <c:pt idx="2">
                  <c:v>31.8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4EF-45EE-81B4-FB14B3E33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985919"/>
        <c:axId val="2122988319"/>
      </c:lineChart>
      <c:catAx>
        <c:axId val="212298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s-CO"/>
          </a:p>
        </c:txPr>
        <c:crossAx val="2122988319"/>
        <c:crosses val="autoZero"/>
        <c:auto val="1"/>
        <c:lblAlgn val="ctr"/>
        <c:lblOffset val="100"/>
        <c:noMultiLvlLbl val="0"/>
      </c:catAx>
      <c:valAx>
        <c:axId val="2122988319"/>
        <c:scaling>
          <c:orientation val="minMax"/>
          <c:max val="3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12298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931899641577062E-2"/>
          <c:y val="1.898405797101449E-2"/>
          <c:w val="0.5948745519713261"/>
          <c:h val="0.44661231884057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9895354577567"/>
          <c:y val="4.1274211425942869E-2"/>
          <c:w val="0.82020212276656579"/>
          <c:h val="0.8491364186258209"/>
        </c:manualLayout>
      </c:layout>
      <c:lineChart>
        <c:grouping val="standard"/>
        <c:varyColors val="0"/>
        <c:ser>
          <c:idx val="5"/>
          <c:order val="0"/>
          <c:tx>
            <c:strRef>
              <c:f>'Nacionales e internacionales'!$Q$116</c:f>
              <c:strCache>
                <c:ptCount val="1"/>
                <c:pt idx="0">
                  <c:v>Africa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internacionales'!$Q$120:$Q$124</c:f>
              <c:numCache>
                <c:formatCode>0</c:formatCode>
                <c:ptCount val="5"/>
                <c:pt idx="0">
                  <c:v>100</c:v>
                </c:pt>
                <c:pt idx="1">
                  <c:v>27.536231884057973</c:v>
                </c:pt>
                <c:pt idx="2">
                  <c:v>28.985507246376812</c:v>
                </c:pt>
                <c:pt idx="3">
                  <c:v>68.115942028985515</c:v>
                </c:pt>
                <c:pt idx="4">
                  <c:v>96.231884057971016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A9A-4D93-AA28-76B5205ABE95}"/>
            </c:ext>
          </c:extLst>
        </c:ser>
        <c:ser>
          <c:idx val="0"/>
          <c:order val="1"/>
          <c:tx>
            <c:strRef>
              <c:f>'Nacionales e internacionales'!$R$116</c:f>
              <c:strCache>
                <c:ptCount val="1"/>
                <c:pt idx="0">
                  <c:v>America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internacionales'!$R$120:$R$124</c:f>
              <c:numCache>
                <c:formatCode>0</c:formatCode>
                <c:ptCount val="5"/>
                <c:pt idx="0">
                  <c:v>100</c:v>
                </c:pt>
                <c:pt idx="1">
                  <c:v>31.963470319634702</c:v>
                </c:pt>
                <c:pt idx="2">
                  <c:v>37.442922374429223</c:v>
                </c:pt>
                <c:pt idx="3">
                  <c:v>71.232876712328761</c:v>
                </c:pt>
                <c:pt idx="4">
                  <c:v>90.547945205479451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A9A-4D93-AA28-76B5205ABE95}"/>
            </c:ext>
          </c:extLst>
        </c:ser>
        <c:ser>
          <c:idx val="1"/>
          <c:order val="2"/>
          <c:tx>
            <c:strRef>
              <c:f>'Nacionales e internacionales'!$S$116</c:f>
              <c:strCache>
                <c:ptCount val="1"/>
                <c:pt idx="0">
                  <c:v>Asia y el Pacifico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internacionales'!$S$120:$S$124</c:f>
              <c:numCache>
                <c:formatCode>0</c:formatCode>
                <c:ptCount val="5"/>
                <c:pt idx="0">
                  <c:v>100</c:v>
                </c:pt>
                <c:pt idx="1">
                  <c:v>16.388888888888889</c:v>
                </c:pt>
                <c:pt idx="2">
                  <c:v>6.9444444444444446</c:v>
                </c:pt>
                <c:pt idx="3">
                  <c:v>28.055555555555557</c:v>
                </c:pt>
                <c:pt idx="4">
                  <c:v>64.722222222222229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A9A-4D93-AA28-76B5205ABE95}"/>
            </c:ext>
          </c:extLst>
        </c:ser>
        <c:ser>
          <c:idx val="2"/>
          <c:order val="3"/>
          <c:tx>
            <c:strRef>
              <c:f>'Nacionales e internacionales'!$T$116</c:f>
              <c:strCache>
                <c:ptCount val="1"/>
                <c:pt idx="0">
                  <c:v>Europa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internacionales'!$T$120:$T$124</c:f>
              <c:numCache>
                <c:formatCode>0</c:formatCode>
                <c:ptCount val="5"/>
                <c:pt idx="0">
                  <c:v>100</c:v>
                </c:pt>
                <c:pt idx="1">
                  <c:v>32.301480484522202</c:v>
                </c:pt>
                <c:pt idx="2">
                  <c:v>41.049798115746974</c:v>
                </c:pt>
                <c:pt idx="3">
                  <c:v>80.080753701211307</c:v>
                </c:pt>
                <c:pt idx="4">
                  <c:v>94.212651413189775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A9A-4D93-AA28-76B5205ABE95}"/>
            </c:ext>
          </c:extLst>
        </c:ser>
        <c:ser>
          <c:idx val="3"/>
          <c:order val="4"/>
          <c:tx>
            <c:strRef>
              <c:f>'Nacionales e internacionales'!$U$116</c:f>
              <c:strCache>
                <c:ptCount val="1"/>
                <c:pt idx="0">
                  <c:v>Oriente Medio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internacionales'!$U$120:$U$124</c:f>
              <c:numCache>
                <c:formatCode>0</c:formatCode>
                <c:ptCount val="5"/>
                <c:pt idx="0">
                  <c:v>100</c:v>
                </c:pt>
                <c:pt idx="1">
                  <c:v>27.397260273972602</c:v>
                </c:pt>
                <c:pt idx="2">
                  <c:v>34.246575342465754</c:v>
                </c:pt>
                <c:pt idx="3">
                  <c:v>90.410958904109577</c:v>
                </c:pt>
                <c:pt idx="4">
                  <c:v>119.17808219178083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A9A-4D93-AA28-76B5205ABE95}"/>
            </c:ext>
          </c:extLst>
        </c:ser>
        <c:ser>
          <c:idx val="4"/>
          <c:order val="5"/>
          <c:tx>
            <c:strRef>
              <c:f>'Nacionales e internacionales'!$V$116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9A-4D93-AA28-76B5205AB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'Nacionales e internacionales'!$J$120:$J$124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'Nacionales e internacionales'!$V$120:$V$124</c:f>
              <c:numCache>
                <c:formatCode>0</c:formatCode>
                <c:ptCount val="5"/>
                <c:pt idx="0">
                  <c:v>100</c:v>
                </c:pt>
                <c:pt idx="1">
                  <c:v>27.91687235556801</c:v>
                </c:pt>
                <c:pt idx="2">
                  <c:v>69.627513449673302</c:v>
                </c:pt>
                <c:pt idx="3">
                  <c:v>110.17231558393875</c:v>
                </c:pt>
                <c:pt idx="4">
                  <c:v>134.57215263426539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A9A-4D93-AA28-76B5205AB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729439"/>
        <c:axId val="839730399"/>
      </c:lineChart>
      <c:catAx>
        <c:axId val="83972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839730399"/>
        <c:crossesAt val="100"/>
        <c:auto val="1"/>
        <c:lblAlgn val="ctr"/>
        <c:lblOffset val="100"/>
        <c:noMultiLvlLbl val="0"/>
      </c:catAx>
      <c:valAx>
        <c:axId val="8397303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/>
                  <a:t>Índice 2019 = 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83972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4823582374054"/>
          <c:y val="4.0286804022666598E-3"/>
          <c:w val="0.55012878531163045"/>
          <c:h val="0.25652997987499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60774049054515"/>
          <c:y val="4.0585029269814471E-2"/>
          <c:w val="0.712188566163933"/>
          <c:h val="0.77889109708831616"/>
        </c:manualLayout>
      </c:layout>
      <c:lineChart>
        <c:grouping val="standard"/>
        <c:varyColors val="0"/>
        <c:ser>
          <c:idx val="0"/>
          <c:order val="0"/>
          <c:tx>
            <c:strRef>
              <c:f>'[Gráfico en Microsoft PowerPoint]PIB Demanda'!$N$3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B6-442A-BFAD-53F79C55D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ontserrat" panose="00000500000000000000" pitchFamily="50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PowerPoint]PIB Demanda'!$M$4:$M$80</c:f>
              <c:numCache>
                <c:formatCode>mmm\-yy</c:formatCode>
                <c:ptCount val="77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  <c:pt idx="60">
                  <c:v>43891</c:v>
                </c:pt>
                <c:pt idx="61">
                  <c:v>43983</c:v>
                </c:pt>
                <c:pt idx="62">
                  <c:v>44075</c:v>
                </c:pt>
                <c:pt idx="63">
                  <c:v>44166</c:v>
                </c:pt>
                <c:pt idx="64">
                  <c:v>44256</c:v>
                </c:pt>
                <c:pt idx="65">
                  <c:v>44348</c:v>
                </c:pt>
                <c:pt idx="66">
                  <c:v>44440</c:v>
                </c:pt>
                <c:pt idx="67">
                  <c:v>44531</c:v>
                </c:pt>
                <c:pt idx="68">
                  <c:v>44621</c:v>
                </c:pt>
                <c:pt idx="69">
                  <c:v>44713</c:v>
                </c:pt>
                <c:pt idx="70">
                  <c:v>44805</c:v>
                </c:pt>
                <c:pt idx="71">
                  <c:v>44896</c:v>
                </c:pt>
                <c:pt idx="72">
                  <c:v>44986</c:v>
                </c:pt>
                <c:pt idx="73">
                  <c:v>45078</c:v>
                </c:pt>
                <c:pt idx="74">
                  <c:v>45170</c:v>
                </c:pt>
                <c:pt idx="75">
                  <c:v>45261</c:v>
                </c:pt>
                <c:pt idx="76">
                  <c:v>45352</c:v>
                </c:pt>
              </c:numCache>
            </c:numRef>
          </c:cat>
          <c:val>
            <c:numRef>
              <c:f>'[Gráfico en Microsoft PowerPoint]PIB Demanda'!$N$4:$N$80</c:f>
              <c:numCache>
                <c:formatCode>#,##0</c:formatCode>
                <c:ptCount val="77"/>
                <c:pt idx="0">
                  <c:v>56.700017344895791</c:v>
                </c:pt>
                <c:pt idx="1">
                  <c:v>57.802907815298731</c:v>
                </c:pt>
                <c:pt idx="2">
                  <c:v>57.796464162654061</c:v>
                </c:pt>
                <c:pt idx="3">
                  <c:v>58.827186786411822</c:v>
                </c:pt>
                <c:pt idx="4">
                  <c:v>60.144025346125218</c:v>
                </c:pt>
                <c:pt idx="5">
                  <c:v>61.077270854513202</c:v>
                </c:pt>
                <c:pt idx="6">
                  <c:v>62.230668893704113</c:v>
                </c:pt>
                <c:pt idx="7">
                  <c:v>63.199079716317499</c:v>
                </c:pt>
                <c:pt idx="8">
                  <c:v>64.231700401169903</c:v>
                </c:pt>
                <c:pt idx="9">
                  <c:v>65.203490364159506</c:v>
                </c:pt>
                <c:pt idx="10">
                  <c:v>66.513322248909276</c:v>
                </c:pt>
                <c:pt idx="11">
                  <c:v>67.322359402926196</c:v>
                </c:pt>
                <c:pt idx="12">
                  <c:v>67.772811871766905</c:v>
                </c:pt>
                <c:pt idx="13">
                  <c:v>67.917145471339651</c:v>
                </c:pt>
                <c:pt idx="14">
                  <c:v>68.690263343610141</c:v>
                </c:pt>
                <c:pt idx="15">
                  <c:v>67.53500915011395</c:v>
                </c:pt>
                <c:pt idx="16">
                  <c:v>67.655513052104965</c:v>
                </c:pt>
                <c:pt idx="17">
                  <c:v>68.49819212120795</c:v>
                </c:pt>
                <c:pt idx="18">
                  <c:v>69.16238947764964</c:v>
                </c:pt>
                <c:pt idx="19">
                  <c:v>69.698013419559032</c:v>
                </c:pt>
                <c:pt idx="20">
                  <c:v>70.291509307352769</c:v>
                </c:pt>
                <c:pt idx="21">
                  <c:v>71.516905795075672</c:v>
                </c:pt>
                <c:pt idx="22">
                  <c:v>72.028879373566994</c:v>
                </c:pt>
                <c:pt idx="23">
                  <c:v>73.537759873634698</c:v>
                </c:pt>
                <c:pt idx="24">
                  <c:v>75.028482886278951</c:v>
                </c:pt>
                <c:pt idx="25">
                  <c:v>76.248237317607746</c:v>
                </c:pt>
                <c:pt idx="26">
                  <c:v>77.79224392088328</c:v>
                </c:pt>
                <c:pt idx="27">
                  <c:v>78.272598583525792</c:v>
                </c:pt>
                <c:pt idx="28">
                  <c:v>79.545330886046955</c:v>
                </c:pt>
                <c:pt idx="29">
                  <c:v>79.860189347433547</c:v>
                </c:pt>
                <c:pt idx="30">
                  <c:v>79.492537564290259</c:v>
                </c:pt>
                <c:pt idx="31">
                  <c:v>80.468660820401311</c:v>
                </c:pt>
                <c:pt idx="32">
                  <c:v>81.714515139538108</c:v>
                </c:pt>
                <c:pt idx="33">
                  <c:v>83.945698424234152</c:v>
                </c:pt>
                <c:pt idx="34">
                  <c:v>84.451469017216425</c:v>
                </c:pt>
                <c:pt idx="35">
                  <c:v>85.651302675938723</c:v>
                </c:pt>
                <c:pt idx="36">
                  <c:v>86.86605901070817</c:v>
                </c:pt>
                <c:pt idx="37">
                  <c:v>87.149405543647774</c:v>
                </c:pt>
                <c:pt idx="38">
                  <c:v>87.984486926144996</c:v>
                </c:pt>
                <c:pt idx="39">
                  <c:v>88.869111215756789</c:v>
                </c:pt>
                <c:pt idx="40">
                  <c:v>89.395820008748117</c:v>
                </c:pt>
                <c:pt idx="41">
                  <c:v>90.170015759473856</c:v>
                </c:pt>
                <c:pt idx="42">
                  <c:v>90.983175567823963</c:v>
                </c:pt>
                <c:pt idx="43">
                  <c:v>90.691394809866281</c:v>
                </c:pt>
                <c:pt idx="44">
                  <c:v>91.957907883596604</c:v>
                </c:pt>
                <c:pt idx="45">
                  <c:v>91.79099403915346</c:v>
                </c:pt>
                <c:pt idx="46">
                  <c:v>92.223580866166998</c:v>
                </c:pt>
                <c:pt idx="47">
                  <c:v>92.808392383694667</c:v>
                </c:pt>
                <c:pt idx="48">
                  <c:v>92.738185020513882</c:v>
                </c:pt>
                <c:pt idx="49">
                  <c:v>93.247985132374623</c:v>
                </c:pt>
                <c:pt idx="50">
                  <c:v>93.67260558389269</c:v>
                </c:pt>
                <c:pt idx="51">
                  <c:v>94.135162341179907</c:v>
                </c:pt>
                <c:pt idx="52">
                  <c:v>94.723459316421327</c:v>
                </c:pt>
                <c:pt idx="53">
                  <c:v>95.463325139024434</c:v>
                </c:pt>
                <c:pt idx="54">
                  <c:v>96.273943060455139</c:v>
                </c:pt>
                <c:pt idx="55">
                  <c:v>96.918499283741511</c:v>
                </c:pt>
                <c:pt idx="56">
                  <c:v>97.73025541610977</c:v>
                </c:pt>
                <c:pt idx="57">
                  <c:v>98.661659246757679</c:v>
                </c:pt>
                <c:pt idx="58">
                  <c:v>99.205053699592966</c:v>
                </c:pt>
                <c:pt idx="59">
                  <c:v>100</c:v>
                </c:pt>
                <c:pt idx="60">
                  <c:v>98.174765898735984</c:v>
                </c:pt>
                <c:pt idx="61">
                  <c:v>82.048315998226684</c:v>
                </c:pt>
                <c:pt idx="62">
                  <c:v>90.199697452778111</c:v>
                </c:pt>
                <c:pt idx="63">
                  <c:v>96.746930535211433</c:v>
                </c:pt>
                <c:pt idx="64">
                  <c:v>99.591078818788532</c:v>
                </c:pt>
                <c:pt idx="65">
                  <c:v>97.411415455621437</c:v>
                </c:pt>
                <c:pt idx="66">
                  <c:v>102.33308742415142</c:v>
                </c:pt>
                <c:pt idx="67">
                  <c:v>107.49285624650233</c:v>
                </c:pt>
                <c:pt idx="68">
                  <c:v>107.59190601556436</c:v>
                </c:pt>
                <c:pt idx="69">
                  <c:v>109.27989624484088</c:v>
                </c:pt>
                <c:pt idx="70">
                  <c:v>109.83375751209279</c:v>
                </c:pt>
                <c:pt idx="71">
                  <c:v>109.7761306318536</c:v>
                </c:pt>
                <c:pt idx="72">
                  <c:v>110.34095550637979</c:v>
                </c:pt>
                <c:pt idx="73">
                  <c:v>109.55485718724425</c:v>
                </c:pt>
                <c:pt idx="74">
                  <c:v>109.08611908689281</c:v>
                </c:pt>
                <c:pt idx="75">
                  <c:v>110.16415856616165</c:v>
                </c:pt>
                <c:pt idx="76">
                  <c:v>111.36379948197967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B6-442A-BFAD-53F79C55D1DD}"/>
            </c:ext>
          </c:extLst>
        </c:ser>
        <c:ser>
          <c:idx val="1"/>
          <c:order val="1"/>
          <c:tx>
            <c:strRef>
              <c:f>'[Gráfico en Microsoft PowerPoint]PIB Demanda'!$Q$3</c:f>
              <c:strCache>
                <c:ptCount val="1"/>
                <c:pt idx="0">
                  <c:v>Consumo hogares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1.439379552723058E-2"/>
                  <c:y val="-4.9625735893194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Montserrat" panose="00000500000000000000" pitchFamily="50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84989066664379"/>
                      <c:h val="0.20482149821855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0B6-442A-BFAD-53F79C55D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PowerPoint]PIB Demanda'!$M$4:$M$80</c:f>
              <c:numCache>
                <c:formatCode>mmm\-yy</c:formatCode>
                <c:ptCount val="77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  <c:pt idx="60">
                  <c:v>43891</c:v>
                </c:pt>
                <c:pt idx="61">
                  <c:v>43983</c:v>
                </c:pt>
                <c:pt idx="62">
                  <c:v>44075</c:v>
                </c:pt>
                <c:pt idx="63">
                  <c:v>44166</c:v>
                </c:pt>
                <c:pt idx="64">
                  <c:v>44256</c:v>
                </c:pt>
                <c:pt idx="65">
                  <c:v>44348</c:v>
                </c:pt>
                <c:pt idx="66">
                  <c:v>44440</c:v>
                </c:pt>
                <c:pt idx="67">
                  <c:v>44531</c:v>
                </c:pt>
                <c:pt idx="68">
                  <c:v>44621</c:v>
                </c:pt>
                <c:pt idx="69">
                  <c:v>44713</c:v>
                </c:pt>
                <c:pt idx="70">
                  <c:v>44805</c:v>
                </c:pt>
                <c:pt idx="71">
                  <c:v>44896</c:v>
                </c:pt>
                <c:pt idx="72">
                  <c:v>44986</c:v>
                </c:pt>
                <c:pt idx="73">
                  <c:v>45078</c:v>
                </c:pt>
                <c:pt idx="74">
                  <c:v>45170</c:v>
                </c:pt>
                <c:pt idx="75">
                  <c:v>45261</c:v>
                </c:pt>
                <c:pt idx="76">
                  <c:v>45352</c:v>
                </c:pt>
              </c:numCache>
            </c:numRef>
          </c:cat>
          <c:val>
            <c:numRef>
              <c:f>'[Gráfico en Microsoft PowerPoint]PIB Demanda'!$Q$4:$Q$80</c:f>
              <c:numCache>
                <c:formatCode>#,##0</c:formatCode>
                <c:ptCount val="77"/>
                <c:pt idx="0">
                  <c:v>54.711698604891701</c:v>
                </c:pt>
                <c:pt idx="1">
                  <c:v>55.722992991879437</c:v>
                </c:pt>
                <c:pt idx="2">
                  <c:v>55.934832073289044</c:v>
                </c:pt>
                <c:pt idx="3">
                  <c:v>57.106612571086643</c:v>
                </c:pt>
                <c:pt idx="4">
                  <c:v>58.030372386006533</c:v>
                </c:pt>
                <c:pt idx="5">
                  <c:v>59.258761386253425</c:v>
                </c:pt>
                <c:pt idx="6">
                  <c:v>59.833174132927269</c:v>
                </c:pt>
                <c:pt idx="7">
                  <c:v>60.587462740595853</c:v>
                </c:pt>
                <c:pt idx="8">
                  <c:v>61.935182424482839</c:v>
                </c:pt>
                <c:pt idx="9">
                  <c:v>62.798011134483346</c:v>
                </c:pt>
                <c:pt idx="10">
                  <c:v>63.962748762073304</c:v>
                </c:pt>
                <c:pt idx="11">
                  <c:v>64.590597092909661</c:v>
                </c:pt>
                <c:pt idx="12">
                  <c:v>64.915935182467095</c:v>
                </c:pt>
                <c:pt idx="13">
                  <c:v>65.392284285227589</c:v>
                </c:pt>
                <c:pt idx="14">
                  <c:v>66.383722527962533</c:v>
                </c:pt>
                <c:pt idx="15">
                  <c:v>67.017344827137919</c:v>
                </c:pt>
                <c:pt idx="16">
                  <c:v>66.71298382547964</c:v>
                </c:pt>
                <c:pt idx="17">
                  <c:v>66.810595763944278</c:v>
                </c:pt>
                <c:pt idx="18">
                  <c:v>67.02371061136256</c:v>
                </c:pt>
                <c:pt idx="19">
                  <c:v>67.666879147936001</c:v>
                </c:pt>
                <c:pt idx="20">
                  <c:v>69.181255260003923</c:v>
                </c:pt>
                <c:pt idx="21">
                  <c:v>69.786662926728198</c:v>
                </c:pt>
                <c:pt idx="22">
                  <c:v>70.949337102916758</c:v>
                </c:pt>
                <c:pt idx="23">
                  <c:v>71.848728519710903</c:v>
                </c:pt>
                <c:pt idx="24">
                  <c:v>72.307310897692716</c:v>
                </c:pt>
                <c:pt idx="25">
                  <c:v>74.078380149416176</c:v>
                </c:pt>
                <c:pt idx="26">
                  <c:v>74.725368334489048</c:v>
                </c:pt>
                <c:pt idx="27">
                  <c:v>76.154155388582495</c:v>
                </c:pt>
                <c:pt idx="28">
                  <c:v>77.103623370089508</c:v>
                </c:pt>
                <c:pt idx="29">
                  <c:v>78.134708735581469</c:v>
                </c:pt>
                <c:pt idx="30">
                  <c:v>79.069696413922046</c:v>
                </c:pt>
                <c:pt idx="31">
                  <c:v>79.704711828834675</c:v>
                </c:pt>
                <c:pt idx="32">
                  <c:v>81.117832014783744</c:v>
                </c:pt>
                <c:pt idx="33">
                  <c:v>82.128730478270555</c:v>
                </c:pt>
                <c:pt idx="34">
                  <c:v>82.257602097729176</c:v>
                </c:pt>
                <c:pt idx="35">
                  <c:v>83.037622914162924</c:v>
                </c:pt>
                <c:pt idx="36">
                  <c:v>84.424150245582567</c:v>
                </c:pt>
                <c:pt idx="37">
                  <c:v>85.214191719222271</c:v>
                </c:pt>
                <c:pt idx="38">
                  <c:v>85.709074189199939</c:v>
                </c:pt>
                <c:pt idx="39">
                  <c:v>87.154380714711095</c:v>
                </c:pt>
                <c:pt idx="40">
                  <c:v>87.407821502952189</c:v>
                </c:pt>
                <c:pt idx="41">
                  <c:v>87.895863106884647</c:v>
                </c:pt>
                <c:pt idx="42">
                  <c:v>88.94146642217153</c:v>
                </c:pt>
                <c:pt idx="43">
                  <c:v>88.848566643398357</c:v>
                </c:pt>
                <c:pt idx="44">
                  <c:v>89.17207116899057</c:v>
                </c:pt>
                <c:pt idx="45">
                  <c:v>89.234562519078167</c:v>
                </c:pt>
                <c:pt idx="46">
                  <c:v>89.749665625070207</c:v>
                </c:pt>
                <c:pt idx="47">
                  <c:v>90.529111807676927</c:v>
                </c:pt>
                <c:pt idx="48">
                  <c:v>90.709512649359439</c:v>
                </c:pt>
                <c:pt idx="49">
                  <c:v>91.345319208621177</c:v>
                </c:pt>
                <c:pt idx="50">
                  <c:v>91.887920114102002</c:v>
                </c:pt>
                <c:pt idx="51">
                  <c:v>92.109391654856481</c:v>
                </c:pt>
                <c:pt idx="52">
                  <c:v>93.807812703602949</c:v>
                </c:pt>
                <c:pt idx="53">
                  <c:v>94.462699402444031</c:v>
                </c:pt>
                <c:pt idx="54">
                  <c:v>94.757636693561594</c:v>
                </c:pt>
                <c:pt idx="55">
                  <c:v>94.87125914302284</c:v>
                </c:pt>
                <c:pt idx="56">
                  <c:v>96.637342118766497</c:v>
                </c:pt>
                <c:pt idx="57">
                  <c:v>97.810542829134903</c:v>
                </c:pt>
                <c:pt idx="58">
                  <c:v>98.834126840371496</c:v>
                </c:pt>
                <c:pt idx="59">
                  <c:v>100</c:v>
                </c:pt>
                <c:pt idx="60">
                  <c:v>100.9319238356194</c:v>
                </c:pt>
                <c:pt idx="61">
                  <c:v>81.230938139547533</c:v>
                </c:pt>
                <c:pt idx="62">
                  <c:v>90.442321532924723</c:v>
                </c:pt>
                <c:pt idx="63">
                  <c:v>100.98414763946512</c:v>
                </c:pt>
                <c:pt idx="64">
                  <c:v>103.78600108999399</c:v>
                </c:pt>
                <c:pt idx="65">
                  <c:v>101.8674844309013</c:v>
                </c:pt>
                <c:pt idx="66">
                  <c:v>108.04883771616298</c:v>
                </c:pt>
                <c:pt idx="67">
                  <c:v>114.89463535118358</c:v>
                </c:pt>
                <c:pt idx="68">
                  <c:v>116.341853164369</c:v>
                </c:pt>
                <c:pt idx="69">
                  <c:v>118.40556254977311</c:v>
                </c:pt>
                <c:pt idx="70">
                  <c:v>119.48190856162708</c:v>
                </c:pt>
                <c:pt idx="71">
                  <c:v>120.1604380372539</c:v>
                </c:pt>
                <c:pt idx="72">
                  <c:v>120.05981613400876</c:v>
                </c:pt>
                <c:pt idx="73">
                  <c:v>119.78128104945553</c:v>
                </c:pt>
                <c:pt idx="74">
                  <c:v>119.24187841020404</c:v>
                </c:pt>
                <c:pt idx="75">
                  <c:v>119.30691330241115</c:v>
                </c:pt>
                <c:pt idx="76">
                  <c:v>119.98369656513674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0B6-442A-BFAD-53F79C55D1DD}"/>
            </c:ext>
          </c:extLst>
        </c:ser>
        <c:ser>
          <c:idx val="4"/>
          <c:order val="2"/>
          <c:tx>
            <c:strRef>
              <c:f>'[Gráfico en Microsoft PowerPoint]PIB Demanda'!$T$3</c:f>
              <c:strCache>
                <c:ptCount val="1"/>
                <c:pt idx="0">
                  <c:v>Inversión fija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1.5993246064779955E-2"/>
                  <c:y val="3.478754944454222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Montserrat" panose="00000500000000000000" pitchFamily="50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36842847593684"/>
                      <c:h val="0.15560700136821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0B6-442A-BFAD-53F79C55D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7030A0"/>
                    </a:solidFill>
                    <a:latin typeface="Montserrat" panose="00000500000000000000" pitchFamily="50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PowerPoint]PIB Demanda'!$M$4:$M$80</c:f>
              <c:numCache>
                <c:formatCode>mmm\-yy</c:formatCode>
                <c:ptCount val="77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  <c:pt idx="60">
                  <c:v>43891</c:v>
                </c:pt>
                <c:pt idx="61">
                  <c:v>43983</c:v>
                </c:pt>
                <c:pt idx="62">
                  <c:v>44075</c:v>
                </c:pt>
                <c:pt idx="63">
                  <c:v>44166</c:v>
                </c:pt>
                <c:pt idx="64">
                  <c:v>44256</c:v>
                </c:pt>
                <c:pt idx="65">
                  <c:v>44348</c:v>
                </c:pt>
                <c:pt idx="66">
                  <c:v>44440</c:v>
                </c:pt>
                <c:pt idx="67">
                  <c:v>44531</c:v>
                </c:pt>
                <c:pt idx="68">
                  <c:v>44621</c:v>
                </c:pt>
                <c:pt idx="69">
                  <c:v>44713</c:v>
                </c:pt>
                <c:pt idx="70">
                  <c:v>44805</c:v>
                </c:pt>
                <c:pt idx="71">
                  <c:v>44896</c:v>
                </c:pt>
                <c:pt idx="72">
                  <c:v>44986</c:v>
                </c:pt>
                <c:pt idx="73">
                  <c:v>45078</c:v>
                </c:pt>
                <c:pt idx="74">
                  <c:v>45170</c:v>
                </c:pt>
                <c:pt idx="75">
                  <c:v>45261</c:v>
                </c:pt>
                <c:pt idx="76">
                  <c:v>45352</c:v>
                </c:pt>
              </c:numCache>
            </c:numRef>
          </c:cat>
          <c:val>
            <c:numRef>
              <c:f>'[Gráfico en Microsoft PowerPoint]PIB Demanda'!$T$4:$T$80</c:f>
              <c:numCache>
                <c:formatCode>#,##0</c:formatCode>
                <c:ptCount val="77"/>
                <c:pt idx="0">
                  <c:v>49.504144101042286</c:v>
                </c:pt>
                <c:pt idx="1">
                  <c:v>44.962630813019892</c:v>
                </c:pt>
                <c:pt idx="2">
                  <c:v>44.783457763573871</c:v>
                </c:pt>
                <c:pt idx="3">
                  <c:v>48.153091378199868</c:v>
                </c:pt>
                <c:pt idx="4">
                  <c:v>52.800460623583781</c:v>
                </c:pt>
                <c:pt idx="5">
                  <c:v>53.008321720809505</c:v>
                </c:pt>
                <c:pt idx="6">
                  <c:v>56.31462414243056</c:v>
                </c:pt>
                <c:pt idx="7">
                  <c:v>60.458656086048521</c:v>
                </c:pt>
                <c:pt idx="8">
                  <c:v>67.046930860419963</c:v>
                </c:pt>
                <c:pt idx="9">
                  <c:v>66.267706537174817</c:v>
                </c:pt>
                <c:pt idx="10">
                  <c:v>66.793862095200026</c:v>
                </c:pt>
                <c:pt idx="11">
                  <c:v>66.747920054869908</c:v>
                </c:pt>
                <c:pt idx="12">
                  <c:v>64.421156555433384</c:v>
                </c:pt>
                <c:pt idx="13">
                  <c:v>65.200057708934779</c:v>
                </c:pt>
                <c:pt idx="14">
                  <c:v>64.867875548032245</c:v>
                </c:pt>
                <c:pt idx="15">
                  <c:v>65.120928305562572</c:v>
                </c:pt>
                <c:pt idx="16">
                  <c:v>67.143262339614907</c:v>
                </c:pt>
                <c:pt idx="17">
                  <c:v>67.853071389074827</c:v>
                </c:pt>
                <c:pt idx="18">
                  <c:v>69.05995323891942</c:v>
                </c:pt>
                <c:pt idx="19">
                  <c:v>67.120060726982771</c:v>
                </c:pt>
                <c:pt idx="20">
                  <c:v>69.085557428684353</c:v>
                </c:pt>
                <c:pt idx="21">
                  <c:v>72.397915291785992</c:v>
                </c:pt>
                <c:pt idx="22">
                  <c:v>72.156516569258315</c:v>
                </c:pt>
                <c:pt idx="23">
                  <c:v>76.802670963218844</c:v>
                </c:pt>
                <c:pt idx="24">
                  <c:v>78.370065041088239</c:v>
                </c:pt>
                <c:pt idx="25">
                  <c:v>79.672860343535703</c:v>
                </c:pt>
                <c:pt idx="26">
                  <c:v>83.522106175948409</c:v>
                </c:pt>
                <c:pt idx="27">
                  <c:v>84.346397652380745</c:v>
                </c:pt>
                <c:pt idx="28">
                  <c:v>81.900012389693245</c:v>
                </c:pt>
                <c:pt idx="29">
                  <c:v>85.254241952802829</c:v>
                </c:pt>
                <c:pt idx="30">
                  <c:v>85.241378659813861</c:v>
                </c:pt>
                <c:pt idx="31">
                  <c:v>84.382127334387874</c:v>
                </c:pt>
                <c:pt idx="32">
                  <c:v>90.182146874713254</c:v>
                </c:pt>
                <c:pt idx="33">
                  <c:v>89.398942509493779</c:v>
                </c:pt>
                <c:pt idx="34">
                  <c:v>88.648234907894917</c:v>
                </c:pt>
                <c:pt idx="35">
                  <c:v>97.106628377841062</c:v>
                </c:pt>
                <c:pt idx="36">
                  <c:v>97.345007943500136</c:v>
                </c:pt>
                <c:pt idx="37">
                  <c:v>98.689777805915853</c:v>
                </c:pt>
                <c:pt idx="38">
                  <c:v>101.02481225886233</c:v>
                </c:pt>
                <c:pt idx="39">
                  <c:v>101.91117128872445</c:v>
                </c:pt>
                <c:pt idx="40">
                  <c:v>102.58290028407224</c:v>
                </c:pt>
                <c:pt idx="41">
                  <c:v>103.90900407225759</c:v>
                </c:pt>
                <c:pt idx="42">
                  <c:v>104.52474340070033</c:v>
                </c:pt>
                <c:pt idx="43">
                  <c:v>99.158458147196811</c:v>
                </c:pt>
                <c:pt idx="44">
                  <c:v>98.521353851162715</c:v>
                </c:pt>
                <c:pt idx="45">
                  <c:v>99.587229615650415</c:v>
                </c:pt>
                <c:pt idx="46">
                  <c:v>97.560812987204145</c:v>
                </c:pt>
                <c:pt idx="47">
                  <c:v>102.65153004248839</c:v>
                </c:pt>
                <c:pt idx="48">
                  <c:v>100.04766948757029</c:v>
                </c:pt>
                <c:pt idx="49">
                  <c:v>100.53859157381059</c:v>
                </c:pt>
                <c:pt idx="50">
                  <c:v>102.59276951373933</c:v>
                </c:pt>
                <c:pt idx="51">
                  <c:v>102.52786090555655</c:v>
                </c:pt>
                <c:pt idx="52">
                  <c:v>98.298354589051812</c:v>
                </c:pt>
                <c:pt idx="53">
                  <c:v>103.25927652111926</c:v>
                </c:pt>
                <c:pt idx="54">
                  <c:v>104.00570669454329</c:v>
                </c:pt>
                <c:pt idx="55">
                  <c:v>104.3500864348832</c:v>
                </c:pt>
                <c:pt idx="56">
                  <c:v>105.4877227043584</c:v>
                </c:pt>
                <c:pt idx="57">
                  <c:v>107.58122201995491</c:v>
                </c:pt>
                <c:pt idx="58">
                  <c:v>106.0120604994751</c:v>
                </c:pt>
                <c:pt idx="59">
                  <c:v>100</c:v>
                </c:pt>
                <c:pt idx="60">
                  <c:v>92.121982598121406</c:v>
                </c:pt>
                <c:pt idx="61">
                  <c:v>62.991155219591221</c:v>
                </c:pt>
                <c:pt idx="62">
                  <c:v>79.573154699107349</c:v>
                </c:pt>
                <c:pt idx="63">
                  <c:v>85.400538977585626</c:v>
                </c:pt>
                <c:pt idx="64">
                  <c:v>95.063742136182015</c:v>
                </c:pt>
                <c:pt idx="65">
                  <c:v>89.755224510791393</c:v>
                </c:pt>
                <c:pt idx="66">
                  <c:v>91.623475034275998</c:v>
                </c:pt>
                <c:pt idx="67">
                  <c:v>97.086327772138901</c:v>
                </c:pt>
                <c:pt idx="68">
                  <c:v>102.67671279641317</c:v>
                </c:pt>
                <c:pt idx="69">
                  <c:v>101.71004962415455</c:v>
                </c:pt>
                <c:pt idx="70">
                  <c:v>104.42146960275748</c:v>
                </c:pt>
                <c:pt idx="71">
                  <c:v>107.6494145125513</c:v>
                </c:pt>
                <c:pt idx="72">
                  <c:v>98.694369490626983</c:v>
                </c:pt>
                <c:pt idx="73">
                  <c:v>94.146096998699406</c:v>
                </c:pt>
                <c:pt idx="74">
                  <c:v>92.668574555880184</c:v>
                </c:pt>
                <c:pt idx="75">
                  <c:v>91.21814196290785</c:v>
                </c:pt>
                <c:pt idx="76">
                  <c:v>93.515805716246419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0B6-442A-BFAD-53F79C55D1DD}"/>
            </c:ext>
          </c:extLst>
        </c:ser>
        <c:ser>
          <c:idx val="2"/>
          <c:order val="3"/>
          <c:tx>
            <c:strRef>
              <c:f>'[Gráfico en Microsoft PowerPoint]PIB Demanda'!$S$3</c:f>
              <c:strCache>
                <c:ptCount val="1"/>
                <c:pt idx="0">
                  <c:v>Inversión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1.5193457830469577E-2"/>
                  <c:y val="-2.1573903261527964E-2"/>
                </c:manualLayout>
              </c:layout>
              <c:tx>
                <c:rich>
                  <a:bodyPr/>
                  <a:lstStyle/>
                  <a:p>
                    <a:fld id="{405BF240-FDBC-4EC8-8032-79A3FC128237}" type="SERIESNAME">
                      <a:rPr lang="en-US" smtClean="0"/>
                      <a:pPr/>
                      <a:t>[NOMBRE DE LA SERIE]</a:t>
                    </a:fld>
                    <a:r>
                      <a:rPr lang="en-US" dirty="0"/>
                      <a:t> total</a:t>
                    </a:r>
                    <a:r>
                      <a:rPr lang="en-US" baseline="0" dirty="0"/>
                      <a:t>
</a:t>
                    </a:r>
                    <a:fld id="{FC3DD7E8-DEDB-4EAC-97EE-0341FC78C836}" type="VALUE">
                      <a:rPr lang="en-US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9542452119747"/>
                      <c:h val="0.155607001368218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0B6-442A-BFAD-53F79C55D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Montserrat" panose="00000500000000000000" pitchFamily="50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PowerPoint]PIB Demanda'!$M$4:$M$80</c:f>
              <c:numCache>
                <c:formatCode>mmm\-yy</c:formatCode>
                <c:ptCount val="77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  <c:pt idx="60">
                  <c:v>43891</c:v>
                </c:pt>
                <c:pt idx="61">
                  <c:v>43983</c:v>
                </c:pt>
                <c:pt idx="62">
                  <c:v>44075</c:v>
                </c:pt>
                <c:pt idx="63">
                  <c:v>44166</c:v>
                </c:pt>
                <c:pt idx="64">
                  <c:v>44256</c:v>
                </c:pt>
                <c:pt idx="65">
                  <c:v>44348</c:v>
                </c:pt>
                <c:pt idx="66">
                  <c:v>44440</c:v>
                </c:pt>
                <c:pt idx="67">
                  <c:v>44531</c:v>
                </c:pt>
                <c:pt idx="68">
                  <c:v>44621</c:v>
                </c:pt>
                <c:pt idx="69">
                  <c:v>44713</c:v>
                </c:pt>
                <c:pt idx="70">
                  <c:v>44805</c:v>
                </c:pt>
                <c:pt idx="71">
                  <c:v>44896</c:v>
                </c:pt>
                <c:pt idx="72">
                  <c:v>44986</c:v>
                </c:pt>
                <c:pt idx="73">
                  <c:v>45078</c:v>
                </c:pt>
                <c:pt idx="74">
                  <c:v>45170</c:v>
                </c:pt>
                <c:pt idx="75">
                  <c:v>45261</c:v>
                </c:pt>
                <c:pt idx="76">
                  <c:v>45352</c:v>
                </c:pt>
              </c:numCache>
            </c:numRef>
          </c:cat>
          <c:val>
            <c:numRef>
              <c:f>'[Gráfico en Microsoft PowerPoint]PIB Demanda'!$S$4:$S$80</c:f>
              <c:numCache>
                <c:formatCode>#,##0</c:formatCode>
                <c:ptCount val="77"/>
                <c:pt idx="0">
                  <c:v>41.020378258402474</c:v>
                </c:pt>
                <c:pt idx="1">
                  <c:v>44.925998613420383</c:v>
                </c:pt>
                <c:pt idx="2">
                  <c:v>41.957977382267195</c:v>
                </c:pt>
                <c:pt idx="3">
                  <c:v>53.829030987633864</c:v>
                </c:pt>
                <c:pt idx="4">
                  <c:v>49.434800174594535</c:v>
                </c:pt>
                <c:pt idx="5">
                  <c:v>51.618143269235702</c:v>
                </c:pt>
                <c:pt idx="6">
                  <c:v>54.896059295340947</c:v>
                </c:pt>
                <c:pt idx="7">
                  <c:v>56.558768527519341</c:v>
                </c:pt>
                <c:pt idx="8">
                  <c:v>60.181575009664897</c:v>
                </c:pt>
                <c:pt idx="9">
                  <c:v>61.879623722401497</c:v>
                </c:pt>
                <c:pt idx="10">
                  <c:v>61.337861057768194</c:v>
                </c:pt>
                <c:pt idx="11">
                  <c:v>62.678673391170733</c:v>
                </c:pt>
                <c:pt idx="12">
                  <c:v>65.250788988080217</c:v>
                </c:pt>
                <c:pt idx="13">
                  <c:v>65.398035679900914</c:v>
                </c:pt>
                <c:pt idx="14">
                  <c:v>68.017414809303517</c:v>
                </c:pt>
                <c:pt idx="15">
                  <c:v>69.763526525874582</c:v>
                </c:pt>
                <c:pt idx="16">
                  <c:v>63.442385710016666</c:v>
                </c:pt>
                <c:pt idx="17">
                  <c:v>62.142956355780875</c:v>
                </c:pt>
                <c:pt idx="18">
                  <c:v>62.256578890262574</c:v>
                </c:pt>
                <c:pt idx="19">
                  <c:v>63.688652033987438</c:v>
                </c:pt>
                <c:pt idx="20">
                  <c:v>65.649814675427407</c:v>
                </c:pt>
                <c:pt idx="21">
                  <c:v>68.039658570294506</c:v>
                </c:pt>
                <c:pt idx="22">
                  <c:v>68.514850749456485</c:v>
                </c:pt>
                <c:pt idx="23">
                  <c:v>73.377841034983817</c:v>
                </c:pt>
                <c:pt idx="24">
                  <c:v>78.208167817955839</c:v>
                </c:pt>
                <c:pt idx="25">
                  <c:v>78.926541984266279</c:v>
                </c:pt>
                <c:pt idx="26">
                  <c:v>83.893849603984322</c:v>
                </c:pt>
                <c:pt idx="27">
                  <c:v>85.580199209800838</c:v>
                </c:pt>
                <c:pt idx="28">
                  <c:v>84.524328861636647</c:v>
                </c:pt>
                <c:pt idx="29">
                  <c:v>86.509323284662841</c:v>
                </c:pt>
                <c:pt idx="30">
                  <c:v>81.998266250081926</c:v>
                </c:pt>
                <c:pt idx="31">
                  <c:v>83.005097829495384</c:v>
                </c:pt>
                <c:pt idx="32">
                  <c:v>86.662098625122923</c:v>
                </c:pt>
                <c:pt idx="33">
                  <c:v>91.686421396968171</c:v>
                </c:pt>
                <c:pt idx="34">
                  <c:v>94.740637263764242</c:v>
                </c:pt>
                <c:pt idx="35">
                  <c:v>89.181006030563665</c:v>
                </c:pt>
                <c:pt idx="36">
                  <c:v>98.292685501482495</c:v>
                </c:pt>
                <c:pt idx="37">
                  <c:v>101.72935873379056</c:v>
                </c:pt>
                <c:pt idx="38">
                  <c:v>99.601631564801863</c:v>
                </c:pt>
                <c:pt idx="39">
                  <c:v>105.95066961244322</c:v>
                </c:pt>
                <c:pt idx="40">
                  <c:v>96.005066917983683</c:v>
                </c:pt>
                <c:pt idx="41">
                  <c:v>97.483361061333454</c:v>
                </c:pt>
                <c:pt idx="42">
                  <c:v>100.67173181828382</c:v>
                </c:pt>
                <c:pt idx="43">
                  <c:v>106.74511294214773</c:v>
                </c:pt>
                <c:pt idx="44">
                  <c:v>102.41556303210322</c:v>
                </c:pt>
                <c:pt idx="45">
                  <c:v>98.598207016524839</c:v>
                </c:pt>
                <c:pt idx="46">
                  <c:v>101.24378258024775</c:v>
                </c:pt>
                <c:pt idx="47">
                  <c:v>97.995977920014781</c:v>
                </c:pt>
                <c:pt idx="48">
                  <c:v>101.34832861016505</c:v>
                </c:pt>
                <c:pt idx="49">
                  <c:v>96.969106692180802</c:v>
                </c:pt>
                <c:pt idx="50">
                  <c:v>96.441027656233842</c:v>
                </c:pt>
                <c:pt idx="51">
                  <c:v>92.573388012080926</c:v>
                </c:pt>
                <c:pt idx="52">
                  <c:v>94.418029435276836</c:v>
                </c:pt>
                <c:pt idx="53">
                  <c:v>97.763652444882098</c:v>
                </c:pt>
                <c:pt idx="54">
                  <c:v>97.155592910641545</c:v>
                </c:pt>
                <c:pt idx="55">
                  <c:v>103.82043885055113</c:v>
                </c:pt>
                <c:pt idx="56">
                  <c:v>101.54998367609667</c:v>
                </c:pt>
                <c:pt idx="57">
                  <c:v>100.57525427106255</c:v>
                </c:pt>
                <c:pt idx="58">
                  <c:v>102.64019272043544</c:v>
                </c:pt>
                <c:pt idx="59">
                  <c:v>100</c:v>
                </c:pt>
                <c:pt idx="60">
                  <c:v>89.260159791663014</c:v>
                </c:pt>
                <c:pt idx="61">
                  <c:v>69.026790152425122</c:v>
                </c:pt>
                <c:pt idx="62">
                  <c:v>84.724088585468493</c:v>
                </c:pt>
                <c:pt idx="63">
                  <c:v>78.046385476860777</c:v>
                </c:pt>
                <c:pt idx="64">
                  <c:v>84.360284836029848</c:v>
                </c:pt>
                <c:pt idx="65">
                  <c:v>90.013776192055047</c:v>
                </c:pt>
                <c:pt idx="66">
                  <c:v>91.612807557833079</c:v>
                </c:pt>
                <c:pt idx="67">
                  <c:v>92.205190861017698</c:v>
                </c:pt>
                <c:pt idx="68">
                  <c:v>97.946637542184092</c:v>
                </c:pt>
                <c:pt idx="69">
                  <c:v>100.08020493844063</c:v>
                </c:pt>
                <c:pt idx="70">
                  <c:v>107.8145430406433</c:v>
                </c:pt>
                <c:pt idx="71">
                  <c:v>109.66626530818309</c:v>
                </c:pt>
                <c:pt idx="72">
                  <c:v>86.160825103159837</c:v>
                </c:pt>
                <c:pt idx="73">
                  <c:v>75.572236570891278</c:v>
                </c:pt>
                <c:pt idx="74">
                  <c:v>72.340396180629867</c:v>
                </c:pt>
                <c:pt idx="75">
                  <c:v>74.017017697906056</c:v>
                </c:pt>
                <c:pt idx="76">
                  <c:v>73.60412061397875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C0B6-442A-BFAD-53F79C55D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02192"/>
        <c:axId val="175002672"/>
      </c:lineChart>
      <c:dateAx>
        <c:axId val="175002192"/>
        <c:scaling>
          <c:orientation val="minMax"/>
          <c:min val="4352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75002672"/>
        <c:crosses val="autoZero"/>
        <c:auto val="1"/>
        <c:lblOffset val="100"/>
        <c:baseTimeUnit val="months"/>
        <c:majorUnit val="3"/>
        <c:majorTimeUnit val="months"/>
      </c:dateAx>
      <c:valAx>
        <c:axId val="175002672"/>
        <c:scaling>
          <c:orientation val="minMax"/>
          <c:min val="6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750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50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9156714096438"/>
          <c:y val="6.7504814814814809E-2"/>
          <c:w val="0.77144175501573209"/>
          <c:h val="0.69287559315944958"/>
        </c:manualLayout>
      </c:layout>
      <c:lineChart>
        <c:grouping val="standard"/>
        <c:varyColors val="0"/>
        <c:ser>
          <c:idx val="2"/>
          <c:order val="0"/>
          <c:tx>
            <c:strRef>
              <c:f>'Gráfico 6 final'!$B$3</c:f>
              <c:strCache>
                <c:ptCount val="1"/>
                <c:pt idx="0">
                  <c:v>Internacionales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6"/>
              <c:layout>
                <c:manualLayout>
                  <c:x val="-1.8478622512211875E-16"/>
                  <c:y val="-4.522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j-lt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4C-4569-B158-2DA6E8C9B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6 final'!$A$4:$A$293</c:f>
              <c:numCache>
                <c:formatCode>mmm\-yy</c:formatCode>
                <c:ptCount val="29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</c:numCache>
            </c:numRef>
          </c:cat>
          <c:val>
            <c:numRef>
              <c:f>'Gráfico 6 final'!$B$4:$B$293</c:f>
              <c:numCache>
                <c:formatCode>0.00</c:formatCode>
                <c:ptCount val="290"/>
                <c:pt idx="0">
                  <c:v>0.55095300000000003</c:v>
                </c:pt>
                <c:pt idx="1">
                  <c:v>0.429145</c:v>
                </c:pt>
                <c:pt idx="2">
                  <c:v>0.44468200000000002</c:v>
                </c:pt>
                <c:pt idx="3">
                  <c:v>0.48945300000000003</c:v>
                </c:pt>
                <c:pt idx="4">
                  <c:v>0.46680700000000003</c:v>
                </c:pt>
                <c:pt idx="5">
                  <c:v>0.49701299999999998</c:v>
                </c:pt>
                <c:pt idx="6">
                  <c:v>0.59753299999999998</c:v>
                </c:pt>
                <c:pt idx="7">
                  <c:v>0.54515100000000005</c:v>
                </c:pt>
                <c:pt idx="8">
                  <c:v>0.46681</c:v>
                </c:pt>
                <c:pt idx="9">
                  <c:v>0.51533399999999996</c:v>
                </c:pt>
                <c:pt idx="10">
                  <c:v>0.52124199999999998</c:v>
                </c:pt>
                <c:pt idx="11">
                  <c:v>0.61532399999999998</c:v>
                </c:pt>
                <c:pt idx="12">
                  <c:v>0.58661300000000005</c:v>
                </c:pt>
                <c:pt idx="13">
                  <c:v>0.46874700000000002</c:v>
                </c:pt>
                <c:pt idx="14">
                  <c:v>0.52960300000000005</c:v>
                </c:pt>
                <c:pt idx="15">
                  <c:v>0.520069</c:v>
                </c:pt>
                <c:pt idx="16">
                  <c:v>0.52879399999999999</c:v>
                </c:pt>
                <c:pt idx="17">
                  <c:v>0.55993000000000004</c:v>
                </c:pt>
                <c:pt idx="18">
                  <c:v>0.66639999999999999</c:v>
                </c:pt>
                <c:pt idx="19">
                  <c:v>0.60720600000000002</c:v>
                </c:pt>
                <c:pt idx="20">
                  <c:v>0.54196200000000005</c:v>
                </c:pt>
                <c:pt idx="21">
                  <c:v>0.57889800000000002</c:v>
                </c:pt>
                <c:pt idx="22">
                  <c:v>0.58582800000000002</c:v>
                </c:pt>
                <c:pt idx="23">
                  <c:v>0.694415</c:v>
                </c:pt>
                <c:pt idx="24">
                  <c:v>0.65871900000000005</c:v>
                </c:pt>
                <c:pt idx="25">
                  <c:v>0.52163400000000004</c:v>
                </c:pt>
                <c:pt idx="26">
                  <c:v>0.54790399999999995</c:v>
                </c:pt>
                <c:pt idx="27">
                  <c:v>0.54980499999999999</c:v>
                </c:pt>
                <c:pt idx="28">
                  <c:v>0.54782600000000004</c:v>
                </c:pt>
                <c:pt idx="29">
                  <c:v>0.58555100000000004</c:v>
                </c:pt>
                <c:pt idx="30">
                  <c:v>0.66281800000000002</c:v>
                </c:pt>
                <c:pt idx="31">
                  <c:v>0.62155300000000002</c:v>
                </c:pt>
                <c:pt idx="32">
                  <c:v>0.54173800000000005</c:v>
                </c:pt>
                <c:pt idx="33">
                  <c:v>0.56595899999999999</c:v>
                </c:pt>
                <c:pt idx="34">
                  <c:v>0.56314500000000001</c:v>
                </c:pt>
                <c:pt idx="35">
                  <c:v>0.66864900000000005</c:v>
                </c:pt>
                <c:pt idx="36">
                  <c:v>0.59945099999999996</c:v>
                </c:pt>
                <c:pt idx="37">
                  <c:v>0.54059299999999999</c:v>
                </c:pt>
                <c:pt idx="38">
                  <c:v>0.29098800000000002</c:v>
                </c:pt>
                <c:pt idx="39">
                  <c:v>2.99E-3</c:v>
                </c:pt>
                <c:pt idx="40">
                  <c:v>6.4209999999999996E-3</c:v>
                </c:pt>
                <c:pt idx="41">
                  <c:v>1.2612999999999999E-2</c:v>
                </c:pt>
                <c:pt idx="42">
                  <c:v>8.4440000000000001E-3</c:v>
                </c:pt>
                <c:pt idx="43">
                  <c:v>5.8970000000000003E-3</c:v>
                </c:pt>
                <c:pt idx="44">
                  <c:v>1.6524E-2</c:v>
                </c:pt>
                <c:pt idx="45">
                  <c:v>9.0715000000000004E-2</c:v>
                </c:pt>
                <c:pt idx="46">
                  <c:v>0.13301199999999999</c:v>
                </c:pt>
                <c:pt idx="47">
                  <c:v>0.256388</c:v>
                </c:pt>
                <c:pt idx="48">
                  <c:v>0.19092899999999999</c:v>
                </c:pt>
                <c:pt idx="49">
                  <c:v>0.13317499999999999</c:v>
                </c:pt>
                <c:pt idx="50">
                  <c:v>0.18007899999999999</c:v>
                </c:pt>
                <c:pt idx="51">
                  <c:v>0.19134699999999999</c:v>
                </c:pt>
                <c:pt idx="52">
                  <c:v>0.23025699999999999</c:v>
                </c:pt>
                <c:pt idx="53">
                  <c:v>0.30529299999999998</c:v>
                </c:pt>
                <c:pt idx="54">
                  <c:v>0.39799099999999998</c:v>
                </c:pt>
                <c:pt idx="55">
                  <c:v>0.37014599999999998</c:v>
                </c:pt>
                <c:pt idx="56">
                  <c:v>0.34135799999999999</c:v>
                </c:pt>
                <c:pt idx="57">
                  <c:v>0.41452699999999998</c:v>
                </c:pt>
                <c:pt idx="58">
                  <c:v>0.47778199999999998</c:v>
                </c:pt>
                <c:pt idx="59">
                  <c:v>0.61032600000000004</c:v>
                </c:pt>
                <c:pt idx="60">
                  <c:v>0.53134199999999998</c:v>
                </c:pt>
                <c:pt idx="61">
                  <c:v>0.42455300000000001</c:v>
                </c:pt>
                <c:pt idx="62">
                  <c:v>0.498166</c:v>
                </c:pt>
                <c:pt idx="63">
                  <c:v>0.56426200000000004</c:v>
                </c:pt>
                <c:pt idx="64">
                  <c:v>0.62653099999999995</c:v>
                </c:pt>
                <c:pt idx="65">
                  <c:v>0.656057</c:v>
                </c:pt>
                <c:pt idx="66">
                  <c:v>0.76996200000000004</c:v>
                </c:pt>
                <c:pt idx="67">
                  <c:v>0.69805399999999995</c:v>
                </c:pt>
                <c:pt idx="68">
                  <c:v>0.64266199999999996</c:v>
                </c:pt>
                <c:pt idx="69">
                  <c:v>0.70728899999999995</c:v>
                </c:pt>
                <c:pt idx="70">
                  <c:v>0.70056799999999997</c:v>
                </c:pt>
                <c:pt idx="71">
                  <c:v>0.790802</c:v>
                </c:pt>
                <c:pt idx="72">
                  <c:v>0.76460099999999998</c:v>
                </c:pt>
                <c:pt idx="73">
                  <c:v>0.63055300000000003</c:v>
                </c:pt>
                <c:pt idx="74">
                  <c:v>0.67249099999999995</c:v>
                </c:pt>
                <c:pt idx="75">
                  <c:v>0.69539799999999996</c:v>
                </c:pt>
                <c:pt idx="76">
                  <c:v>0.72433800000000004</c:v>
                </c:pt>
                <c:pt idx="77">
                  <c:v>0.78489600000000004</c:v>
                </c:pt>
                <c:pt idx="78">
                  <c:v>0.94161899999999998</c:v>
                </c:pt>
                <c:pt idx="79">
                  <c:v>0.85647300000000004</c:v>
                </c:pt>
                <c:pt idx="80">
                  <c:v>0.76708699999999996</c:v>
                </c:pt>
                <c:pt idx="81">
                  <c:v>0.81009200000000003</c:v>
                </c:pt>
                <c:pt idx="82">
                  <c:v>0.84611599999999998</c:v>
                </c:pt>
                <c:pt idx="83">
                  <c:v>0.97389199999999998</c:v>
                </c:pt>
                <c:pt idx="84">
                  <c:v>0.91368199999999999</c:v>
                </c:pt>
                <c:pt idx="85">
                  <c:v>0.78817800000000005</c:v>
                </c:pt>
                <c:pt idx="86">
                  <c:v>0.82836799999999999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4C-4569-B158-2DA6E8C9B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088624"/>
        <c:axId val="1186103056"/>
      </c:lineChart>
      <c:dateAx>
        <c:axId val="1186088624"/>
        <c:scaling>
          <c:orientation val="minMax"/>
          <c:min val="4279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186103056"/>
        <c:crosses val="autoZero"/>
        <c:auto val="0"/>
        <c:lblOffset val="100"/>
        <c:baseTimeUnit val="months"/>
        <c:majorUnit val="6"/>
        <c:majorTimeUnit val="months"/>
      </c:dateAx>
      <c:valAx>
        <c:axId val="11861030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100" dirty="0" err="1"/>
                  <a:t>Flujo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mensual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pasajeros</a:t>
                </a:r>
                <a:r>
                  <a:rPr lang="en-US" sz="1100" dirty="0"/>
                  <a:t>  (</a:t>
                </a:r>
                <a:r>
                  <a:rPr lang="en-US" sz="1100" dirty="0" err="1"/>
                  <a:t>millones</a:t>
                </a:r>
                <a:r>
                  <a:rPr lang="en-US" sz="1100" dirty="0"/>
                  <a:t>)</a:t>
                </a:r>
              </a:p>
            </c:rich>
          </c:tx>
          <c:layout>
            <c:manualLayout>
              <c:xMode val="edge"/>
              <c:yMode val="edge"/>
              <c:x val="4.4960659423004881E-3"/>
              <c:y val="7.08898804278253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18608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5381647858944"/>
          <c:y val="4.8506645230769314E-2"/>
          <c:w val="0.79725957350198995"/>
          <c:h val="0.78683850518583009"/>
        </c:manualLayout>
      </c:layout>
      <c:areaChart>
        <c:grouping val="stacked"/>
        <c:varyColors val="0"/>
        <c:ser>
          <c:idx val="3"/>
          <c:order val="3"/>
          <c:tx>
            <c:strRef>
              <c:f>'https://graval-my.sharepoint.com/personal/cf0182ldp_corficolombiana_net/Documents/Documentos/Macro Colombia LDP/Inflación/Senda/[Proyecciones de Inflación, TPM y TRM formulas.xlsx]Variables mensuale abr'!$X$2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'[2]Variables mensuale abr'!$X$3:$X$74</c:f>
              <c:numCache>
                <c:formatCode>General</c:formatCode>
                <c:ptCount val="7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1-4E0F-A895-5B1ED5E86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173727"/>
        <c:axId val="1650164159"/>
      </c:areaChart>
      <c:lineChart>
        <c:grouping val="standard"/>
        <c:varyColors val="0"/>
        <c:ser>
          <c:idx val="0"/>
          <c:order val="0"/>
          <c:tx>
            <c:strRef>
              <c:f>Valores!$B$1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-0.11683141267073208"/>
                  <c:y val="-2.30497495721843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1-4E0F-A895-5B1ED5E8616A}"/>
                </c:ext>
              </c:extLst>
            </c:dLbl>
            <c:dLbl>
              <c:idx val="63"/>
              <c:layout>
                <c:manualLayout>
                  <c:x val="-6.8743562540403272E-2"/>
                  <c:y val="3.1980374178771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1-4E0F-A895-5B1ED5E8616A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1-4E0F-A895-5B1ED5E8616A}"/>
                </c:ext>
              </c:extLst>
            </c:dLbl>
            <c:dLbl>
              <c:idx val="8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1-4E0F-A895-5B1ED5E861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Valores!$A$3:$A$86</c:f>
              <c:numCache>
                <c:formatCode>mmm\-yy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</c:numCache>
            </c:numRef>
          </c:cat>
          <c:val>
            <c:numRef>
              <c:f>Valores!$D$3:$D$86</c:f>
              <c:numCache>
                <c:formatCode>#,##0.0</c:formatCode>
                <c:ptCount val="84"/>
                <c:pt idx="0">
                  <c:v>3.1477494104378057</c:v>
                </c:pt>
                <c:pt idx="1">
                  <c:v>3.0136428425982631</c:v>
                </c:pt>
                <c:pt idx="2">
                  <c:v>3.2199085830370677</c:v>
                </c:pt>
                <c:pt idx="3">
                  <c:v>3.2453745829542191</c:v>
                </c:pt>
                <c:pt idx="4">
                  <c:v>3.3077853973376481</c:v>
                </c:pt>
                <c:pt idx="5">
                  <c:v>3.4236229986909672</c:v>
                </c:pt>
                <c:pt idx="6">
                  <c:v>3.7910869126839941</c:v>
                </c:pt>
                <c:pt idx="7">
                  <c:v>3.7562940584088711</c:v>
                </c:pt>
                <c:pt idx="8">
                  <c:v>3.8101940283502556</c:v>
                </c:pt>
                <c:pt idx="9">
                  <c:v>3.8558088161462001</c:v>
                </c:pt>
                <c:pt idx="10">
                  <c:v>3.8515546639919851</c:v>
                </c:pt>
                <c:pt idx="11">
                  <c:v>3.8000000000000034</c:v>
                </c:pt>
                <c:pt idx="12">
                  <c:v>3.6182902584493082</c:v>
                </c:pt>
                <c:pt idx="13">
                  <c:v>3.7161494366475534</c:v>
                </c:pt>
                <c:pt idx="14">
                  <c:v>3.8476677819326843</c:v>
                </c:pt>
                <c:pt idx="15">
                  <c:v>3.5056795926361017</c:v>
                </c:pt>
                <c:pt idx="16">
                  <c:v>2.8504490433424401</c:v>
                </c:pt>
                <c:pt idx="17">
                  <c:v>2.2003699737124016</c:v>
                </c:pt>
                <c:pt idx="18">
                  <c:v>2</c:v>
                </c:pt>
                <c:pt idx="19">
                  <c:v>1.8732408036494119</c:v>
                </c:pt>
                <c:pt idx="20">
                  <c:v>1.96591129188457</c:v>
                </c:pt>
                <c:pt idx="21">
                  <c:v>1.740307454316925</c:v>
                </c:pt>
                <c:pt idx="22">
                  <c:v>1.4873478848754118</c:v>
                </c:pt>
                <c:pt idx="23">
                  <c:v>1.6184971098265999</c:v>
                </c:pt>
                <c:pt idx="24">
                  <c:v>1.602072141212596</c:v>
                </c:pt>
                <c:pt idx="25">
                  <c:v>1.5627977892128886</c:v>
                </c:pt>
                <c:pt idx="26">
                  <c:v>1.5066805647683257</c:v>
                </c:pt>
                <c:pt idx="27">
                  <c:v>1.948912015137183</c:v>
                </c:pt>
                <c:pt idx="28">
                  <c:v>3.302961275626437</c:v>
                </c:pt>
                <c:pt idx="29">
                  <c:v>3.6296084595598854</c:v>
                </c:pt>
                <c:pt idx="30">
                  <c:v>3.9725635895970335</c:v>
                </c:pt>
                <c:pt idx="31">
                  <c:v>4.4397865853658569</c:v>
                </c:pt>
                <c:pt idx="32">
                  <c:v>4.511349605850512</c:v>
                </c:pt>
                <c:pt idx="33">
                  <c:v>4.5899458329373699</c:v>
                </c:pt>
                <c:pt idx="34">
                  <c:v>5.253140464408057</c:v>
                </c:pt>
                <c:pt idx="35">
                  <c:v>5.6219188471748227</c:v>
                </c:pt>
                <c:pt idx="36">
                  <c:v>6.9398545935228206</c:v>
                </c:pt>
                <c:pt idx="37">
                  <c:v>8.0061130893513965</c:v>
                </c:pt>
                <c:pt idx="38">
                  <c:v>8.5319641218482012</c:v>
                </c:pt>
                <c:pt idx="39">
                  <c:v>9.2359715728612901</c:v>
                </c:pt>
                <c:pt idx="40" formatCode="#,##0.00">
                  <c:v>9.0605195735367516</c:v>
                </c:pt>
                <c:pt idx="41" formatCode="#,##0.00">
                  <c:v>9.6771897392048167</c:v>
                </c:pt>
                <c:pt idx="42" formatCode="#,##0.00">
                  <c:v>10.205245311410316</c:v>
                </c:pt>
                <c:pt idx="43" formatCode="#,##0.00">
                  <c:v>10.841854024036234</c:v>
                </c:pt>
                <c:pt idx="44" formatCode="#,##0.00">
                  <c:v>11.445688292160327</c:v>
                </c:pt>
                <c:pt idx="45" formatCode="#,##0.00">
                  <c:v>12.227699628883727</c:v>
                </c:pt>
                <c:pt idx="46" formatCode="#,##0.00">
                  <c:v>12.534102557927461</c:v>
                </c:pt>
                <c:pt idx="47" formatCode="#,##0.00">
                  <c:v>13.123550550824902</c:v>
                </c:pt>
                <c:pt idx="48" formatCode="#,##0.00">
                  <c:v>13.256488201639073</c:v>
                </c:pt>
                <c:pt idx="49" formatCode="#,##0.00">
                  <c:v>13.283250205543219</c:v>
                </c:pt>
                <c:pt idx="50" formatCode="#,##0.00">
                  <c:v>13.341333862467986</c:v>
                </c:pt>
                <c:pt idx="51" formatCode="#,##0.00">
                  <c:v>12.815206189229865</c:v>
                </c:pt>
                <c:pt idx="52" formatCode="#,##0.00">
                  <c:v>12.356516834434306</c:v>
                </c:pt>
                <c:pt idx="53" formatCode="#,##0.00">
                  <c:v>12.12176538149199</c:v>
                </c:pt>
                <c:pt idx="54" formatCode="#,##0.00">
                  <c:v>11.772545686511249</c:v>
                </c:pt>
                <c:pt idx="55" formatCode="#,##0.00">
                  <c:v>11.418484959727593</c:v>
                </c:pt>
                <c:pt idx="56" formatCode="#,##0.00">
                  <c:v>10.987956780451903</c:v>
                </c:pt>
                <c:pt idx="57" formatCode="#,##0.00">
                  <c:v>10.470042367358046</c:v>
                </c:pt>
                <c:pt idx="58" formatCode="#,##0.00">
                  <c:v>10.15</c:v>
                </c:pt>
                <c:pt idx="59" formatCode="#,##0.00">
                  <c:v>9.2823275889725192</c:v>
                </c:pt>
                <c:pt idx="60" formatCode="#,##0.00">
                  <c:v>8.3446703756636644</c:v>
                </c:pt>
                <c:pt idx="61" formatCode="#,##0.00">
                  <c:v>7.7371899299217173</c:v>
                </c:pt>
                <c:pt idx="62" formatCode="#,##0.00">
                  <c:v>7.3640279657903651</c:v>
                </c:pt>
                <c:pt idx="63" formatCode="#,##0.00">
                  <c:v>7.1616151327530631</c:v>
                </c:pt>
                <c:pt idx="64" formatCode="#,##0.00">
                  <c:v>7.1722854120652935</c:v>
                </c:pt>
                <c:pt idx="65" formatCode="#,##0.00">
                  <c:v>7.1665214436005042</c:v>
                </c:pt>
                <c:pt idx="66" formatCode="#,##0.00">
                  <c:v>6.966204494545436</c:v>
                </c:pt>
                <c:pt idx="67" formatCode="#,##0.00">
                  <c:v>6.4157796493708341</c:v>
                </c:pt>
                <c:pt idx="68" formatCode="#,##0.00">
                  <c:v>6.0770437012449108</c:v>
                </c:pt>
                <c:pt idx="69" formatCode="#,##0.00">
                  <c:v>5.9289061838566415</c:v>
                </c:pt>
                <c:pt idx="70" formatCode="#,##0.00">
                  <c:v>5.666865313556757</c:v>
                </c:pt>
                <c:pt idx="71" formatCode="#,##0.00">
                  <c:v>5.6247879157216074</c:v>
                </c:pt>
                <c:pt idx="72" formatCode="#,##0.00">
                  <c:v>5.2905821709508416</c:v>
                </c:pt>
                <c:pt idx="73" formatCode="#,##0.00">
                  <c:v>4.8416286141321097</c:v>
                </c:pt>
                <c:pt idx="74" formatCode="#,##0.00">
                  <c:v>4.6163150521393082</c:v>
                </c:pt>
                <c:pt idx="75" formatCode="#,##0.00">
                  <c:v>4.4915645220024336</c:v>
                </c:pt>
                <c:pt idx="76" formatCode="#,##0.00">
                  <c:v>4.4123372067655708</c:v>
                </c:pt>
                <c:pt idx="77" formatCode="#,##0.00">
                  <c:v>4.0951576513782451</c:v>
                </c:pt>
                <c:pt idx="78" formatCode="#,##0.00">
                  <c:v>3.8795272311903606</c:v>
                </c:pt>
                <c:pt idx="79" formatCode="#,##0.00">
                  <c:v>3.8550547960672032</c:v>
                </c:pt>
                <c:pt idx="80" formatCode="#,##0.00">
                  <c:v>3.9256037987045689</c:v>
                </c:pt>
                <c:pt idx="81" formatCode="#,##0.00">
                  <c:v>3.8830502649155774</c:v>
                </c:pt>
                <c:pt idx="82" formatCode="#,##0.00">
                  <c:v>3.8081954873362189</c:v>
                </c:pt>
                <c:pt idx="83" formatCode="#,##0.00">
                  <c:v>3.8233160946346434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01-4E0F-A895-5B1ED5E8616A}"/>
            </c:ext>
          </c:extLst>
        </c:ser>
        <c:ser>
          <c:idx val="1"/>
          <c:order val="1"/>
          <c:tx>
            <c:strRef>
              <c:f>Valores!$E$1</c:f>
              <c:strCache>
                <c:ptCount val="1"/>
                <c:pt idx="0">
                  <c:v>Alcista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2.9750592487066713E-2"/>
                  <c:y val="-0.101241581412574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01-4E0F-A895-5B1ED5E8616A}"/>
                </c:ext>
              </c:extLst>
            </c:dLbl>
            <c:dLbl>
              <c:idx val="71"/>
              <c:layout>
                <c:manualLayout>
                  <c:x val="-4.5829041693602184E-2"/>
                  <c:y val="-7.81742479925530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01-4E0F-A895-5B1ED5E8616A}"/>
                </c:ext>
              </c:extLst>
            </c:dLbl>
            <c:dLbl>
              <c:idx val="83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01-4E0F-A895-5B1ED5E861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Valores!$A$3:$A$86</c:f>
              <c:numCache>
                <c:formatCode>mmm\-yy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</c:numCache>
            </c:numRef>
          </c:cat>
          <c:val>
            <c:numRef>
              <c:f>Valores!$G$3:$G$86</c:f>
              <c:numCache>
                <c:formatCode>General</c:formatCode>
                <c:ptCount val="84"/>
                <c:pt idx="63" formatCode="#,##0.00">
                  <c:v>7.1682682689658828</c:v>
                </c:pt>
                <c:pt idx="64" formatCode="#,##0.00">
                  <c:v>7.4201075053073051</c:v>
                </c:pt>
                <c:pt idx="65" formatCode="#,##0.00">
                  <c:v>7.6583422377030752</c:v>
                </c:pt>
                <c:pt idx="66" formatCode="#,##0.00">
                  <c:v>7.7385104622163636</c:v>
                </c:pt>
                <c:pt idx="67" formatCode="#,##0.00">
                  <c:v>7.5289808725421237</c:v>
                </c:pt>
                <c:pt idx="68" formatCode="#,##0.00">
                  <c:v>7.4967022034346131</c:v>
                </c:pt>
                <c:pt idx="69" formatCode="#,##0.00">
                  <c:v>7.6304562271858778</c:v>
                </c:pt>
                <c:pt idx="70" formatCode="#,##0.00">
                  <c:v>7.6157632260367647</c:v>
                </c:pt>
                <c:pt idx="71" formatCode="#,##0.00">
                  <c:v>7.7553078585364421</c:v>
                </c:pt>
                <c:pt idx="72" formatCode="#,##0.00">
                  <c:v>7.8260383406065115</c:v>
                </c:pt>
                <c:pt idx="73" formatCode="#,##0.00">
                  <c:v>7.7324635191521995</c:v>
                </c:pt>
                <c:pt idx="74" formatCode="#,##0.00">
                  <c:v>7.7876375343694848</c:v>
                </c:pt>
                <c:pt idx="75" formatCode="#,##0.00">
                  <c:v>7.96879310560481</c:v>
                </c:pt>
                <c:pt idx="76" formatCode="#,##0.00">
                  <c:v>7.9926473415410593</c:v>
                </c:pt>
                <c:pt idx="77" formatCode="#,##0.00">
                  <c:v>7.6653352170918732</c:v>
                </c:pt>
                <c:pt idx="78" formatCode="#,##0.00">
                  <c:v>7.4428917928312632</c:v>
                </c:pt>
                <c:pt idx="79" formatCode="#,##0.00">
                  <c:v>7.4176610641947249</c:v>
                </c:pt>
                <c:pt idx="80" formatCode="#,##0.00">
                  <c:v>7.4904197248660154</c:v>
                </c:pt>
                <c:pt idx="81" formatCode="#,##0.00">
                  <c:v>7.4652677734990291</c:v>
                </c:pt>
                <c:pt idx="82" formatCode="#,##0.00">
                  <c:v>7.3880175719567287</c:v>
                </c:pt>
                <c:pt idx="83" formatCode="#,##0.00">
                  <c:v>7.4212301408199455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501-4E0F-A895-5B1ED5E8616A}"/>
            </c:ext>
          </c:extLst>
        </c:ser>
        <c:ser>
          <c:idx val="2"/>
          <c:order val="2"/>
          <c:tx>
            <c:strRef>
              <c:f>Valores!$H$1</c:f>
              <c:strCache>
                <c:ptCount val="1"/>
                <c:pt idx="0">
                  <c:v>Bajista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9.2793505490404575E-17"/>
                  <c:y val="2.031902581166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01-4E0F-A895-5B1ED5E8616A}"/>
                </c:ext>
              </c:extLst>
            </c:dLbl>
            <c:dLbl>
              <c:idx val="71"/>
              <c:layout>
                <c:manualLayout>
                  <c:x val="-2.2914520846801092E-2"/>
                  <c:y val="0.11370799708007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01-4E0F-A895-5B1ED5E8616A}"/>
                </c:ext>
              </c:extLst>
            </c:dLbl>
            <c:dLbl>
              <c:idx val="8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01-4E0F-A895-5B1ED5E861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Valores!$A$3:$A$86</c:f>
              <c:numCache>
                <c:formatCode>mmm\-yy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</c:numCache>
            </c:numRef>
          </c:cat>
          <c:val>
            <c:numRef>
              <c:f>Valores!$J$3:$J$86</c:f>
              <c:numCache>
                <c:formatCode>General</c:formatCode>
                <c:ptCount val="84"/>
                <c:pt idx="63" formatCode="#,##0.00">
                  <c:v>7.1682682689658828</c:v>
                </c:pt>
                <c:pt idx="64" formatCode="#,##0.00">
                  <c:v>6.8344844527109538</c:v>
                </c:pt>
                <c:pt idx="65" formatCode="#,##0.00">
                  <c:v>6.6925718446034344</c:v>
                </c:pt>
                <c:pt idx="66" formatCode="#,##0.00">
                  <c:v>6.3204224744455084</c:v>
                </c:pt>
                <c:pt idx="67" formatCode="#,##0.00">
                  <c:v>5.5385719406508604</c:v>
                </c:pt>
                <c:pt idx="68" formatCode="#,##0.00">
                  <c:v>5.0033374893927451</c:v>
                </c:pt>
                <c:pt idx="69" formatCode="#,##0.00">
                  <c:v>4.6474827583141476</c:v>
                </c:pt>
                <c:pt idx="70" formatCode="#,##0.00">
                  <c:v>4.2352169576034715</c:v>
                </c:pt>
                <c:pt idx="71" formatCode="#,##0.00">
                  <c:v>4.0866044614788155</c:v>
                </c:pt>
                <c:pt idx="72" formatCode="#,##0.00">
                  <c:v>3.514311113796853</c:v>
                </c:pt>
                <c:pt idx="73" formatCode="#,##0.00">
                  <c:v>2.8749820804169657</c:v>
                </c:pt>
                <c:pt idx="74" formatCode="#,##0.00">
                  <c:v>2.5333614230975687</c:v>
                </c:pt>
                <c:pt idx="75" formatCode="#,##0.00">
                  <c:v>2.269401114229197</c:v>
                </c:pt>
                <c:pt idx="76" formatCode="#,##0.00">
                  <c:v>2.3431948430884475</c:v>
                </c:pt>
                <c:pt idx="77" formatCode="#,##0.00">
                  <c:v>2.0829904665800258</c:v>
                </c:pt>
                <c:pt idx="78" formatCode="#,##0.00">
                  <c:v>1.9221500037065908</c:v>
                </c:pt>
                <c:pt idx="79" formatCode="#,##0.00">
                  <c:v>1.9490670212264138</c:v>
                </c:pt>
                <c:pt idx="80" formatCode="#,##0.00">
                  <c:v>2.0694119092913299</c:v>
                </c:pt>
                <c:pt idx="81" formatCode="#,##0.00">
                  <c:v>2.0964979473049317</c:v>
                </c:pt>
                <c:pt idx="82" formatCode="#,##0.00">
                  <c:v>2.0738340488571039</c:v>
                </c:pt>
                <c:pt idx="83" formatCode="#,##0.00">
                  <c:v>2.1563699566801819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01-4E0F-A895-5B1ED5E86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173727"/>
        <c:axId val="1650164159"/>
      </c:lineChart>
      <c:dateAx>
        <c:axId val="1650173727"/>
        <c:scaling>
          <c:orientation val="minMax"/>
          <c:max val="45992"/>
          <c:min val="43800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650164159"/>
        <c:crosses val="autoZero"/>
        <c:auto val="1"/>
        <c:lblOffset val="100"/>
        <c:baseTimeUnit val="months"/>
        <c:majorUnit val="6"/>
        <c:majorTimeUnit val="months"/>
      </c:dateAx>
      <c:valAx>
        <c:axId val="16501641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s-CO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65017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95134182691366"/>
          <c:y val="0.20022338086689934"/>
          <c:w val="0.30580445679782914"/>
          <c:h val="0.24872592528923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9090727900951"/>
          <c:y val="6.4686764059862789E-2"/>
          <c:w val="0.78877613993909534"/>
          <c:h val="0.7529719631488514"/>
        </c:manualLayout>
      </c:layout>
      <c:lineChart>
        <c:grouping val="standard"/>
        <c:varyColors val="0"/>
        <c:ser>
          <c:idx val="0"/>
          <c:order val="0"/>
          <c:tx>
            <c:strRef>
              <c:f>Valores!$K$2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64"/>
              <c:layout>
                <c:manualLayout>
                  <c:x val="-7.1381438802500488E-2"/>
                  <c:y val="-0.101373259479211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E-4179-A84F-FBD11193BB7E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AE-4179-A84F-FBD11193B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Valores!$A$3:$A$74</c:f>
              <c:numCache>
                <c:formatCode>mmm\-yy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Valores!$K$3:$K$74</c:f>
              <c:numCache>
                <c:formatCode>#,##0.00</c:formatCode>
                <c:ptCount val="72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4.25</c:v>
                </c:pt>
                <c:pt idx="7">
                  <c:v>4.25</c:v>
                </c:pt>
                <c:pt idx="8">
                  <c:v>4.25</c:v>
                </c:pt>
                <c:pt idx="9">
                  <c:v>4.25</c:v>
                </c:pt>
                <c:pt idx="10">
                  <c:v>4.25</c:v>
                </c:pt>
                <c:pt idx="11">
                  <c:v>4.25</c:v>
                </c:pt>
                <c:pt idx="12">
                  <c:v>4.25</c:v>
                </c:pt>
                <c:pt idx="13">
                  <c:v>4.25</c:v>
                </c:pt>
                <c:pt idx="14">
                  <c:v>3.75</c:v>
                </c:pt>
                <c:pt idx="15">
                  <c:v>3.25</c:v>
                </c:pt>
                <c:pt idx="16">
                  <c:v>2.75</c:v>
                </c:pt>
                <c:pt idx="17">
                  <c:v>2.5</c:v>
                </c:pt>
                <c:pt idx="18">
                  <c:v>2.25</c:v>
                </c:pt>
                <c:pt idx="19">
                  <c:v>2</c:v>
                </c:pt>
                <c:pt idx="20">
                  <c:v>1.7500000000000002</c:v>
                </c:pt>
                <c:pt idx="21">
                  <c:v>1.7500000000000002</c:v>
                </c:pt>
                <c:pt idx="22">
                  <c:v>1.7500000000000002</c:v>
                </c:pt>
                <c:pt idx="23">
                  <c:v>1.7500000000000002</c:v>
                </c:pt>
                <c:pt idx="24">
                  <c:v>1.7500000000000002</c:v>
                </c:pt>
                <c:pt idx="25">
                  <c:v>1.7500000000000002</c:v>
                </c:pt>
                <c:pt idx="26">
                  <c:v>1.7500000000000002</c:v>
                </c:pt>
                <c:pt idx="27">
                  <c:v>1.7500000000000002</c:v>
                </c:pt>
                <c:pt idx="28">
                  <c:v>1.7500000000000002</c:v>
                </c:pt>
                <c:pt idx="29">
                  <c:v>1.7500000000000002</c:v>
                </c:pt>
                <c:pt idx="30">
                  <c:v>1.7500000000000002</c:v>
                </c:pt>
                <c:pt idx="31">
                  <c:v>1.7500000000000002</c:v>
                </c:pt>
                <c:pt idx="32">
                  <c:v>2</c:v>
                </c:pt>
                <c:pt idx="33">
                  <c:v>2.5</c:v>
                </c:pt>
                <c:pt idx="34">
                  <c:v>2.5</c:v>
                </c:pt>
                <c:pt idx="35">
                  <c:v>3</c:v>
                </c:pt>
                <c:pt idx="36">
                  <c:v>4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6</c:v>
                </c:pt>
                <c:pt idx="41">
                  <c:v>7.5</c:v>
                </c:pt>
                <c:pt idx="42">
                  <c:v>9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11</c:v>
                </c:pt>
                <c:pt idx="47">
                  <c:v>12</c:v>
                </c:pt>
                <c:pt idx="48">
                  <c:v>12.75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13.25</c:v>
                </c:pt>
                <c:pt idx="53">
                  <c:v>13.25</c:v>
                </c:pt>
                <c:pt idx="54">
                  <c:v>13.25</c:v>
                </c:pt>
                <c:pt idx="55">
                  <c:v>13.25</c:v>
                </c:pt>
                <c:pt idx="56">
                  <c:v>13.25</c:v>
                </c:pt>
                <c:pt idx="57">
                  <c:v>13.25</c:v>
                </c:pt>
                <c:pt idx="58">
                  <c:v>13.25</c:v>
                </c:pt>
                <c:pt idx="59">
                  <c:v>13</c:v>
                </c:pt>
                <c:pt idx="60">
                  <c:v>12.75</c:v>
                </c:pt>
                <c:pt idx="61">
                  <c:v>12.75</c:v>
                </c:pt>
                <c:pt idx="62">
                  <c:v>12.25</c:v>
                </c:pt>
                <c:pt idx="63">
                  <c:v>11.75</c:v>
                </c:pt>
                <c:pt idx="64">
                  <c:v>11.75</c:v>
                </c:pt>
                <c:pt idx="65">
                  <c:v>11.25</c:v>
                </c:pt>
                <c:pt idx="66">
                  <c:v>10.5</c:v>
                </c:pt>
                <c:pt idx="67">
                  <c:v>10.5</c:v>
                </c:pt>
                <c:pt idx="68">
                  <c:v>9.75</c:v>
                </c:pt>
                <c:pt idx="69">
                  <c:v>9</c:v>
                </c:pt>
                <c:pt idx="70">
                  <c:v>9</c:v>
                </c:pt>
                <c:pt idx="7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AE-4179-A84F-FBD11193BB7E}"/>
            </c:ext>
          </c:extLst>
        </c:ser>
        <c:ser>
          <c:idx val="1"/>
          <c:order val="1"/>
          <c:tx>
            <c:strRef>
              <c:f>Valores!$L$2</c:f>
              <c:strCache>
                <c:ptCount val="1"/>
                <c:pt idx="0">
                  <c:v>Alcista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0469156750441255E-16"/>
                  <c:y val="-3.4956296372141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E-4179-A84F-FBD11193B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Valores!$A$3:$A$74</c:f>
              <c:numCache>
                <c:formatCode>mmm\-yy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Valores!$L$3:$L$74</c:f>
              <c:numCache>
                <c:formatCode>General</c:formatCode>
                <c:ptCount val="72"/>
                <c:pt idx="64" formatCode="#,##0.00">
                  <c:v>11.75</c:v>
                </c:pt>
                <c:pt idx="65" formatCode="#,##0.00">
                  <c:v>12</c:v>
                </c:pt>
                <c:pt idx="66" formatCode="#,##0.00">
                  <c:v>12</c:v>
                </c:pt>
                <c:pt idx="67" formatCode="#,##0.00">
                  <c:v>12</c:v>
                </c:pt>
                <c:pt idx="68" formatCode="#,##0.00">
                  <c:v>11.5</c:v>
                </c:pt>
                <c:pt idx="69" formatCode="#,##0.00">
                  <c:v>11</c:v>
                </c:pt>
                <c:pt idx="70" formatCode="#,##0.00">
                  <c:v>11</c:v>
                </c:pt>
                <c:pt idx="71" formatCode="#,##0.00">
                  <c:v>10.25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AE-4179-A84F-FBD11193BB7E}"/>
            </c:ext>
          </c:extLst>
        </c:ser>
        <c:ser>
          <c:idx val="2"/>
          <c:order val="2"/>
          <c:tx>
            <c:strRef>
              <c:f>Valores!$M$2</c:f>
              <c:strCache>
                <c:ptCount val="1"/>
                <c:pt idx="0">
                  <c:v>Bajista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4.4303798940290337E-2"/>
                  <c:y val="-4.54431852837846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ene-24
12,75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AE-4179-A84F-FBD11193BB7E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E-4179-A84F-FBD11193B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Valores!$A$3:$A$74</c:f>
              <c:numCache>
                <c:formatCode>mmm\-yy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Valores!$M$3:$M$74</c:f>
              <c:numCache>
                <c:formatCode>General</c:formatCode>
                <c:ptCount val="72"/>
                <c:pt idx="64" formatCode="#,##0.00">
                  <c:v>11.75</c:v>
                </c:pt>
                <c:pt idx="65" formatCode="#,##0.00">
                  <c:v>10.25</c:v>
                </c:pt>
                <c:pt idx="66" formatCode="#,##0.00">
                  <c:v>9.25</c:v>
                </c:pt>
                <c:pt idx="67" formatCode="#,##0.00">
                  <c:v>9.25</c:v>
                </c:pt>
                <c:pt idx="68" formatCode="#,##0.00">
                  <c:v>8.25</c:v>
                </c:pt>
                <c:pt idx="69" formatCode="#,##0.00">
                  <c:v>7.25</c:v>
                </c:pt>
                <c:pt idx="70" formatCode="#,##0.00">
                  <c:v>7.25</c:v>
                </c:pt>
                <c:pt idx="71" formatCode="#,##0.0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AE-4179-A84F-FBD11193B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173727"/>
        <c:axId val="1650164159"/>
      </c:lineChart>
      <c:dateAx>
        <c:axId val="1650173727"/>
        <c:scaling>
          <c:orientation val="minMax"/>
          <c:min val="43497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650164159"/>
        <c:crosses val="autoZero"/>
        <c:auto val="1"/>
        <c:lblOffset val="100"/>
        <c:baseTimeUnit val="months"/>
        <c:majorUnit val="5"/>
        <c:majorTimeUnit val="months"/>
      </c:dateAx>
      <c:valAx>
        <c:axId val="16501641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s-CO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650173727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77873327735229"/>
          <c:y val="0.20352436536431068"/>
          <c:w val="0.22157478343567036"/>
          <c:h val="0.22685037054872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3648293963253"/>
          <c:y val="0.10458494021763712"/>
          <c:w val="0.8419426425111266"/>
          <c:h val="0.7825955697675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Hoja3!$J$8</c:f>
              <c:strCache>
                <c:ptCount val="1"/>
                <c:pt idx="0">
                  <c:v>Urbano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888888888888892"/>
                </c:manualLayout>
              </c:layout>
              <c:tx>
                <c:rich>
                  <a:bodyPr/>
                  <a:lstStyle/>
                  <a:p>
                    <a:fld id="{E4BE01F4-78D5-471C-B7E2-A270EB024B9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F9-48F8-B27E-E33DBCD84556}"/>
                </c:ext>
              </c:extLst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tx>
                <c:rich>
                  <a:bodyPr/>
                  <a:lstStyle/>
                  <a:p>
                    <a:fld id="{6DB07E2E-22C1-430F-AD57-39B92B7299E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F9-48F8-B27E-E33DBCD84556}"/>
                </c:ext>
              </c:extLst>
            </c:dLbl>
            <c:dLbl>
              <c:idx val="2"/>
              <c:layout>
                <c:manualLayout>
                  <c:x val="0"/>
                  <c:y val="0.1111111111111111"/>
                </c:manualLayout>
              </c:layout>
              <c:tx>
                <c:rich>
                  <a:bodyPr/>
                  <a:lstStyle/>
                  <a:p>
                    <a:fld id="{284CB881-694E-4D33-A68B-B05A99D5D28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F9-48F8-B27E-E33DBCD84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Hoja3!$K$7:$M$7</c:f>
              <c:strCache>
                <c:ptCount val="3"/>
                <c:pt idx="0">
                  <c:v>Total productos</c:v>
                </c:pt>
                <c:pt idx="1">
                  <c:v>Depósitos</c:v>
                </c:pt>
                <c:pt idx="2">
                  <c:v>Crédito</c:v>
                </c:pt>
              </c:strCache>
            </c:strRef>
          </c:cat>
          <c:val>
            <c:numRef>
              <c:f>Hoja3!$K$8:$M$8</c:f>
              <c:numCache>
                <c:formatCode>General</c:formatCode>
                <c:ptCount val="3"/>
                <c:pt idx="0">
                  <c:v>96.8</c:v>
                </c:pt>
                <c:pt idx="1">
                  <c:v>92.3</c:v>
                </c:pt>
                <c:pt idx="2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9-48F8-B27E-E33DBCD84556}"/>
            </c:ext>
          </c:extLst>
        </c:ser>
        <c:ser>
          <c:idx val="2"/>
          <c:order val="2"/>
          <c:tx>
            <c:strRef>
              <c:f>Hoja3!$J$10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722222222222214E-2"/>
                </c:manualLayout>
              </c:layout>
              <c:tx>
                <c:rich>
                  <a:bodyPr/>
                  <a:lstStyle/>
                  <a:p>
                    <a:fld id="{A8D464FE-9BB6-4209-B15D-9F15D3D74BE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F9-48F8-B27E-E33DBCD84556}"/>
                </c:ext>
              </c:extLst>
            </c:dLbl>
            <c:dLbl>
              <c:idx val="1"/>
              <c:layout>
                <c:manualLayout>
                  <c:x val="0"/>
                  <c:y val="0.11111111111111102"/>
                </c:manualLayout>
              </c:layout>
              <c:tx>
                <c:rich>
                  <a:bodyPr/>
                  <a:lstStyle/>
                  <a:p>
                    <a:fld id="{F86F78C3-9DED-4118-90F3-6FE15CFC9D5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F9-48F8-B27E-E33DBCD84556}"/>
                </c:ext>
              </c:extLst>
            </c:dLbl>
            <c:dLbl>
              <c:idx val="2"/>
              <c:layout>
                <c:manualLayout>
                  <c:x val="0"/>
                  <c:y val="8.3333333333333329E-2"/>
                </c:manualLayout>
              </c:layout>
              <c:tx>
                <c:rich>
                  <a:bodyPr/>
                  <a:lstStyle/>
                  <a:p>
                    <a:fld id="{5ADB45CE-26BA-45D4-BB6D-CD00ED625FE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6F9-48F8-B27E-E33DBCD84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Hoja3!$K$7:$M$7</c:f>
              <c:strCache>
                <c:ptCount val="3"/>
                <c:pt idx="0">
                  <c:v>Total productos</c:v>
                </c:pt>
                <c:pt idx="1">
                  <c:v>Depósitos</c:v>
                </c:pt>
                <c:pt idx="2">
                  <c:v>Crédito</c:v>
                </c:pt>
              </c:strCache>
            </c:strRef>
          </c:cat>
          <c:val>
            <c:numRef>
              <c:f>Hoja3!$K$10:$M$10</c:f>
              <c:numCache>
                <c:formatCode>General</c:formatCode>
                <c:ptCount val="3"/>
                <c:pt idx="0">
                  <c:v>38.9</c:v>
                </c:pt>
                <c:pt idx="1">
                  <c:v>36.200000000000003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F9-48F8-B27E-E33DBCD84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8743040"/>
        <c:axId val="1658745440"/>
      </c:barChart>
      <c:lineChart>
        <c:grouping val="stacked"/>
        <c:varyColors val="0"/>
        <c:ser>
          <c:idx val="1"/>
          <c:order val="1"/>
          <c:tx>
            <c:strRef>
              <c:f>Hoja3!$J$9</c:f>
              <c:strCache>
                <c:ptCount val="1"/>
                <c:pt idx="0">
                  <c:v>Nacional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Hoja3!$K$7:$M$7</c:f>
              <c:strCache>
                <c:ptCount val="3"/>
                <c:pt idx="0">
                  <c:v>Total productos</c:v>
                </c:pt>
                <c:pt idx="1">
                  <c:v>Depósitos</c:v>
                </c:pt>
                <c:pt idx="2">
                  <c:v>Crédito</c:v>
                </c:pt>
              </c:strCache>
            </c:strRef>
          </c:cat>
          <c:val>
            <c:numRef>
              <c:f>Hoja3!$K$9:$M$9</c:f>
              <c:numCache>
                <c:formatCode>General</c:formatCode>
                <c:ptCount val="3"/>
                <c:pt idx="0">
                  <c:v>95.7</c:v>
                </c:pt>
                <c:pt idx="1">
                  <c:v>91.6</c:v>
                </c:pt>
                <c:pt idx="2">
                  <c:v>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6F9-48F8-B27E-E33DBCD84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560847"/>
        <c:axId val="1661546927"/>
      </c:lineChart>
      <c:catAx>
        <c:axId val="16587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58745440"/>
        <c:crosses val="autoZero"/>
        <c:auto val="1"/>
        <c:lblAlgn val="ctr"/>
        <c:lblOffset val="100"/>
        <c:noMultiLvlLbl val="0"/>
      </c:catAx>
      <c:valAx>
        <c:axId val="1658745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CO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58743040"/>
        <c:crosses val="autoZero"/>
        <c:crossBetween val="between"/>
      </c:valAx>
      <c:valAx>
        <c:axId val="1661546927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61560847"/>
        <c:crosses val="max"/>
        <c:crossBetween val="between"/>
      </c:valAx>
      <c:catAx>
        <c:axId val="1661560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15469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65570127736179E-2"/>
          <c:y val="7.7638888888888882E-2"/>
          <c:w val="0.74255443930941478"/>
          <c:h val="0.80945231481481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04166666666666E-2"/>
                  <c:y val="-8.745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0-497B-9DE2-A87DB6C01EF6}"/>
                </c:ext>
              </c:extLst>
            </c:dLbl>
            <c:dLbl>
              <c:idx val="6"/>
              <c:layout>
                <c:manualLayout>
                  <c:x val="-1.6168794698185392E-16"/>
                  <c:y val="-4.115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0-497B-9DE2-A87DB6C01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Hoja2!$A$18:$A$24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Hoja2!$B$18:$B$24</c:f>
              <c:numCache>
                <c:formatCode>_-* #,##0_-;\-* #,##0_-;_-* "-"??_-;_-@_-</c:formatCode>
                <c:ptCount val="7"/>
                <c:pt idx="0">
                  <c:v>23853.666666666668</c:v>
                </c:pt>
                <c:pt idx="1">
                  <c:v>22395</c:v>
                </c:pt>
                <c:pt idx="2">
                  <c:v>15654</c:v>
                </c:pt>
                <c:pt idx="3">
                  <c:v>14635.666666666666</c:v>
                </c:pt>
                <c:pt idx="4">
                  <c:v>14543.666666666666</c:v>
                </c:pt>
                <c:pt idx="5">
                  <c:v>17442</c:v>
                </c:pt>
                <c:pt idx="6">
                  <c:v>13522.333333333334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000-497B-9DE2-A87DB6C01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753759"/>
        <c:axId val="318771519"/>
      </c:lineChart>
      <c:dateAx>
        <c:axId val="3187537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318771519"/>
        <c:crosses val="autoZero"/>
        <c:auto val="1"/>
        <c:lblOffset val="100"/>
        <c:baseTimeUnit val="months"/>
        <c:majorUnit val="18"/>
        <c:majorTimeUnit val="months"/>
      </c:dateAx>
      <c:valAx>
        <c:axId val="318771519"/>
        <c:scaling>
          <c:orientation val="minMax"/>
          <c:min val="12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187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81113528703807E-2"/>
          <c:y val="0.17171296296296296"/>
          <c:w val="0.84030788593517214"/>
          <c:h val="0.7212580198308544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598155066125097E-2"/>
                  <c:y val="6.6573842592592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12585870888125"/>
                      <c:h val="0.24907407407407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D1-4414-939A-8921F20C3B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D1-4414-939A-8921F20C3B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D1-4414-939A-8921F20C3B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D1-4414-939A-8921F20C3B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D1-4414-939A-8921F20C3B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D1-4414-939A-8921F20C3BC4}"/>
                </c:ext>
              </c:extLst>
            </c:dLbl>
            <c:dLbl>
              <c:idx val="6"/>
              <c:layout>
                <c:manualLayout>
                  <c:x val="-7.7178477690289732E-3"/>
                  <c:y val="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D1-4414-939A-8921F20C3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Hoja2!$A$18:$A$24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Hoja2!$E$18:$E$24</c:f>
              <c:numCache>
                <c:formatCode>0.0</c:formatCode>
                <c:ptCount val="7"/>
                <c:pt idx="0">
                  <c:v>58.566886793291332</c:v>
                </c:pt>
                <c:pt idx="1">
                  <c:v>58.518245137120573</c:v>
                </c:pt>
                <c:pt idx="2">
                  <c:v>53.306879234102965</c:v>
                </c:pt>
                <c:pt idx="3">
                  <c:v>49.652322153665537</c:v>
                </c:pt>
                <c:pt idx="4">
                  <c:v>53.208898378927692</c:v>
                </c:pt>
                <c:pt idx="5">
                  <c:v>52.680953371241735</c:v>
                </c:pt>
                <c:pt idx="6">
                  <c:v>50.301012941012537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ED1-4414-939A-8921F20C3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753759"/>
        <c:axId val="318771519"/>
      </c:lineChart>
      <c:dateAx>
        <c:axId val="31875375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318771519"/>
        <c:crosses val="autoZero"/>
        <c:auto val="1"/>
        <c:lblOffset val="100"/>
        <c:baseTimeUnit val="months"/>
        <c:majorUnit val="18"/>
        <c:majorTimeUnit val="months"/>
      </c:dateAx>
      <c:valAx>
        <c:axId val="318771519"/>
        <c:scaling>
          <c:orientation val="minMax"/>
          <c:max val="60"/>
          <c:min val="45"/>
        </c:scaling>
        <c:delete val="1"/>
        <c:axPos val="l"/>
        <c:numFmt formatCode="0.0" sourceLinked="1"/>
        <c:majorTickMark val="out"/>
        <c:minorTickMark val="none"/>
        <c:tickLblPos val="nextTo"/>
        <c:crossAx val="3187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543195739348E-2"/>
          <c:y val="0.17171296296296296"/>
          <c:w val="0.77971026562454449"/>
          <c:h val="0.7212580198308544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048611111111113E-2"/>
                  <c:y val="-5.879629629629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EF-452F-9EAA-8DB0320735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EF-452F-9EAA-8DB0320735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EF-452F-9EAA-8DB0320735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EF-452F-9EAA-8DB0320735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EF-452F-9EAA-8DB0320735C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F-452F-9EAA-8DB0320735CE}"/>
                </c:ext>
              </c:extLst>
            </c:dLbl>
            <c:dLbl>
              <c:idx val="6"/>
              <c:layout>
                <c:manualLayout>
                  <c:x val="0"/>
                  <c:y val="6.467592592592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EF-452F-9EAA-8DB032073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Hoja2!$A$18:$A$24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Hoja2!$H$18:$H$24</c:f>
              <c:numCache>
                <c:formatCode>0.0</c:formatCode>
                <c:ptCount val="7"/>
                <c:pt idx="0">
                  <c:v>98.348729910000003</c:v>
                </c:pt>
                <c:pt idx="1">
                  <c:v>96.700975439999993</c:v>
                </c:pt>
                <c:pt idx="2">
                  <c:v>81.527736759999996</c:v>
                </c:pt>
                <c:pt idx="3">
                  <c:v>79.232569159999997</c:v>
                </c:pt>
                <c:pt idx="4">
                  <c:v>83.590487820000007</c:v>
                </c:pt>
                <c:pt idx="5">
                  <c:v>93.871489409999995</c:v>
                </c:pt>
                <c:pt idx="6">
                  <c:v>87.632986209999999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DEEF-452F-9EAA-8DB03207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753759"/>
        <c:axId val="318771519"/>
      </c:lineChart>
      <c:dateAx>
        <c:axId val="31875375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318771519"/>
        <c:crosses val="autoZero"/>
        <c:auto val="1"/>
        <c:lblOffset val="100"/>
        <c:baseTimeUnit val="months"/>
        <c:majorUnit val="18"/>
        <c:majorTimeUnit val="months"/>
      </c:dateAx>
      <c:valAx>
        <c:axId val="318771519"/>
        <c:scaling>
          <c:orientation val="minMax"/>
          <c:max val="100"/>
          <c:min val="70"/>
        </c:scaling>
        <c:delete val="1"/>
        <c:axPos val="l"/>
        <c:numFmt formatCode="0.0" sourceLinked="1"/>
        <c:majorTickMark val="out"/>
        <c:minorTickMark val="none"/>
        <c:tickLblPos val="nextTo"/>
        <c:crossAx val="3187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0584209007874E-2"/>
          <c:y val="0.14238310708898944"/>
          <c:w val="0.8424536120001781"/>
          <c:h val="0.7188536953242835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 (unidades)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111111111111109E-2"/>
                  <c:y val="-4.161849710982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35-4699-B111-939060A7D542}"/>
                </c:ext>
              </c:extLst>
            </c:dLbl>
            <c:dLbl>
              <c:idx val="6"/>
              <c:layout>
                <c:manualLayout>
                  <c:x val="-2.7777777777777779E-3"/>
                  <c:y val="-4.161849710982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5-4699-B111-939060A7D5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Hoja1!$A$52:$A$58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Hoja1!$B$52:$B$58</c:f>
              <c:numCache>
                <c:formatCode>General</c:formatCode>
                <c:ptCount val="7"/>
                <c:pt idx="0">
                  <c:v>54649</c:v>
                </c:pt>
                <c:pt idx="1">
                  <c:v>46310</c:v>
                </c:pt>
                <c:pt idx="2">
                  <c:v>38989</c:v>
                </c:pt>
                <c:pt idx="3">
                  <c:v>34122</c:v>
                </c:pt>
                <c:pt idx="4">
                  <c:v>34620</c:v>
                </c:pt>
                <c:pt idx="5">
                  <c:v>33945</c:v>
                </c:pt>
                <c:pt idx="6">
                  <c:v>33548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35-4699-B111-939060A7D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718111"/>
        <c:axId val="152728191"/>
      </c:lineChart>
      <c:dateAx>
        <c:axId val="1527181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52728191"/>
        <c:crosses val="autoZero"/>
        <c:auto val="1"/>
        <c:lblOffset val="100"/>
        <c:baseTimeUnit val="months"/>
        <c:majorUnit val="18"/>
        <c:majorTimeUnit val="months"/>
      </c:dateAx>
      <c:valAx>
        <c:axId val="152728191"/>
        <c:scaling>
          <c:orientation val="minMax"/>
          <c:min val="30000"/>
        </c:scaling>
        <c:delete val="1"/>
        <c:axPos val="l"/>
        <c:numFmt formatCode="General" sourceLinked="1"/>
        <c:majorTickMark val="out"/>
        <c:minorTickMark val="none"/>
        <c:tickLblPos val="nextTo"/>
        <c:crossAx val="152718111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6169654467513"/>
          <c:y val="6.2236628849270677E-2"/>
          <c:w val="0.79483447276613339"/>
          <c:h val="0.78865478119935173"/>
        </c:manualLayout>
      </c:layout>
      <c:lineChart>
        <c:grouping val="standar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Desistimientos (unidades)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113106077779298"/>
                  <c:y val="8.0388978930307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F-4B3E-9515-985CE6EF62E5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F-4B3E-9515-985CE6EF62E5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1F-4B3E-9515-985CE6EF62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Hoja1!$A$52:$A$58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Hoja1!$C$52:$C$58</c:f>
              <c:numCache>
                <c:formatCode>General</c:formatCode>
                <c:ptCount val="7"/>
                <c:pt idx="0">
                  <c:v>5896</c:v>
                </c:pt>
                <c:pt idx="1">
                  <c:v>7705</c:v>
                </c:pt>
                <c:pt idx="2">
                  <c:v>10086</c:v>
                </c:pt>
                <c:pt idx="3">
                  <c:v>10916</c:v>
                </c:pt>
                <c:pt idx="4">
                  <c:v>10467</c:v>
                </c:pt>
                <c:pt idx="5">
                  <c:v>9641</c:v>
                </c:pt>
                <c:pt idx="6">
                  <c:v>8692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1F-4B3E-9515-985CE6EF6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718111"/>
        <c:axId val="152728191"/>
      </c:lineChart>
      <c:dateAx>
        <c:axId val="1527181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152728191"/>
        <c:crosses val="autoZero"/>
        <c:auto val="1"/>
        <c:lblOffset val="100"/>
        <c:baseTimeUnit val="months"/>
        <c:majorUnit val="18"/>
        <c:majorTimeUnit val="months"/>
      </c:dateAx>
      <c:valAx>
        <c:axId val="152728191"/>
        <c:scaling>
          <c:orientation val="minMax"/>
          <c:min val="5000"/>
        </c:scaling>
        <c:delete val="1"/>
        <c:axPos val="l"/>
        <c:numFmt formatCode="General" sourceLinked="1"/>
        <c:majorTickMark val="none"/>
        <c:minorTickMark val="none"/>
        <c:tickLblPos val="nextTo"/>
        <c:crossAx val="152718111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06944444444443E-2"/>
          <c:y val="0"/>
          <c:w val="0.90298611111111116"/>
          <c:h val="0.8754694444444444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277777777777797E-2"/>
                  <c:y val="7.0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B7-4C17-A374-04DC68A43984}"/>
                </c:ext>
              </c:extLst>
            </c:dLbl>
            <c:dLbl>
              <c:idx val="6"/>
              <c:layout>
                <c:manualLayout>
                  <c:x val="-1.3229166666666828E-2"/>
                  <c:y val="8.819444444444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7-4C17-A374-04DC68A43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'[Gráficos Diego.xlsx]Hoja1'!$A$17:$A$23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'[Gráficos Diego.xlsx]Hoja1'!$D$17:$D$23</c:f>
              <c:numCache>
                <c:formatCode>0.0</c:formatCode>
                <c:ptCount val="7"/>
                <c:pt idx="0">
                  <c:v>21.027744724921941</c:v>
                </c:pt>
                <c:pt idx="1">
                  <c:v>21.400125784008047</c:v>
                </c:pt>
                <c:pt idx="2">
                  <c:v>16.727240449525336</c:v>
                </c:pt>
                <c:pt idx="3">
                  <c:v>14.776848793875875</c:v>
                </c:pt>
                <c:pt idx="4">
                  <c:v>14.205698159106442</c:v>
                </c:pt>
                <c:pt idx="5">
                  <c:v>14.392705922992102</c:v>
                </c:pt>
                <c:pt idx="6">
                  <c:v>14.15824031876517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0B7-4C17-A374-04DC68A43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709823"/>
        <c:axId val="465710303"/>
      </c:lineChart>
      <c:dateAx>
        <c:axId val="4657098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465710303"/>
        <c:crosses val="autoZero"/>
        <c:auto val="1"/>
        <c:lblOffset val="100"/>
        <c:baseTimeUnit val="months"/>
        <c:majorUnit val="18"/>
        <c:majorTimeUnit val="months"/>
      </c:dateAx>
      <c:valAx>
        <c:axId val="465710303"/>
        <c:scaling>
          <c:orientation val="minMax"/>
          <c:max val="25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46570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16227101344006E-2"/>
          <c:y val="8.819444444444445E-2"/>
          <c:w val="0.88396754579731196"/>
          <c:h val="0.7765740740740740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000000000000001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96-48A4-94B4-7A1E2A041FC8}"/>
                </c:ext>
              </c:extLst>
            </c:dLbl>
            <c:dLbl>
              <c:idx val="6"/>
              <c:layout>
                <c:manualLayout>
                  <c:x val="-5.5555555555556572E-3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96-48A4-94B4-7A1E2A041F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'[Gráficos Diego.xlsx]Hoja1'!$A$17:$A$23</c:f>
              <c:numCache>
                <c:formatCode>mmm\-yy</c:formatCode>
                <c:ptCount val="7"/>
                <c:pt idx="0">
                  <c:v>44805</c:v>
                </c:pt>
                <c:pt idx="1">
                  <c:v>44896</c:v>
                </c:pt>
                <c:pt idx="2">
                  <c:v>44986</c:v>
                </c:pt>
                <c:pt idx="3">
                  <c:v>45078</c:v>
                </c:pt>
                <c:pt idx="4">
                  <c:v>45170</c:v>
                </c:pt>
                <c:pt idx="5">
                  <c:v>45261</c:v>
                </c:pt>
                <c:pt idx="6">
                  <c:v>45352</c:v>
                </c:pt>
              </c:numCache>
            </c:numRef>
          </c:cat>
          <c:val>
            <c:numRef>
              <c:f>'[Gráficos Diego.xlsx]Hoja1'!$B$17:$B$23</c:f>
              <c:numCache>
                <c:formatCode>General</c:formatCode>
                <c:ptCount val="7"/>
                <c:pt idx="0">
                  <c:v>111.67414248147587</c:v>
                </c:pt>
                <c:pt idx="1">
                  <c:v>111.15531340251093</c:v>
                </c:pt>
                <c:pt idx="2">
                  <c:v>110.62060318509432</c:v>
                </c:pt>
                <c:pt idx="3">
                  <c:v>104.89315340393416</c:v>
                </c:pt>
                <c:pt idx="4">
                  <c:v>108.54777195753502</c:v>
                </c:pt>
                <c:pt idx="5">
                  <c:v>107.53051801251232</c:v>
                </c:pt>
                <c:pt idx="6">
                  <c:v>103.19588962003654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E96-48A4-94B4-7A1E2A041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709823"/>
        <c:axId val="465710303"/>
      </c:lineChart>
      <c:dateAx>
        <c:axId val="46570982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CO"/>
          </a:p>
        </c:txPr>
        <c:crossAx val="465710303"/>
        <c:crosses val="autoZero"/>
        <c:auto val="1"/>
        <c:lblOffset val="100"/>
        <c:baseTimeUnit val="months"/>
        <c:majorUnit val="18"/>
        <c:majorTimeUnit val="months"/>
      </c:dateAx>
      <c:valAx>
        <c:axId val="465710303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46570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F0473-22A5-43AC-B83D-494565C29CD3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546EEDB8-5E51-4901-B3D9-E8DAD341D04C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Economía Popular</a:t>
          </a:r>
        </a:p>
        <a:p>
          <a:r>
            <a:rPr lang="es-CO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Personas naturales que necesiten financiación para el desarrollo de actividades o proyectos productivos.</a:t>
          </a:r>
        </a:p>
      </dgm:t>
    </dgm:pt>
    <dgm:pt modelId="{4763D089-0149-4B18-97F8-3DDB3B054665}" type="parTrans" cxnId="{05EB8186-C4E2-46C1-A55D-7C62A67CC0F4}">
      <dgm:prSet/>
      <dgm:spPr/>
      <dgm:t>
        <a:bodyPr/>
        <a:lstStyle/>
        <a:p>
          <a:endParaRPr lang="es-CO"/>
        </a:p>
      </dgm:t>
    </dgm:pt>
    <dgm:pt modelId="{3FBB3CB1-C2F4-469B-9136-BE5561CBA912}" type="sibTrans" cxnId="{05EB8186-C4E2-46C1-A55D-7C62A67CC0F4}">
      <dgm:prSet/>
      <dgm:spPr/>
      <dgm:t>
        <a:bodyPr/>
        <a:lstStyle/>
        <a:p>
          <a:endParaRPr lang="es-CO"/>
        </a:p>
      </dgm:t>
    </dgm:pt>
    <dgm:pt modelId="{5562BBDE-2140-42C3-952C-F8A68DA22BBE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Focalización</a:t>
          </a:r>
        </a:p>
        <a:p>
          <a:r>
            <a:rPr lang="es-CO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Pertenecer a los grupos A, B o C del SISBÉN IV.</a:t>
          </a:r>
        </a:p>
      </dgm:t>
    </dgm:pt>
    <dgm:pt modelId="{75BA6C59-4657-4855-AF0C-F4FA9DFF56C3}" type="parTrans" cxnId="{5B07B758-DBAB-4D0F-A075-E834DBE24057}">
      <dgm:prSet/>
      <dgm:spPr/>
      <dgm:t>
        <a:bodyPr/>
        <a:lstStyle/>
        <a:p>
          <a:endParaRPr lang="es-CO"/>
        </a:p>
      </dgm:t>
    </dgm:pt>
    <dgm:pt modelId="{BD7A333C-9EFC-4BCB-9DCF-92B706C676A0}" type="sibTrans" cxnId="{5B07B758-DBAB-4D0F-A075-E834DBE24057}">
      <dgm:prSet/>
      <dgm:spPr/>
      <dgm:t>
        <a:bodyPr/>
        <a:lstStyle/>
        <a:p>
          <a:endParaRPr lang="es-CO"/>
        </a:p>
      </dgm:t>
    </dgm:pt>
    <dgm:pt modelId="{89C14458-8FCA-44F4-8861-06DE3B8C1398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Trayectoria Financiera</a:t>
          </a:r>
        </a:p>
        <a:p>
          <a:r>
            <a:rPr lang="es-CO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haber tenido crédito con el sistema financiero formal en los últimos cuatro años.</a:t>
          </a:r>
        </a:p>
      </dgm:t>
    </dgm:pt>
    <dgm:pt modelId="{2EBDFC0C-F62B-4F31-A715-6287DB6B76EC}" type="parTrans" cxnId="{76530430-F6BB-438C-8C2A-060CEF4B2B99}">
      <dgm:prSet/>
      <dgm:spPr/>
      <dgm:t>
        <a:bodyPr/>
        <a:lstStyle/>
        <a:p>
          <a:endParaRPr lang="es-CO"/>
        </a:p>
      </dgm:t>
    </dgm:pt>
    <dgm:pt modelId="{9374EE3E-4369-4774-B3DF-200FB2282FB3}" type="sibTrans" cxnId="{76530430-F6BB-438C-8C2A-060CEF4B2B99}">
      <dgm:prSet/>
      <dgm:spPr/>
      <dgm:t>
        <a:bodyPr/>
        <a:lstStyle/>
        <a:p>
          <a:endParaRPr lang="es-CO"/>
        </a:p>
      </dgm:t>
    </dgm:pt>
    <dgm:pt modelId="{48FC5FC8-38B4-427A-86B4-34A6F89A9660}" type="pres">
      <dgm:prSet presAssocID="{D8DF0473-22A5-43AC-B83D-494565C29CD3}" presName="linear" presStyleCnt="0">
        <dgm:presLayoutVars>
          <dgm:dir/>
          <dgm:resizeHandles val="exact"/>
        </dgm:presLayoutVars>
      </dgm:prSet>
      <dgm:spPr/>
    </dgm:pt>
    <dgm:pt modelId="{3D8146F3-CE71-40F3-8C24-9D83B9A140AE}" type="pres">
      <dgm:prSet presAssocID="{546EEDB8-5E51-4901-B3D9-E8DAD341D04C}" presName="comp" presStyleCnt="0"/>
      <dgm:spPr/>
    </dgm:pt>
    <dgm:pt modelId="{A718BFFD-1F80-4944-977B-BFA019D066F5}" type="pres">
      <dgm:prSet presAssocID="{546EEDB8-5E51-4901-B3D9-E8DAD341D04C}" presName="box" presStyleLbl="node1" presStyleIdx="0" presStyleCnt="3"/>
      <dgm:spPr/>
    </dgm:pt>
    <dgm:pt modelId="{DC4FD3E2-C836-4B42-8FBC-7A438D9F78F1}" type="pres">
      <dgm:prSet presAssocID="{546EEDB8-5E51-4901-B3D9-E8DAD341D04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A9CB0F5-AE53-4713-AB24-0219093C1368}" type="pres">
      <dgm:prSet presAssocID="{546EEDB8-5E51-4901-B3D9-E8DAD341D04C}" presName="text" presStyleLbl="node1" presStyleIdx="0" presStyleCnt="3">
        <dgm:presLayoutVars>
          <dgm:bulletEnabled val="1"/>
        </dgm:presLayoutVars>
      </dgm:prSet>
      <dgm:spPr/>
    </dgm:pt>
    <dgm:pt modelId="{3607C770-5F5D-4019-A701-0C9BA6FE99F7}" type="pres">
      <dgm:prSet presAssocID="{3FBB3CB1-C2F4-469B-9136-BE5561CBA912}" presName="spacer" presStyleCnt="0"/>
      <dgm:spPr/>
    </dgm:pt>
    <dgm:pt modelId="{2D0A4326-6891-46C1-AED8-776BE5D276AC}" type="pres">
      <dgm:prSet presAssocID="{5562BBDE-2140-42C3-952C-F8A68DA22BBE}" presName="comp" presStyleCnt="0"/>
      <dgm:spPr/>
    </dgm:pt>
    <dgm:pt modelId="{D0C56754-35AA-45F2-9998-77897A13039B}" type="pres">
      <dgm:prSet presAssocID="{5562BBDE-2140-42C3-952C-F8A68DA22BBE}" presName="box" presStyleLbl="node1" presStyleIdx="1" presStyleCnt="3"/>
      <dgm:spPr/>
    </dgm:pt>
    <dgm:pt modelId="{81FA302B-8A01-4B82-9654-B3091896E7CA}" type="pres">
      <dgm:prSet presAssocID="{5562BBDE-2140-42C3-952C-F8A68DA22BB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3786E1C-6329-40AB-B83A-F812CCFA2568}" type="pres">
      <dgm:prSet presAssocID="{5562BBDE-2140-42C3-952C-F8A68DA22BBE}" presName="text" presStyleLbl="node1" presStyleIdx="1" presStyleCnt="3">
        <dgm:presLayoutVars>
          <dgm:bulletEnabled val="1"/>
        </dgm:presLayoutVars>
      </dgm:prSet>
      <dgm:spPr/>
    </dgm:pt>
    <dgm:pt modelId="{B3EE33FB-45FA-44DF-B4D4-708E07DCD15A}" type="pres">
      <dgm:prSet presAssocID="{BD7A333C-9EFC-4BCB-9DCF-92B706C676A0}" presName="spacer" presStyleCnt="0"/>
      <dgm:spPr/>
    </dgm:pt>
    <dgm:pt modelId="{D7B6E2D4-AF85-4AC9-AF99-B2F0E90B78CE}" type="pres">
      <dgm:prSet presAssocID="{89C14458-8FCA-44F4-8861-06DE3B8C1398}" presName="comp" presStyleCnt="0"/>
      <dgm:spPr/>
    </dgm:pt>
    <dgm:pt modelId="{E9E9B1B1-D9C9-47BD-B86B-515CC8A92959}" type="pres">
      <dgm:prSet presAssocID="{89C14458-8FCA-44F4-8861-06DE3B8C1398}" presName="box" presStyleLbl="node1" presStyleIdx="2" presStyleCnt="3" custLinFactNeighborX="-833" custLinFactNeighborY="-5555"/>
      <dgm:spPr/>
    </dgm:pt>
    <dgm:pt modelId="{227913E7-AEE7-4657-A416-349170FEA377}" type="pres">
      <dgm:prSet presAssocID="{89C14458-8FCA-44F4-8861-06DE3B8C139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A72163B-2940-4CF0-ADC7-44FBFE6320FD}" type="pres">
      <dgm:prSet presAssocID="{89C14458-8FCA-44F4-8861-06DE3B8C1398}" presName="text" presStyleLbl="node1" presStyleIdx="2" presStyleCnt="3">
        <dgm:presLayoutVars>
          <dgm:bulletEnabled val="1"/>
        </dgm:presLayoutVars>
      </dgm:prSet>
      <dgm:spPr/>
    </dgm:pt>
  </dgm:ptLst>
  <dgm:cxnLst>
    <dgm:cxn modelId="{2A442307-1F8E-4833-86AD-8A94A49613BE}" type="presOf" srcId="{89C14458-8FCA-44F4-8861-06DE3B8C1398}" destId="{9A72163B-2940-4CF0-ADC7-44FBFE6320FD}" srcOrd="1" destOrd="0" presId="urn:microsoft.com/office/officeart/2005/8/layout/vList4"/>
    <dgm:cxn modelId="{94412D10-2CDF-4D86-B267-529FF934EEF9}" type="presOf" srcId="{D8DF0473-22A5-43AC-B83D-494565C29CD3}" destId="{48FC5FC8-38B4-427A-86B4-34A6F89A9660}" srcOrd="0" destOrd="0" presId="urn:microsoft.com/office/officeart/2005/8/layout/vList4"/>
    <dgm:cxn modelId="{76530430-F6BB-438C-8C2A-060CEF4B2B99}" srcId="{D8DF0473-22A5-43AC-B83D-494565C29CD3}" destId="{89C14458-8FCA-44F4-8861-06DE3B8C1398}" srcOrd="2" destOrd="0" parTransId="{2EBDFC0C-F62B-4F31-A715-6287DB6B76EC}" sibTransId="{9374EE3E-4369-4774-B3DF-200FB2282FB3}"/>
    <dgm:cxn modelId="{5B07B758-DBAB-4D0F-A075-E834DBE24057}" srcId="{D8DF0473-22A5-43AC-B83D-494565C29CD3}" destId="{5562BBDE-2140-42C3-952C-F8A68DA22BBE}" srcOrd="1" destOrd="0" parTransId="{75BA6C59-4657-4855-AF0C-F4FA9DFF56C3}" sibTransId="{BD7A333C-9EFC-4BCB-9DCF-92B706C676A0}"/>
    <dgm:cxn modelId="{E8742A73-1236-43CD-BF89-21B95B80C4BD}" type="presOf" srcId="{546EEDB8-5E51-4901-B3D9-E8DAD341D04C}" destId="{A718BFFD-1F80-4944-977B-BFA019D066F5}" srcOrd="0" destOrd="0" presId="urn:microsoft.com/office/officeart/2005/8/layout/vList4"/>
    <dgm:cxn modelId="{05EB8186-C4E2-46C1-A55D-7C62A67CC0F4}" srcId="{D8DF0473-22A5-43AC-B83D-494565C29CD3}" destId="{546EEDB8-5E51-4901-B3D9-E8DAD341D04C}" srcOrd="0" destOrd="0" parTransId="{4763D089-0149-4B18-97F8-3DDB3B054665}" sibTransId="{3FBB3CB1-C2F4-469B-9136-BE5561CBA912}"/>
    <dgm:cxn modelId="{472A91B8-484C-4911-AB17-6131C004356D}" type="presOf" srcId="{5562BBDE-2140-42C3-952C-F8A68DA22BBE}" destId="{D0C56754-35AA-45F2-9998-77897A13039B}" srcOrd="0" destOrd="0" presId="urn:microsoft.com/office/officeart/2005/8/layout/vList4"/>
    <dgm:cxn modelId="{F0DD57E3-629B-47CC-B6DA-327AD56D085E}" type="presOf" srcId="{5562BBDE-2140-42C3-952C-F8A68DA22BBE}" destId="{53786E1C-6329-40AB-B83A-F812CCFA2568}" srcOrd="1" destOrd="0" presId="urn:microsoft.com/office/officeart/2005/8/layout/vList4"/>
    <dgm:cxn modelId="{100A85E8-9C55-4F3F-875B-9EA953E318CA}" type="presOf" srcId="{546EEDB8-5E51-4901-B3D9-E8DAD341D04C}" destId="{FA9CB0F5-AE53-4713-AB24-0219093C1368}" srcOrd="1" destOrd="0" presId="urn:microsoft.com/office/officeart/2005/8/layout/vList4"/>
    <dgm:cxn modelId="{2B2350F3-6547-437C-9DB0-A4705E4D8637}" type="presOf" srcId="{89C14458-8FCA-44F4-8861-06DE3B8C1398}" destId="{E9E9B1B1-D9C9-47BD-B86B-515CC8A92959}" srcOrd="0" destOrd="0" presId="urn:microsoft.com/office/officeart/2005/8/layout/vList4"/>
    <dgm:cxn modelId="{01F7FE79-87DA-49B6-B78D-F34E970BCE74}" type="presParOf" srcId="{48FC5FC8-38B4-427A-86B4-34A6F89A9660}" destId="{3D8146F3-CE71-40F3-8C24-9D83B9A140AE}" srcOrd="0" destOrd="0" presId="urn:microsoft.com/office/officeart/2005/8/layout/vList4"/>
    <dgm:cxn modelId="{23F3E716-6EC8-4A7C-9431-01AD359F9F74}" type="presParOf" srcId="{3D8146F3-CE71-40F3-8C24-9D83B9A140AE}" destId="{A718BFFD-1F80-4944-977B-BFA019D066F5}" srcOrd="0" destOrd="0" presId="urn:microsoft.com/office/officeart/2005/8/layout/vList4"/>
    <dgm:cxn modelId="{CDD8D6DA-69D7-48F9-A120-10A7712EF38D}" type="presParOf" srcId="{3D8146F3-CE71-40F3-8C24-9D83B9A140AE}" destId="{DC4FD3E2-C836-4B42-8FBC-7A438D9F78F1}" srcOrd="1" destOrd="0" presId="urn:microsoft.com/office/officeart/2005/8/layout/vList4"/>
    <dgm:cxn modelId="{BB9D1AD4-A4A5-49B6-91D4-62EF246714D1}" type="presParOf" srcId="{3D8146F3-CE71-40F3-8C24-9D83B9A140AE}" destId="{FA9CB0F5-AE53-4713-AB24-0219093C1368}" srcOrd="2" destOrd="0" presId="urn:microsoft.com/office/officeart/2005/8/layout/vList4"/>
    <dgm:cxn modelId="{23D7FAA6-E4FB-4B24-8A59-176998083AA2}" type="presParOf" srcId="{48FC5FC8-38B4-427A-86B4-34A6F89A9660}" destId="{3607C770-5F5D-4019-A701-0C9BA6FE99F7}" srcOrd="1" destOrd="0" presId="urn:microsoft.com/office/officeart/2005/8/layout/vList4"/>
    <dgm:cxn modelId="{4254D3EC-A0B5-4B03-8228-5C5F1AB2513D}" type="presParOf" srcId="{48FC5FC8-38B4-427A-86B4-34A6F89A9660}" destId="{2D0A4326-6891-46C1-AED8-776BE5D276AC}" srcOrd="2" destOrd="0" presId="urn:microsoft.com/office/officeart/2005/8/layout/vList4"/>
    <dgm:cxn modelId="{3860AAEE-F8E3-4EB6-847E-C4D4851B7208}" type="presParOf" srcId="{2D0A4326-6891-46C1-AED8-776BE5D276AC}" destId="{D0C56754-35AA-45F2-9998-77897A13039B}" srcOrd="0" destOrd="0" presId="urn:microsoft.com/office/officeart/2005/8/layout/vList4"/>
    <dgm:cxn modelId="{7A318A32-0219-4DBE-A729-D74486C002A6}" type="presParOf" srcId="{2D0A4326-6891-46C1-AED8-776BE5D276AC}" destId="{81FA302B-8A01-4B82-9654-B3091896E7CA}" srcOrd="1" destOrd="0" presId="urn:microsoft.com/office/officeart/2005/8/layout/vList4"/>
    <dgm:cxn modelId="{36D34498-C948-48CC-850E-01BB2C4CE707}" type="presParOf" srcId="{2D0A4326-6891-46C1-AED8-776BE5D276AC}" destId="{53786E1C-6329-40AB-B83A-F812CCFA2568}" srcOrd="2" destOrd="0" presId="urn:microsoft.com/office/officeart/2005/8/layout/vList4"/>
    <dgm:cxn modelId="{AEFD97BA-7696-43B2-A5A5-3B4B4C63A285}" type="presParOf" srcId="{48FC5FC8-38B4-427A-86B4-34A6F89A9660}" destId="{B3EE33FB-45FA-44DF-B4D4-708E07DCD15A}" srcOrd="3" destOrd="0" presId="urn:microsoft.com/office/officeart/2005/8/layout/vList4"/>
    <dgm:cxn modelId="{84B03739-74FB-4066-883B-63CF1E78CD28}" type="presParOf" srcId="{48FC5FC8-38B4-427A-86B4-34A6F89A9660}" destId="{D7B6E2D4-AF85-4AC9-AF99-B2F0E90B78CE}" srcOrd="4" destOrd="0" presId="urn:microsoft.com/office/officeart/2005/8/layout/vList4"/>
    <dgm:cxn modelId="{087BAC4D-0A06-4E8B-A079-46EDA7A0EA0C}" type="presParOf" srcId="{D7B6E2D4-AF85-4AC9-AF99-B2F0E90B78CE}" destId="{E9E9B1B1-D9C9-47BD-B86B-515CC8A92959}" srcOrd="0" destOrd="0" presId="urn:microsoft.com/office/officeart/2005/8/layout/vList4"/>
    <dgm:cxn modelId="{65841A44-B1D8-414F-B3C1-589A91975837}" type="presParOf" srcId="{D7B6E2D4-AF85-4AC9-AF99-B2F0E90B78CE}" destId="{227913E7-AEE7-4657-A416-349170FEA377}" srcOrd="1" destOrd="0" presId="urn:microsoft.com/office/officeart/2005/8/layout/vList4"/>
    <dgm:cxn modelId="{94F5BE47-A2BD-4E2F-8FA1-F5052875214F}" type="presParOf" srcId="{D7B6E2D4-AF85-4AC9-AF99-B2F0E90B78CE}" destId="{9A72163B-2940-4CF0-ADC7-44FBFE6320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8BFFD-1F80-4944-977B-BFA019D066F5}">
      <dsp:nvSpPr>
        <dsp:cNvPr id="0" name=""/>
        <dsp:cNvSpPr/>
      </dsp:nvSpPr>
      <dsp:spPr>
        <a:xfrm>
          <a:off x="0" y="0"/>
          <a:ext cx="4428539" cy="86811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Economía Popular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Personas naturales que necesiten financiación para el desarrollo de actividades o proyectos productivos.</a:t>
          </a:r>
        </a:p>
      </dsp:txBody>
      <dsp:txXfrm>
        <a:off x="972519" y="0"/>
        <a:ext cx="3456019" cy="868114"/>
      </dsp:txXfrm>
    </dsp:sp>
    <dsp:sp modelId="{DC4FD3E2-C836-4B42-8FBC-7A438D9F78F1}">
      <dsp:nvSpPr>
        <dsp:cNvPr id="0" name=""/>
        <dsp:cNvSpPr/>
      </dsp:nvSpPr>
      <dsp:spPr>
        <a:xfrm>
          <a:off x="86811" y="86811"/>
          <a:ext cx="885707" cy="694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56754-35AA-45F2-9998-77897A13039B}">
      <dsp:nvSpPr>
        <dsp:cNvPr id="0" name=""/>
        <dsp:cNvSpPr/>
      </dsp:nvSpPr>
      <dsp:spPr>
        <a:xfrm>
          <a:off x="0" y="954925"/>
          <a:ext cx="4428539" cy="86811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Focalización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Pertenecer a los grupos A, B o C del SISBÉN IV.</a:t>
          </a:r>
        </a:p>
      </dsp:txBody>
      <dsp:txXfrm>
        <a:off x="972519" y="954925"/>
        <a:ext cx="3456019" cy="868114"/>
      </dsp:txXfrm>
    </dsp:sp>
    <dsp:sp modelId="{81FA302B-8A01-4B82-9654-B3091896E7CA}">
      <dsp:nvSpPr>
        <dsp:cNvPr id="0" name=""/>
        <dsp:cNvSpPr/>
      </dsp:nvSpPr>
      <dsp:spPr>
        <a:xfrm>
          <a:off x="86811" y="1041737"/>
          <a:ext cx="885707" cy="694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9B1B1-D9C9-47BD-B86B-515CC8A92959}">
      <dsp:nvSpPr>
        <dsp:cNvPr id="0" name=""/>
        <dsp:cNvSpPr/>
      </dsp:nvSpPr>
      <dsp:spPr>
        <a:xfrm>
          <a:off x="0" y="1861627"/>
          <a:ext cx="4428539" cy="86811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Trayectoria Financiera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haber tenido crédito con el sistema financiero formal en los últimos cuatro años.</a:t>
          </a:r>
        </a:p>
      </dsp:txBody>
      <dsp:txXfrm>
        <a:off x="972519" y="1861627"/>
        <a:ext cx="3456019" cy="868114"/>
      </dsp:txXfrm>
    </dsp:sp>
    <dsp:sp modelId="{227913E7-AEE7-4657-A416-349170FEA377}">
      <dsp:nvSpPr>
        <dsp:cNvPr id="0" name=""/>
        <dsp:cNvSpPr/>
      </dsp:nvSpPr>
      <dsp:spPr>
        <a:xfrm>
          <a:off x="86811" y="1996663"/>
          <a:ext cx="885707" cy="694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0.48774</cdr:x>
      <cdr:y>0.27478</cdr:y>
    </cdr:from>
    <cdr:to>
      <cdr:x>0.85353</cdr:x>
      <cdr:y>0.41855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77202816-D4CF-E5A8-C44A-8B28CA131A70}"/>
            </a:ext>
          </a:extLst>
        </cdr:cNvPr>
        <cdr:cNvSpPr txBox="1"/>
      </cdr:nvSpPr>
      <cdr:spPr>
        <a:xfrm xmlns:a="http://schemas.openxmlformats.org/drawingml/2006/main">
          <a:off x="1032081" y="593533"/>
          <a:ext cx="774050" cy="31053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b="1">
              <a:solidFill>
                <a:schemeClr val="bg1"/>
              </a:solidFill>
            </a:rPr>
            <a:t>-14,1</a:t>
          </a:r>
          <a:r>
            <a:rPr lang="es-CO" sz="1100" b="1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0.35156</cdr:x>
      <cdr:y>0.1884</cdr:y>
    </cdr:from>
    <cdr:to>
      <cdr:x>0.66643</cdr:x>
      <cdr:y>0.34484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77202816-D4CF-E5A8-C44A-8B28CA131A70}"/>
            </a:ext>
          </a:extLst>
        </cdr:cNvPr>
        <cdr:cNvSpPr txBox="1"/>
      </cdr:nvSpPr>
      <cdr:spPr>
        <a:xfrm xmlns:a="http://schemas.openxmlformats.org/drawingml/2006/main">
          <a:off x="844267" y="406940"/>
          <a:ext cx="756176" cy="33791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b="1" dirty="0">
              <a:solidFill>
                <a:schemeClr val="bg1"/>
              </a:solidFill>
            </a:rPr>
            <a:t>-10,8%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0.50748</cdr:x>
      <cdr:y>0.29792</cdr:y>
    </cdr:from>
    <cdr:to>
      <cdr:x>0.82652</cdr:x>
      <cdr:y>0.41366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ABD4D9D1-2C4D-CAAD-FB3F-9AEEAEBBBCD4}"/>
            </a:ext>
          </a:extLst>
        </cdr:cNvPr>
        <cdr:cNvSpPr/>
      </cdr:nvSpPr>
      <cdr:spPr>
        <a:xfrm xmlns:a="http://schemas.openxmlformats.org/drawingml/2006/main">
          <a:off x="1218723" y="643506"/>
          <a:ext cx="766168" cy="25000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CO" b="1" dirty="0">
              <a:solidFill>
                <a:schemeClr val="bg1"/>
              </a:solidFill>
            </a:rPr>
            <a:t>-6,9 p.p.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0.47773</cdr:x>
      <cdr:y>0.16383</cdr:y>
    </cdr:from>
    <cdr:to>
      <cdr:x>0.79288</cdr:x>
      <cdr:y>0.27992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ABD4D9D1-2C4D-CAAD-FB3F-9AEEAEBBBCD4}"/>
            </a:ext>
          </a:extLst>
        </cdr:cNvPr>
        <cdr:cNvSpPr/>
      </cdr:nvSpPr>
      <cdr:spPr>
        <a:xfrm xmlns:a="http://schemas.openxmlformats.org/drawingml/2006/main">
          <a:off x="1217851" y="353875"/>
          <a:ext cx="803389" cy="250755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CO" b="1" dirty="0">
              <a:solidFill>
                <a:schemeClr val="bg1"/>
              </a:solidFill>
            </a:rPr>
            <a:t>-7,6%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0.55476</cdr:x>
      <cdr:y>0.46172</cdr:y>
    </cdr:from>
    <cdr:to>
      <cdr:x>0.89314</cdr:x>
      <cdr:y>0.62808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77202816-D4CF-E5A8-C44A-8B28CA131A70}"/>
            </a:ext>
          </a:extLst>
        </cdr:cNvPr>
        <cdr:cNvSpPr txBox="1"/>
      </cdr:nvSpPr>
      <cdr:spPr>
        <a:xfrm xmlns:a="http://schemas.openxmlformats.org/drawingml/2006/main">
          <a:off x="1276293" y="997313"/>
          <a:ext cx="778474" cy="359331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b="1" dirty="0">
              <a:solidFill>
                <a:schemeClr val="bg1"/>
              </a:solidFill>
            </a:rPr>
            <a:t>+4,7%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0.37054</cdr:x>
      <cdr:y>0.41881</cdr:y>
    </cdr:from>
    <cdr:to>
      <cdr:x>0.62945</cdr:x>
      <cdr:y>0.52839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ABD4D9D1-2C4D-CAAD-FB3F-9AEEAEBBBCD4}"/>
            </a:ext>
          </a:extLst>
        </cdr:cNvPr>
        <cdr:cNvSpPr/>
      </cdr:nvSpPr>
      <cdr:spPr>
        <a:xfrm xmlns:a="http://schemas.openxmlformats.org/drawingml/2006/main">
          <a:off x="815861" y="990258"/>
          <a:ext cx="570065" cy="25909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CO" b="1" dirty="0">
              <a:solidFill>
                <a:schemeClr val="bg1"/>
              </a:solidFill>
            </a:rPr>
            <a:t>+2,1%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0.46146</cdr:x>
      <cdr:y>0.54319</cdr:y>
    </cdr:from>
    <cdr:to>
      <cdr:x>0.79855</cdr:x>
      <cdr:y>0.66177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ABD4D9D1-2C4D-CAAD-FB3F-9AEEAEBBBCD4}"/>
            </a:ext>
          </a:extLst>
        </cdr:cNvPr>
        <cdr:cNvSpPr/>
      </cdr:nvSpPr>
      <cdr:spPr>
        <a:xfrm xmlns:a="http://schemas.openxmlformats.org/drawingml/2006/main">
          <a:off x="1086857" y="1332727"/>
          <a:ext cx="793921" cy="29095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CO" b="1" dirty="0">
              <a:solidFill>
                <a:schemeClr val="bg1"/>
              </a:solidFill>
            </a:rPr>
            <a:t>-3,6%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0.37322</cdr:x>
      <cdr:y>0.67359</cdr:y>
    </cdr:from>
    <cdr:to>
      <cdr:x>0.87869</cdr:x>
      <cdr:y>0.74579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F7A0D80E-ED79-8F4A-11D4-30827CF87831}"/>
            </a:ext>
          </a:extLst>
        </cdr:cNvPr>
        <cdr:cNvSpPr txBox="1"/>
      </cdr:nvSpPr>
      <cdr:spPr>
        <a:xfrm xmlns:a="http://schemas.openxmlformats.org/drawingml/2006/main">
          <a:off x="1911093" y="2650472"/>
          <a:ext cx="2588287" cy="284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Rango meta de </a:t>
          </a:r>
          <a:r>
            <a:rPr lang="es-CO" sz="1100" i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BanRep</a:t>
          </a:r>
          <a:endParaRPr lang="es-CO" sz="1100" i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0.10193</cdr:x>
      <cdr:y>0.65117</cdr:y>
    </cdr:from>
    <cdr:to>
      <cdr:x>0.89807</cdr:x>
      <cdr:y>0.76538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81372239-24A5-B864-A4D8-4C0487C90265}"/>
            </a:ext>
          </a:extLst>
        </cdr:cNvPr>
        <cdr:cNvSpPr/>
      </cdr:nvSpPr>
      <cdr:spPr>
        <a:xfrm xmlns:a="http://schemas.openxmlformats.org/drawingml/2006/main">
          <a:off x="521938" y="2562258"/>
          <a:ext cx="4076678" cy="449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30196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C567-CDAB-40C0-A63E-485E0BADFE1B}" type="datetimeFigureOut">
              <a:rPr lang="es-CO" smtClean="0"/>
              <a:t>20/05/24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A0B4-918F-47F5-9D45-EBBFAB8608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7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FC90-2B13-4E71-AFF8-8DA635F0295E}" type="datetimeFigureOut">
              <a:rPr lang="es-CO" smtClean="0"/>
              <a:t>20/05/24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19FA-FD51-43BE-BC66-521B8C74A7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05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57F48AF7-2F08-4694-9173-7A9A7B053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742" y="3452424"/>
            <a:ext cx="3885767" cy="701731"/>
          </a:xfrm>
        </p:spPr>
        <p:txBody>
          <a:bodyPr wrap="square" anchor="b">
            <a:spAutoFit/>
          </a:bodyPr>
          <a:lstStyle>
            <a:lvl1pPr algn="r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5742" y="4246230"/>
            <a:ext cx="3885767" cy="313932"/>
          </a:xfrm>
        </p:spPr>
        <p:txBody>
          <a:bodyPr wrap="square">
            <a:spAutoFit/>
          </a:bodyPr>
          <a:lstStyle>
            <a:lvl1pPr marL="0" indent="0" algn="r">
              <a:buNone/>
              <a:defRPr lang="es-CO" sz="1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ED638C89-5A05-42E6-AE31-2F8C4DED83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267" y="5546803"/>
            <a:ext cx="1762733" cy="509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8055" y="1880959"/>
            <a:ext cx="2533453" cy="7053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B69893-3B06-8A03-4CAD-F23DDC24A0CA}"/>
              </a:ext>
            </a:extLst>
          </p:cNvPr>
          <p:cNvSpPr txBox="1"/>
          <p:nvPr userDrawn="1"/>
        </p:nvSpPr>
        <p:spPr>
          <a:xfrm>
            <a:off x="7784601" y="6547104"/>
            <a:ext cx="34900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 no es empresa controlada por Grupo Aval Acciones y Valores S.A. </a:t>
            </a:r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C83D35B-0AE0-05E0-4236-C00B070F4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3938"/>
          <a:stretch/>
        </p:blipFill>
        <p:spPr>
          <a:xfrm>
            <a:off x="83318" y="3930517"/>
            <a:ext cx="263164" cy="144876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AEABA27-C556-C67A-1C70-0E7274424D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2791" y="5531623"/>
            <a:ext cx="4779571" cy="5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57F48AF7-2F08-4694-9173-7A9A7B053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5416361-8388-0585-FC25-A50C6E6D1E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2791" y="5531623"/>
            <a:ext cx="4779571" cy="5212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742" y="3452424"/>
            <a:ext cx="3885767" cy="701731"/>
          </a:xfrm>
        </p:spPr>
        <p:txBody>
          <a:bodyPr wrap="square" anchor="b">
            <a:spAutoFit/>
          </a:bodyPr>
          <a:lstStyle>
            <a:lvl1pPr algn="r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5742" y="4246230"/>
            <a:ext cx="3885767" cy="313932"/>
          </a:xfrm>
        </p:spPr>
        <p:txBody>
          <a:bodyPr wrap="square">
            <a:spAutoFit/>
          </a:bodyPr>
          <a:lstStyle>
            <a:lvl1pPr marL="0" indent="0" algn="r">
              <a:buNone/>
              <a:defRPr lang="es-CO" sz="1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ED638C89-5A05-42E6-AE31-2F8C4DED83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3267" y="5546803"/>
            <a:ext cx="1762733" cy="509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68055" y="1880959"/>
            <a:ext cx="2533453" cy="7053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B69893-3B06-8A03-4CAD-F23DDC24A0CA}"/>
              </a:ext>
            </a:extLst>
          </p:cNvPr>
          <p:cNvSpPr txBox="1"/>
          <p:nvPr userDrawn="1"/>
        </p:nvSpPr>
        <p:spPr>
          <a:xfrm>
            <a:off x="7784601" y="6547104"/>
            <a:ext cx="34900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 no es empresa controlada por Grupo Aval Acciones y Valores S.A. </a:t>
            </a:r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C83D35B-0AE0-05E0-4236-C00B070F4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938"/>
          <a:stretch/>
        </p:blipFill>
        <p:spPr>
          <a:xfrm>
            <a:off x="83318" y="3930517"/>
            <a:ext cx="263164" cy="14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3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93468"/>
            <a:ext cx="10515600" cy="341632"/>
          </a:xfrm>
        </p:spPr>
        <p:txBody>
          <a:bodyPr wrap="square">
            <a:spAutoFit/>
          </a:bodyPr>
          <a:lstStyle>
            <a:lvl1pPr>
              <a:defRPr lang="es-CO" sz="1800" b="1" kern="1200" dirty="0">
                <a:solidFill>
                  <a:srgbClr val="0065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6239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2000" y="6609648"/>
            <a:ext cx="226024" cy="153888"/>
          </a:xfrm>
        </p:spPr>
        <p:txBody>
          <a:bodyPr wrap="none" lIns="0" tIns="0" rIns="0" bIns="0">
            <a:spAutoFit/>
          </a:bodyPr>
          <a:lstStyle>
            <a:lvl1pPr algn="l">
              <a:defRPr sz="1000" b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49A19F-FD1B-45F5-84B4-B6E78004FCD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8" y="6392607"/>
            <a:ext cx="1079343" cy="403353"/>
          </a:xfrm>
          <a:prstGeom prst="rect">
            <a:avLst/>
          </a:prstGeom>
        </p:spPr>
      </p:pic>
      <p:cxnSp>
        <p:nvCxnSpPr>
          <p:cNvPr id="19" name="Conector recto 18"/>
          <p:cNvCxnSpPr/>
          <p:nvPr userDrawn="1"/>
        </p:nvCxnSpPr>
        <p:spPr>
          <a:xfrm>
            <a:off x="617555" y="6619251"/>
            <a:ext cx="0" cy="2387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811F4201-039C-46BB-A6F9-D3E190FC1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857" y="211884"/>
            <a:ext cx="333375" cy="3048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6F55C6A-F035-40CC-A17E-F5CF58892CD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95325"/>
            <a:ext cx="105156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54B7C6-1B04-17A3-7849-EF33839DD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/>
          <a:stretch/>
        </p:blipFill>
        <p:spPr>
          <a:xfrm>
            <a:off x="8723376" y="6174299"/>
            <a:ext cx="3450710" cy="63887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0"/>
            <a:ext cx="12192000" cy="722376"/>
          </a:xfrm>
          <a:prstGeom prst="rect">
            <a:avLst/>
          </a:prstGeom>
          <a:solidFill>
            <a:srgbClr val="2C4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70365D3-997F-42C9-8F8A-3FCD61F2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204088"/>
            <a:ext cx="10515600" cy="341632"/>
          </a:xfrm>
        </p:spPr>
        <p:txBody>
          <a:bodyPr wrap="square">
            <a:spAutoFit/>
          </a:bodyPr>
          <a:lstStyle>
            <a:lvl1pPr>
              <a:defRPr lang="es-CO" sz="1800" b="1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993FB18-2407-464D-958A-EA77AE0FE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7351" y="-718077"/>
            <a:ext cx="1684973" cy="2356428"/>
          </a:xfrm>
          <a:prstGeom prst="rect">
            <a:avLst/>
          </a:prstGeom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692C810-4454-25A3-04B6-45686FF2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" y="6609648"/>
            <a:ext cx="226024" cy="153888"/>
          </a:xfrm>
        </p:spPr>
        <p:txBody>
          <a:bodyPr wrap="none" lIns="0" tIns="0" rIns="0" bIns="0">
            <a:spAutoFit/>
          </a:bodyPr>
          <a:lstStyle>
            <a:lvl1pPr algn="l">
              <a:defRPr sz="1000" b="1">
                <a:solidFill>
                  <a:srgbClr val="2C42C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49A19F-FD1B-45F5-84B4-B6E78004FCD5}" type="slidenum">
              <a:rPr lang="es-CO" smtClean="0"/>
              <a:pPr/>
              <a:t>‹Nº›</a:t>
            </a:fld>
            <a:endParaRPr lang="es-CO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B691D51-2B2D-C4F2-9467-E24E41F0F41B}"/>
              </a:ext>
            </a:extLst>
          </p:cNvPr>
          <p:cNvCxnSpPr/>
          <p:nvPr userDrawn="1"/>
        </p:nvCxnSpPr>
        <p:spPr>
          <a:xfrm>
            <a:off x="823407" y="6619252"/>
            <a:ext cx="0" cy="2387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ABBA20BF-6923-4F9F-BA05-96D9DB73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49" y="193468"/>
            <a:ext cx="10154508" cy="341632"/>
          </a:xfrm>
        </p:spPr>
        <p:txBody>
          <a:bodyPr wrap="square">
            <a:spAutoFit/>
          </a:bodyPr>
          <a:lstStyle>
            <a:lvl1pPr>
              <a:defRPr lang="es-CO" sz="1800" b="1" kern="1200" dirty="0">
                <a:solidFill>
                  <a:srgbClr val="0065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2E68672E-2D6C-4D0B-8F47-CE29043C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" y="6609648"/>
            <a:ext cx="226024" cy="153888"/>
          </a:xfrm>
        </p:spPr>
        <p:txBody>
          <a:bodyPr wrap="none" lIns="0" tIns="0" rIns="0" bIns="0">
            <a:spAutoFit/>
          </a:bodyPr>
          <a:lstStyle>
            <a:lvl1pPr algn="l">
              <a:defRPr sz="1000" b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49A19F-FD1B-45F5-84B4-B6E78004FCD5}" type="slidenum">
              <a:rPr lang="es-CO" smtClean="0"/>
              <a:pPr/>
              <a:t>‹Nº›</a:t>
            </a:fld>
            <a:endParaRPr lang="es-CO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2F99351-B471-4D58-84A0-45225EE12768}"/>
              </a:ext>
            </a:extLst>
          </p:cNvPr>
          <p:cNvCxnSpPr/>
          <p:nvPr userDrawn="1"/>
        </p:nvCxnSpPr>
        <p:spPr>
          <a:xfrm>
            <a:off x="823407" y="6619252"/>
            <a:ext cx="0" cy="2387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56C6C275-E2BC-4AAC-B00F-F5039D55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221" y="1366239"/>
            <a:ext cx="10154508" cy="377417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7F03B6F-3F95-4A09-B1E8-C7F8425F44F4}"/>
              </a:ext>
            </a:extLst>
          </p:cNvPr>
          <p:cNvCxnSpPr>
            <a:cxnSpLocks/>
          </p:cNvCxnSpPr>
          <p:nvPr userDrawn="1"/>
        </p:nvCxnSpPr>
        <p:spPr>
          <a:xfrm>
            <a:off x="1117600" y="695325"/>
            <a:ext cx="1007212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8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F1923BD-5347-B81E-5FFE-C44227F9BC7B}"/>
              </a:ext>
            </a:extLst>
          </p:cNvPr>
          <p:cNvSpPr/>
          <p:nvPr userDrawn="1"/>
        </p:nvSpPr>
        <p:spPr>
          <a:xfrm>
            <a:off x="6907424" y="4102708"/>
            <a:ext cx="5284576" cy="2755292"/>
          </a:xfrm>
          <a:custGeom>
            <a:avLst/>
            <a:gdLst>
              <a:gd name="connsiteX0" fmla="*/ 3576613 w 5284576"/>
              <a:gd name="connsiteY0" fmla="*/ 0 h 2755292"/>
              <a:gd name="connsiteX1" fmla="*/ 4978695 w 5284576"/>
              <a:gd name="connsiteY1" fmla="*/ 580762 h 2755292"/>
              <a:gd name="connsiteX2" fmla="*/ 5284576 w 5284576"/>
              <a:gd name="connsiteY2" fmla="*/ 886643 h 2755292"/>
              <a:gd name="connsiteX3" fmla="*/ 5284576 w 5284576"/>
              <a:gd name="connsiteY3" fmla="*/ 2755292 h 2755292"/>
              <a:gd name="connsiteX4" fmla="*/ 0 w 5284576"/>
              <a:gd name="connsiteY4" fmla="*/ 2755292 h 2755292"/>
              <a:gd name="connsiteX5" fmla="*/ 2174530 w 5284576"/>
              <a:gd name="connsiteY5" fmla="*/ 580762 h 2755292"/>
              <a:gd name="connsiteX6" fmla="*/ 3576613 w 5284576"/>
              <a:gd name="connsiteY6" fmla="*/ 0 h 27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4576" h="2755292">
                <a:moveTo>
                  <a:pt x="3576613" y="0"/>
                </a:moveTo>
                <a:cubicBezTo>
                  <a:pt x="4084067" y="0"/>
                  <a:pt x="4591522" y="193587"/>
                  <a:pt x="4978695" y="580762"/>
                </a:cubicBezTo>
                <a:lnTo>
                  <a:pt x="5284576" y="886643"/>
                </a:lnTo>
                <a:lnTo>
                  <a:pt x="5284576" y="2755292"/>
                </a:lnTo>
                <a:lnTo>
                  <a:pt x="0" y="2755292"/>
                </a:lnTo>
                <a:lnTo>
                  <a:pt x="2174530" y="580762"/>
                </a:lnTo>
                <a:cubicBezTo>
                  <a:pt x="2561704" y="193587"/>
                  <a:pt x="3069158" y="0"/>
                  <a:pt x="35766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 dirty="0"/>
              <a:t>v</a:t>
            </a:r>
            <a:endParaRPr lang="es-CO" dirty="0"/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69F7AC-E11E-9750-B146-52CB8A30D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46" y="6174299"/>
            <a:ext cx="4444340" cy="6388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8C55694-638B-05AC-2972-57234653F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12" y="716377"/>
            <a:ext cx="10515600" cy="341632"/>
          </a:xfrm>
        </p:spPr>
        <p:txBody>
          <a:bodyPr wrap="square">
            <a:spAutoFit/>
          </a:bodyPr>
          <a:lstStyle>
            <a:lvl1pPr algn="r">
              <a:defRPr lang="es-CO" sz="1800" b="1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459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A19F-FD1B-45F5-84B4-B6E78004FC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9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0" r:id="rId3"/>
    <p:sldLayoutId id="2147483652" r:id="rId4"/>
    <p:sldLayoutId id="2147483657" r:id="rId5"/>
    <p:sldLayoutId id="2147483658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C0C07A-766A-4595-EB78-FC5B9A0A9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411" y="3203125"/>
            <a:ext cx="6490010" cy="951030"/>
          </a:xfrm>
        </p:spPr>
        <p:txBody>
          <a:bodyPr/>
          <a:lstStyle/>
          <a:p>
            <a:r>
              <a:rPr lang="es-ES" dirty="0"/>
              <a:t>IDEAS PARA REACTIVAR LA ECONOMÍA</a:t>
            </a:r>
            <a:br>
              <a:rPr lang="es-ES" dirty="0"/>
            </a:br>
            <a:r>
              <a:rPr lang="es-ES" sz="2000" dirty="0"/>
              <a:t>María Lorena Gutiérrez B. Presidente Grupo AVAL</a:t>
            </a:r>
            <a:endParaRPr lang="es-CO" sz="2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4DBE83C-C6E6-3FA7-62E0-A1BAAEB64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Mayo 21 de 2024</a:t>
            </a:r>
            <a:endParaRPr lang="es-CO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3387251-2804-9D28-DAD4-5AE783D32A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10350"/>
            <a:ext cx="225425" cy="152400"/>
          </a:xfrm>
        </p:spPr>
        <p:txBody>
          <a:bodyPr/>
          <a:lstStyle/>
          <a:p>
            <a:fld id="{E049A19F-FD1B-45F5-84B4-B6E78004FCD5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512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E142B8E-5838-9C7C-74A5-5D4545106C8A}"/>
              </a:ext>
            </a:extLst>
          </p:cNvPr>
          <p:cNvSpPr/>
          <p:nvPr/>
        </p:nvSpPr>
        <p:spPr>
          <a:xfrm>
            <a:off x="955793" y="0"/>
            <a:ext cx="10280414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El modelo de </a:t>
            </a:r>
            <a:r>
              <a:rPr lang="es-MX" sz="2200" b="1" dirty="0" err="1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APPs</a:t>
            </a: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 ha sido fundamental para la inversión en infraestructura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7FE7E04-E22A-6B7A-9A7F-8DF145E393CC}"/>
              </a:ext>
            </a:extLst>
          </p:cNvPr>
          <p:cNvGraphicFramePr>
            <a:graphicFrameLocks/>
          </p:cNvGraphicFramePr>
          <p:nvPr/>
        </p:nvGraphicFramePr>
        <p:xfrm>
          <a:off x="733291" y="1918271"/>
          <a:ext cx="10725417" cy="413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460EF0C-1505-B3F1-52F9-3CBDC33A4A9E}"/>
              </a:ext>
            </a:extLst>
          </p:cNvPr>
          <p:cNvSpPr txBox="1"/>
          <p:nvPr/>
        </p:nvSpPr>
        <p:spPr>
          <a:xfrm>
            <a:off x="2591031" y="6080337"/>
            <a:ext cx="917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Fedesarrollo con base en Alvear (2008) DNP (2020), 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República (2021)</a:t>
            </a:r>
            <a:r>
              <a:rPr lang="es-MX" sz="9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Ministerio de transporte (2021), SGR (2021) y MHCP (2022).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partir de 2011, los datos de inversión pública se extrajeron del reporte SIIF del MHCP.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**No hay información disponible sobre la inversión privada para 2021.</a:t>
            </a:r>
            <a:endParaRPr lang="es-ES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50010E05-88E7-D910-9572-5D6DC37236C5}"/>
              </a:ext>
            </a:extLst>
          </p:cNvPr>
          <p:cNvSpPr txBox="1"/>
          <p:nvPr/>
        </p:nvSpPr>
        <p:spPr>
          <a:xfrm>
            <a:off x="3461719" y="1405932"/>
            <a:ext cx="56073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600" b="1" dirty="0">
                <a:solidFill>
                  <a:prstClr val="black"/>
                </a:solidFill>
                <a:latin typeface="Arial"/>
                <a:cs typeface="Arial"/>
              </a:rPr>
              <a:t>Inversión en infraestructura de transporte en Colombia (1910 – 2021)*</a:t>
            </a:r>
          </a:p>
          <a:p>
            <a:pPr algn="ctr">
              <a:defRPr/>
            </a:pPr>
            <a:r>
              <a:rPr lang="es-MX" sz="1600" b="1" dirty="0">
                <a:solidFill>
                  <a:prstClr val="black"/>
                </a:solidFill>
                <a:latin typeface="Arial"/>
                <a:cs typeface="Arial"/>
              </a:rPr>
              <a:t> (% PIB)</a:t>
            </a:r>
            <a:endParaRPr lang="es-CO" sz="1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7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Elipse 120">
            <a:extLst>
              <a:ext uri="{FF2B5EF4-FFF2-40B4-BE49-F238E27FC236}">
                <a16:creationId xmlns:a16="http://schemas.microsoft.com/office/drawing/2014/main" id="{BF9CE3FF-A2E5-6CED-DCA8-FF8569B0CE0B}"/>
              </a:ext>
            </a:extLst>
          </p:cNvPr>
          <p:cNvSpPr/>
          <p:nvPr/>
        </p:nvSpPr>
        <p:spPr bwMode="auto">
          <a:xfrm>
            <a:off x="10177463" y="2238421"/>
            <a:ext cx="1649990" cy="1487448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E3516918-F77D-D2F2-5922-7AA9C5DF62A3}"/>
              </a:ext>
            </a:extLst>
          </p:cNvPr>
          <p:cNvSpPr/>
          <p:nvPr/>
        </p:nvSpPr>
        <p:spPr bwMode="auto">
          <a:xfrm>
            <a:off x="10151419" y="4169991"/>
            <a:ext cx="1649990" cy="1487448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2225F7-5910-E4DA-994B-61D6E766858F}"/>
              </a:ext>
            </a:extLst>
          </p:cNvPr>
          <p:cNvSpPr/>
          <p:nvPr/>
        </p:nvSpPr>
        <p:spPr>
          <a:xfrm>
            <a:off x="1730626" y="198718"/>
            <a:ext cx="10461374" cy="3970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-169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Tx/>
              <a:buNone/>
              <a:tabLst/>
              <a:defRPr/>
            </a:pPr>
            <a:r>
              <a:rPr lang="es-CO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Hay que abordar los r</a:t>
            </a:r>
            <a:r>
              <a:rPr kumimoji="0" lang="es-CO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etrasos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en concesiones 4G: 10 obras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515BA1F5-9385-8B2A-E028-0BB31C3E56AE}"/>
              </a:ext>
            </a:extLst>
          </p:cNvPr>
          <p:cNvSpPr/>
          <p:nvPr/>
        </p:nvSpPr>
        <p:spPr bwMode="auto">
          <a:xfrm>
            <a:off x="10181721" y="426590"/>
            <a:ext cx="1649990" cy="1487448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130F11F7-A87B-3E44-CBF3-DC727B0842FB}"/>
              </a:ext>
            </a:extLst>
          </p:cNvPr>
          <p:cNvSpPr/>
          <p:nvPr/>
        </p:nvSpPr>
        <p:spPr>
          <a:xfrm>
            <a:off x="4912703" y="1475916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144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Autopista al Río Magdalena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2796AF12-6951-3EF8-1379-08F743A9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3" b="2458"/>
          <a:stretch/>
        </p:blipFill>
        <p:spPr>
          <a:xfrm>
            <a:off x="1345509" y="886413"/>
            <a:ext cx="3225061" cy="5681525"/>
          </a:xfrm>
          <a:prstGeom prst="rect">
            <a:avLst/>
          </a:prstGeom>
        </p:spPr>
      </p:pic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310EA509-CD2D-F461-BD3E-DD59598FE7BE}"/>
              </a:ext>
            </a:extLst>
          </p:cNvPr>
          <p:cNvSpPr/>
          <p:nvPr/>
        </p:nvSpPr>
        <p:spPr>
          <a:xfrm>
            <a:off x="2762694" y="4027771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83D75CF6-9C33-AABA-3BD9-1F9E122EB293}"/>
              </a:ext>
            </a:extLst>
          </p:cNvPr>
          <p:cNvSpPr/>
          <p:nvPr/>
        </p:nvSpPr>
        <p:spPr>
          <a:xfrm>
            <a:off x="3034063" y="2838713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10EF0F86-BFF6-829B-7823-1FFA6F1A93E6}"/>
              </a:ext>
            </a:extLst>
          </p:cNvPr>
          <p:cNvSpPr/>
          <p:nvPr/>
        </p:nvSpPr>
        <p:spPr>
          <a:xfrm>
            <a:off x="3499966" y="4237863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23E099A3-06A2-A5A8-B407-1064C3571562}"/>
              </a:ext>
            </a:extLst>
          </p:cNvPr>
          <p:cNvSpPr/>
          <p:nvPr/>
        </p:nvSpPr>
        <p:spPr>
          <a:xfrm>
            <a:off x="3835860" y="2558965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421D5385-2C45-D5E8-8792-AF486FA7CFFC}"/>
              </a:ext>
            </a:extLst>
          </p:cNvPr>
          <p:cNvSpPr/>
          <p:nvPr/>
        </p:nvSpPr>
        <p:spPr>
          <a:xfrm>
            <a:off x="2149368" y="4744048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1979DAE1-6B0A-6324-97A1-C972566CC62F}"/>
              </a:ext>
            </a:extLst>
          </p:cNvPr>
          <p:cNvSpPr/>
          <p:nvPr/>
        </p:nvSpPr>
        <p:spPr>
          <a:xfrm>
            <a:off x="3521987" y="3809060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5CAE44C6-7CD1-0C9F-29C0-216F5814B7D9}"/>
              </a:ext>
            </a:extLst>
          </p:cNvPr>
          <p:cNvSpPr/>
          <p:nvPr/>
        </p:nvSpPr>
        <p:spPr>
          <a:xfrm>
            <a:off x="3343654" y="3679747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4F6C9A78-1CEA-55BC-B049-F923D42D4316}"/>
              </a:ext>
            </a:extLst>
          </p:cNvPr>
          <p:cNvSpPr/>
          <p:nvPr/>
        </p:nvSpPr>
        <p:spPr>
          <a:xfrm>
            <a:off x="4894607" y="5142319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456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Santana - Mocoa - Neiva </a:t>
            </a:r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4A37AD4C-46E9-E654-96B2-44B87D5EB83C}"/>
              </a:ext>
            </a:extLst>
          </p:cNvPr>
          <p:cNvSpPr/>
          <p:nvPr/>
        </p:nvSpPr>
        <p:spPr>
          <a:xfrm>
            <a:off x="4896214" y="6344448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77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Santander de Quilichao - Popayán Cauca </a:t>
            </a:r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60E52451-8F70-7FFF-73B3-4B8E2B57799D}"/>
              </a:ext>
            </a:extLst>
          </p:cNvPr>
          <p:cNvSpPr/>
          <p:nvPr/>
        </p:nvSpPr>
        <p:spPr>
          <a:xfrm>
            <a:off x="4894607" y="2669393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66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Acceso Norte de Bogotá </a:t>
            </a:r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D7739FA4-5025-9627-DD7A-A23979023CB9}"/>
              </a:ext>
            </a:extLst>
          </p:cNvPr>
          <p:cNvSpPr/>
          <p:nvPr/>
        </p:nvSpPr>
        <p:spPr>
          <a:xfrm>
            <a:off x="4920306" y="2071665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134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Bucaramanga - Pamplona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2E4F858E-0A3C-2A5C-350C-6040865AC107}"/>
              </a:ext>
            </a:extLst>
          </p:cNvPr>
          <p:cNvSpPr/>
          <p:nvPr/>
        </p:nvSpPr>
        <p:spPr>
          <a:xfrm>
            <a:off x="4920306" y="3249802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152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Corredor Perimetral de Oriente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7CD86FF8-E501-F258-215D-B2A758B2A30E}"/>
              </a:ext>
            </a:extLst>
          </p:cNvPr>
          <p:cNvSpPr/>
          <p:nvPr/>
        </p:nvSpPr>
        <p:spPr>
          <a:xfrm>
            <a:off x="4918014" y="892614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180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Girardot - Cajamarca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094BBD02-6C25-15AB-61F7-2DD94E1201B5}"/>
              </a:ext>
            </a:extLst>
          </p:cNvPr>
          <p:cNvSpPr/>
          <p:nvPr/>
        </p:nvSpPr>
        <p:spPr>
          <a:xfrm>
            <a:off x="4907589" y="5761819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32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Mulaló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- Loboguerrero 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F9201A7F-E3B0-696D-09B5-36AF36B476BA}"/>
              </a:ext>
            </a:extLst>
          </p:cNvPr>
          <p:cNvSpPr/>
          <p:nvPr/>
        </p:nvSpPr>
        <p:spPr bwMode="auto">
          <a:xfrm>
            <a:off x="8104393" y="2847687"/>
            <a:ext cx="1567989" cy="1487448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91CD0CAD-F346-0E78-CABA-F1ADFD9203D2}"/>
              </a:ext>
            </a:extLst>
          </p:cNvPr>
          <p:cNvSpPr txBox="1"/>
          <p:nvPr/>
        </p:nvSpPr>
        <p:spPr>
          <a:xfrm>
            <a:off x="10674697" y="2500084"/>
            <a:ext cx="7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10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21CFFD2-113E-DCE0-FE6C-D921224DB1F4}"/>
              </a:ext>
            </a:extLst>
          </p:cNvPr>
          <p:cNvSpPr txBox="1"/>
          <p:nvPr/>
        </p:nvSpPr>
        <p:spPr>
          <a:xfrm>
            <a:off x="8247825" y="3148281"/>
            <a:ext cx="1351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1.654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DE7473D9-AB9E-DA81-A92D-1725A58C2D2D}"/>
              </a:ext>
            </a:extLst>
          </p:cNvPr>
          <p:cNvSpPr txBox="1"/>
          <p:nvPr/>
        </p:nvSpPr>
        <p:spPr>
          <a:xfrm>
            <a:off x="10279619" y="3034730"/>
            <a:ext cx="134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Concesiones viales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B54BA4C-A8F6-8CD2-EDF1-AA0D3F6212FF}"/>
              </a:ext>
            </a:extLst>
          </p:cNvPr>
          <p:cNvSpPr txBox="1"/>
          <p:nvPr/>
        </p:nvSpPr>
        <p:spPr>
          <a:xfrm>
            <a:off x="8368283" y="3553393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en concesión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4C96AC8-4F02-C4AF-8F64-2673247C7429}"/>
              </a:ext>
            </a:extLst>
          </p:cNvPr>
          <p:cNvSpPr txBox="1"/>
          <p:nvPr/>
        </p:nvSpPr>
        <p:spPr>
          <a:xfrm>
            <a:off x="10069030" y="4500360"/>
            <a:ext cx="17671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39%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Avance de obra promedio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306E6F6F-0ABC-345F-A4A1-96CA49C10C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34590" y="868799"/>
            <a:ext cx="2073962" cy="9211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7CADA546-AE64-E249-5ADC-A85128B70EF3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4833" y="878010"/>
            <a:ext cx="9757" cy="3149761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EB50C796-BBB6-7593-838A-EA103562D0C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6202" y="1554363"/>
            <a:ext cx="1787200" cy="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13A39582-09A6-C9CF-C536-F41A09C4D4F0}"/>
              </a:ext>
            </a:extLst>
          </p:cNvPr>
          <p:cNvCxnSpPr>
            <a:cxnSpLocks/>
            <a:endCxn id="68" idx="3"/>
          </p:cNvCxnSpPr>
          <p:nvPr/>
        </p:nvCxnSpPr>
        <p:spPr bwMode="auto">
          <a:xfrm>
            <a:off x="3096203" y="1554363"/>
            <a:ext cx="0" cy="1284350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5F2D8DAD-B0DE-D362-B9A7-4A945888155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62105" y="4891947"/>
            <a:ext cx="1346447" cy="27118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A63D7EE5-0EF8-6803-C1F6-1BEE8B67FFE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62105" y="4338797"/>
            <a:ext cx="0" cy="548691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39CC5EA1-FA72-AFFB-2A8C-DFD546E8A145}"/>
              </a:ext>
            </a:extLst>
          </p:cNvPr>
          <p:cNvSpPr/>
          <p:nvPr/>
        </p:nvSpPr>
        <p:spPr>
          <a:xfrm>
            <a:off x="2656792" y="4887488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C7BB52A6-877E-FE7E-AB4E-B229B0AA12A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18760" y="4887488"/>
            <a:ext cx="0" cy="1540677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A8AC8675-C0EF-4768-870D-913E24428108}"/>
              </a:ext>
            </a:extLst>
          </p:cNvPr>
          <p:cNvSpPr/>
          <p:nvPr/>
        </p:nvSpPr>
        <p:spPr>
          <a:xfrm>
            <a:off x="2943573" y="4237863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63EC09E-A331-4A8C-F0BF-97C69BAABE2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9362" y="2892024"/>
            <a:ext cx="1535245" cy="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8AFD0AE4-C19C-8A1F-EE30-B24C01E8AE5B}"/>
              </a:ext>
            </a:extLst>
          </p:cNvPr>
          <p:cNvCxnSpPr>
            <a:cxnSpLocks/>
          </p:cNvCxnSpPr>
          <p:nvPr/>
        </p:nvCxnSpPr>
        <p:spPr bwMode="auto">
          <a:xfrm>
            <a:off x="3375688" y="2889180"/>
            <a:ext cx="0" cy="752766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043B834E-FDCD-D1C2-BBB0-9A12A879D8A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18760" y="6428165"/>
            <a:ext cx="2641197" cy="4061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5E852ECB-EA8C-4D51-0AC1-DAC6F3628B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82519" y="5392753"/>
            <a:ext cx="2184411" cy="17223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D6FF0CCE-8490-E9E9-F9C4-54282F8BDCBA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8931" y="4988422"/>
            <a:ext cx="0" cy="404331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347F229F-9CEA-2D92-016E-500856E6700A}"/>
              </a:ext>
            </a:extLst>
          </p:cNvPr>
          <p:cNvSpPr/>
          <p:nvPr/>
        </p:nvSpPr>
        <p:spPr>
          <a:xfrm>
            <a:off x="4912703" y="4497198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268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Malla Vial del Meta </a:t>
            </a:r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066B1F57-0816-2A93-756E-C44ECC2E6B33}"/>
              </a:ext>
            </a:extLst>
          </p:cNvPr>
          <p:cNvSpPr/>
          <p:nvPr/>
        </p:nvSpPr>
        <p:spPr>
          <a:xfrm>
            <a:off x="4903342" y="3872904"/>
            <a:ext cx="2886654" cy="463532"/>
          </a:xfrm>
          <a:custGeom>
            <a:avLst/>
            <a:gdLst>
              <a:gd name="connsiteX0" fmla="*/ 0 w 758481"/>
              <a:gd name="connsiteY0" fmla="*/ 0 h 324119"/>
              <a:gd name="connsiteX1" fmla="*/ 758482 w 758481"/>
              <a:gd name="connsiteY1" fmla="*/ 0 h 324119"/>
              <a:gd name="connsiteX2" fmla="*/ 758482 w 758481"/>
              <a:gd name="connsiteY2" fmla="*/ 324120 h 324119"/>
              <a:gd name="connsiteX3" fmla="*/ 0 w 758481"/>
              <a:gd name="connsiteY3" fmla="*/ 324120 h 3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81" h="324119">
                <a:moveTo>
                  <a:pt x="0" y="0"/>
                </a:moveTo>
                <a:lnTo>
                  <a:pt x="758482" y="0"/>
                </a:lnTo>
                <a:lnTo>
                  <a:pt x="758482" y="324120"/>
                </a:lnTo>
                <a:lnTo>
                  <a:pt x="0" y="324120"/>
                </a:lnTo>
                <a:close/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145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kms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de concesión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00185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Proyecto: Bogotá - Girardot </a:t>
            </a: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2186AA96-F4E5-9018-8537-572F4D7054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897999" y="2204328"/>
            <a:ext cx="985529" cy="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0FC8465D-37B7-669B-BD78-EC5A2B1F7DA9}"/>
              </a:ext>
            </a:extLst>
          </p:cNvPr>
          <p:cNvCxnSpPr>
            <a:cxnSpLocks/>
          </p:cNvCxnSpPr>
          <p:nvPr/>
        </p:nvCxnSpPr>
        <p:spPr bwMode="auto">
          <a:xfrm>
            <a:off x="3900297" y="2204328"/>
            <a:ext cx="0" cy="322749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B2841386-A8B4-FBDD-7AC0-BC91381D6A00}"/>
              </a:ext>
            </a:extLst>
          </p:cNvPr>
          <p:cNvSpPr/>
          <p:nvPr/>
        </p:nvSpPr>
        <p:spPr>
          <a:xfrm>
            <a:off x="2267390" y="4354895"/>
            <a:ext cx="124278" cy="100934"/>
          </a:xfrm>
          <a:custGeom>
            <a:avLst/>
            <a:gdLst>
              <a:gd name="connsiteX0" fmla="*/ 47809 w 47809"/>
              <a:gd name="connsiteY0" fmla="*/ 23905 h 47809"/>
              <a:gd name="connsiteX1" fmla="*/ 23905 w 47809"/>
              <a:gd name="connsiteY1" fmla="*/ 47809 h 47809"/>
              <a:gd name="connsiteX2" fmla="*/ 0 w 47809"/>
              <a:gd name="connsiteY2" fmla="*/ 23905 h 47809"/>
              <a:gd name="connsiteX3" fmla="*/ 23905 w 47809"/>
              <a:gd name="connsiteY3" fmla="*/ 0 h 47809"/>
              <a:gd name="connsiteX4" fmla="*/ 47809 w 47809"/>
              <a:gd name="connsiteY4" fmla="*/ 23905 h 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47809">
                <a:moveTo>
                  <a:pt x="47809" y="23905"/>
                </a:moveTo>
                <a:cubicBezTo>
                  <a:pt x="47809" y="37123"/>
                  <a:pt x="37123" y="47809"/>
                  <a:pt x="23905" y="47809"/>
                </a:cubicBezTo>
                <a:cubicBezTo>
                  <a:pt x="10687" y="47809"/>
                  <a:pt x="0" y="37123"/>
                  <a:pt x="0" y="23905"/>
                </a:cubicBezTo>
                <a:cubicBezTo>
                  <a:pt x="0" y="10687"/>
                  <a:pt x="10687" y="0"/>
                  <a:pt x="23905" y="0"/>
                </a:cubicBezTo>
                <a:cubicBezTo>
                  <a:pt x="37123" y="0"/>
                  <a:pt x="47809" y="10687"/>
                  <a:pt x="47809" y="23905"/>
                </a:cubicBezTo>
              </a:path>
            </a:pathLst>
          </a:custGeom>
          <a:solidFill>
            <a:srgbClr val="DBDCB9"/>
          </a:solidFill>
          <a:ln w="4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C9C4626C-4EE0-497C-178D-5511FE732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9529" y="4497773"/>
            <a:ext cx="0" cy="1552849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C535CBE6-9573-2E33-1C6F-7A903445F59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29529" y="6033383"/>
            <a:ext cx="2570821" cy="2130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ED21F6ED-1291-5F3A-D3D0-76DFA9CDF4AD}"/>
              </a:ext>
            </a:extLst>
          </p:cNvPr>
          <p:cNvCxnSpPr>
            <a:cxnSpLocks/>
          </p:cNvCxnSpPr>
          <p:nvPr/>
        </p:nvCxnSpPr>
        <p:spPr bwMode="auto">
          <a:xfrm flipH="1">
            <a:off x="3579751" y="3473282"/>
            <a:ext cx="1340555" cy="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AE1A49DA-DE72-D9F5-1101-62B8D4F74100}"/>
              </a:ext>
            </a:extLst>
          </p:cNvPr>
          <p:cNvCxnSpPr>
            <a:cxnSpLocks/>
          </p:cNvCxnSpPr>
          <p:nvPr/>
        </p:nvCxnSpPr>
        <p:spPr bwMode="auto">
          <a:xfrm>
            <a:off x="3579751" y="3473282"/>
            <a:ext cx="0" cy="308092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CE018871-D003-C00E-C3C8-FBF611E879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005712" y="4065648"/>
            <a:ext cx="1899893" cy="0"/>
          </a:xfrm>
          <a:prstGeom prst="line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Conector recto de flecha 110">
            <a:extLst>
              <a:ext uri="{FF2B5EF4-FFF2-40B4-BE49-F238E27FC236}">
                <a16:creationId xmlns:a16="http://schemas.microsoft.com/office/drawing/2014/main" id="{E18FCC12-83E6-D1C9-51D8-C4F6944D7614}"/>
              </a:ext>
            </a:extLst>
          </p:cNvPr>
          <p:cNvCxnSpPr>
            <a:cxnSpLocks/>
            <a:endCxn id="95" idx="3"/>
          </p:cNvCxnSpPr>
          <p:nvPr/>
        </p:nvCxnSpPr>
        <p:spPr bwMode="auto">
          <a:xfrm>
            <a:off x="3005712" y="4078238"/>
            <a:ext cx="1" cy="159625"/>
          </a:xfrm>
          <a:prstGeom prst="straightConnector1">
            <a:avLst/>
          </a:prstGeom>
          <a:solidFill>
            <a:srgbClr val="657EB1"/>
          </a:solidFill>
          <a:ln w="9525" cap="flat" cmpd="sng" algn="ctr">
            <a:solidFill>
              <a:srgbClr val="001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2" name="Elipse 111">
            <a:extLst>
              <a:ext uri="{FF2B5EF4-FFF2-40B4-BE49-F238E27FC236}">
                <a16:creationId xmlns:a16="http://schemas.microsoft.com/office/drawing/2014/main" id="{11F66312-F9F2-F7A9-1B01-61C848AA5AF1}"/>
              </a:ext>
            </a:extLst>
          </p:cNvPr>
          <p:cNvSpPr/>
          <p:nvPr/>
        </p:nvSpPr>
        <p:spPr bwMode="auto">
          <a:xfrm>
            <a:off x="8107865" y="1223489"/>
            <a:ext cx="1490478" cy="1381099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00497B72-8D7F-BADA-8DAE-50D0E57C1702}"/>
              </a:ext>
            </a:extLst>
          </p:cNvPr>
          <p:cNvSpPr txBox="1"/>
          <p:nvPr/>
        </p:nvSpPr>
        <p:spPr>
          <a:xfrm>
            <a:off x="8276350" y="1492410"/>
            <a:ext cx="1351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33mil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AC1A183-9EFA-02B0-368E-7C29C1F461D7}"/>
              </a:ext>
            </a:extLst>
          </p:cNvPr>
          <p:cNvSpPr txBox="1"/>
          <p:nvPr/>
        </p:nvSpPr>
        <p:spPr>
          <a:xfrm>
            <a:off x="8135393" y="1924564"/>
            <a:ext cx="1407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dirty="0">
                <a:solidFill>
                  <a:schemeClr val="bg1"/>
                </a:solidFill>
                <a:latin typeface="Montserrat" panose="00000500000000000000" pitchFamily="50" charset="0"/>
              </a:rPr>
              <a:t>Empleos directos e indirectos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9BD07FDA-2017-AF19-3E5B-6E27628E5357}"/>
              </a:ext>
            </a:extLst>
          </p:cNvPr>
          <p:cNvSpPr/>
          <p:nvPr/>
        </p:nvSpPr>
        <p:spPr bwMode="auto">
          <a:xfrm>
            <a:off x="8142648" y="4634175"/>
            <a:ext cx="1567988" cy="1487448"/>
          </a:xfrm>
          <a:prstGeom prst="ellipse">
            <a:avLst/>
          </a:prstGeom>
          <a:solidFill>
            <a:srgbClr val="001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B53E6A0E-3614-9097-2E9C-F323ED0D9E12}"/>
              </a:ext>
            </a:extLst>
          </p:cNvPr>
          <p:cNvSpPr txBox="1"/>
          <p:nvPr/>
        </p:nvSpPr>
        <p:spPr>
          <a:xfrm>
            <a:off x="8677056" y="5123061"/>
            <a:ext cx="7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8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B90C7861-EA93-2D17-3208-C61E6C6D11F3}"/>
              </a:ext>
            </a:extLst>
          </p:cNvPr>
          <p:cNvSpPr txBox="1"/>
          <p:nvPr/>
        </p:nvSpPr>
        <p:spPr>
          <a:xfrm>
            <a:off x="8243033" y="4881761"/>
            <a:ext cx="141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Presencia en 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8220BCB-5E30-3F21-6981-0DD07EF80869}"/>
              </a:ext>
            </a:extLst>
          </p:cNvPr>
          <p:cNvSpPr txBox="1"/>
          <p:nvPr/>
        </p:nvSpPr>
        <p:spPr>
          <a:xfrm>
            <a:off x="8243033" y="5547270"/>
            <a:ext cx="141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bg1"/>
                </a:solidFill>
                <a:latin typeface="Montserrat" panose="00000500000000000000" pitchFamily="50" charset="0"/>
              </a:rPr>
              <a:t>departamentos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ABEFEF52-CB34-A6F1-BF42-1332B91321C7}"/>
              </a:ext>
            </a:extLst>
          </p:cNvPr>
          <p:cNvSpPr txBox="1"/>
          <p:nvPr/>
        </p:nvSpPr>
        <p:spPr>
          <a:xfrm>
            <a:off x="10206871" y="860363"/>
            <a:ext cx="1649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Inversión total 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19 billones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0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2225F7-5910-E4DA-994B-61D6E766858F}"/>
              </a:ext>
            </a:extLst>
          </p:cNvPr>
          <p:cNvSpPr/>
          <p:nvPr/>
        </p:nvSpPr>
        <p:spPr>
          <a:xfrm>
            <a:off x="1306083" y="97921"/>
            <a:ext cx="10461374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indent="-1696" algn="ctr">
              <a:lnSpc>
                <a:spcPct val="90000"/>
              </a:lnSpc>
              <a:buClr>
                <a:srgbClr val="FF9900"/>
              </a:buClr>
              <a:buSzPct val="125000"/>
            </a:pPr>
            <a:r>
              <a:rPr lang="es-CO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Los proyectos programados permitirían una recuperación del sector en 2025-2026. Pero hay que movilizar inversión privada y pública</a:t>
            </a:r>
            <a:endParaRPr lang="es-MX"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8069148-CE09-E809-834A-33D190F0EF15}"/>
              </a:ext>
            </a:extLst>
          </p:cNvPr>
          <p:cNvGraphicFramePr>
            <a:graphicFrameLocks/>
          </p:cNvGraphicFramePr>
          <p:nvPr/>
        </p:nvGraphicFramePr>
        <p:xfrm>
          <a:off x="1109992" y="1731019"/>
          <a:ext cx="9703151" cy="455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56D52AD0-2DEF-1BEE-EFEF-18ACC50DD5F0}"/>
              </a:ext>
            </a:extLst>
          </p:cNvPr>
          <p:cNvSpPr txBox="1">
            <a:spLocks/>
          </p:cNvSpPr>
          <p:nvPr/>
        </p:nvSpPr>
        <p:spPr>
          <a:xfrm>
            <a:off x="2487860" y="1295638"/>
            <a:ext cx="7406279" cy="51217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Yu Gothic Light" panose="020B0300000000000000" pitchFamily="34" charset="-128"/>
                <a:cs typeface="Calibri Light" panose="020F0302020204030204" pitchFamily="34" charset="0"/>
              </a:rPr>
              <a:t>Ejecución en infraestructura (CAPEX) – % del PIB*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 panose="02000000000000000000" pitchFamily="2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3A8684-B66B-458D-73BC-2A93B3554733}"/>
              </a:ext>
            </a:extLst>
          </p:cNvPr>
          <p:cNvSpPr/>
          <p:nvPr/>
        </p:nvSpPr>
        <p:spPr bwMode="auto">
          <a:xfrm>
            <a:off x="4096054" y="2234684"/>
            <a:ext cx="722685" cy="41086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CC0383E-4B78-74F5-F2EF-56CCFA3B8B5C}"/>
              </a:ext>
            </a:extLst>
          </p:cNvPr>
          <p:cNvSpPr/>
          <p:nvPr/>
        </p:nvSpPr>
        <p:spPr bwMode="auto">
          <a:xfrm>
            <a:off x="7005105" y="2264358"/>
            <a:ext cx="722686" cy="41086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F3D122-E2D5-7043-6754-CB7206D30168}"/>
              </a:ext>
            </a:extLst>
          </p:cNvPr>
          <p:cNvSpPr txBox="1"/>
          <p:nvPr/>
        </p:nvSpPr>
        <p:spPr>
          <a:xfrm>
            <a:off x="2230156" y="6315433"/>
            <a:ext cx="9549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1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Fuente: DNP, ANI, GPI (Mintransporte), Metro de Bogotá. Cálculos: Corficolombiana. *Metro de Bogotá incluye primera y segunda línea</a:t>
            </a:r>
            <a:endParaRPr kumimoji="0" lang="es-CO" sz="1050" b="0" i="1" u="none" strike="noStrike" kern="1200" cap="none" spc="0" normalizeH="0" baseline="0" noProof="0" dirty="0">
              <a:ln>
                <a:noFill/>
              </a:ln>
              <a:solidFill>
                <a:srgbClr val="616161">
                  <a:lumMod val="50000"/>
                  <a:lumOff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8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6E1FE-ED18-969A-5BAF-9BCEF42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248205A9-4556-5EEF-D7F9-C2F5C2A1BD93}"/>
              </a:ext>
            </a:extLst>
          </p:cNvPr>
          <p:cNvSpPr/>
          <p:nvPr/>
        </p:nvSpPr>
        <p:spPr>
          <a:xfrm>
            <a:off x="1362076" y="1559900"/>
            <a:ext cx="9467850" cy="4122622"/>
          </a:xfrm>
          <a:prstGeom prst="round2DiagRect">
            <a:avLst>
              <a:gd name="adj1" fmla="val 14411"/>
              <a:gd name="adj2" fmla="val 0"/>
            </a:avLst>
          </a:prstGeom>
          <a:solidFill>
            <a:srgbClr val="2C42CE"/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70BB4-952C-361B-6E35-947E09273B89}"/>
              </a:ext>
            </a:extLst>
          </p:cNvPr>
          <p:cNvSpPr txBox="1"/>
          <p:nvPr/>
        </p:nvSpPr>
        <p:spPr>
          <a:xfrm>
            <a:off x="1831182" y="1857457"/>
            <a:ext cx="84679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0"/>
              </a:rPr>
              <a:t>2. </a:t>
            </a:r>
            <a:r>
              <a:rPr lang="es-CO" sz="4400" dirty="0">
                <a:solidFill>
                  <a:schemeClr val="bg1"/>
                </a:solidFill>
                <a:latin typeface="Montserrat Black" panose="00000A00000000000000" pitchFamily="50" charset="0"/>
              </a:rPr>
              <a:t>Apuestas competitivas y visión 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UcPeriod"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Montserrat Black" panose="00000A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Montserrat Black" panose="00000A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4400" dirty="0">
              <a:solidFill>
                <a:schemeClr val="accent1">
                  <a:lumMod val="20000"/>
                  <a:lumOff val="80000"/>
                </a:schemeClr>
              </a:solidFill>
              <a:latin typeface="Montserrat Black" panose="00000A00000000000000" pitchFamily="50" charset="0"/>
            </a:endParaRPr>
          </a:p>
        </p:txBody>
      </p:sp>
      <p:sp>
        <p:nvSpPr>
          <p:cNvPr id="6" name="Google Shape;250;p49">
            <a:extLst>
              <a:ext uri="{FF2B5EF4-FFF2-40B4-BE49-F238E27FC236}">
                <a16:creationId xmlns:a16="http://schemas.microsoft.com/office/drawing/2014/main" id="{76810528-69F9-5228-7163-0B99EF8097A2}"/>
              </a:ext>
            </a:extLst>
          </p:cNvPr>
          <p:cNvSpPr txBox="1"/>
          <p:nvPr/>
        </p:nvSpPr>
        <p:spPr>
          <a:xfrm>
            <a:off x="811385" y="-146217"/>
            <a:ext cx="11016342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Propuestas de Reactivación </a:t>
            </a:r>
          </a:p>
        </p:txBody>
      </p:sp>
    </p:spTree>
    <p:extLst>
      <p:ext uri="{BB962C8B-B14F-4D97-AF65-F5344CB8AC3E}">
        <p14:creationId xmlns:p14="http://schemas.microsoft.com/office/powerpoint/2010/main" val="348679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38583" y="12203"/>
            <a:ext cx="11016342" cy="7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-1696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Tx/>
              <a:buNone/>
              <a:tabLst/>
              <a:defRPr/>
            </a:pPr>
            <a:r>
              <a:rPr lang="es-MX" sz="2200" b="1" dirty="0">
                <a:solidFill>
                  <a:prstClr val="white"/>
                </a:solidFill>
                <a:latin typeface="Montserrat" panose="00000500000000000000" pitchFamily="2" charset="0"/>
              </a:rPr>
              <a:t>Energía y gas: La capacidad instalada se espera aumente a 32 GW impulsado por las Fuentes de Energía No Convencionales</a:t>
            </a:r>
          </a:p>
        </p:txBody>
      </p:sp>
      <p:sp>
        <p:nvSpPr>
          <p:cNvPr id="4" name="Marcador de número de diapositiva 6">
            <a:extLst>
              <a:ext uri="{FF2B5EF4-FFF2-40B4-BE49-F238E27FC236}">
                <a16:creationId xmlns:a16="http://schemas.microsoft.com/office/drawing/2014/main" id="{8210E868-2D3F-2559-C22A-F85F212B207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8B5BB74-14DE-024D-A535-6B3A2F917F78}" type="slidenum">
              <a:rPr lang="es-CO" sz="1200" smtClean="0">
                <a:solidFill>
                  <a:srgbClr val="616161">
                    <a:tint val="75000"/>
                  </a:srgbClr>
                </a:solidFill>
                <a:latin typeface="Montserrat" pitchFamily="2" charset="77"/>
              </a:rPr>
              <a:pPr algn="r">
                <a:defRPr/>
              </a:pPr>
              <a:t>14</a:t>
            </a:fld>
            <a:endParaRPr lang="es-CO" sz="1200">
              <a:solidFill>
                <a:srgbClr val="616161">
                  <a:tint val="75000"/>
                </a:srgbClr>
              </a:solidFill>
              <a:latin typeface="Montserrat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2B5A541-E449-30EC-6DE3-69D208B56C73}"/>
              </a:ext>
            </a:extLst>
          </p:cNvPr>
          <p:cNvSpPr txBox="1">
            <a:spLocks/>
          </p:cNvSpPr>
          <p:nvPr/>
        </p:nvSpPr>
        <p:spPr>
          <a:xfrm>
            <a:off x="877047" y="1427812"/>
            <a:ext cx="5446978" cy="46499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Matriz eléctrica nacional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(Capacidad instalada (GW))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BBD59B-4D19-EAC3-E378-D8C03E8F3EB1}"/>
              </a:ext>
            </a:extLst>
          </p:cNvPr>
          <p:cNvSpPr txBox="1"/>
          <p:nvPr/>
        </p:nvSpPr>
        <p:spPr>
          <a:xfrm>
            <a:off x="2745808" y="6248560"/>
            <a:ext cx="771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Fuente: XM. Cálculos Corficolombiana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14095B1-B9D6-5B43-A5B2-763E729EC689}"/>
              </a:ext>
            </a:extLst>
          </p:cNvPr>
          <p:cNvSpPr txBox="1">
            <a:spLocks/>
          </p:cNvSpPr>
          <p:nvPr/>
        </p:nvSpPr>
        <p:spPr>
          <a:xfrm>
            <a:off x="6601098" y="1410769"/>
            <a:ext cx="5446978" cy="464994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Roboto"/>
                <a:cs typeface="Calibri Light"/>
              </a:rPr>
              <a:t>Aportes hídricos y demanda de energía SIN, 2007-2023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 (GW/h)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C877955-AEC0-32B2-653F-44E3F7CDDACE}"/>
              </a:ext>
            </a:extLst>
          </p:cNvPr>
          <p:cNvGraphicFramePr>
            <a:graphicFrameLocks/>
          </p:cNvGraphicFramePr>
          <p:nvPr/>
        </p:nvGraphicFramePr>
        <p:xfrm>
          <a:off x="6286783" y="1961411"/>
          <a:ext cx="558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">
            <a:extLst>
              <a:ext uri="{FF2B5EF4-FFF2-40B4-BE49-F238E27FC236}">
                <a16:creationId xmlns:a16="http://schemas.microsoft.com/office/drawing/2014/main" id="{41577EE0-4FFE-0781-2410-96F76F418C97}"/>
              </a:ext>
            </a:extLst>
          </p:cNvPr>
          <p:cNvSpPr txBox="1"/>
          <p:nvPr/>
        </p:nvSpPr>
        <p:spPr>
          <a:xfrm>
            <a:off x="7465888" y="2780027"/>
            <a:ext cx="700693" cy="5399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 Niña 2011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F2CC09E9-B939-8177-929B-8081BC233AC9}"/>
              </a:ext>
            </a:extLst>
          </p:cNvPr>
          <p:cNvSpPr txBox="1"/>
          <p:nvPr/>
        </p:nvSpPr>
        <p:spPr>
          <a:xfrm>
            <a:off x="8619626" y="2963062"/>
            <a:ext cx="700693" cy="5399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El Niño 2015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CBF06C8E-61BB-41F0-7517-912A0FE3BF52}"/>
              </a:ext>
            </a:extLst>
          </p:cNvPr>
          <p:cNvSpPr txBox="1"/>
          <p:nvPr/>
        </p:nvSpPr>
        <p:spPr>
          <a:xfrm>
            <a:off x="11213976" y="2490333"/>
            <a:ext cx="700693" cy="5399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El Niño 2023-24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36B4183B-9B4D-0CE0-AA58-FF31E9E928C9}"/>
              </a:ext>
            </a:extLst>
          </p:cNvPr>
          <p:cNvSpPr txBox="1"/>
          <p:nvPr/>
        </p:nvSpPr>
        <p:spPr>
          <a:xfrm>
            <a:off x="10609735" y="2196059"/>
            <a:ext cx="700693" cy="5399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 Niña 2022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74335C0-D5EC-EE0E-B16A-82FFFA3FBAB7}"/>
              </a:ext>
            </a:extLst>
          </p:cNvPr>
          <p:cNvGraphicFramePr>
            <a:graphicFrameLocks/>
          </p:cNvGraphicFramePr>
          <p:nvPr/>
        </p:nvGraphicFramePr>
        <p:xfrm>
          <a:off x="706783" y="2039955"/>
          <a:ext cx="558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96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38583" y="12203"/>
            <a:ext cx="11016342" cy="48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-1696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Potencial en Turismo?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0940F6A-7C83-12C7-79AD-F14152ED384A}"/>
              </a:ext>
            </a:extLst>
          </p:cNvPr>
          <p:cNvSpPr txBox="1">
            <a:spLocks/>
          </p:cNvSpPr>
          <p:nvPr/>
        </p:nvSpPr>
        <p:spPr>
          <a:xfrm>
            <a:off x="1357198" y="3789109"/>
            <a:ext cx="5422022" cy="2491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Entrada de viajeros internacionales (Índice 2019 = 100)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C564B2-67EE-8DD5-1212-6DA299DCFFC6}"/>
              </a:ext>
            </a:extLst>
          </p:cNvPr>
          <p:cNvSpPr txBox="1"/>
          <p:nvPr/>
        </p:nvSpPr>
        <p:spPr>
          <a:xfrm>
            <a:off x="7660" y="6538020"/>
            <a:ext cx="1024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Fuente: Aerocivil y Organización Mundial del Turismo. Cálculos Corficolombiana.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*Se calculó la tendencia pre-pandemia con datos entre 2005-2019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2E48CD7-4983-245F-ADE4-D9155391BFC8}"/>
              </a:ext>
            </a:extLst>
          </p:cNvPr>
          <p:cNvGraphicFramePr>
            <a:graphicFrameLocks/>
          </p:cNvGraphicFramePr>
          <p:nvPr/>
        </p:nvGraphicFramePr>
        <p:xfrm>
          <a:off x="805137" y="4129317"/>
          <a:ext cx="6081889" cy="24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4F53373-3578-81B0-9D22-AC644B3C9A8F}"/>
              </a:ext>
            </a:extLst>
          </p:cNvPr>
          <p:cNvGraphicFramePr>
            <a:graphicFrameLocks/>
          </p:cNvGraphicFramePr>
          <p:nvPr/>
        </p:nvGraphicFramePr>
        <p:xfrm>
          <a:off x="896436" y="968287"/>
          <a:ext cx="5779914" cy="261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4E39B1F-0FDA-9718-31EC-21317CCDC33C}"/>
              </a:ext>
            </a:extLst>
          </p:cNvPr>
          <p:cNvSpPr txBox="1"/>
          <p:nvPr/>
        </p:nvSpPr>
        <p:spPr>
          <a:xfrm>
            <a:off x="1935355" y="830873"/>
            <a:ext cx="4740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Entrada de pasajeros internacionales a Colombia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38DE8C-DA40-61D8-1E65-BF04BF5C7C50}"/>
              </a:ext>
            </a:extLst>
          </p:cNvPr>
          <p:cNvSpPr txBox="1"/>
          <p:nvPr/>
        </p:nvSpPr>
        <p:spPr>
          <a:xfrm>
            <a:off x="7056569" y="1088683"/>
            <a:ext cx="4731386" cy="919401"/>
          </a:xfrm>
          <a:prstGeom prst="roundRect">
            <a:avLst/>
          </a:prstGeom>
          <a:solidFill>
            <a:srgbClr val="1E3C70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Colombia ha registrado un crecimiento exponencial de </a:t>
            </a:r>
            <a:r>
              <a:rPr lang="es-CO" sz="1600" b="1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70% en el turismo desde 2020</a:t>
            </a:r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200" b="0" kern="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6109A9-0612-19B6-C016-8FA7567D1CD3}"/>
              </a:ext>
            </a:extLst>
          </p:cNvPr>
          <p:cNvSpPr txBox="1"/>
          <p:nvPr/>
        </p:nvSpPr>
        <p:spPr>
          <a:xfrm>
            <a:off x="7056569" y="3525170"/>
            <a:ext cx="4731386" cy="1464231"/>
          </a:xfrm>
          <a:prstGeom prst="roundRect">
            <a:avLst/>
          </a:prstGeom>
          <a:solidFill>
            <a:srgbClr val="26488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Colombia se posicionó entre los tres países latinoamericanos con mayor capacidad aérea, con </a:t>
            </a:r>
            <a:r>
              <a:rPr lang="es-CO" sz="1600" b="1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28 aerolíneas </a:t>
            </a:r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conectaron 11 ciudades colombianas con 28 países y 51 ciudades internacionales.</a:t>
            </a:r>
            <a:endParaRPr lang="es-MX" sz="1200" b="0" kern="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40AF91-B0CE-CDF5-D48E-C3178FCE5F7E}"/>
              </a:ext>
            </a:extLst>
          </p:cNvPr>
          <p:cNvSpPr txBox="1"/>
          <p:nvPr/>
        </p:nvSpPr>
        <p:spPr>
          <a:xfrm>
            <a:off x="7056569" y="2196559"/>
            <a:ext cx="4731386" cy="1191816"/>
          </a:xfrm>
          <a:prstGeom prst="roundRect">
            <a:avLst/>
          </a:prstGeom>
          <a:solidFill>
            <a:srgbClr val="1B1BC3"/>
          </a:solidFill>
          <a:ln>
            <a:solidFill>
              <a:srgbClr val="FFB6A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Migración Colombia reportó la llegada de más de </a:t>
            </a:r>
            <a:r>
              <a:rPr lang="es-CO" sz="1600" b="1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5,8 millones de visitantes no residentes </a:t>
            </a:r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2023, un aumento del 26,6% respecto a 2022.</a:t>
            </a:r>
            <a:endParaRPr lang="es-CO" sz="1200" b="0" kern="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C7B1C3-98D5-094C-0327-DBC10FCDD8F9}"/>
              </a:ext>
            </a:extLst>
          </p:cNvPr>
          <p:cNvSpPr txBox="1"/>
          <p:nvPr/>
        </p:nvSpPr>
        <p:spPr>
          <a:xfrm>
            <a:off x="7056569" y="5157729"/>
            <a:ext cx="4731386" cy="919401"/>
          </a:xfrm>
          <a:prstGeom prst="roundRect">
            <a:avLst/>
          </a:prstGeom>
          <a:solidFill>
            <a:srgbClr val="6091EA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llegada de </a:t>
            </a:r>
            <a:r>
              <a:rPr lang="es-CO" sz="1600" b="1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cruceristas en 2023 </a:t>
            </a:r>
            <a:r>
              <a:rPr lang="es-CO" sz="1600" dirty="0">
                <a:solidFill>
                  <a:schemeClr val="bg1"/>
                </a:solidFill>
                <a:effectLst/>
                <a:latin typeface="Montserrat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también representó un crecimiento significativo en el turismo de Colombia.</a:t>
            </a:r>
            <a:endParaRPr lang="es-MX" sz="1200" b="0" kern="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9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6E1FE-ED18-969A-5BAF-9BCEF42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248205A9-4556-5EEF-D7F9-C2F5C2A1BD93}"/>
              </a:ext>
            </a:extLst>
          </p:cNvPr>
          <p:cNvSpPr/>
          <p:nvPr/>
        </p:nvSpPr>
        <p:spPr>
          <a:xfrm>
            <a:off x="1362076" y="1559900"/>
            <a:ext cx="9467850" cy="4122622"/>
          </a:xfrm>
          <a:prstGeom prst="round2DiagRect">
            <a:avLst>
              <a:gd name="adj1" fmla="val 14411"/>
              <a:gd name="adj2" fmla="val 0"/>
            </a:avLst>
          </a:prstGeom>
          <a:solidFill>
            <a:srgbClr val="2C42CE"/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70BB4-952C-361B-6E35-947E09273B89}"/>
              </a:ext>
            </a:extLst>
          </p:cNvPr>
          <p:cNvSpPr txBox="1"/>
          <p:nvPr/>
        </p:nvSpPr>
        <p:spPr>
          <a:xfrm>
            <a:off x="2361927" y="3037361"/>
            <a:ext cx="84679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50" charset="0"/>
                <a:ea typeface="+mn-ea"/>
                <a:cs typeface="+mn-cs"/>
              </a:rPr>
              <a:t>3. Recursos para crecer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6" name="Google Shape;250;p49">
            <a:extLst>
              <a:ext uri="{FF2B5EF4-FFF2-40B4-BE49-F238E27FC236}">
                <a16:creationId xmlns:a16="http://schemas.microsoft.com/office/drawing/2014/main" id="{76810528-69F9-5228-7163-0B99EF8097A2}"/>
              </a:ext>
            </a:extLst>
          </p:cNvPr>
          <p:cNvSpPr txBox="1"/>
          <p:nvPr/>
        </p:nvSpPr>
        <p:spPr>
          <a:xfrm>
            <a:off x="811385" y="-146217"/>
            <a:ext cx="11016342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Propuestas de Reactivación </a:t>
            </a:r>
          </a:p>
        </p:txBody>
      </p:sp>
    </p:spTree>
    <p:extLst>
      <p:ext uri="{BB962C8B-B14F-4D97-AF65-F5344CB8AC3E}">
        <p14:creationId xmlns:p14="http://schemas.microsoft.com/office/powerpoint/2010/main" val="375855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874794" y="-211750"/>
            <a:ext cx="11016342" cy="110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Arial" panose="020B0604020202020204" pitchFamily="34" charset="0"/>
              </a:rPr>
              <a:t>El descenso en la inflación puede ayudar a una aceleración en la reducción de tasas del Banco de la República 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57BBE354-BD0F-EDB8-D0E8-8B86E00899FC}"/>
              </a:ext>
            </a:extLst>
          </p:cNvPr>
          <p:cNvSpPr txBox="1"/>
          <p:nvPr/>
        </p:nvSpPr>
        <p:spPr>
          <a:xfrm>
            <a:off x="3333412" y="6120027"/>
            <a:ext cx="5319276" cy="20615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Fuente: DANE y </a:t>
            </a:r>
            <a:r>
              <a:rPr kumimoji="0" lang="es-E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BanRep</a:t>
            </a:r>
            <a:r>
              <a:rPr kumimoji="0" lang="es-ES" sz="11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. Estimaciones: Corficolombiana.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2FDF8D8-6181-8D96-D95D-B763356BE2EF}"/>
              </a:ext>
            </a:extLst>
          </p:cNvPr>
          <p:cNvSpPr txBox="1">
            <a:spLocks/>
          </p:cNvSpPr>
          <p:nvPr/>
        </p:nvSpPr>
        <p:spPr>
          <a:xfrm>
            <a:off x="92034" y="1396898"/>
            <a:ext cx="6444416" cy="29884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>
              <a:defRPr lang="es-ES_tradnl"/>
            </a:defPPr>
            <a:lvl1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1800" b="0" kern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284E98"/>
                </a:solidFill>
                <a:effectLst/>
                <a:uLnTx/>
                <a:uFillTx/>
                <a:latin typeface="Montserrat Medium" panose="000006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Escenarios de inflación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604BABE-06AA-A7CE-98D0-BCAACB39CB14}"/>
              </a:ext>
            </a:extLst>
          </p:cNvPr>
          <p:cNvSpPr txBox="1">
            <a:spLocks/>
          </p:cNvSpPr>
          <p:nvPr/>
        </p:nvSpPr>
        <p:spPr>
          <a:xfrm>
            <a:off x="6255967" y="1398434"/>
            <a:ext cx="5593289" cy="4503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s-ES_tradnl"/>
            </a:defPPr>
            <a:lvl1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1800" b="0" kern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>
                <a:solidFill>
                  <a:srgbClr val="394173"/>
                </a:solidFill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284E98"/>
                </a:solidFill>
                <a:effectLst/>
                <a:uLnTx/>
                <a:uFillTx/>
                <a:latin typeface="Montserrat Medium" panose="000006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Escenarios de tasa de política monetaria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24FAB04-B935-FA2B-4A6A-956B06B12A38}"/>
              </a:ext>
            </a:extLst>
          </p:cNvPr>
          <p:cNvGraphicFramePr>
            <a:graphicFrameLocks/>
          </p:cNvGraphicFramePr>
          <p:nvPr/>
        </p:nvGraphicFramePr>
        <p:xfrm>
          <a:off x="513330" y="1955959"/>
          <a:ext cx="5120554" cy="39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0A47C7D-F242-0BD7-51D8-0918F359CA59}"/>
              </a:ext>
            </a:extLst>
          </p:cNvPr>
          <p:cNvGraphicFramePr>
            <a:graphicFrameLocks/>
          </p:cNvGraphicFramePr>
          <p:nvPr/>
        </p:nvGraphicFramePr>
        <p:xfrm>
          <a:off x="6255967" y="1918551"/>
          <a:ext cx="5319276" cy="404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50207A4A-3BC6-4610-F4FC-BFFE5296EEF0}"/>
              </a:ext>
            </a:extLst>
          </p:cNvPr>
          <p:cNvSpPr/>
          <p:nvPr/>
        </p:nvSpPr>
        <p:spPr>
          <a:xfrm>
            <a:off x="0" y="6041958"/>
            <a:ext cx="2489200" cy="844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23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1908937" y="147478"/>
            <a:ext cx="11016342" cy="51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-169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Inclusión financiera: hacia la economía popular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207A4A-3BC6-4610-F4FC-BFFE5296EEF0}"/>
              </a:ext>
            </a:extLst>
          </p:cNvPr>
          <p:cNvSpPr/>
          <p:nvPr/>
        </p:nvSpPr>
        <p:spPr>
          <a:xfrm>
            <a:off x="0" y="6041958"/>
            <a:ext cx="2489200" cy="844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481F61-54CD-8326-4BDB-6D53AD7EA539}"/>
              </a:ext>
            </a:extLst>
          </p:cNvPr>
          <p:cNvSpPr txBox="1"/>
          <p:nvPr/>
        </p:nvSpPr>
        <p:spPr>
          <a:xfrm>
            <a:off x="158990" y="1332320"/>
            <a:ext cx="529970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Proporción de adultos con productos financieros (%)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86746C-43A4-2752-6A24-3BB2E2FE3367}"/>
              </a:ext>
            </a:extLst>
          </p:cNvPr>
          <p:cNvSpPr txBox="1"/>
          <p:nvPr/>
        </p:nvSpPr>
        <p:spPr>
          <a:xfrm>
            <a:off x="6096000" y="1221614"/>
            <a:ext cx="529970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Paquete de incentivos para la inclusión crediticia de la Economía Popular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E75AD4-6CF3-F258-5105-840BFACF5868}"/>
              </a:ext>
            </a:extLst>
          </p:cNvPr>
          <p:cNvSpPr txBox="1"/>
          <p:nvPr/>
        </p:nvSpPr>
        <p:spPr>
          <a:xfrm>
            <a:off x="5530499" y="5849626"/>
            <a:ext cx="5140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Fuente: Presentación Panorama institucional y perspectivas bancarias – Asobancaria. </a:t>
            </a:r>
            <a:endParaRPr kumimoji="0" lang="es-CO" sz="105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8F11E64-ED52-EA08-E886-B8221A5C9144}"/>
              </a:ext>
            </a:extLst>
          </p:cNvPr>
          <p:cNvGraphicFramePr>
            <a:graphicFrameLocks/>
          </p:cNvGraphicFramePr>
          <p:nvPr/>
        </p:nvGraphicFramePr>
        <p:xfrm>
          <a:off x="158990" y="1948325"/>
          <a:ext cx="5299709" cy="367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590F4415-745B-A5FD-B6E0-45665F7D33A6}"/>
              </a:ext>
            </a:extLst>
          </p:cNvPr>
          <p:cNvGrpSpPr/>
          <p:nvPr/>
        </p:nvGrpSpPr>
        <p:grpSpPr>
          <a:xfrm>
            <a:off x="5622874" y="1852840"/>
            <a:ext cx="6292216" cy="3906515"/>
            <a:chOff x="5605193" y="1852840"/>
            <a:chExt cx="6496050" cy="3857625"/>
          </a:xfrm>
        </p:grpSpPr>
        <p:graphicFrame>
          <p:nvGraphicFramePr>
            <p:cNvPr id="14" name="Diagrama 13">
              <a:extLst>
                <a:ext uri="{FF2B5EF4-FFF2-40B4-BE49-F238E27FC236}">
                  <a16:creationId xmlns:a16="http://schemas.microsoft.com/office/drawing/2014/main" id="{DBA2ADFC-EA09-0C0E-C97D-9EC21D7B9FF1}"/>
                </a:ext>
              </a:extLst>
            </p:cNvPr>
            <p:cNvGraphicFramePr/>
            <p:nvPr/>
          </p:nvGraphicFramePr>
          <p:xfrm>
            <a:off x="5605193" y="2967265"/>
            <a:ext cx="45720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9E75DAF-CFC4-0C8E-5DF0-2162F9B1BDB2}"/>
                </a:ext>
              </a:extLst>
            </p:cNvPr>
            <p:cNvSpPr/>
            <p:nvPr/>
          </p:nvSpPr>
          <p:spPr>
            <a:xfrm>
              <a:off x="5614717" y="2681515"/>
              <a:ext cx="4543425" cy="247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64EBE20-D227-9F35-8226-95041801F85E}"/>
                </a:ext>
              </a:extLst>
            </p:cNvPr>
            <p:cNvSpPr/>
            <p:nvPr/>
          </p:nvSpPr>
          <p:spPr>
            <a:xfrm>
              <a:off x="10215293" y="2681515"/>
              <a:ext cx="1866900" cy="247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1A71B30-A71E-0E81-0A22-1F00D7914CA0}"/>
                </a:ext>
              </a:extLst>
            </p:cNvPr>
            <p:cNvSpPr/>
            <p:nvPr/>
          </p:nvSpPr>
          <p:spPr>
            <a:xfrm>
              <a:off x="10224818" y="2995838"/>
              <a:ext cx="1876425" cy="13144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5EDF507-F5BA-12DE-753D-54CB7F9C793A}"/>
                </a:ext>
              </a:extLst>
            </p:cNvPr>
            <p:cNvSpPr/>
            <p:nvPr/>
          </p:nvSpPr>
          <p:spPr>
            <a:xfrm>
              <a:off x="10234344" y="4386490"/>
              <a:ext cx="1866899" cy="128587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3C7E26D-4FC7-B084-FE98-981BCD523072}"/>
                </a:ext>
              </a:extLst>
            </p:cNvPr>
            <p:cNvSpPr/>
            <p:nvPr/>
          </p:nvSpPr>
          <p:spPr>
            <a:xfrm>
              <a:off x="5605193" y="1852840"/>
              <a:ext cx="1876425" cy="7715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A177C9C-F89B-98FF-8D46-9878A0FA1D8E}"/>
                </a:ext>
              </a:extLst>
            </p:cNvPr>
            <p:cNvSpPr/>
            <p:nvPr/>
          </p:nvSpPr>
          <p:spPr>
            <a:xfrm>
              <a:off x="7586393" y="1890940"/>
              <a:ext cx="4486275" cy="7048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endParaRPr>
            </a:p>
          </p:txBody>
        </p:sp>
        <p:sp>
          <p:nvSpPr>
            <p:cNvPr id="21" name="CuadroTexto 16">
              <a:extLst>
                <a:ext uri="{FF2B5EF4-FFF2-40B4-BE49-F238E27FC236}">
                  <a16:creationId xmlns:a16="http://schemas.microsoft.com/office/drawing/2014/main" id="{C43FDDD9-79CC-06BB-5C19-62D934485FFC}"/>
                </a:ext>
              </a:extLst>
            </p:cNvPr>
            <p:cNvSpPr txBox="1"/>
            <p:nvPr/>
          </p:nvSpPr>
          <p:spPr>
            <a:xfrm>
              <a:off x="5771880" y="2081884"/>
              <a:ext cx="154305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CREO</a:t>
              </a:r>
              <a:endPara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CuadroTexto 17">
              <a:extLst>
                <a:ext uri="{FF2B5EF4-FFF2-40B4-BE49-F238E27FC236}">
                  <a16:creationId xmlns:a16="http://schemas.microsoft.com/office/drawing/2014/main" id="{56A87177-3EC7-A6A9-CA73-87CCD8EA0BA3}"/>
                </a:ext>
              </a:extLst>
            </p:cNvPr>
            <p:cNvSpPr txBox="1"/>
            <p:nvPr/>
          </p:nvSpPr>
          <p:spPr>
            <a:xfrm>
              <a:off x="7831662" y="1990955"/>
              <a:ext cx="3995736" cy="4381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"Un crédito para conocernos", estrategia para incluir financieramente a la Economía Popular Mercantil"</a:t>
              </a:r>
            </a:p>
          </p:txBody>
        </p:sp>
        <p:sp>
          <p:nvSpPr>
            <p:cNvPr id="23" name="CuadroTexto 5">
              <a:extLst>
                <a:ext uri="{FF2B5EF4-FFF2-40B4-BE49-F238E27FC236}">
                  <a16:creationId xmlns:a16="http://schemas.microsoft.com/office/drawing/2014/main" id="{5A05A4BC-E16E-1BEE-E0D4-F975D2CB4FFD}"/>
                </a:ext>
              </a:extLst>
            </p:cNvPr>
            <p:cNvSpPr txBox="1"/>
            <p:nvPr/>
          </p:nvSpPr>
          <p:spPr>
            <a:xfrm>
              <a:off x="6543404" y="2660347"/>
              <a:ext cx="3371849" cy="2688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¿Quiénes pueden beneficiarse?</a:t>
              </a:r>
            </a:p>
          </p:txBody>
        </p:sp>
        <p:sp>
          <p:nvSpPr>
            <p:cNvPr id="24" name="CuadroTexto 7">
              <a:extLst>
                <a:ext uri="{FF2B5EF4-FFF2-40B4-BE49-F238E27FC236}">
                  <a16:creationId xmlns:a16="http://schemas.microsoft.com/office/drawing/2014/main" id="{FF0BF554-52F7-C694-5395-5E5CC4E21CB8}"/>
                </a:ext>
              </a:extLst>
            </p:cNvPr>
            <p:cNvSpPr txBox="1"/>
            <p:nvPr/>
          </p:nvSpPr>
          <p:spPr>
            <a:xfrm>
              <a:off x="10543905" y="2674634"/>
              <a:ext cx="1238250" cy="2000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Metas</a:t>
              </a:r>
            </a:p>
          </p:txBody>
        </p:sp>
        <p:sp>
          <p:nvSpPr>
            <p:cNvPr id="25" name="CuadroTexto 11">
              <a:extLst>
                <a:ext uri="{FF2B5EF4-FFF2-40B4-BE49-F238E27FC236}">
                  <a16:creationId xmlns:a16="http://schemas.microsoft.com/office/drawing/2014/main" id="{4CF5C00B-2CAB-A885-CDA3-018BD1EC5564}"/>
                </a:ext>
              </a:extLst>
            </p:cNvPr>
            <p:cNvSpPr txBox="1"/>
            <p:nvPr/>
          </p:nvSpPr>
          <p:spPr>
            <a:xfrm>
              <a:off x="10339118" y="3283063"/>
              <a:ext cx="1743075" cy="7905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2023: </a:t>
              </a:r>
              <a:r>
                <a:rPr kumimoji="0" lang="es-CO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 mil </a:t>
              </a: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operaciones de crédito, por más de </a:t>
              </a:r>
              <a:r>
                <a:rPr kumimoji="0" lang="es-CO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$250 mil millones.</a:t>
              </a:r>
            </a:p>
          </p:txBody>
        </p:sp>
        <p:sp>
          <p:nvSpPr>
            <p:cNvPr id="26" name="CuadroTexto 13">
              <a:extLst>
                <a:ext uri="{FF2B5EF4-FFF2-40B4-BE49-F238E27FC236}">
                  <a16:creationId xmlns:a16="http://schemas.microsoft.com/office/drawing/2014/main" id="{2F04A437-A2C1-CE06-4899-19E14D35F00B}"/>
                </a:ext>
              </a:extLst>
            </p:cNvPr>
            <p:cNvSpPr txBox="1"/>
            <p:nvPr/>
          </p:nvSpPr>
          <p:spPr>
            <a:xfrm>
              <a:off x="10458180" y="4719864"/>
              <a:ext cx="1504949" cy="6191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2026: </a:t>
              </a: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 millón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de operaciones crediticias.</a:t>
              </a:r>
              <a:endPara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4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6E1FE-ED18-969A-5BAF-9BCEF42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248205A9-4556-5EEF-D7F9-C2F5C2A1BD93}"/>
              </a:ext>
            </a:extLst>
          </p:cNvPr>
          <p:cNvSpPr/>
          <p:nvPr/>
        </p:nvSpPr>
        <p:spPr>
          <a:xfrm>
            <a:off x="1362076" y="1559900"/>
            <a:ext cx="9467850" cy="4122622"/>
          </a:xfrm>
          <a:prstGeom prst="round2DiagRect">
            <a:avLst>
              <a:gd name="adj1" fmla="val 14411"/>
              <a:gd name="adj2" fmla="val 0"/>
            </a:avLst>
          </a:prstGeom>
          <a:solidFill>
            <a:srgbClr val="2C42CE"/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70BB4-952C-361B-6E35-947E09273B89}"/>
              </a:ext>
            </a:extLst>
          </p:cNvPr>
          <p:cNvSpPr txBox="1"/>
          <p:nvPr/>
        </p:nvSpPr>
        <p:spPr>
          <a:xfrm>
            <a:off x="2198641" y="2808761"/>
            <a:ext cx="8467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50" charset="0"/>
                <a:ea typeface="+mn-ea"/>
                <a:cs typeface="+mn-cs"/>
              </a:rPr>
              <a:t>4. Aprovechemos nuestra ubicación privilegiada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6" name="Google Shape;250;p49">
            <a:extLst>
              <a:ext uri="{FF2B5EF4-FFF2-40B4-BE49-F238E27FC236}">
                <a16:creationId xmlns:a16="http://schemas.microsoft.com/office/drawing/2014/main" id="{76810528-69F9-5228-7163-0B99EF8097A2}"/>
              </a:ext>
            </a:extLst>
          </p:cNvPr>
          <p:cNvSpPr txBox="1"/>
          <p:nvPr/>
        </p:nvSpPr>
        <p:spPr>
          <a:xfrm>
            <a:off x="811385" y="-146217"/>
            <a:ext cx="11016342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Propuestas de Reactivación </a:t>
            </a:r>
          </a:p>
        </p:txBody>
      </p:sp>
    </p:spTree>
    <p:extLst>
      <p:ext uri="{BB962C8B-B14F-4D97-AF65-F5344CB8AC3E}">
        <p14:creationId xmlns:p14="http://schemas.microsoft.com/office/powerpoint/2010/main" val="208774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5C8798D-CD56-FC44-83EF-46167388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B552ED72-D50D-2C4C-B00E-DC04A92370D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5BB74-14DE-024D-A535-6B3A2F917F78}" type="slidenum">
              <a:rPr lang="es-CO" smtClean="0"/>
              <a:pPr/>
              <a:t>2</a:t>
            </a:fld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4AD507-9033-0BDE-612F-B9DFA622F9FD}"/>
              </a:ext>
            </a:extLst>
          </p:cNvPr>
          <p:cNvSpPr txBox="1"/>
          <p:nvPr/>
        </p:nvSpPr>
        <p:spPr>
          <a:xfrm>
            <a:off x="492906" y="1111309"/>
            <a:ext cx="5256830" cy="53553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s-CO"/>
            </a:defPPr>
            <a:lvl1pPr marR="0" lv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r>
              <a:rPr lang="es-MX" dirty="0"/>
              <a:t>Producto Interno Bruto</a:t>
            </a:r>
          </a:p>
          <a:p>
            <a:r>
              <a:rPr lang="es-MX" dirty="0"/>
              <a:t>(Tasa de crecimiento anual, desestacionalizada, %)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394571-20CE-FF1E-2207-E064C48B8A45}"/>
              </a:ext>
            </a:extLst>
          </p:cNvPr>
          <p:cNvSpPr txBox="1"/>
          <p:nvPr/>
        </p:nvSpPr>
        <p:spPr>
          <a:xfrm>
            <a:off x="6743772" y="1126678"/>
            <a:ext cx="4682986" cy="53553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s-CO"/>
            </a:defPPr>
            <a:lvl1pPr marR="0" lv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r>
              <a:rPr lang="es-MX" dirty="0"/>
              <a:t>Consumo, inversión y PIB</a:t>
            </a:r>
          </a:p>
          <a:p>
            <a:r>
              <a:rPr lang="es-MX" dirty="0"/>
              <a:t>(4T2019=100)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949931-ECCA-A8C7-6832-D56CAC15C4A9}"/>
              </a:ext>
            </a:extLst>
          </p:cNvPr>
          <p:cNvSpPr txBox="1"/>
          <p:nvPr/>
        </p:nvSpPr>
        <p:spPr>
          <a:xfrm>
            <a:off x="2625211" y="6370549"/>
            <a:ext cx="6249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 Light" panose="00000400000000000000" pitchFamily="50" charset="0"/>
              </a:rPr>
              <a:t>Fuente: DANE. Cálculos Corficolombiana.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49FB0E5-3948-9870-4AEA-764AB8801208}"/>
              </a:ext>
            </a:extLst>
          </p:cNvPr>
          <p:cNvGraphicFramePr>
            <a:graphicFrameLocks/>
          </p:cNvGraphicFramePr>
          <p:nvPr/>
        </p:nvGraphicFramePr>
        <p:xfrm>
          <a:off x="167070" y="1462906"/>
          <a:ext cx="5483922" cy="460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328238E-5970-2656-F10A-61FE206EBCD6}"/>
              </a:ext>
            </a:extLst>
          </p:cNvPr>
          <p:cNvGraphicFramePr>
            <a:graphicFrameLocks/>
          </p:cNvGraphicFramePr>
          <p:nvPr/>
        </p:nvGraphicFramePr>
        <p:xfrm>
          <a:off x="6246754" y="1379075"/>
          <a:ext cx="5677022" cy="478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oogle Shape;250;p49">
            <a:extLst>
              <a:ext uri="{FF2B5EF4-FFF2-40B4-BE49-F238E27FC236}">
                <a16:creationId xmlns:a16="http://schemas.microsoft.com/office/drawing/2014/main" id="{4DE1F4CE-96A2-968C-CE26-524248532D3B}"/>
              </a:ext>
            </a:extLst>
          </p:cNvPr>
          <p:cNvSpPr txBox="1"/>
          <p:nvPr/>
        </p:nvSpPr>
        <p:spPr>
          <a:xfrm>
            <a:off x="738583" y="12203"/>
            <a:ext cx="11016342" cy="7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  <a:sym typeface="Raleway" pitchFamily="2" charset="0"/>
              </a:rPr>
              <a:t>La economía creció 0,7% en el primer trimestre con una preocupante caída en la inversión</a:t>
            </a:r>
            <a:endParaRPr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76854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38583" y="217875"/>
            <a:ext cx="11016342" cy="51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-1696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5000"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Tenemos todas las ventajas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7D1777-0FCD-6AC5-8890-A5945D4B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353184" y="1971514"/>
            <a:ext cx="777082" cy="32098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E402166-BD01-6B0C-2CB8-571EB044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353184" y="2748596"/>
            <a:ext cx="777082" cy="32098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C084C93-8AD6-05CE-380E-E3AF6E3D1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353184" y="3525679"/>
            <a:ext cx="777082" cy="320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4BCC7E-EC52-540C-06A2-64F10010F9AA}"/>
              </a:ext>
            </a:extLst>
          </p:cNvPr>
          <p:cNvSpPr txBox="1"/>
          <p:nvPr/>
        </p:nvSpPr>
        <p:spPr>
          <a:xfrm>
            <a:off x="1602486" y="1743464"/>
            <a:ext cx="955882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6" algn="just">
              <a:spcBef>
                <a:spcPts val="1200"/>
              </a:spcBef>
              <a:buClr>
                <a:srgbClr val="595959"/>
              </a:buClr>
            </a:pPr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</a:rPr>
              <a:t>Ubicación geográfica estratégica para conectar los mercados de América del Sur, Central y del Norte</a:t>
            </a:r>
          </a:p>
          <a:p>
            <a:pPr marL="457200" lvl="6" algn="just">
              <a:spcBef>
                <a:spcPts val="1200"/>
              </a:spcBef>
              <a:buClr>
                <a:srgbClr val="595959"/>
              </a:buClr>
            </a:pPr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</a:rPr>
              <a:t>Misma zona horaria que Estados Unidos, facilitando la comunicación y la colaboración empresarial</a:t>
            </a:r>
          </a:p>
          <a:p>
            <a:pPr marL="457200" lvl="6" algn="just">
              <a:spcBef>
                <a:spcPts val="1200"/>
              </a:spcBef>
              <a:buClr>
                <a:srgbClr val="595959"/>
              </a:buClr>
            </a:pPr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</a:rPr>
              <a:t>Una ventaja cultural, que facilita la adaptación</a:t>
            </a:r>
          </a:p>
          <a:p>
            <a:pPr marL="457200" lvl="6" algn="just">
              <a:spcBef>
                <a:spcPts val="1200"/>
              </a:spcBef>
              <a:buClr>
                <a:srgbClr val="595959"/>
              </a:buClr>
            </a:pPr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</a:rPr>
              <a:t>Disponibilidad de mano de obra calificada relativamente menos costosa </a:t>
            </a:r>
            <a:endParaRPr lang="es-MX" sz="24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</a:endParaRPr>
          </a:p>
          <a:p>
            <a:pPr marL="457200" lvl="6" algn="just">
              <a:spcBef>
                <a:spcPts val="1200"/>
              </a:spcBef>
              <a:buClr>
                <a:srgbClr val="595959"/>
              </a:buClr>
            </a:pPr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</a:rPr>
              <a:t>La existencia de tratados de libre comercio (TLC) firmados previamente</a:t>
            </a:r>
            <a:endParaRPr lang="es-MX" sz="24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CDDBF26-94AE-7E4F-4D13-E2D964AE4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354951" y="4297371"/>
            <a:ext cx="777082" cy="32098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72D8388-F5C0-9CAE-1AC8-5A97B0F8D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353184" y="5069063"/>
            <a:ext cx="777082" cy="3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6E1FE-ED18-969A-5BAF-9BCEF42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248205A9-4556-5EEF-D7F9-C2F5C2A1BD93}"/>
              </a:ext>
            </a:extLst>
          </p:cNvPr>
          <p:cNvSpPr/>
          <p:nvPr/>
        </p:nvSpPr>
        <p:spPr>
          <a:xfrm>
            <a:off x="1362076" y="1559900"/>
            <a:ext cx="9467850" cy="4122622"/>
          </a:xfrm>
          <a:prstGeom prst="round2DiagRect">
            <a:avLst>
              <a:gd name="adj1" fmla="val 14411"/>
              <a:gd name="adj2" fmla="val 0"/>
            </a:avLst>
          </a:prstGeom>
          <a:solidFill>
            <a:srgbClr val="2C42CE"/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70BB4-952C-361B-6E35-947E09273B89}"/>
              </a:ext>
            </a:extLst>
          </p:cNvPr>
          <p:cNvSpPr txBox="1"/>
          <p:nvPr/>
        </p:nvSpPr>
        <p:spPr>
          <a:xfrm>
            <a:off x="2198641" y="2808761"/>
            <a:ext cx="84679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50" charset="0"/>
                <a:ea typeface="+mn-ea"/>
                <a:cs typeface="+mn-cs"/>
              </a:rPr>
              <a:t>5. Dejemos de pelear y pongámonos a trabajar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6" name="Google Shape;250;p49">
            <a:extLst>
              <a:ext uri="{FF2B5EF4-FFF2-40B4-BE49-F238E27FC236}">
                <a16:creationId xmlns:a16="http://schemas.microsoft.com/office/drawing/2014/main" id="{76810528-69F9-5228-7163-0B99EF8097A2}"/>
              </a:ext>
            </a:extLst>
          </p:cNvPr>
          <p:cNvSpPr txBox="1"/>
          <p:nvPr/>
        </p:nvSpPr>
        <p:spPr>
          <a:xfrm>
            <a:off x="811385" y="-146217"/>
            <a:ext cx="11016342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Propuestas de Reactivación </a:t>
            </a:r>
          </a:p>
        </p:txBody>
      </p:sp>
    </p:spTree>
    <p:extLst>
      <p:ext uri="{BB962C8B-B14F-4D97-AF65-F5344CB8AC3E}">
        <p14:creationId xmlns:p14="http://schemas.microsoft.com/office/powerpoint/2010/main" val="344123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D76D90A-CBB6-4488-B929-342A3E2A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0491" y="3199144"/>
            <a:ext cx="323880" cy="2989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F181F08-B1DD-441D-BC90-4C9F7635F949}"/>
              </a:ext>
            </a:extLst>
          </p:cNvPr>
          <p:cNvSpPr txBox="1">
            <a:spLocks/>
          </p:cNvSpPr>
          <p:nvPr/>
        </p:nvSpPr>
        <p:spPr>
          <a:xfrm>
            <a:off x="2509576" y="3011614"/>
            <a:ext cx="7172848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200" b="1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Gracias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445A4B5-68A1-4155-908F-8216C4D65A56}"/>
              </a:ext>
            </a:extLst>
          </p:cNvPr>
          <p:cNvCxnSpPr>
            <a:cxnSpLocks/>
          </p:cNvCxnSpPr>
          <p:nvPr/>
        </p:nvCxnSpPr>
        <p:spPr>
          <a:xfrm>
            <a:off x="5096107" y="3870611"/>
            <a:ext cx="199978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6BAB3C3E-F293-4E4C-BA37-AD754CA5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7484" y="3199144"/>
            <a:ext cx="323880" cy="2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50;p49">
            <a:extLst>
              <a:ext uri="{FF2B5EF4-FFF2-40B4-BE49-F238E27FC236}">
                <a16:creationId xmlns:a16="http://schemas.microsoft.com/office/drawing/2014/main" id="{4DE1F4CE-96A2-968C-CE26-524248532D3B}"/>
              </a:ext>
            </a:extLst>
          </p:cNvPr>
          <p:cNvSpPr txBox="1"/>
          <p:nvPr/>
        </p:nvSpPr>
        <p:spPr>
          <a:xfrm>
            <a:off x="738583" y="12203"/>
            <a:ext cx="1101634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itchFamily="2" charset="77"/>
                <a:ea typeface="+mj-ea"/>
                <a:cs typeface="Arial" panose="020B0604020202020204" pitchFamily="34" charset="0"/>
              </a:rPr>
              <a:t>En general todos los sectores caen *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0C8952F-EA44-F624-704F-9ECF8554E0DF}"/>
              </a:ext>
            </a:extLst>
          </p:cNvPr>
          <p:cNvSpPr/>
          <p:nvPr/>
        </p:nvSpPr>
        <p:spPr>
          <a:xfrm>
            <a:off x="738583" y="6429526"/>
            <a:ext cx="6001653" cy="37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*Periodo inicia en 3T2022, momento de inicio de la fase de desaceleración de la economía colombiana. Fuente_ DANE, Camacol, XM.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1E86217-1B50-20E1-3D7A-76A761D2A393}"/>
              </a:ext>
            </a:extLst>
          </p:cNvPr>
          <p:cNvSpPr txBox="1"/>
          <p:nvPr/>
        </p:nvSpPr>
        <p:spPr>
          <a:xfrm>
            <a:off x="410895" y="989114"/>
            <a:ext cx="213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TASA DE INVERSIÓN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(% PIB)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448F1C1-0C36-569A-13DE-27C8F82AAC32}"/>
              </a:ext>
            </a:extLst>
          </p:cNvPr>
          <p:cNvSpPr txBox="1"/>
          <p:nvPr/>
        </p:nvSpPr>
        <p:spPr>
          <a:xfrm>
            <a:off x="2555617" y="993861"/>
            <a:ext cx="254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VENTAS DE VEHÍCULOS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(Unidades matriculadas)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EC3D21F-3081-FBC1-EF56-08D373A14823}"/>
              </a:ext>
            </a:extLst>
          </p:cNvPr>
          <p:cNvSpPr txBox="1"/>
          <p:nvPr/>
        </p:nvSpPr>
        <p:spPr>
          <a:xfrm>
            <a:off x="5214201" y="993861"/>
            <a:ext cx="254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VENTAS DE VIVIENDA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(Miles de unidades)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51FEEB4-8C3B-30C1-641B-0BCFA139D710}"/>
              </a:ext>
            </a:extLst>
          </p:cNvPr>
          <p:cNvSpPr txBox="1"/>
          <p:nvPr/>
        </p:nvSpPr>
        <p:spPr>
          <a:xfrm>
            <a:off x="2660921" y="3637595"/>
            <a:ext cx="23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PRODUCCIÓN INDUSTRIAL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(Índice)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AA97C63-AB42-C796-8860-994C639EBBAF}"/>
              </a:ext>
            </a:extLst>
          </p:cNvPr>
          <p:cNvSpPr txBox="1"/>
          <p:nvPr/>
        </p:nvSpPr>
        <p:spPr>
          <a:xfrm>
            <a:off x="6381" y="3647238"/>
            <a:ext cx="254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PRODUCCIÓN DE OBRAS CIVILES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(índice)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D1C2D4E-D5CE-89FE-C9F6-43F92BC8BB65}"/>
              </a:ext>
            </a:extLst>
          </p:cNvPr>
          <p:cNvSpPr txBox="1"/>
          <p:nvPr/>
        </p:nvSpPr>
        <p:spPr>
          <a:xfrm>
            <a:off x="9696859" y="933692"/>
            <a:ext cx="254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OCUPACIÓN HOTELERA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(%)</a:t>
            </a:r>
          </a:p>
        </p:txBody>
      </p: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B980576B-B6A8-2B7C-5896-BA07B508E340}"/>
              </a:ext>
            </a:extLst>
          </p:cNvPr>
          <p:cNvGraphicFramePr>
            <a:graphicFrameLocks/>
          </p:cNvGraphicFramePr>
          <p:nvPr/>
        </p:nvGraphicFramePr>
        <p:xfrm>
          <a:off x="2871017" y="1296090"/>
          <a:ext cx="2390552" cy="202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CuadroTexto 3">
            <a:extLst>
              <a:ext uri="{FF2B5EF4-FFF2-40B4-BE49-F238E27FC236}">
                <a16:creationId xmlns:a16="http://schemas.microsoft.com/office/drawing/2014/main" id="{FFA507F5-1BD1-E497-DA2F-9075ADF76A4F}"/>
              </a:ext>
            </a:extLst>
          </p:cNvPr>
          <p:cNvSpPr txBox="1"/>
          <p:nvPr/>
        </p:nvSpPr>
        <p:spPr>
          <a:xfrm>
            <a:off x="4025388" y="1795355"/>
            <a:ext cx="720435" cy="318098"/>
          </a:xfrm>
          <a:prstGeom prst="rect">
            <a:avLst/>
          </a:prstGeom>
          <a:solidFill>
            <a:srgbClr val="C0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-43,3%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815E6F51-C9EA-0999-6E7F-CCB24307DD9A}"/>
              </a:ext>
            </a:extLst>
          </p:cNvPr>
          <p:cNvGraphicFramePr>
            <a:graphicFrameLocks/>
          </p:cNvGraphicFramePr>
          <p:nvPr/>
        </p:nvGraphicFramePr>
        <p:xfrm>
          <a:off x="10056355" y="970738"/>
          <a:ext cx="2116065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40ED1DF0-F55B-7862-F8CA-C3F0157E1211}"/>
              </a:ext>
            </a:extLst>
          </p:cNvPr>
          <p:cNvGraphicFramePr>
            <a:graphicFrameLocks/>
          </p:cNvGraphicFramePr>
          <p:nvPr/>
        </p:nvGraphicFramePr>
        <p:xfrm>
          <a:off x="58644" y="4140780"/>
          <a:ext cx="240151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054F4E5E-ABD0-F610-6E53-298FFB3E4BB9}"/>
              </a:ext>
            </a:extLst>
          </p:cNvPr>
          <p:cNvSpPr txBox="1"/>
          <p:nvPr/>
        </p:nvSpPr>
        <p:spPr>
          <a:xfrm>
            <a:off x="5022315" y="3663512"/>
            <a:ext cx="291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EXPORTACIONES NO TRADICIONALES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(Millones USD)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FED04F6B-5769-F6CE-8D74-4B29701F8B4F}"/>
              </a:ext>
            </a:extLst>
          </p:cNvPr>
          <p:cNvGraphicFramePr>
            <a:graphicFrameLocks/>
          </p:cNvGraphicFramePr>
          <p:nvPr/>
        </p:nvGraphicFramePr>
        <p:xfrm>
          <a:off x="5546480" y="1189440"/>
          <a:ext cx="2065836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CuadroTexto 3">
            <a:extLst>
              <a:ext uri="{FF2B5EF4-FFF2-40B4-BE49-F238E27FC236}">
                <a16:creationId xmlns:a16="http://schemas.microsoft.com/office/drawing/2014/main" id="{72285E39-DDD0-0234-BC7B-4EA0064AA5BD}"/>
              </a:ext>
            </a:extLst>
          </p:cNvPr>
          <p:cNvSpPr txBox="1"/>
          <p:nvPr/>
        </p:nvSpPr>
        <p:spPr>
          <a:xfrm>
            <a:off x="6488819" y="1767616"/>
            <a:ext cx="720435" cy="318098"/>
          </a:xfrm>
          <a:prstGeom prst="rect">
            <a:avLst/>
          </a:prstGeom>
          <a:solidFill>
            <a:srgbClr val="C0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-29,9%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A3516BC-4A43-55B6-247C-6787DD4BCA67}"/>
              </a:ext>
            </a:extLst>
          </p:cNvPr>
          <p:cNvSpPr txBox="1"/>
          <p:nvPr/>
        </p:nvSpPr>
        <p:spPr>
          <a:xfrm>
            <a:off x="7478500" y="964637"/>
            <a:ext cx="23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DESISTIMIENTOS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(Miles de unidades)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A1E21060-3171-1475-C8BC-628383F15A74}"/>
              </a:ext>
            </a:extLst>
          </p:cNvPr>
          <p:cNvGraphicFramePr>
            <a:graphicFrameLocks/>
          </p:cNvGraphicFramePr>
          <p:nvPr/>
        </p:nvGraphicFramePr>
        <p:xfrm>
          <a:off x="7859186" y="1219947"/>
          <a:ext cx="1980707" cy="19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CuadroTexto 3">
            <a:extLst>
              <a:ext uri="{FF2B5EF4-FFF2-40B4-BE49-F238E27FC236}">
                <a16:creationId xmlns:a16="http://schemas.microsoft.com/office/drawing/2014/main" id="{DB6E199F-BB59-0565-1814-2D48AEBD2A06}"/>
              </a:ext>
            </a:extLst>
          </p:cNvPr>
          <p:cNvSpPr txBox="1"/>
          <p:nvPr/>
        </p:nvSpPr>
        <p:spPr>
          <a:xfrm>
            <a:off x="8597554" y="2284722"/>
            <a:ext cx="720435" cy="318098"/>
          </a:xfrm>
          <a:prstGeom prst="rect">
            <a:avLst/>
          </a:prstGeom>
          <a:solidFill>
            <a:srgbClr val="C0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+63,8%</a:t>
            </a:r>
          </a:p>
        </p:txBody>
      </p:sp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id="{6A4EB269-BE75-5588-4D01-FFFA80620B1F}"/>
              </a:ext>
            </a:extLst>
          </p:cNvPr>
          <p:cNvGraphicFramePr>
            <a:graphicFrameLocks/>
          </p:cNvGraphicFramePr>
          <p:nvPr/>
        </p:nvGraphicFramePr>
        <p:xfrm>
          <a:off x="209590" y="1219947"/>
          <a:ext cx="240151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707B7194-74D1-2DFC-C819-3A1CF8D5A76F}"/>
              </a:ext>
            </a:extLst>
          </p:cNvPr>
          <p:cNvGraphicFramePr>
            <a:graphicFrameLocks/>
          </p:cNvGraphicFramePr>
          <p:nvPr/>
        </p:nvGraphicFramePr>
        <p:xfrm>
          <a:off x="2614368" y="4156439"/>
          <a:ext cx="2407947" cy="223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22326B02-329C-B8B4-42CD-417975D8361D}"/>
              </a:ext>
            </a:extLst>
          </p:cNvPr>
          <p:cNvSpPr txBox="1"/>
          <p:nvPr/>
        </p:nvSpPr>
        <p:spPr>
          <a:xfrm>
            <a:off x="7571551" y="3609009"/>
            <a:ext cx="254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(Millones de ocupados)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D6B1416-4D00-687F-81F4-6F79C3D397E2}"/>
              </a:ext>
            </a:extLst>
          </p:cNvPr>
          <p:cNvSpPr txBox="1"/>
          <p:nvPr/>
        </p:nvSpPr>
        <p:spPr>
          <a:xfrm>
            <a:off x="9958605" y="3609008"/>
            <a:ext cx="211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DEMANDA DE ENERGÍA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(GW/h)</a:t>
            </a:r>
          </a:p>
        </p:txBody>
      </p:sp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52503756-6E0D-375E-0FA2-86A8EBD76E71}"/>
              </a:ext>
            </a:extLst>
          </p:cNvPr>
          <p:cNvGraphicFramePr>
            <a:graphicFrameLocks/>
          </p:cNvGraphicFramePr>
          <p:nvPr/>
        </p:nvGraphicFramePr>
        <p:xfrm>
          <a:off x="9886221" y="4070673"/>
          <a:ext cx="2300621" cy="236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65EFF7B2-DE85-893F-7D1F-CE7125DAAEAC}"/>
              </a:ext>
            </a:extLst>
          </p:cNvPr>
          <p:cNvGraphicFramePr>
            <a:graphicFrameLocks/>
          </p:cNvGraphicFramePr>
          <p:nvPr/>
        </p:nvGraphicFramePr>
        <p:xfrm>
          <a:off x="7644645" y="3906467"/>
          <a:ext cx="2201789" cy="236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Gráfico 57">
            <a:extLst>
              <a:ext uri="{FF2B5EF4-FFF2-40B4-BE49-F238E27FC236}">
                <a16:creationId xmlns:a16="http://schemas.microsoft.com/office/drawing/2014/main" id="{1A96C482-A222-6F2A-E203-6C1441E6E39A}"/>
              </a:ext>
            </a:extLst>
          </p:cNvPr>
          <p:cNvGraphicFramePr>
            <a:graphicFrameLocks/>
          </p:cNvGraphicFramePr>
          <p:nvPr/>
        </p:nvGraphicFramePr>
        <p:xfrm>
          <a:off x="5176529" y="3918818"/>
          <a:ext cx="2355235" cy="245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70895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6E1FE-ED18-969A-5BAF-9BCEF42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9A19F-FD1B-45F5-84B4-B6E78004FCD5}" type="slidenum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2C4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2C4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248205A9-4556-5EEF-D7F9-C2F5C2A1BD93}"/>
              </a:ext>
            </a:extLst>
          </p:cNvPr>
          <p:cNvSpPr/>
          <p:nvPr/>
        </p:nvSpPr>
        <p:spPr>
          <a:xfrm>
            <a:off x="1362076" y="1559900"/>
            <a:ext cx="9467850" cy="4122622"/>
          </a:xfrm>
          <a:prstGeom prst="round2DiagRect">
            <a:avLst>
              <a:gd name="adj1" fmla="val 14411"/>
              <a:gd name="adj2" fmla="val 0"/>
            </a:avLst>
          </a:prstGeom>
          <a:solidFill>
            <a:srgbClr val="2C42CE"/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70BB4-952C-361B-6E35-947E09273B89}"/>
              </a:ext>
            </a:extLst>
          </p:cNvPr>
          <p:cNvSpPr txBox="1"/>
          <p:nvPr/>
        </p:nvSpPr>
        <p:spPr>
          <a:xfrm>
            <a:off x="1964997" y="1902062"/>
            <a:ext cx="84679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0"/>
              </a:rPr>
              <a:t>1. Pareto: </a:t>
            </a:r>
            <a:r>
              <a:rPr lang="es-CO" sz="4400" dirty="0">
                <a:solidFill>
                  <a:schemeClr val="bg1"/>
                </a:solidFill>
                <a:latin typeface="Montserrat Black" panose="00000A00000000000000" pitchFamily="50" charset="0"/>
              </a:rPr>
              <a:t>E</a:t>
            </a: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0"/>
              </a:rPr>
              <a:t>l 80% de los efectos proviene del 20% de las causas</a:t>
            </a:r>
            <a:endParaRPr lang="es-CO" sz="4400" dirty="0">
              <a:solidFill>
                <a:schemeClr val="accent1">
                  <a:lumMod val="20000"/>
                  <a:lumOff val="80000"/>
                </a:schemeClr>
              </a:solidFill>
              <a:latin typeface="Montserrat Black" panose="00000A00000000000000" pitchFamily="50" charset="0"/>
            </a:endParaRPr>
          </a:p>
        </p:txBody>
      </p:sp>
      <p:sp>
        <p:nvSpPr>
          <p:cNvPr id="6" name="Google Shape;250;p49">
            <a:extLst>
              <a:ext uri="{FF2B5EF4-FFF2-40B4-BE49-F238E27FC236}">
                <a16:creationId xmlns:a16="http://schemas.microsoft.com/office/drawing/2014/main" id="{76810528-69F9-5228-7163-0B99EF8097A2}"/>
              </a:ext>
            </a:extLst>
          </p:cNvPr>
          <p:cNvSpPr txBox="1"/>
          <p:nvPr/>
        </p:nvSpPr>
        <p:spPr>
          <a:xfrm>
            <a:off x="811385" y="-146217"/>
            <a:ext cx="11016342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Propuestas de Reactivación </a:t>
            </a:r>
          </a:p>
        </p:txBody>
      </p:sp>
    </p:spTree>
    <p:extLst>
      <p:ext uri="{BB962C8B-B14F-4D97-AF65-F5344CB8AC3E}">
        <p14:creationId xmlns:p14="http://schemas.microsoft.com/office/powerpoint/2010/main" val="32248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38583" y="12203"/>
            <a:ext cx="1101634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itchFamily="2" charset="77"/>
                <a:ea typeface="+mj-ea"/>
                <a:cs typeface="Arial" panose="020B0604020202020204" pitchFamily="34" charset="0"/>
              </a:rPr>
              <a:t>Vivienda receta histórica de reactivación </a:t>
            </a:r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6165A743-EC22-9D92-0AF7-CADF9231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44" y="3547758"/>
            <a:ext cx="9329813" cy="2380191"/>
          </a:xfrm>
        </p:spPr>
        <p:txBody>
          <a:bodyPr>
            <a:noAutofit/>
          </a:bodyPr>
          <a:lstStyle/>
          <a:p>
            <a:br>
              <a:rPr lang="es-CO" sz="4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sector que multiplica entre </a:t>
            </a:r>
            <a:r>
              <a:rPr lang="es-CO" sz="2800" u="sng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 y 3 veces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cada peso invertido en agregado.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Encadena más de 36 otros sectores productivos 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Generar más de un millón de empleos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s-MX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 8,0% de los hogares se encontraba en déficit cuantitativo de vivienda </a:t>
            </a:r>
            <a:br>
              <a:rPr lang="es-MX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MX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 23,4% en déficit cualitativo de vivienda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es-CO" sz="4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s-CO" sz="4800" dirty="0">
                <a:solidFill>
                  <a:schemeClr val="bg2">
                    <a:lumMod val="50000"/>
                  </a:schemeClr>
                </a:solidFill>
              </a:rPr>
            </a:br>
            <a:endParaRPr lang="es-CO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7D1777-0FCD-6AC5-8890-A5945D4B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181800" y="1965731"/>
            <a:ext cx="777082" cy="32098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E402166-BD01-6B0C-2CB8-571EB044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181801" y="2904098"/>
            <a:ext cx="777082" cy="32098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582A688-6F71-ABA2-7483-75182486A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181800" y="3794206"/>
            <a:ext cx="777082" cy="32098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5C8B74F-31D3-B79C-DE4B-4A6940388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181805" y="4640193"/>
            <a:ext cx="777082" cy="32098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C084C93-8AD6-05CE-380E-E3AF6E3D1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160033" y="5658133"/>
            <a:ext cx="777082" cy="3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40229" y="-185057"/>
            <a:ext cx="11016342" cy="103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419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En el segmento residencial, las iniciaciones y las ventas de vivienda siguen contrayéndose, pero se evidencia una gradual moderación. </a:t>
            </a:r>
            <a:endParaRPr lang="es-ES"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122CA498-53CF-85EF-7CF4-7D07670B9D2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8B5BB74-14DE-024D-A535-6B3A2F917F78}" type="slidenum">
              <a:rPr lang="es-CO" sz="1200" smtClean="0">
                <a:solidFill>
                  <a:srgbClr val="616161">
                    <a:tint val="75000"/>
                  </a:srgbClr>
                </a:solidFill>
                <a:latin typeface="Montserrat" pitchFamily="2" charset="77"/>
              </a:rPr>
              <a:pPr algn="r">
                <a:defRPr/>
              </a:pPr>
              <a:t>6</a:t>
            </a:fld>
            <a:endParaRPr lang="es-CO" sz="1200">
              <a:solidFill>
                <a:srgbClr val="616161">
                  <a:tint val="75000"/>
                </a:srgbClr>
              </a:solidFill>
              <a:latin typeface="Montserrat" pitchFamily="2" charset="77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B974CE1-B042-7E8A-5DB3-4B10E72CBD3F}"/>
              </a:ext>
            </a:extLst>
          </p:cNvPr>
          <p:cNvSpPr txBox="1">
            <a:spLocks/>
          </p:cNvSpPr>
          <p:nvPr/>
        </p:nvSpPr>
        <p:spPr>
          <a:xfrm>
            <a:off x="877047" y="1427812"/>
            <a:ext cx="5446978" cy="46499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Crecimiento de las ventas e iniciaciones de vivienda (Promedio móvil anual)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3B2E0C-C944-7B47-5DF5-92C890B1AFFB}"/>
              </a:ext>
            </a:extLst>
          </p:cNvPr>
          <p:cNvSpPr txBox="1"/>
          <p:nvPr/>
        </p:nvSpPr>
        <p:spPr>
          <a:xfrm>
            <a:off x="2745808" y="6380874"/>
            <a:ext cx="771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Fuente: Camacol. Cálculos Corficolombiana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5EF638A-BBA5-20AD-9C5E-0FE31C6A64EF}"/>
              </a:ext>
            </a:extLst>
          </p:cNvPr>
          <p:cNvGraphicFramePr>
            <a:graphicFrameLocks/>
          </p:cNvGraphicFramePr>
          <p:nvPr/>
        </p:nvGraphicFramePr>
        <p:xfrm>
          <a:off x="954587" y="2074264"/>
          <a:ext cx="558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8BA8C44A-9791-C214-C374-015581FF0A3C}"/>
              </a:ext>
            </a:extLst>
          </p:cNvPr>
          <p:cNvSpPr txBox="1">
            <a:spLocks/>
          </p:cNvSpPr>
          <p:nvPr/>
        </p:nvSpPr>
        <p:spPr>
          <a:xfrm>
            <a:off x="6601098" y="1410769"/>
            <a:ext cx="5446978" cy="46499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3200" b="1">
                <a:solidFill>
                  <a:srgbClr val="1F497D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defRPr sz="2200">
                <a:solidFill>
                  <a:srgbClr val="394173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Arial" charset="0"/>
              <a:defRPr sz="2400">
                <a:solidFill>
                  <a:srgbClr val="39417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Desistimientos mensuales de vivienda nueva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5000"/>
              <a:buFont typeface="Calibri" pitchFamily="34" charset="0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(Unidades)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D35BD34-77CF-D495-5AB4-F5165350744E}"/>
              </a:ext>
            </a:extLst>
          </p:cNvPr>
          <p:cNvGraphicFramePr>
            <a:graphicFrameLocks/>
          </p:cNvGraphicFramePr>
          <p:nvPr/>
        </p:nvGraphicFramePr>
        <p:xfrm>
          <a:off x="6382215" y="1956659"/>
          <a:ext cx="558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31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457200" y="0"/>
            <a:ext cx="1101634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La asignación de subsidios podría ser más ambiciosa</a:t>
            </a:r>
            <a:endParaRPr lang="es-ES"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122CA498-53CF-85EF-7CF4-7D07670B9D2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8B5BB74-14DE-024D-A535-6B3A2F917F78}" type="slidenum">
              <a:rPr lang="es-CO" sz="1200" smtClean="0">
                <a:solidFill>
                  <a:srgbClr val="616161">
                    <a:tint val="75000"/>
                  </a:srgbClr>
                </a:solidFill>
                <a:latin typeface="Montserrat" pitchFamily="2" charset="77"/>
              </a:rPr>
              <a:pPr algn="r">
                <a:defRPr/>
              </a:pPr>
              <a:t>7</a:t>
            </a:fld>
            <a:endParaRPr lang="es-CO" sz="1200">
              <a:solidFill>
                <a:srgbClr val="616161">
                  <a:tint val="7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3B2E0C-C944-7B47-5DF5-92C890B1AFFB}"/>
              </a:ext>
            </a:extLst>
          </p:cNvPr>
          <p:cNvSpPr txBox="1"/>
          <p:nvPr/>
        </p:nvSpPr>
        <p:spPr>
          <a:xfrm>
            <a:off x="2745808" y="6380874"/>
            <a:ext cx="771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Fuente: Camacol. Cálculos Corficolombiana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8D42DA-D9F9-0EA1-FB01-80E5CCE7ACEE}"/>
              </a:ext>
            </a:extLst>
          </p:cNvPr>
          <p:cNvGraphicFramePr>
            <a:graphicFrameLocks noGrp="1"/>
          </p:cNvGraphicFramePr>
          <p:nvPr/>
        </p:nvGraphicFramePr>
        <p:xfrm>
          <a:off x="2064881" y="2163589"/>
          <a:ext cx="8062987" cy="3213935"/>
        </p:xfrm>
        <a:graphic>
          <a:graphicData uri="http://schemas.openxmlformats.org/drawingml/2006/table">
            <a:tbl>
              <a:tblPr/>
              <a:tblGrid>
                <a:gridCol w="1384345">
                  <a:extLst>
                    <a:ext uri="{9D8B030D-6E8A-4147-A177-3AD203B41FA5}">
                      <a16:colId xmlns:a16="http://schemas.microsoft.com/office/drawing/2014/main" val="3909276949"/>
                    </a:ext>
                  </a:extLst>
                </a:gridCol>
                <a:gridCol w="2356683">
                  <a:extLst>
                    <a:ext uri="{9D8B030D-6E8A-4147-A177-3AD203B41FA5}">
                      <a16:colId xmlns:a16="http://schemas.microsoft.com/office/drawing/2014/main" val="4097577764"/>
                    </a:ext>
                  </a:extLst>
                </a:gridCol>
                <a:gridCol w="2756331">
                  <a:extLst>
                    <a:ext uri="{9D8B030D-6E8A-4147-A177-3AD203B41FA5}">
                      <a16:colId xmlns:a16="http://schemas.microsoft.com/office/drawing/2014/main" val="1810711070"/>
                    </a:ext>
                  </a:extLst>
                </a:gridCol>
                <a:gridCol w="1565628">
                  <a:extLst>
                    <a:ext uri="{9D8B030D-6E8A-4147-A177-3AD203B41FA5}">
                      <a16:colId xmlns:a16="http://schemas.microsoft.com/office/drawing/2014/main" val="3924963740"/>
                    </a:ext>
                  </a:extLst>
                </a:gridCol>
              </a:tblGrid>
              <a:tr h="7829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Cuatrienio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Subsidios para VIS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Subsidios para No VIS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77"/>
                  </a:ext>
                </a:extLst>
              </a:tr>
              <a:tr h="607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2010-2014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252.590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282.862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14600"/>
                  </a:ext>
                </a:extLst>
              </a:tr>
              <a:tr h="607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2014-2018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337.001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57.108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394.109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75852"/>
                  </a:ext>
                </a:extLst>
              </a:tr>
              <a:tr h="607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2018-2022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301.287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66.821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368.108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300510"/>
                  </a:ext>
                </a:extLst>
              </a:tr>
              <a:tr h="607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2022-2026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DAEEF3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0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457200" y="0"/>
            <a:ext cx="1101634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Las regiones deben asumir un rol protagónico</a:t>
            </a:r>
            <a:endParaRPr lang="es-ES"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122CA498-53CF-85EF-7CF4-7D07670B9D2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8B5BB74-14DE-024D-A535-6B3A2F917F78}" type="slidenum">
              <a:rPr lang="es-CO" sz="1200" smtClean="0">
                <a:solidFill>
                  <a:srgbClr val="616161">
                    <a:tint val="75000"/>
                  </a:srgbClr>
                </a:solidFill>
                <a:latin typeface="Montserrat" pitchFamily="2" charset="77"/>
              </a:rPr>
              <a:pPr algn="r">
                <a:defRPr/>
              </a:pPr>
              <a:t>8</a:t>
            </a:fld>
            <a:endParaRPr lang="es-CO" sz="1200">
              <a:solidFill>
                <a:srgbClr val="616161">
                  <a:tint val="7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3B2E0C-C944-7B47-5DF5-92C890B1AFFB}"/>
              </a:ext>
            </a:extLst>
          </p:cNvPr>
          <p:cNvSpPr txBox="1"/>
          <p:nvPr/>
        </p:nvSpPr>
        <p:spPr>
          <a:xfrm>
            <a:off x="2745808" y="6380874"/>
            <a:ext cx="771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Fuente: Camacol. Cálculos Corficolombiana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BA2C623-9CB0-846A-D944-5D3B2E147DA4}"/>
              </a:ext>
            </a:extLst>
          </p:cNvPr>
          <p:cNvGraphicFramePr>
            <a:graphicFrameLocks noGrp="1"/>
          </p:cNvGraphicFramePr>
          <p:nvPr/>
        </p:nvGraphicFramePr>
        <p:xfrm>
          <a:off x="1357793" y="1431285"/>
          <a:ext cx="9908084" cy="4085606"/>
        </p:xfrm>
        <a:graphic>
          <a:graphicData uri="http://schemas.openxmlformats.org/drawingml/2006/table">
            <a:tbl>
              <a:tblPr/>
              <a:tblGrid>
                <a:gridCol w="1256453">
                  <a:extLst>
                    <a:ext uri="{9D8B030D-6E8A-4147-A177-3AD203B41FA5}">
                      <a16:colId xmlns:a16="http://schemas.microsoft.com/office/drawing/2014/main" val="3126491760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38249843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68404006"/>
                    </a:ext>
                  </a:extLst>
                </a:gridCol>
                <a:gridCol w="1136040">
                  <a:extLst>
                    <a:ext uri="{9D8B030D-6E8A-4147-A177-3AD203B41FA5}">
                      <a16:colId xmlns:a16="http://schemas.microsoft.com/office/drawing/2014/main" val="3513775473"/>
                    </a:ext>
                  </a:extLst>
                </a:gridCol>
                <a:gridCol w="5124083">
                  <a:extLst>
                    <a:ext uri="{9D8B030D-6E8A-4147-A177-3AD203B41FA5}">
                      <a16:colId xmlns:a16="http://schemas.microsoft.com/office/drawing/2014/main" val="3554382940"/>
                    </a:ext>
                  </a:extLst>
                </a:gridCol>
              </a:tblGrid>
              <a:tr h="3152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Lanzamientos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Iniciaciones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Medidas anunciadas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328312"/>
                  </a:ext>
                </a:extLst>
              </a:tr>
              <a:tr h="6043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Antioquia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4DD65"/>
                          </a:highlight>
                          <a:latin typeface="Roboto" panose="02000000000000000000" pitchFamily="2" charset="0"/>
                        </a:rPr>
                        <a:t>-36,8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D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BDF66"/>
                          </a:highlight>
                          <a:latin typeface="Roboto" panose="02000000000000000000" pitchFamily="2" charset="0"/>
                        </a:rPr>
                        <a:t>-33,3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Roboto" panose="02000000000000000000" pitchFamily="2" charset="0"/>
                        </a:rPr>
                        <a:t>-8,1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 alcaldía lanzó el programa “Compra tu casa”, que otorga al menos 4.000 subsidios a la compra de vivienda VIP y VIS en el cuatrienio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25907"/>
                  </a:ext>
                </a:extLst>
              </a:tr>
              <a:tr h="6043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Atlántico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B3B1B"/>
                          </a:highlight>
                          <a:latin typeface="Roboto" panose="02000000000000000000" pitchFamily="2" charset="0"/>
                        </a:rPr>
                        <a:t>-58,7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3B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4160A"/>
                          </a:highlight>
                          <a:latin typeface="Roboto" panose="02000000000000000000" pitchFamily="2" charset="0"/>
                        </a:rPr>
                        <a:t>-59,0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16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9D260"/>
                          </a:highlight>
                          <a:latin typeface="Roboto" panose="02000000000000000000" pitchFamily="2" charset="0"/>
                        </a:rPr>
                        <a:t>-18,5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 alcaldía anunció la creación del programa “Mi Techo Propio”, que otorga 10.000 subsidios para adquirir vivienda VIS y VIP en el cuatrienio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116452"/>
                  </a:ext>
                </a:extLst>
              </a:tr>
              <a:tr h="749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Bogotá y Cundinamarca*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CB754"/>
                          </a:highlight>
                          <a:latin typeface="Roboto" panose="02000000000000000000" pitchFamily="2" charset="0"/>
                        </a:rPr>
                        <a:t>-28,5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7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5E96A"/>
                          </a:highlight>
                          <a:latin typeface="Roboto" panose="02000000000000000000" pitchFamily="2" charset="0"/>
                        </a:rPr>
                        <a:t>-37,9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E4B22"/>
                          </a:highlight>
                          <a:latin typeface="Roboto" panose="02000000000000000000" pitchFamily="2" charset="0"/>
                        </a:rPr>
                        <a:t>-31,5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4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 alcaldía anunció tres grandes apuestas: i) triplicar los recursos para el sector vivienda,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) otorgar 50.000 subsidios de programas de vivienda e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) integrar la gestión del suelo con la política de subsidio a la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67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Bolívar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3D963"/>
                          </a:highlight>
                          <a:latin typeface="Roboto" panose="02000000000000000000" pitchFamily="2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5B251"/>
                          </a:highlight>
                          <a:latin typeface="Roboto" panose="02000000000000000000" pitchFamily="2" charset="0"/>
                        </a:rPr>
                        <a:t>-13,4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B2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B3B1A"/>
                          </a:highlight>
                          <a:latin typeface="Roboto" panose="02000000000000000000" pitchFamily="2" charset="0"/>
                        </a:rPr>
                        <a:t>-32,1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3B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 alcaldía llevará a cabo mejoramientos de vivienda que impactarán a 3.000 hogares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106334"/>
                  </a:ext>
                </a:extLst>
              </a:tr>
              <a:tr h="387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Santander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Roboto" panose="02000000000000000000" pitchFamily="2" charset="0"/>
                        </a:rPr>
                        <a:t>-27,0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Roboto" panose="02000000000000000000" pitchFamily="2" charset="0"/>
                        </a:rPr>
                        <a:t>-12,9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Roboto" panose="02000000000000000000" pitchFamily="2" charset="0"/>
                        </a:rPr>
                        <a:t>-34,1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02272"/>
                  </a:ext>
                </a:extLst>
              </a:tr>
              <a:tr h="6442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Roboto" panose="02000000000000000000" pitchFamily="2" charset="0"/>
                        </a:rPr>
                        <a:t>-65,0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Roboto" panose="02000000000000000000" pitchFamily="2" charset="0"/>
                        </a:rPr>
                        <a:t>-61,2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8DA63"/>
                          </a:highlight>
                          <a:latin typeface="Roboto" panose="02000000000000000000" pitchFamily="2" charset="0"/>
                        </a:rPr>
                        <a:t>-20,8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La alcaldía anunció el programa “Casa Mía” que otorgará 4.000 subsidios para compra de vivienda VIS y VIP, buscando generar 100.000 empleos e indirectos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79193"/>
                  </a:ext>
                </a:extLst>
              </a:tr>
              <a:tr h="3235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CDF66"/>
                          </a:highlight>
                          <a:latin typeface="Roboto" panose="02000000000000000000" pitchFamily="2" charset="0"/>
                        </a:rPr>
                        <a:t>-37,2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DD762"/>
                          </a:highlight>
                          <a:latin typeface="Roboto" panose="02000000000000000000" pitchFamily="2" charset="0"/>
                        </a:rPr>
                        <a:t>-30,0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7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3B452"/>
                          </a:highlight>
                          <a:latin typeface="Roboto" panose="02000000000000000000" pitchFamily="2" charset="0"/>
                        </a:rPr>
                        <a:t>-28,0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70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9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49">
            <a:extLst>
              <a:ext uri="{FF2B5EF4-FFF2-40B4-BE49-F238E27FC236}">
                <a16:creationId xmlns:a16="http://schemas.microsoft.com/office/drawing/2014/main" id="{4205993C-D6CA-C035-25A4-6776D6999664}"/>
              </a:ext>
            </a:extLst>
          </p:cNvPr>
          <p:cNvSpPr txBox="1"/>
          <p:nvPr/>
        </p:nvSpPr>
        <p:spPr>
          <a:xfrm>
            <a:off x="738583" y="12203"/>
            <a:ext cx="11016342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j-ea"/>
                <a:cs typeface="Arial" panose="020B0604020202020204" pitchFamily="34" charset="0"/>
              </a:rPr>
              <a:t>Infraestructura: ejecución y confianza</a:t>
            </a:r>
            <a:endParaRPr lang="es-ES" sz="2200" b="1" dirty="0">
              <a:solidFill>
                <a:schemeClr val="bg1">
                  <a:lumMod val="95000"/>
                </a:schemeClr>
              </a:solidFill>
              <a:latin typeface="Montserrat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7D1777-0FCD-6AC5-8890-A5945D4B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549128" y="1886157"/>
            <a:ext cx="777082" cy="32098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E402166-BD01-6B0C-2CB8-571EB044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560014" y="3017124"/>
            <a:ext cx="777082" cy="32098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C084C93-8AD6-05CE-380E-E3AF6E3D1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3" r="19493"/>
          <a:stretch/>
        </p:blipFill>
        <p:spPr>
          <a:xfrm rot="16200000">
            <a:off x="1560014" y="5101513"/>
            <a:ext cx="777082" cy="32098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74681174-1B78-A0D5-086A-5F14FC7BAE4E}"/>
              </a:ext>
            </a:extLst>
          </p:cNvPr>
          <p:cNvSpPr txBox="1">
            <a:spLocks/>
          </p:cNvSpPr>
          <p:nvPr/>
        </p:nvSpPr>
        <p:spPr>
          <a:xfrm>
            <a:off x="2314280" y="3290516"/>
            <a:ext cx="8489637" cy="25281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1800" b="1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sector que multiplica entre 2 y 3 veces cada peso invertido en agregado.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concesiones de los próximos años, un estimado de 0,7% del PIB de la inversión en infraestructura de la siguiente década, producirán un aumento de 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1pp en la tasa de crecimiento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Reduciendo en 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0,8pps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tasa de desempleo y 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0,6pps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tasa de pobreza del país. </a:t>
            </a:r>
            <a:br>
              <a:rPr lang="es-CO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79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rficol">
    <a:dk1>
      <a:srgbClr val="5A5A5A"/>
    </a:dk1>
    <a:lt1>
      <a:srgbClr val="FFFFFF"/>
    </a:lt1>
    <a:dk2>
      <a:srgbClr val="5A5A5A"/>
    </a:dk2>
    <a:lt2>
      <a:srgbClr val="FFFFFF"/>
    </a:lt2>
    <a:accent1>
      <a:srgbClr val="00B0F0"/>
    </a:accent1>
    <a:accent2>
      <a:srgbClr val="003B53"/>
    </a:accent2>
    <a:accent3>
      <a:srgbClr val="94E0FF"/>
    </a:accent3>
    <a:accent4>
      <a:srgbClr val="002D6A"/>
    </a:accent4>
    <a:accent5>
      <a:srgbClr val="6E001C"/>
    </a:accent5>
    <a:accent6>
      <a:srgbClr val="00B0F0"/>
    </a:accent6>
    <a:hlink>
      <a:srgbClr val="003B53"/>
    </a:hlink>
    <a:folHlink>
      <a:srgbClr val="87939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5805</TotalTime>
  <Words>1533</Words>
  <Application>Microsoft Macintosh PowerPoint</Application>
  <PresentationFormat>Panorámica</PresentationFormat>
  <Paragraphs>308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Black</vt:lpstr>
      <vt:lpstr>Montserrat Light</vt:lpstr>
      <vt:lpstr>Montserrat Medium</vt:lpstr>
      <vt:lpstr>Montserrat SemiBold</vt:lpstr>
      <vt:lpstr>Roboto</vt:lpstr>
      <vt:lpstr>Tema de Office</vt:lpstr>
      <vt:lpstr>IDEAS PARA REACTIVAR LA ECONOMÍA María Lorena Gutiérrez B. Presidente Grupo AVAL</vt:lpstr>
      <vt:lpstr>Presentación de PowerPoint</vt:lpstr>
      <vt:lpstr>Presentación de PowerPoint</vt:lpstr>
      <vt:lpstr>Presentación de PowerPoint</vt:lpstr>
      <vt:lpstr> Un sector que multiplica entre 2 y 3 veces cada peso invertido en agregado.  Encadena más de 36 otros sectores productivos   Generar más de un millón de empleos  El 8,0% de los hogares se encontraba en déficit cuantitativo de vivienda   El 23,4% en déficit cualitativo de vivienda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Patricia Guzman Pedraza</dc:creator>
  <cp:lastModifiedBy>María Lorena Gutiérrez Botero</cp:lastModifiedBy>
  <cp:revision>177</cp:revision>
  <dcterms:created xsi:type="dcterms:W3CDTF">2016-09-21T16:10:59Z</dcterms:created>
  <dcterms:modified xsi:type="dcterms:W3CDTF">2024-05-21T03:52:28Z</dcterms:modified>
</cp:coreProperties>
</file>