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58" r:id="rId5"/>
    <p:sldId id="2145706616" r:id="rId6"/>
    <p:sldId id="484" r:id="rId7"/>
    <p:sldId id="2145706622" r:id="rId8"/>
    <p:sldId id="2145706641" r:id="rId9"/>
    <p:sldId id="2145706610" r:id="rId10"/>
    <p:sldId id="2145706642" r:id="rId11"/>
    <p:sldId id="2145706635" r:id="rId12"/>
    <p:sldId id="2145706643" r:id="rId13"/>
    <p:sldId id="2145706638" r:id="rId14"/>
    <p:sldId id="2145706615" r:id="rId15"/>
    <p:sldId id="2145706644" r:id="rId16"/>
    <p:sldId id="2145706645" r:id="rId17"/>
    <p:sldId id="2145706649" r:id="rId18"/>
    <p:sldId id="2145706646" r:id="rId19"/>
    <p:sldId id="2145706648" r:id="rId20"/>
    <p:sldId id="2145706647" r:id="rId21"/>
    <p:sldId id="2145706650" r:id="rId22"/>
    <p:sldId id="2145706637" r:id="rId23"/>
    <p:sldId id="464" r:id="rId2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64F91"/>
    <a:srgbClr val="FFFFFF"/>
    <a:srgbClr val="FEBE10"/>
    <a:srgbClr val="203864"/>
    <a:srgbClr val="002060"/>
    <a:srgbClr val="546688"/>
    <a:srgbClr val="348EFC"/>
    <a:srgbClr val="5B9BD5"/>
    <a:srgbClr val="FA6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sobancaria1-my.sharepoint.com/personal/ncruz_asobancaria_com/Documents/Escritorio/Estudios%20Econ&#243;micos/Pensiones/Cobertura%20comparaci&#243;n%20internacio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sobancaria1-my.sharepoint.com/personal/ncruz_asobancaria_com/Documents/Escritorio/Estudios%20Econ&#243;micos/Pensiones/Cobertura%20comparaci&#243;n%20internacio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39465270155529"/>
          <c:y val="5.7651482360936382E-2"/>
          <c:w val="0.36912474024162434"/>
          <c:h val="0.94501593629659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Ocde!$C$2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rgbClr val="064F9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B-4EEE-8613-E55225B4275E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B-4EEE-8613-E55225B427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D7D3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3B-4EEE-8613-E55225B427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D7D3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3B-4EEE-8613-E55225B4275E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64F9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F3B-4EEE-8613-E55225B4275E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64F9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3B-4EEE-8613-E55225B42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64F9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Ocde!$A$3:$B$18</c:f>
              <c:multiLvlStrCache>
                <c:ptCount val="16"/>
                <c:lvl>
                  <c:pt idx="0">
                    <c:v>Corea del Sur</c:v>
                  </c:pt>
                  <c:pt idx="1">
                    <c:v>Colombia hoy</c:v>
                  </c:pt>
                  <c:pt idx="2">
                    <c:v>Noruega</c:v>
                  </c:pt>
                  <c:pt idx="3">
                    <c:v>Japón</c:v>
                  </c:pt>
                  <c:pt idx="4">
                    <c:v>Colombia 2025</c:v>
                  </c:pt>
                  <c:pt idx="5">
                    <c:v>Irlanda</c:v>
                  </c:pt>
                  <c:pt idx="6">
                    <c:v>Australia</c:v>
                  </c:pt>
                  <c:pt idx="7">
                    <c:v>Suiza</c:v>
                  </c:pt>
                  <c:pt idx="8">
                    <c:v>Islandia</c:v>
                  </c:pt>
                  <c:pt idx="9">
                    <c:v>Israel</c:v>
                  </c:pt>
                  <c:pt idx="10">
                    <c:v>Alemania</c:v>
                  </c:pt>
                  <c:pt idx="11">
                    <c:v>Finlandia</c:v>
                  </c:pt>
                  <c:pt idx="12">
                    <c:v>Países Bajos</c:v>
                  </c:pt>
                  <c:pt idx="13">
                    <c:v>Suecia</c:v>
                  </c:pt>
                  <c:pt idx="14">
                    <c:v>Dinamarca</c:v>
                  </c:pt>
                  <c:pt idx="15">
                    <c:v>Letonia</c:v>
                  </c:pt>
                </c:lvl>
                <c:lvl>
                  <c:pt idx="0">
                    <c:v>Menor a 70%</c:v>
                  </c:pt>
                  <c:pt idx="4">
                    <c:v>Entre 70% a 90%</c:v>
                  </c:pt>
                  <c:pt idx="11">
                    <c:v>Mayor a 90%</c:v>
                  </c:pt>
                </c:lvl>
              </c:multiLvlStrCache>
            </c:multiLvlStrRef>
          </c:cat>
          <c:val>
            <c:numRef>
              <c:f>Ocde!$C$3:$C$18</c:f>
              <c:numCache>
                <c:formatCode>#,##0.0</c:formatCode>
                <c:ptCount val="16"/>
                <c:pt idx="0">
                  <c:v>17.039208015003165</c:v>
                </c:pt>
                <c:pt idx="1">
                  <c:v>45.4</c:v>
                </c:pt>
                <c:pt idx="2">
                  <c:v>62.965190306242313</c:v>
                </c:pt>
                <c:pt idx="3">
                  <c:v>68.900000000000006</c:v>
                </c:pt>
                <c:pt idx="4">
                  <c:v>74.400000000000006</c:v>
                </c:pt>
                <c:pt idx="5">
                  <c:v>76</c:v>
                </c:pt>
                <c:pt idx="6">
                  <c:v>78.476926798705236</c:v>
                </c:pt>
                <c:pt idx="7">
                  <c:v>78.78621264204601</c:v>
                </c:pt>
                <c:pt idx="8">
                  <c:v>83.198438262567109</c:v>
                </c:pt>
                <c:pt idx="9">
                  <c:v>83.577995201206065</c:v>
                </c:pt>
                <c:pt idx="10" formatCode="0.0">
                  <c:v>84</c:v>
                </c:pt>
                <c:pt idx="11">
                  <c:v>93</c:v>
                </c:pt>
                <c:pt idx="12">
                  <c:v>93.001008751023207</c:v>
                </c:pt>
                <c:pt idx="13">
                  <c:v>96.424408844096831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3B-4EEE-8613-E55225B4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450345743"/>
        <c:axId val="1398560639"/>
      </c:barChart>
      <c:catAx>
        <c:axId val="145034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s-CO"/>
          </a:p>
        </c:txPr>
        <c:crossAx val="1398560639"/>
        <c:crosses val="autoZero"/>
        <c:auto val="1"/>
        <c:lblAlgn val="ctr"/>
        <c:lblOffset val="100"/>
        <c:noMultiLvlLbl val="0"/>
      </c:catAx>
      <c:valAx>
        <c:axId val="1398560639"/>
        <c:scaling>
          <c:orientation val="minMax"/>
          <c:max val="100"/>
        </c:scaling>
        <c:delete val="1"/>
        <c:axPos val="b"/>
        <c:numFmt formatCode="#,##0" sourceLinked="0"/>
        <c:majorTickMark val="none"/>
        <c:minorTickMark val="none"/>
        <c:tickLblPos val="nextTo"/>
        <c:crossAx val="145034574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40215434121858E-2"/>
          <c:y val="4.7357152774455805E-2"/>
          <c:w val="0.53681188962041981"/>
          <c:h val="0.9543857274699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Latam!$E$2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64F9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5-41A4-91E9-6424A3BB6248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5-41A4-91E9-6424A3BB624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D7D3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25-41A4-91E9-6424A3BB624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ED7D31"/>
                      </a:solidFill>
                      <a:latin typeface="Malgun Gothic" panose="020B0503020000020004" pitchFamily="34" charset="-127"/>
                      <a:ea typeface="Malgun Gothic" panose="020B0503020000020004" pitchFamily="34" charset="-127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825-41A4-91E9-6424A3BB6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64F9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Latam!$A$3:$B$21</c:f>
              <c:multiLvlStrCache>
                <c:ptCount val="19"/>
                <c:lvl>
                  <c:pt idx="0">
                    <c:v>Rep. Dominicana</c:v>
                  </c:pt>
                  <c:pt idx="1">
                    <c:v>Honduras</c:v>
                  </c:pt>
                  <c:pt idx="2">
                    <c:v>El Salvador</c:v>
                  </c:pt>
                  <c:pt idx="3">
                    <c:v>Guatemala</c:v>
                  </c:pt>
                  <c:pt idx="4">
                    <c:v>Nicaragua</c:v>
                  </c:pt>
                  <c:pt idx="5">
                    <c:v>Colombia hoy</c:v>
                  </c:pt>
                  <c:pt idx="6">
                    <c:v>Perú</c:v>
                  </c:pt>
                  <c:pt idx="7">
                    <c:v>Paraguay</c:v>
                  </c:pt>
                  <c:pt idx="8">
                    <c:v>Ecuador</c:v>
                  </c:pt>
                  <c:pt idx="9">
                    <c:v>Costa Rica</c:v>
                  </c:pt>
                  <c:pt idx="10">
                    <c:v>Panamá</c:v>
                  </c:pt>
                  <c:pt idx="11">
                    <c:v>Colombia 2025</c:v>
                  </c:pt>
                  <c:pt idx="12">
                    <c:v>Chile</c:v>
                  </c:pt>
                  <c:pt idx="13">
                    <c:v>América Latina</c:v>
                  </c:pt>
                  <c:pt idx="14">
                    <c:v>Brasil</c:v>
                  </c:pt>
                  <c:pt idx="15">
                    <c:v>Uruguay</c:v>
                  </c:pt>
                  <c:pt idx="16">
                    <c:v>Argentina</c:v>
                  </c:pt>
                  <c:pt idx="17">
                    <c:v>Bolivia</c:v>
                  </c:pt>
                  <c:pt idx="18">
                    <c:v>México</c:v>
                  </c:pt>
                </c:lvl>
                <c:lvl>
                  <c:pt idx="0">
                    <c:v>Inferior a 40%</c:v>
                  </c:pt>
                  <c:pt idx="5">
                    <c:v>entre el 40% y el 70%</c:v>
                  </c:pt>
                  <c:pt idx="11">
                    <c:v>superior al 70%</c:v>
                  </c:pt>
                </c:lvl>
              </c:multiLvlStrCache>
            </c:multiLvlStrRef>
          </c:cat>
          <c:val>
            <c:numRef>
              <c:f>Latam!$E$3:$E$21</c:f>
              <c:numCache>
                <c:formatCode>General</c:formatCode>
                <c:ptCount val="19"/>
                <c:pt idx="0">
                  <c:v>11.5</c:v>
                </c:pt>
                <c:pt idx="1">
                  <c:v>12.1</c:v>
                </c:pt>
                <c:pt idx="2">
                  <c:v>25</c:v>
                </c:pt>
                <c:pt idx="3">
                  <c:v>30.9</c:v>
                </c:pt>
                <c:pt idx="4">
                  <c:v>37.6</c:v>
                </c:pt>
                <c:pt idx="5">
                  <c:v>45.4</c:v>
                </c:pt>
                <c:pt idx="6">
                  <c:v>51.8</c:v>
                </c:pt>
                <c:pt idx="7">
                  <c:v>61.1</c:v>
                </c:pt>
                <c:pt idx="8">
                  <c:v>64.400000000000006</c:v>
                </c:pt>
                <c:pt idx="9">
                  <c:v>64.900000000000006</c:v>
                </c:pt>
                <c:pt idx="10">
                  <c:v>69.900000000000006</c:v>
                </c:pt>
                <c:pt idx="11">
                  <c:v>74.400000000000006</c:v>
                </c:pt>
                <c:pt idx="12">
                  <c:v>78.8</c:v>
                </c:pt>
                <c:pt idx="13">
                  <c:v>81.5</c:v>
                </c:pt>
                <c:pt idx="14">
                  <c:v>85.6</c:v>
                </c:pt>
                <c:pt idx="15">
                  <c:v>88.3</c:v>
                </c:pt>
                <c:pt idx="16">
                  <c:v>94.9</c:v>
                </c:pt>
                <c:pt idx="17">
                  <c:v>96.8</c:v>
                </c:pt>
                <c:pt idx="1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25-41A4-91E9-6424A3BB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473183103"/>
        <c:axId val="1398559679"/>
      </c:barChart>
      <c:catAx>
        <c:axId val="147318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pPr>
            <a:endParaRPr lang="es-CO"/>
          </a:p>
        </c:txPr>
        <c:crossAx val="1398559679"/>
        <c:crosses val="autoZero"/>
        <c:auto val="1"/>
        <c:lblAlgn val="ctr"/>
        <c:lblOffset val="100"/>
        <c:noMultiLvlLbl val="0"/>
      </c:catAx>
      <c:valAx>
        <c:axId val="1398559679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47318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15257FF-378E-5510-DB89-3DD42D73C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835126-0CEC-B235-F344-5182239FD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C6A92-82A3-4F46-87C3-3330B53AADB4}" type="datetimeFigureOut">
              <a:rPr lang="es-MX" smtClean="0"/>
              <a:t>30/03/2023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0DADFF-9517-4985-C72C-C1770B2B21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9696ED-3FAE-4D86-15BF-A8C15411C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291E-FBAA-4237-B464-DAFD48EE5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25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2A62-46A9-0449-AA87-E7405BA80507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ED485-33CC-3348-B928-D5842374C9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98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52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1,9% del PIB es COP 28 billones</a:t>
            </a:r>
          </a:p>
          <a:p>
            <a:r>
              <a:rPr lang="es-CO"/>
              <a:t>78,1% del PIB es COP 1.254 billones</a:t>
            </a:r>
          </a:p>
          <a:p>
            <a:r>
              <a:rPr lang="es-CO"/>
              <a:t>7% del PIB es COP 112 billones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2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2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41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34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0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5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2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2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2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8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06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98AA4-A652-4C39-9D9E-2A08A155A1C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7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5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67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78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20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68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7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536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949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29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02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35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DC9F-05B9-384F-857E-C6B65CE313F6}" type="datetimeFigureOut">
              <a:rPr lang="es-ES_tradnl" smtClean="0"/>
              <a:t>30/03/2023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DD2A-01AB-7444-BF7C-7E81D22EC8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2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B1F9723-3A0D-2497-815D-E1EC131B9932}"/>
              </a:ext>
            </a:extLst>
          </p:cNvPr>
          <p:cNvSpPr/>
          <p:nvPr/>
        </p:nvSpPr>
        <p:spPr>
          <a:xfrm>
            <a:off x="0" y="0"/>
            <a:ext cx="12191918" cy="6858000"/>
          </a:xfrm>
          <a:prstGeom prst="rect">
            <a:avLst/>
          </a:prstGeom>
          <a:solidFill>
            <a:srgbClr val="00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660">
              <a:defRPr/>
            </a:pPr>
            <a:endParaRPr sz="5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572" y="225505"/>
            <a:ext cx="10392744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s-ES_tradnl" sz="7200" b="1">
                <a:solidFill>
                  <a:srgbClr val="FEBE1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charset="0"/>
              </a:rPr>
            </a:br>
            <a:r>
              <a:rPr lang="es-ES_tradnl" sz="72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charset="0"/>
              </a:rPr>
              <a:t>El camino hacia un </a:t>
            </a:r>
            <a:r>
              <a:rPr lang="es-ES_tradnl" sz="7200" b="1">
                <a:solidFill>
                  <a:srgbClr val="FEBE1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charset="0"/>
              </a:rPr>
              <a:t>nuevo </a:t>
            </a:r>
            <a:br>
              <a:rPr lang="es-ES_tradnl" sz="7200" b="1">
                <a:solidFill>
                  <a:srgbClr val="FEBE1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charset="0"/>
              </a:rPr>
            </a:br>
            <a:r>
              <a:rPr lang="es-ES_tradnl" sz="7200" b="1">
                <a:solidFill>
                  <a:srgbClr val="FEBE1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charset="0"/>
              </a:rPr>
              <a:t>sistema pensional </a:t>
            </a: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313A5A0-132B-86A9-649D-3DCA3FB1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532" y="5769680"/>
            <a:ext cx="2018759" cy="77536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3C8FFD-5D51-3B55-A10B-2EEE78D129DE}"/>
              </a:ext>
            </a:extLst>
          </p:cNvPr>
          <p:cNvSpPr txBox="1"/>
          <p:nvPr/>
        </p:nvSpPr>
        <p:spPr>
          <a:xfrm>
            <a:off x="296572" y="2990766"/>
            <a:ext cx="5963551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Jonathan Malagón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Presidente de ASOBANCARIA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30 de </a:t>
            </a:r>
            <a:r>
              <a:rPr lang="es-ES_tradnl" sz="2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m</a:t>
            </a:r>
            <a:r>
              <a:rPr kumimoji="0" lang="es-ES_tradnl" sz="2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arzo</a:t>
            </a: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/>
              </a:rPr>
              <a:t> de 2023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2DABF3E-0F5B-6D5F-8566-A9006E5ED880}"/>
              </a:ext>
            </a:extLst>
          </p:cNvPr>
          <p:cNvCxnSpPr/>
          <p:nvPr/>
        </p:nvCxnSpPr>
        <p:spPr>
          <a:xfrm>
            <a:off x="6979303" y="5778303"/>
            <a:ext cx="0" cy="766739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06D083EB-2B63-2A6E-FA53-3C247B8AA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52" y="5361675"/>
            <a:ext cx="2809932" cy="1649976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F852C85C-55E1-669E-BEFF-DE5D47118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483" y="5739200"/>
            <a:ext cx="907680" cy="10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459935-D26E-9052-6544-739A33E4C4AF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gusta </a:t>
            </a: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la mejora en progresividad</a:t>
            </a:r>
            <a:endParaRPr lang="es-ES" sz="2800">
              <a:solidFill>
                <a:srgbClr val="ED7D3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5E43B3-490C-78D6-5BE8-3426B7748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E9F6E-A8E1-F85A-FBD4-170E9C232A5A}"/>
              </a:ext>
            </a:extLst>
          </p:cNvPr>
          <p:cNvSpPr txBox="1"/>
          <p:nvPr/>
        </p:nvSpPr>
        <p:spPr>
          <a:xfrm>
            <a:off x="16595" y="6295362"/>
            <a:ext cx="663144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9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Notas: Salario Mínimo Legal Vigente de 2023.Tasa de remplazo Prima Media 70%. Subsidio pensional 35% .Expectativa de vida 75 años. Tasa de descuento : 4%. Cotizaciones por 25 años.</a:t>
            </a:r>
          </a:p>
          <a:p>
            <a:pPr algn="just"/>
            <a:r>
              <a:rPr lang="es-MX" sz="9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Fuente: Cálculos propios Asobancaria.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EE29042-0C63-7800-3EC7-2956CB7F5AA2}"/>
              </a:ext>
            </a:extLst>
          </p:cNvPr>
          <p:cNvSpPr/>
          <p:nvPr/>
        </p:nvSpPr>
        <p:spPr>
          <a:xfrm>
            <a:off x="632420" y="2518080"/>
            <a:ext cx="10927163" cy="144000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B008550-B3FC-86AF-AD2F-17835CA19BAD}"/>
              </a:ext>
            </a:extLst>
          </p:cNvPr>
          <p:cNvSpPr/>
          <p:nvPr/>
        </p:nvSpPr>
        <p:spPr>
          <a:xfrm>
            <a:off x="3206229" y="1045108"/>
            <a:ext cx="3523993" cy="3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Sin reforma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71D9F1-E5A7-FAA5-8CD9-E66E7F64F683}"/>
              </a:ext>
            </a:extLst>
          </p:cNvPr>
          <p:cNvSpPr/>
          <p:nvPr/>
        </p:nvSpPr>
        <p:spPr>
          <a:xfrm>
            <a:off x="7711854" y="1045108"/>
            <a:ext cx="3668456" cy="3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Con reforma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3D9E63C-F2FF-69A0-2FA6-A6C2B5BBB3B7}"/>
              </a:ext>
            </a:extLst>
          </p:cNvPr>
          <p:cNvSpPr/>
          <p:nvPr/>
        </p:nvSpPr>
        <p:spPr>
          <a:xfrm>
            <a:off x="744942" y="2803491"/>
            <a:ext cx="1991387" cy="869178"/>
          </a:xfrm>
          <a:prstGeom prst="rect">
            <a:avLst/>
          </a:prstGeom>
          <a:solidFill>
            <a:srgbClr val="06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3,5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millones</a:t>
            </a:r>
            <a:endParaRPr kumimoji="0" lang="es-MX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6FCCA3-809A-2030-49AC-5BFBC94C320F}"/>
              </a:ext>
            </a:extLst>
          </p:cNvPr>
          <p:cNvSpPr/>
          <p:nvPr/>
        </p:nvSpPr>
        <p:spPr>
          <a:xfrm>
            <a:off x="3206231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2,4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064F9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B6DD65-D0D5-D516-1673-0E2FBDA83634}"/>
              </a:ext>
            </a:extLst>
          </p:cNvPr>
          <p:cNvSpPr/>
          <p:nvPr/>
        </p:nvSpPr>
        <p:spPr>
          <a:xfrm>
            <a:off x="5093860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 millones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76BB3F-0B50-0F9A-22ED-9D802692265C}"/>
              </a:ext>
            </a:extLst>
          </p:cNvPr>
          <p:cNvSpPr/>
          <p:nvPr/>
        </p:nvSpPr>
        <p:spPr>
          <a:xfrm>
            <a:off x="7711856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2,4 millones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202E1E-1950-88E3-2CC9-21D6F6AC41F2}"/>
              </a:ext>
            </a:extLst>
          </p:cNvPr>
          <p:cNvSpPr/>
          <p:nvPr/>
        </p:nvSpPr>
        <p:spPr>
          <a:xfrm>
            <a:off x="9743948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 millones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5195C0B-45A3-6C7B-1552-AB30476A64B5}"/>
              </a:ext>
            </a:extLst>
          </p:cNvPr>
          <p:cNvSpPr/>
          <p:nvPr/>
        </p:nvSpPr>
        <p:spPr>
          <a:xfrm>
            <a:off x="632418" y="4214671"/>
            <a:ext cx="10927165" cy="1440000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FBF795E-0721-9BE0-D1D6-BC8EDB5AD3CA}"/>
              </a:ext>
            </a:extLst>
          </p:cNvPr>
          <p:cNvSpPr/>
          <p:nvPr/>
        </p:nvSpPr>
        <p:spPr>
          <a:xfrm>
            <a:off x="754465" y="4500082"/>
            <a:ext cx="1991387" cy="869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11,6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millones</a:t>
            </a:r>
            <a:endParaRPr kumimoji="0" lang="es-MX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9A3CD8E-4A1C-57AA-D6D6-27D96094AAA1}"/>
              </a:ext>
            </a:extLst>
          </p:cNvPr>
          <p:cNvSpPr/>
          <p:nvPr/>
        </p:nvSpPr>
        <p:spPr>
          <a:xfrm>
            <a:off x="3206229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8,1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648D37B-661E-5C27-7F06-2D99E822F672}"/>
              </a:ext>
            </a:extLst>
          </p:cNvPr>
          <p:cNvSpPr/>
          <p:nvPr/>
        </p:nvSpPr>
        <p:spPr>
          <a:xfrm>
            <a:off x="5093858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1.100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C7E29BC-A071-201C-2280-423FA98C2B50}"/>
              </a:ext>
            </a:extLst>
          </p:cNvPr>
          <p:cNvSpPr/>
          <p:nvPr/>
        </p:nvSpPr>
        <p:spPr>
          <a:xfrm>
            <a:off x="7711854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4,7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DB7852D-A308-C8BF-F8BB-D4266388FB98}"/>
              </a:ext>
            </a:extLst>
          </p:cNvPr>
          <p:cNvSpPr/>
          <p:nvPr/>
        </p:nvSpPr>
        <p:spPr>
          <a:xfrm>
            <a:off x="9743946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</a:t>
            </a: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70EB413-B7BA-97FC-36F5-7E27B8C453DD}"/>
              </a:ext>
            </a:extLst>
          </p:cNvPr>
          <p:cNvSpPr/>
          <p:nvPr/>
        </p:nvSpPr>
        <p:spPr>
          <a:xfrm>
            <a:off x="2939152" y="1649508"/>
            <a:ext cx="2170518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Prima Media </a:t>
            </a:r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(Mesada pensional)</a:t>
            </a:r>
            <a:endParaRPr lang="es-MX" sz="1600" b="1">
              <a:solidFill>
                <a:srgbClr val="064F9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632B112-39E5-666D-B8A0-688F89B432D7}"/>
              </a:ext>
            </a:extLst>
          </p:cNvPr>
          <p:cNvSpPr/>
          <p:nvPr/>
        </p:nvSpPr>
        <p:spPr>
          <a:xfrm>
            <a:off x="5185326" y="1649508"/>
            <a:ext cx="1453429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Subsidio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(VPN)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8FC20C0-6C7A-2256-DA11-E343F9AA7C54}"/>
              </a:ext>
            </a:extLst>
          </p:cNvPr>
          <p:cNvSpPr/>
          <p:nvPr/>
        </p:nvSpPr>
        <p:spPr>
          <a:xfrm>
            <a:off x="7443529" y="1649508"/>
            <a:ext cx="2173015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Prima Media + Ahorro Individual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(Mesada pensional)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A68E149-BB51-79A0-7CE9-B288800F3E0F}"/>
              </a:ext>
            </a:extLst>
          </p:cNvPr>
          <p:cNvSpPr/>
          <p:nvPr/>
        </p:nvSpPr>
        <p:spPr>
          <a:xfrm>
            <a:off x="9835414" y="1649508"/>
            <a:ext cx="1453429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Subsidio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(VPN)</a:t>
            </a: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F9D03609-B3FF-706B-884A-8CF672CC7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0" y="972659"/>
            <a:ext cx="1288831" cy="1288831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248D644-73AB-19E6-1D91-354361C2C0C8}"/>
              </a:ext>
            </a:extLst>
          </p:cNvPr>
          <p:cNvCxnSpPr>
            <a:cxnSpLocks/>
          </p:cNvCxnSpPr>
          <p:nvPr/>
        </p:nvCxnSpPr>
        <p:spPr>
          <a:xfrm flipV="1">
            <a:off x="7201807" y="1380783"/>
            <a:ext cx="0" cy="4606176"/>
          </a:xfrm>
          <a:prstGeom prst="line">
            <a:avLst/>
          </a:prstGeom>
          <a:ln w="2857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B2C769A-B7D7-7981-FCD9-340D27777D57}"/>
              </a:ext>
            </a:extLst>
          </p:cNvPr>
          <p:cNvSpPr/>
          <p:nvPr/>
        </p:nvSpPr>
        <p:spPr>
          <a:xfrm>
            <a:off x="-42067" y="1"/>
            <a:ext cx="12276134" cy="685800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2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DF599E-F870-BD13-7853-0D2410DCD909}"/>
              </a:ext>
            </a:extLst>
          </p:cNvPr>
          <p:cNvSpPr txBox="1"/>
          <p:nvPr/>
        </p:nvSpPr>
        <p:spPr>
          <a:xfrm>
            <a:off x="1292506" y="2370010"/>
            <a:ext cx="9606988" cy="2117981"/>
          </a:xfrm>
          <a:prstGeom prst="rect">
            <a:avLst/>
          </a:prstGeom>
          <a:noFill/>
          <a:ln>
            <a:noFill/>
          </a:ln>
        </p:spPr>
        <p:txBody>
          <a:bodyPr wrap="square" lIns="85818" tIns="42909" rIns="85818" bIns="42909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Malgun Gothic"/>
                <a:cs typeface="Helvetica"/>
              </a:rPr>
              <a:t>¿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Helvetica"/>
              </a:rPr>
              <a:t>Qué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lgun Gothic"/>
                <a:ea typeface="Malgun Gothic"/>
                <a:cs typeface="Helvetica"/>
              </a:rPr>
              <a:t> 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/>
                <a:ea typeface="Malgun Gothic"/>
                <a:cs typeface="Helvetica"/>
              </a:rPr>
              <a:t>nos inquieta 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/>
                <a:ea typeface="Malgun Gothic"/>
                <a:cs typeface="Helvetica"/>
              </a:rPr>
              <a:t>de la reforma pensional? </a:t>
            </a:r>
            <a:endParaRPr kumimoji="0" lang="es-MX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Malgun Gothic"/>
              <a:cs typeface="Helvetica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5D4FBF-3CA0-7615-3BBC-09CE3396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8" t="12549" r="7500" b="10196"/>
          <a:stretch/>
        </p:blipFill>
        <p:spPr>
          <a:xfrm>
            <a:off x="11292731" y="6042051"/>
            <a:ext cx="838488" cy="7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57329" y="3201233"/>
            <a:ext cx="8884332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gestión del fondo de ahorro</a:t>
            </a: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persistencia de subsidios a altos ingresos</a:t>
            </a: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del pasivo pensional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¿Qué nos inquieta de la reforma pensional?</a:t>
            </a:r>
          </a:p>
        </p:txBody>
      </p:sp>
    </p:spTree>
    <p:extLst>
      <p:ext uri="{BB962C8B-B14F-4D97-AF65-F5344CB8AC3E}">
        <p14:creationId xmlns:p14="http://schemas.microsoft.com/office/powerpoint/2010/main" val="27498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57329" y="3201233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gestión del fondo de ahorro</a:t>
            </a: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persistencia de subsidios a altos ingresos</a:t>
            </a: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del pasivo pensional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¿Qué nos inquieta de la reforma pensional?</a:t>
            </a:r>
          </a:p>
        </p:txBody>
      </p:sp>
    </p:spTree>
    <p:extLst>
      <p:ext uri="{BB962C8B-B14F-4D97-AF65-F5344CB8AC3E}">
        <p14:creationId xmlns:p14="http://schemas.microsoft.com/office/powerpoint/2010/main" val="164140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E1BEE52-65B6-CAF8-4498-70F9DCF272DB}"/>
              </a:ext>
            </a:extLst>
          </p:cNvPr>
          <p:cNvSpPr/>
          <p:nvPr/>
        </p:nvSpPr>
        <p:spPr>
          <a:xfrm>
            <a:off x="0" y="-17911"/>
            <a:ext cx="12192000" cy="97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inquieta </a:t>
            </a: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el aumento del pasivo pensional</a:t>
            </a:r>
            <a:endParaRPr lang="es-ES" sz="2800">
              <a:solidFill>
                <a:srgbClr val="ED7D3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5E595C0-7C89-0AB3-160B-12D51EA11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A7A87CE-7235-BEF5-2309-5F4093E3C110}"/>
              </a:ext>
            </a:extLst>
          </p:cNvPr>
          <p:cNvSpPr txBox="1"/>
          <p:nvPr/>
        </p:nvSpPr>
        <p:spPr>
          <a:xfrm>
            <a:off x="257406" y="6027099"/>
            <a:ext cx="2585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como % del PIB de 2023</a:t>
            </a:r>
            <a:endParaRPr lang="es-CO" sz="1200" b="1">
              <a:solidFill>
                <a:srgbClr val="064F9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82F64F-F9FC-D589-0000-7C2059A54BF7}"/>
              </a:ext>
            </a:extLst>
          </p:cNvPr>
          <p:cNvSpPr/>
          <p:nvPr/>
        </p:nvSpPr>
        <p:spPr>
          <a:xfrm>
            <a:off x="6151238" y="2695200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249,3%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FFAE7C-F5BA-5164-8D0C-429303018A4A}"/>
              </a:ext>
            </a:extLst>
          </p:cNvPr>
          <p:cNvSpPr/>
          <p:nvPr/>
        </p:nvSpPr>
        <p:spPr>
          <a:xfrm>
            <a:off x="6151238" y="4934374"/>
            <a:ext cx="2040551" cy="756000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78,1 </a:t>
            </a:r>
            <a:r>
              <a:rPr lang="es-CO" b="1" err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pp</a:t>
            </a:r>
            <a:endParaRPr lang="es-CO" b="1">
              <a:solidFill>
                <a:srgbClr val="064F9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2FD999-8B40-0321-283A-03D09618DBF9}"/>
              </a:ext>
            </a:extLst>
          </p:cNvPr>
          <p:cNvSpPr/>
          <p:nvPr/>
        </p:nvSpPr>
        <p:spPr>
          <a:xfrm>
            <a:off x="3101640" y="2695200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102,7%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ED1B4C-C8B0-C7FC-0F61-ED07E841F991}"/>
              </a:ext>
            </a:extLst>
          </p:cNvPr>
          <p:cNvSpPr/>
          <p:nvPr/>
        </p:nvSpPr>
        <p:spPr>
          <a:xfrm>
            <a:off x="3101640" y="4934374"/>
            <a:ext cx="2040551" cy="756000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1,9 </a:t>
            </a:r>
            <a:r>
              <a:rPr lang="es-MX" b="1" err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pp</a:t>
            </a:r>
            <a:endParaRPr lang="es-MX" b="1">
              <a:solidFill>
                <a:srgbClr val="064F9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521C016-50D9-9E73-19C3-947F8CB1F528}"/>
              </a:ext>
            </a:extLst>
          </p:cNvPr>
          <p:cNvSpPr/>
          <p:nvPr/>
        </p:nvSpPr>
        <p:spPr>
          <a:xfrm>
            <a:off x="843569" y="2695200"/>
            <a:ext cx="1499059" cy="75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 SMMLV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1E51473-E7F1-FF63-9F67-0E4D7A664BA9}"/>
              </a:ext>
            </a:extLst>
          </p:cNvPr>
          <p:cNvSpPr/>
          <p:nvPr/>
        </p:nvSpPr>
        <p:spPr>
          <a:xfrm>
            <a:off x="843569" y="4934374"/>
            <a:ext cx="1499059" cy="75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Diferencia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2A9D24-EB37-04ED-5710-B853B7CE4C86}"/>
              </a:ext>
            </a:extLst>
          </p:cNvPr>
          <p:cNvSpPr/>
          <p:nvPr/>
        </p:nvSpPr>
        <p:spPr>
          <a:xfrm>
            <a:off x="6151238" y="3791374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171,2%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AF3D6F5-8D86-BAD7-067B-BF47AA577ED3}"/>
              </a:ext>
            </a:extLst>
          </p:cNvPr>
          <p:cNvSpPr/>
          <p:nvPr/>
        </p:nvSpPr>
        <p:spPr>
          <a:xfrm>
            <a:off x="3101640" y="3791374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100,8%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7BE23D2-D23A-BE7D-FEA1-33A1DECE648B}"/>
              </a:ext>
            </a:extLst>
          </p:cNvPr>
          <p:cNvSpPr/>
          <p:nvPr/>
        </p:nvSpPr>
        <p:spPr>
          <a:xfrm>
            <a:off x="843569" y="3791374"/>
            <a:ext cx="1499059" cy="75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 SMMLV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9F2108-059D-09CC-569D-6ACE846B9C9F}"/>
              </a:ext>
            </a:extLst>
          </p:cNvPr>
          <p:cNvSpPr/>
          <p:nvPr/>
        </p:nvSpPr>
        <p:spPr>
          <a:xfrm>
            <a:off x="9200836" y="2695200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55,2%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37B008-C6C4-385D-B107-6AC86AB1029E}"/>
              </a:ext>
            </a:extLst>
          </p:cNvPr>
          <p:cNvSpPr/>
          <p:nvPr/>
        </p:nvSpPr>
        <p:spPr>
          <a:xfrm>
            <a:off x="9200836" y="4934374"/>
            <a:ext cx="2040551" cy="756000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&gt;0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5AD60CA-0395-5F79-8128-AD7B732356E7}"/>
              </a:ext>
            </a:extLst>
          </p:cNvPr>
          <p:cNvSpPr/>
          <p:nvPr/>
        </p:nvSpPr>
        <p:spPr>
          <a:xfrm>
            <a:off x="9200836" y="3791374"/>
            <a:ext cx="2040551" cy="75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AB338AC-7A5B-E4FC-603F-9E5298701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218" r="35031"/>
          <a:stretch/>
        </p:blipFill>
        <p:spPr>
          <a:xfrm>
            <a:off x="6243592" y="1593149"/>
            <a:ext cx="1869045" cy="740012"/>
          </a:xfrm>
          <a:prstGeom prst="rect">
            <a:avLst/>
          </a:prstGeom>
          <a:ln>
            <a:noFill/>
          </a:ln>
        </p:spPr>
      </p:pic>
      <p:pic>
        <p:nvPicPr>
          <p:cNvPr id="25" name="Picture 8" descr="COMUNICADO DE PRENSA | Fedesarrollo">
            <a:extLst>
              <a:ext uri="{FF2B5EF4-FFF2-40B4-BE49-F238E27FC236}">
                <a16:creationId xmlns:a16="http://schemas.microsoft.com/office/drawing/2014/main" id="{3AF65CEE-A884-79F3-F6BA-1321D1162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8"/>
          <a:stretch/>
        </p:blipFill>
        <p:spPr bwMode="auto">
          <a:xfrm>
            <a:off x="3007797" y="1574195"/>
            <a:ext cx="2268000" cy="76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inhacienda">
            <a:extLst>
              <a:ext uri="{FF2B5EF4-FFF2-40B4-BE49-F238E27FC236}">
                <a16:creationId xmlns:a16="http://schemas.microsoft.com/office/drawing/2014/main" id="{65E70AAE-9077-D183-76D5-34D329DFE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r="5351"/>
          <a:stretch/>
        </p:blipFill>
        <p:spPr bwMode="auto">
          <a:xfrm>
            <a:off x="9080431" y="1879368"/>
            <a:ext cx="2268000" cy="4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7F4DBA8C-23D6-E020-CC78-701502F155E9}"/>
              </a:ext>
            </a:extLst>
          </p:cNvPr>
          <p:cNvSpPr/>
          <p:nvPr/>
        </p:nvSpPr>
        <p:spPr>
          <a:xfrm>
            <a:off x="4684173" y="2189642"/>
            <a:ext cx="3434927" cy="15336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0" cap="none" spc="0" normalizeH="0" baseline="0" noProof="0">
              <a:ln>
                <a:noFill/>
              </a:ln>
              <a:solidFill>
                <a:srgbClr val="FECE4B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0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57329" y="3201233"/>
            <a:ext cx="8884332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gestión del fondo de ahorro</a:t>
            </a: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persistencia de subsidios a altos ingresos</a:t>
            </a: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del pasivo pensional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¿Qué nos inquieta de la reforma pensional?</a:t>
            </a:r>
          </a:p>
        </p:txBody>
      </p:sp>
    </p:spTree>
    <p:extLst>
      <p:ext uri="{BB962C8B-B14F-4D97-AF65-F5344CB8AC3E}">
        <p14:creationId xmlns:p14="http://schemas.microsoft.com/office/powerpoint/2010/main" val="333990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>
            <a:extLst>
              <a:ext uri="{FF2B5EF4-FFF2-40B4-BE49-F238E27FC236}">
                <a16:creationId xmlns:a16="http://schemas.microsoft.com/office/drawing/2014/main" id="{E813D680-18C8-E4A3-1508-E4822AC69860}"/>
              </a:ext>
            </a:extLst>
          </p:cNvPr>
          <p:cNvSpPr/>
          <p:nvPr/>
        </p:nvSpPr>
        <p:spPr>
          <a:xfrm>
            <a:off x="432486" y="6374180"/>
            <a:ext cx="975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Efectos al cabo de un año.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Fuente: Cálculos de Asobancaria con cifras del Banco de la República y SuperFinanciera.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3D0910-34D2-7D03-2645-3762D2CF884F}"/>
              </a:ext>
            </a:extLst>
          </p:cNvPr>
          <p:cNvSpPr/>
          <p:nvPr/>
        </p:nvSpPr>
        <p:spPr>
          <a:xfrm>
            <a:off x="550129" y="1570339"/>
            <a:ext cx="5176336" cy="56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Incidencia de no invertir </a:t>
            </a:r>
          </a:p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en deuda pública</a:t>
            </a:r>
            <a:endParaRPr lang="es-CO" sz="2000" b="1">
              <a:solidFill>
                <a:srgbClr val="ED7D3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05276AD-4A18-B3F3-8848-8415687ECB02}"/>
              </a:ext>
            </a:extLst>
          </p:cNvPr>
          <p:cNvSpPr/>
          <p:nvPr/>
        </p:nvSpPr>
        <p:spPr>
          <a:xfrm>
            <a:off x="432486" y="2725599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Tasa TES cero </a:t>
            </a:r>
          </a:p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cupón 10 años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55BF35-8804-54F3-AA95-1132A2F64A3F}"/>
              </a:ext>
            </a:extLst>
          </p:cNvPr>
          <p:cNvSpPr/>
          <p:nvPr/>
        </p:nvSpPr>
        <p:spPr>
          <a:xfrm>
            <a:off x="432485" y="3671328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Tasa de interés de vivienda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A1058C-36D9-BC65-C866-648CAB9CBED4}"/>
              </a:ext>
            </a:extLst>
          </p:cNvPr>
          <p:cNvSpPr/>
          <p:nvPr/>
        </p:nvSpPr>
        <p:spPr>
          <a:xfrm>
            <a:off x="3588545" y="2721545"/>
            <a:ext cx="1928335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+34 pb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9D609CA-906D-7FF6-A35A-F66DDD4AECE4}"/>
              </a:ext>
            </a:extLst>
          </p:cNvPr>
          <p:cNvSpPr/>
          <p:nvPr/>
        </p:nvSpPr>
        <p:spPr>
          <a:xfrm>
            <a:off x="3588545" y="3669301"/>
            <a:ext cx="1928335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+33 pb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346DB91-0380-5745-C27F-D6F1C63A7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8A430B0-668B-E262-382F-730653D3D958}"/>
              </a:ext>
            </a:extLst>
          </p:cNvPr>
          <p:cNvSpPr/>
          <p:nvPr/>
        </p:nvSpPr>
        <p:spPr>
          <a:xfrm>
            <a:off x="432485" y="4617057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Cartera de vivienda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00AE736-7969-9F26-0BC0-A51E4CAAB1EB}"/>
              </a:ext>
            </a:extLst>
          </p:cNvPr>
          <p:cNvSpPr/>
          <p:nvPr/>
        </p:nvSpPr>
        <p:spPr>
          <a:xfrm>
            <a:off x="3588545" y="4617057"/>
            <a:ext cx="1928335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-0,5%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A8B555F-FFE0-59D4-38E7-46125718C7CB}"/>
              </a:ext>
            </a:extLst>
          </p:cNvPr>
          <p:cNvSpPr/>
          <p:nvPr/>
        </p:nvSpPr>
        <p:spPr>
          <a:xfrm>
            <a:off x="550129" y="2494618"/>
            <a:ext cx="5240533" cy="2808902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11DCF32-4E38-7AC1-81FF-E222DDA64F92}"/>
              </a:ext>
            </a:extLst>
          </p:cNvPr>
          <p:cNvSpPr/>
          <p:nvPr/>
        </p:nvSpPr>
        <p:spPr>
          <a:xfrm>
            <a:off x="6463609" y="1570339"/>
            <a:ext cx="5176336" cy="56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Incidencia de invertir</a:t>
            </a:r>
          </a:p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en deuda pública</a:t>
            </a:r>
            <a:endParaRPr lang="es-CO" sz="2000" b="1">
              <a:solidFill>
                <a:srgbClr val="ED7D3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532FE11-A3D9-FF99-BE57-CE2E344ACEC6}"/>
              </a:ext>
            </a:extLst>
          </p:cNvPr>
          <p:cNvCxnSpPr>
            <a:cxnSpLocks/>
          </p:cNvCxnSpPr>
          <p:nvPr/>
        </p:nvCxnSpPr>
        <p:spPr>
          <a:xfrm>
            <a:off x="3152345" y="2967937"/>
            <a:ext cx="612000" cy="0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43B89EF2-1146-CD0D-9981-94DFDA794F8C}"/>
              </a:ext>
            </a:extLst>
          </p:cNvPr>
          <p:cNvCxnSpPr>
            <a:cxnSpLocks/>
          </p:cNvCxnSpPr>
          <p:nvPr/>
        </p:nvCxnSpPr>
        <p:spPr>
          <a:xfrm>
            <a:off x="3152345" y="3912817"/>
            <a:ext cx="612000" cy="0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E1E9501-CDC9-FE5B-66FA-1E7032ED9DF1}"/>
              </a:ext>
            </a:extLst>
          </p:cNvPr>
          <p:cNvCxnSpPr>
            <a:cxnSpLocks/>
          </p:cNvCxnSpPr>
          <p:nvPr/>
        </p:nvCxnSpPr>
        <p:spPr>
          <a:xfrm>
            <a:off x="3152345" y="4857697"/>
            <a:ext cx="612000" cy="0"/>
          </a:xfrm>
          <a:prstGeom prst="straightConnector1">
            <a:avLst/>
          </a:prstGeom>
          <a:ln w="381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8FA4B81-1443-0BC8-CEB8-34D18AA9176F}"/>
              </a:ext>
            </a:extLst>
          </p:cNvPr>
          <p:cNvSpPr/>
          <p:nvPr/>
        </p:nvSpPr>
        <p:spPr>
          <a:xfrm>
            <a:off x="9584556" y="2518766"/>
            <a:ext cx="1928335" cy="278475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No hay efecto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14D1E83-D167-4858-7DB6-5F912BCB4311}"/>
              </a:ext>
            </a:extLst>
          </p:cNvPr>
          <p:cNvSpPr/>
          <p:nvPr/>
        </p:nvSpPr>
        <p:spPr>
          <a:xfrm>
            <a:off x="6345966" y="2725599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Tasa TES cero </a:t>
            </a:r>
          </a:p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cupón 10 años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815CA9E-BB5B-8EF3-B17C-7EA1816BCC84}"/>
              </a:ext>
            </a:extLst>
          </p:cNvPr>
          <p:cNvSpPr/>
          <p:nvPr/>
        </p:nvSpPr>
        <p:spPr>
          <a:xfrm>
            <a:off x="6345965" y="3671328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Tasa de interés de vivienda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27ADCED-59A3-DD40-0392-646D8911A594}"/>
              </a:ext>
            </a:extLst>
          </p:cNvPr>
          <p:cNvSpPr/>
          <p:nvPr/>
        </p:nvSpPr>
        <p:spPr>
          <a:xfrm>
            <a:off x="6345965" y="4617057"/>
            <a:ext cx="2565644" cy="44293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Cartera de vivienda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AEDEC8-9CB2-6A49-6276-E5F757FFF594}"/>
              </a:ext>
            </a:extLst>
          </p:cNvPr>
          <p:cNvSpPr/>
          <p:nvPr/>
        </p:nvSpPr>
        <p:spPr>
          <a:xfrm>
            <a:off x="6463609" y="2494618"/>
            <a:ext cx="5240533" cy="2808902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errar llave 45">
            <a:extLst>
              <a:ext uri="{FF2B5EF4-FFF2-40B4-BE49-F238E27FC236}">
                <a16:creationId xmlns:a16="http://schemas.microsoft.com/office/drawing/2014/main" id="{B505B594-67B0-501C-448B-46F79C4731E7}"/>
              </a:ext>
            </a:extLst>
          </p:cNvPr>
          <p:cNvSpPr/>
          <p:nvPr/>
        </p:nvSpPr>
        <p:spPr>
          <a:xfrm>
            <a:off x="9387840" y="2775886"/>
            <a:ext cx="304799" cy="2329827"/>
          </a:xfrm>
          <a:prstGeom prst="rightBrac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44A029B-F1EA-E00D-2919-9EC14A4F6DD0}"/>
              </a:ext>
            </a:extLst>
          </p:cNvPr>
          <p:cNvSpPr/>
          <p:nvPr/>
        </p:nvSpPr>
        <p:spPr>
          <a:xfrm>
            <a:off x="0" y="-17405"/>
            <a:ext cx="12192000" cy="97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inquieta </a:t>
            </a: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la gestión del fondo de ahorro</a:t>
            </a:r>
            <a:endParaRPr lang="es-ES" sz="280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1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57329" y="3201233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gestión del fondo de ahorro</a:t>
            </a: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accent2"/>
          </a:solidFill>
          <a:ln w="28575" cap="flat">
            <a:solidFill>
              <a:srgbClr val="ED7D3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persistencia de subsidios a altos ingresos</a:t>
            </a: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del pasivo pensional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¿Qué nos inquieta de la reforma pensional?</a:t>
            </a:r>
          </a:p>
        </p:txBody>
      </p:sp>
    </p:spTree>
    <p:extLst>
      <p:ext uri="{BB962C8B-B14F-4D97-AF65-F5344CB8AC3E}">
        <p14:creationId xmlns:p14="http://schemas.microsoft.com/office/powerpoint/2010/main" val="328351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459935-D26E-9052-6544-739A33E4C4AF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 dirty="0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inquieta </a:t>
            </a:r>
            <a:r>
              <a:rPr lang="es-MX" sz="2800" b="1" dirty="0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la persistencia de subsidios a altos ingresos</a:t>
            </a:r>
            <a:endParaRPr lang="es-ES" sz="2800" dirty="0">
              <a:solidFill>
                <a:srgbClr val="ED7D3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5E43B3-490C-78D6-5BE8-3426B7748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E9F6E-A8E1-F85A-FBD4-170E9C232A5A}"/>
              </a:ext>
            </a:extLst>
          </p:cNvPr>
          <p:cNvSpPr txBox="1"/>
          <p:nvPr/>
        </p:nvSpPr>
        <p:spPr>
          <a:xfrm>
            <a:off x="16595" y="6295362"/>
            <a:ext cx="663144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9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Notas: Salario Mínimo Legal Vigente de 2023.Tasa de remplazo Prima Media 70%. Subsidio pensional 35% .Expectativa de vida 75 años. Tasa de descuento : 4%. Cotizaciones por 25 años.</a:t>
            </a:r>
          </a:p>
          <a:p>
            <a:pPr algn="just"/>
            <a:r>
              <a:rPr lang="es-MX" sz="9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Fuente: Cálculos propios Asobancaria.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EE29042-0C63-7800-3EC7-2956CB7F5AA2}"/>
              </a:ext>
            </a:extLst>
          </p:cNvPr>
          <p:cNvSpPr/>
          <p:nvPr/>
        </p:nvSpPr>
        <p:spPr>
          <a:xfrm>
            <a:off x="632420" y="2518080"/>
            <a:ext cx="10927163" cy="144000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B008550-B3FC-86AF-AD2F-17835CA19BAD}"/>
              </a:ext>
            </a:extLst>
          </p:cNvPr>
          <p:cNvSpPr/>
          <p:nvPr/>
        </p:nvSpPr>
        <p:spPr>
          <a:xfrm>
            <a:off x="3206229" y="1045108"/>
            <a:ext cx="3523993" cy="3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Sin reforma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71D9F1-E5A7-FAA5-8CD9-E66E7F64F683}"/>
              </a:ext>
            </a:extLst>
          </p:cNvPr>
          <p:cNvSpPr/>
          <p:nvPr/>
        </p:nvSpPr>
        <p:spPr>
          <a:xfrm>
            <a:off x="7711854" y="1045108"/>
            <a:ext cx="3668456" cy="39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Con reforma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3D9E63C-F2FF-69A0-2FA6-A6C2B5BBB3B7}"/>
              </a:ext>
            </a:extLst>
          </p:cNvPr>
          <p:cNvSpPr/>
          <p:nvPr/>
        </p:nvSpPr>
        <p:spPr>
          <a:xfrm>
            <a:off x="744942" y="2803491"/>
            <a:ext cx="1991387" cy="869178"/>
          </a:xfrm>
          <a:prstGeom prst="rect">
            <a:avLst/>
          </a:prstGeom>
          <a:solidFill>
            <a:srgbClr val="06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3,5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millones</a:t>
            </a:r>
            <a:endParaRPr kumimoji="0" lang="es-MX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6FCCA3-809A-2030-49AC-5BFBC94C320F}"/>
              </a:ext>
            </a:extLst>
          </p:cNvPr>
          <p:cNvSpPr/>
          <p:nvPr/>
        </p:nvSpPr>
        <p:spPr>
          <a:xfrm>
            <a:off x="3206231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2,4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064F9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B6DD65-D0D5-D516-1673-0E2FBDA83634}"/>
              </a:ext>
            </a:extLst>
          </p:cNvPr>
          <p:cNvSpPr/>
          <p:nvPr/>
        </p:nvSpPr>
        <p:spPr>
          <a:xfrm>
            <a:off x="5093860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 millones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76BB3F-0B50-0F9A-22ED-9D802692265C}"/>
              </a:ext>
            </a:extLst>
          </p:cNvPr>
          <p:cNvSpPr/>
          <p:nvPr/>
        </p:nvSpPr>
        <p:spPr>
          <a:xfrm>
            <a:off x="7711856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2,4 millones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1202E1E-1950-88E3-2CC9-21D6F6AC41F2}"/>
              </a:ext>
            </a:extLst>
          </p:cNvPr>
          <p:cNvSpPr/>
          <p:nvPr/>
        </p:nvSpPr>
        <p:spPr>
          <a:xfrm>
            <a:off x="9743948" y="2788080"/>
            <a:ext cx="1636364" cy="90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 millones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5195C0B-45A3-6C7B-1552-AB30476A64B5}"/>
              </a:ext>
            </a:extLst>
          </p:cNvPr>
          <p:cNvSpPr/>
          <p:nvPr/>
        </p:nvSpPr>
        <p:spPr>
          <a:xfrm>
            <a:off x="632418" y="4214671"/>
            <a:ext cx="10927165" cy="1440000"/>
          </a:xfrm>
          <a:prstGeom prst="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FBF795E-0721-9BE0-D1D6-BC8EDB5AD3CA}"/>
              </a:ext>
            </a:extLst>
          </p:cNvPr>
          <p:cNvSpPr/>
          <p:nvPr/>
        </p:nvSpPr>
        <p:spPr>
          <a:xfrm>
            <a:off x="754465" y="4500082"/>
            <a:ext cx="1991387" cy="869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11,6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millones</a:t>
            </a:r>
            <a:endParaRPr kumimoji="0" lang="es-MX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9A3CD8E-4A1C-57AA-D6D6-27D96094AAA1}"/>
              </a:ext>
            </a:extLst>
          </p:cNvPr>
          <p:cNvSpPr/>
          <p:nvPr/>
        </p:nvSpPr>
        <p:spPr>
          <a:xfrm>
            <a:off x="3206229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8,1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648D37B-661E-5C27-7F06-2D99E822F672}"/>
              </a:ext>
            </a:extLst>
          </p:cNvPr>
          <p:cNvSpPr/>
          <p:nvPr/>
        </p:nvSpPr>
        <p:spPr>
          <a:xfrm>
            <a:off x="5093858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1.100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C7E29BC-A071-201C-2280-423FA98C2B50}"/>
              </a:ext>
            </a:extLst>
          </p:cNvPr>
          <p:cNvSpPr/>
          <p:nvPr/>
        </p:nvSpPr>
        <p:spPr>
          <a:xfrm>
            <a:off x="7711854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4,7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DB7852D-A308-C8BF-F8BB-D4266388FB98}"/>
              </a:ext>
            </a:extLst>
          </p:cNvPr>
          <p:cNvSpPr/>
          <p:nvPr/>
        </p:nvSpPr>
        <p:spPr>
          <a:xfrm>
            <a:off x="9743946" y="4484671"/>
            <a:ext cx="1636364" cy="90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239</a:t>
            </a:r>
            <a:r>
              <a:rPr lang="es-MX" sz="2400" b="1" kern="0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millones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70EB413-B7BA-97FC-36F5-7E27B8C453DD}"/>
              </a:ext>
            </a:extLst>
          </p:cNvPr>
          <p:cNvSpPr/>
          <p:nvPr/>
        </p:nvSpPr>
        <p:spPr>
          <a:xfrm>
            <a:off x="2939152" y="1649508"/>
            <a:ext cx="2170518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Prima Media </a:t>
            </a:r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(Mesada pensional)</a:t>
            </a:r>
            <a:endParaRPr lang="es-MX" sz="1600" b="1">
              <a:solidFill>
                <a:srgbClr val="064F9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632B112-39E5-666D-B8A0-688F89B432D7}"/>
              </a:ext>
            </a:extLst>
          </p:cNvPr>
          <p:cNvSpPr/>
          <p:nvPr/>
        </p:nvSpPr>
        <p:spPr>
          <a:xfrm>
            <a:off x="5185326" y="1649508"/>
            <a:ext cx="1453429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Subsidio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(VPN)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8FC20C0-6C7A-2256-DA11-E343F9AA7C54}"/>
              </a:ext>
            </a:extLst>
          </p:cNvPr>
          <p:cNvSpPr/>
          <p:nvPr/>
        </p:nvSpPr>
        <p:spPr>
          <a:xfrm>
            <a:off x="7443529" y="1649508"/>
            <a:ext cx="2173015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Prima Media + Ahorro Individual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(Mesada pensional)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A68E149-BB51-79A0-7CE9-B288800F3E0F}"/>
              </a:ext>
            </a:extLst>
          </p:cNvPr>
          <p:cNvSpPr/>
          <p:nvPr/>
        </p:nvSpPr>
        <p:spPr>
          <a:xfrm>
            <a:off x="9835414" y="1649508"/>
            <a:ext cx="1453429" cy="47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Subsidio </a:t>
            </a:r>
          </a:p>
          <a:p>
            <a:pPr algn="ctr"/>
            <a:r>
              <a:rPr lang="es-MX" sz="1400" b="1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(VPN)</a:t>
            </a:r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F9D03609-B3FF-706B-884A-8CF672CC7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0" y="972659"/>
            <a:ext cx="1288831" cy="1288831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248D644-73AB-19E6-1D91-354361C2C0C8}"/>
              </a:ext>
            </a:extLst>
          </p:cNvPr>
          <p:cNvCxnSpPr>
            <a:cxnSpLocks/>
          </p:cNvCxnSpPr>
          <p:nvPr/>
        </p:nvCxnSpPr>
        <p:spPr>
          <a:xfrm flipV="1">
            <a:off x="7201807" y="1380783"/>
            <a:ext cx="0" cy="4606176"/>
          </a:xfrm>
          <a:prstGeom prst="line">
            <a:avLst/>
          </a:prstGeom>
          <a:ln w="2857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E7E04676-9F75-612F-9053-ED2747772778}"/>
              </a:ext>
            </a:extLst>
          </p:cNvPr>
          <p:cNvSpPr/>
          <p:nvPr/>
        </p:nvSpPr>
        <p:spPr>
          <a:xfrm>
            <a:off x="9561020" y="3941751"/>
            <a:ext cx="1998563" cy="20971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865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346DB91-0380-5745-C27F-D6F1C63A7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EEEA320-A246-BC4B-2212-6DE5C3FECD5F}"/>
              </a:ext>
            </a:extLst>
          </p:cNvPr>
          <p:cNvSpPr/>
          <p:nvPr/>
        </p:nvSpPr>
        <p:spPr>
          <a:xfrm>
            <a:off x="0" y="-17405"/>
            <a:ext cx="12192000" cy="97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 dirty="0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inquieta </a:t>
            </a:r>
            <a:r>
              <a:rPr lang="es-MX" sz="2800" b="1" dirty="0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la persistencia de subsidios a altos ingresos</a:t>
            </a:r>
            <a:endParaRPr lang="es-ES" sz="2800" dirty="0">
              <a:solidFill>
                <a:srgbClr val="ED7D3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17728-CCE7-96C8-AB5B-169CF9B62E6E}"/>
              </a:ext>
            </a:extLst>
          </p:cNvPr>
          <p:cNvSpPr/>
          <p:nvPr/>
        </p:nvSpPr>
        <p:spPr>
          <a:xfrm>
            <a:off x="6452506" y="2595067"/>
            <a:ext cx="4319101" cy="12552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Sólo ahorro individual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a partir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5 SMMLV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7A7B0F8-078D-8E53-688B-0CBB57745953}"/>
              </a:ext>
            </a:extLst>
          </p:cNvPr>
          <p:cNvSpPr/>
          <p:nvPr/>
        </p:nvSpPr>
        <p:spPr>
          <a:xfrm>
            <a:off x="6452506" y="4174687"/>
            <a:ext cx="4319101" cy="12552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Aumentar contribuciones solidarias a partir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 4 SMMLV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0F02422-0B71-2E28-6CDE-56ACCBC4E9CF}"/>
              </a:ext>
            </a:extLst>
          </p:cNvPr>
          <p:cNvSpPr/>
          <p:nvPr/>
        </p:nvSpPr>
        <p:spPr>
          <a:xfrm>
            <a:off x="991777" y="2595067"/>
            <a:ext cx="4319101" cy="2834903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600" b="1" kern="0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Subsidio hasta </a:t>
            </a:r>
          </a:p>
          <a:p>
            <a:pPr algn="ctr">
              <a:defRPr/>
            </a:pPr>
            <a:r>
              <a:rPr lang="es-MX" sz="2600" b="1" kern="0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3 SMMLV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966C59-627C-3F7C-5844-1D231E11B8D4}"/>
              </a:ext>
            </a:extLst>
          </p:cNvPr>
          <p:cNvSpPr/>
          <p:nvPr/>
        </p:nvSpPr>
        <p:spPr>
          <a:xfrm>
            <a:off x="991777" y="1722739"/>
            <a:ext cx="4274754" cy="56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La reforma propone</a:t>
            </a:r>
            <a:endParaRPr lang="es-CO" sz="2000" b="1">
              <a:solidFill>
                <a:srgbClr val="ED7D3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E4567EA-A75B-9FB5-30C9-F5D9AC6AF833}"/>
              </a:ext>
            </a:extLst>
          </p:cNvPr>
          <p:cNvSpPr/>
          <p:nvPr/>
        </p:nvSpPr>
        <p:spPr>
          <a:xfrm>
            <a:off x="6023888" y="1722739"/>
            <a:ext cx="5176336" cy="56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ED7D3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Consideraciones</a:t>
            </a:r>
            <a:endParaRPr lang="es-CO" sz="2000" b="1">
              <a:solidFill>
                <a:srgbClr val="ED7D3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8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47A48C2D-D624-E56C-C82B-FA00049E3303}"/>
              </a:ext>
            </a:extLst>
          </p:cNvPr>
          <p:cNvGrpSpPr/>
          <p:nvPr/>
        </p:nvGrpSpPr>
        <p:grpSpPr>
          <a:xfrm>
            <a:off x="4480048" y="3872702"/>
            <a:ext cx="3062782" cy="1212141"/>
            <a:chOff x="1117101" y="1286264"/>
            <a:chExt cx="4007024" cy="1800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92478FA-A16F-211C-5B07-16B657C1A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362" y="1605324"/>
              <a:ext cx="3763739" cy="1075063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7C056F4-5C83-3378-AC25-DE34B41A79AB}"/>
                </a:ext>
              </a:extLst>
            </p:cNvPr>
            <p:cNvSpPr/>
            <p:nvPr/>
          </p:nvSpPr>
          <p:spPr>
            <a:xfrm>
              <a:off x="1117101" y="1286264"/>
              <a:ext cx="4007024" cy="18000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B8B38C9-F1A2-CA9B-29A3-BB7AEF8A7024}"/>
              </a:ext>
            </a:extLst>
          </p:cNvPr>
          <p:cNvGrpSpPr/>
          <p:nvPr/>
        </p:nvGrpSpPr>
        <p:grpSpPr>
          <a:xfrm>
            <a:off x="202748" y="3729170"/>
            <a:ext cx="3234295" cy="1499204"/>
            <a:chOff x="6238996" y="1085971"/>
            <a:chExt cx="3918216" cy="1526182"/>
          </a:xfrm>
        </p:grpSpPr>
        <p:pic>
          <p:nvPicPr>
            <p:cNvPr id="1032" name="Picture 8" descr="COMUNICADO DE PRENSA | Fedesarrollo">
              <a:extLst>
                <a:ext uri="{FF2B5EF4-FFF2-40B4-BE49-F238E27FC236}">
                  <a16:creationId xmlns:a16="http://schemas.microsoft.com/office/drawing/2014/main" id="{C01A08A0-A2F5-0B10-DF6A-FDA5B1829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996" y="1119090"/>
              <a:ext cx="3792994" cy="149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5DF80BD-3814-28D5-85DE-B17B6F0660BA}"/>
                </a:ext>
              </a:extLst>
            </p:cNvPr>
            <p:cNvSpPr/>
            <p:nvPr/>
          </p:nvSpPr>
          <p:spPr>
            <a:xfrm>
              <a:off x="6305212" y="1085971"/>
              <a:ext cx="3852000" cy="14760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pic>
        <p:nvPicPr>
          <p:cNvPr id="1034" name="Picture 10" descr="Universidad Nacional de Colombia - Earned - Credly">
            <a:extLst>
              <a:ext uri="{FF2B5EF4-FFF2-40B4-BE49-F238E27FC236}">
                <a16:creationId xmlns:a16="http://schemas.microsoft.com/office/drawing/2014/main" id="{80FDE038-7790-2B12-57C3-5BF01C5B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41" y="3665001"/>
            <a:ext cx="1786721" cy="16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6DE3FDEB-BBD6-BD09-40D4-5F3834038153}"/>
              </a:ext>
            </a:extLst>
          </p:cNvPr>
          <p:cNvGrpSpPr/>
          <p:nvPr/>
        </p:nvGrpSpPr>
        <p:grpSpPr>
          <a:xfrm>
            <a:off x="2147746" y="5241560"/>
            <a:ext cx="3283190" cy="1333141"/>
            <a:chOff x="6320451" y="3132480"/>
            <a:chExt cx="3960000" cy="1800000"/>
          </a:xfrm>
        </p:grpSpPr>
        <p:pic>
          <p:nvPicPr>
            <p:cNvPr id="1026" name="Picture 2" descr="Inicio - Asofondos">
              <a:extLst>
                <a:ext uri="{FF2B5EF4-FFF2-40B4-BE49-F238E27FC236}">
                  <a16:creationId xmlns:a16="http://schemas.microsoft.com/office/drawing/2014/main" id="{5FDF85C7-0C64-BF12-AEAF-FE5492441F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36" b="21695"/>
            <a:stretch/>
          </p:blipFill>
          <p:spPr bwMode="auto">
            <a:xfrm>
              <a:off x="7001440" y="3383283"/>
              <a:ext cx="2705100" cy="14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0A23B62-00E6-A368-C379-9C903726484B}"/>
                </a:ext>
              </a:extLst>
            </p:cNvPr>
            <p:cNvSpPr/>
            <p:nvPr/>
          </p:nvSpPr>
          <p:spPr>
            <a:xfrm>
              <a:off x="6320451" y="3132480"/>
              <a:ext cx="3960000" cy="18000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2790FEA-91B3-49BD-F741-A62A3EFD3AF8}"/>
              </a:ext>
            </a:extLst>
          </p:cNvPr>
          <p:cNvGrpSpPr/>
          <p:nvPr/>
        </p:nvGrpSpPr>
        <p:grpSpPr>
          <a:xfrm>
            <a:off x="4314131" y="2359386"/>
            <a:ext cx="3434927" cy="1533670"/>
            <a:chOff x="1356587" y="7273391"/>
            <a:chExt cx="3960000" cy="1800000"/>
          </a:xfrm>
        </p:grpSpPr>
        <p:pic>
          <p:nvPicPr>
            <p:cNvPr id="1028" name="Picture 4" descr="Minhacienda">
              <a:extLst>
                <a:ext uri="{FF2B5EF4-FFF2-40B4-BE49-F238E27FC236}">
                  <a16:creationId xmlns:a16="http://schemas.microsoft.com/office/drawing/2014/main" id="{97D0CF10-58DE-8939-1180-AD810B780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12" y="7915654"/>
              <a:ext cx="3591478" cy="61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E8C8CD5-3D14-488A-3C0D-2AA46D52FD0D}"/>
                </a:ext>
              </a:extLst>
            </p:cNvPr>
            <p:cNvSpPr/>
            <p:nvPr/>
          </p:nvSpPr>
          <p:spPr>
            <a:xfrm>
              <a:off x="1356587" y="7273391"/>
              <a:ext cx="3960000" cy="18000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56945D6-C74D-31C1-5565-4E1B88128A9C}"/>
              </a:ext>
            </a:extLst>
          </p:cNvPr>
          <p:cNvGrpSpPr/>
          <p:nvPr/>
        </p:nvGrpSpPr>
        <p:grpSpPr>
          <a:xfrm>
            <a:off x="8247538" y="2359387"/>
            <a:ext cx="3434927" cy="1436250"/>
            <a:chOff x="6355288" y="7242911"/>
            <a:chExt cx="3960000" cy="1800000"/>
          </a:xfrm>
        </p:grpSpPr>
        <p:pic>
          <p:nvPicPr>
            <p:cNvPr id="1030" name="Picture 6" descr="Inicio - Ministerio del trabajo">
              <a:extLst>
                <a:ext uri="{FF2B5EF4-FFF2-40B4-BE49-F238E27FC236}">
                  <a16:creationId xmlns:a16="http://schemas.microsoft.com/office/drawing/2014/main" id="{4A7DA5DE-CBEC-CCBF-0309-F5B750D17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522" y="7915654"/>
              <a:ext cx="3759128" cy="64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3763794-70DE-39E0-3586-B1040321BE32}"/>
                </a:ext>
              </a:extLst>
            </p:cNvPr>
            <p:cNvSpPr/>
            <p:nvPr/>
          </p:nvSpPr>
          <p:spPr>
            <a:xfrm>
              <a:off x="6355288" y="7242911"/>
              <a:ext cx="3960000" cy="18000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671D6B7-480E-4D1F-1F8C-C0207443572C}"/>
              </a:ext>
            </a:extLst>
          </p:cNvPr>
          <p:cNvGrpSpPr/>
          <p:nvPr/>
        </p:nvGrpSpPr>
        <p:grpSpPr>
          <a:xfrm>
            <a:off x="366782" y="940267"/>
            <a:ext cx="3165905" cy="1262915"/>
            <a:chOff x="4283916" y="1141550"/>
            <a:chExt cx="3751511" cy="1497101"/>
          </a:xfrm>
        </p:grpSpPr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FBAAA085-4C08-CD6A-927C-3F4218736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>
              <a:off x="4855398" y="1448791"/>
              <a:ext cx="2513536" cy="967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83C7B1E1-02F5-BF2D-1565-B2DD2EE3E8ED}"/>
                </a:ext>
              </a:extLst>
            </p:cNvPr>
            <p:cNvSpPr/>
            <p:nvPr/>
          </p:nvSpPr>
          <p:spPr>
            <a:xfrm>
              <a:off x="4283916" y="1141550"/>
              <a:ext cx="3751511" cy="149710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5EC5FB8D-8682-48AC-549D-8CCD3EE9991C}"/>
              </a:ext>
            </a:extLst>
          </p:cNvPr>
          <p:cNvGrpSpPr/>
          <p:nvPr/>
        </p:nvGrpSpPr>
        <p:grpSpPr>
          <a:xfrm>
            <a:off x="6446179" y="5241560"/>
            <a:ext cx="3283190" cy="1410521"/>
            <a:chOff x="8115691" y="2803969"/>
            <a:chExt cx="3816000" cy="1548000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E0FC05B6-BA42-7776-C2EB-04DF7C77E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t="9500" b="9500"/>
            <a:stretch/>
          </p:blipFill>
          <p:spPr bwMode="auto">
            <a:xfrm>
              <a:off x="8771917" y="3019660"/>
              <a:ext cx="2606733" cy="12076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4739FCE-2ECC-CD59-0E0C-63880FB23A0A}"/>
                </a:ext>
              </a:extLst>
            </p:cNvPr>
            <p:cNvSpPr/>
            <p:nvPr/>
          </p:nvSpPr>
          <p:spPr>
            <a:xfrm>
              <a:off x="8115691" y="2803969"/>
              <a:ext cx="3816000" cy="1548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FECE4B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DCF65C2D-CB36-0A94-BDA6-1AF1FD0A92B8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 dirty="0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Participantes del conversatorio</a:t>
            </a:r>
            <a:endParaRPr lang="es-ES" sz="2800" dirty="0">
              <a:solidFill>
                <a:srgbClr val="064F91"/>
              </a:solidFill>
            </a:endParaRPr>
          </a:p>
        </p:txBody>
      </p:sp>
      <p:pic>
        <p:nvPicPr>
          <p:cNvPr id="17" name="Imagen 17" descr="Imagen que contiene Icono&#10;&#10;Descripción generada automáticamente">
            <a:extLst>
              <a:ext uri="{FF2B5EF4-FFF2-40B4-BE49-F238E27FC236}">
                <a16:creationId xmlns:a16="http://schemas.microsoft.com/office/drawing/2014/main" id="{692963FD-937D-67FE-AD0F-0068BA334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859" y="2717552"/>
            <a:ext cx="2661750" cy="806975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6181CED-1C55-84F7-61C4-E675F7B69C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4452" y="822763"/>
            <a:ext cx="2962435" cy="1739525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">
            <a:extLst>
              <a:ext uri="{FF2B5EF4-FFF2-40B4-BE49-F238E27FC236}">
                <a16:creationId xmlns:a16="http://schemas.microsoft.com/office/drawing/2014/main" id="{8B197157-4179-866B-CA97-70EBE50A5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2214" y="1239922"/>
            <a:ext cx="956962" cy="1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F0B9A47-EC4D-F541-8A5C-D11501C55DB4}"/>
              </a:ext>
            </a:extLst>
          </p:cNvPr>
          <p:cNvSpPr/>
          <p:nvPr/>
        </p:nvSpPr>
        <p:spPr>
          <a:xfrm>
            <a:off x="0" y="0"/>
            <a:ext cx="12191918" cy="6858000"/>
          </a:xfrm>
          <a:prstGeom prst="rect">
            <a:avLst/>
          </a:prstGeom>
          <a:solidFill>
            <a:srgbClr val="00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660">
              <a:defRPr/>
            </a:pPr>
            <a:endParaRPr sz="5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CEC2D1E-332C-A540-B6F7-97208505C8D1}"/>
              </a:ext>
            </a:extLst>
          </p:cNvPr>
          <p:cNvSpPr txBox="1">
            <a:spLocks/>
          </p:cNvSpPr>
          <p:nvPr/>
        </p:nvSpPr>
        <p:spPr>
          <a:xfrm>
            <a:off x="3787709" y="1198554"/>
            <a:ext cx="5080986" cy="1526501"/>
          </a:xfrm>
          <a:prstGeom prst="rect">
            <a:avLst/>
          </a:prstGeom>
          <a:effectLst/>
        </p:spPr>
        <p:txBody>
          <a:bodyPr vert="horz" wrap="square" lIns="0" tIns="907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74" defTabSz="653321">
              <a:lnSpc>
                <a:spcPct val="100000"/>
              </a:lnSpc>
              <a:spcBef>
                <a:spcPts val="71"/>
              </a:spcBef>
              <a:defRPr/>
            </a:pPr>
            <a:r>
              <a:rPr lang="es-MX" sz="9860" b="1" spc="-46">
                <a:solidFill>
                  <a:prstClr val="white"/>
                </a:solidFill>
                <a:latin typeface="Helvetica" panose="020B0604020202020204" pitchFamily="34" charset="0"/>
                <a:ea typeface="Malgun Gothic" panose="020B0503020000020004" pitchFamily="34" charset="-127"/>
                <a:cs typeface="Helvetica" panose="020B0604020202020204" pitchFamily="34" charset="0"/>
              </a:rPr>
              <a:t>Gracias</a:t>
            </a:r>
            <a:endParaRPr lang="es-MX" sz="11861" b="1" spc="-46">
              <a:solidFill>
                <a:prstClr val="white"/>
              </a:solidFill>
              <a:latin typeface="Helvetica" panose="020B0604020202020204" pitchFamily="34" charset="0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002309-D69F-6E6D-2B4E-CE4B9DD72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7" r="93265" b="-1389"/>
          <a:stretch/>
        </p:blipFill>
        <p:spPr>
          <a:xfrm>
            <a:off x="1114049" y="3111018"/>
            <a:ext cx="603382" cy="879159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BADD5D-BEC4-A2E3-02CE-77EFCFE3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2" t="-219" r="65006" b="220"/>
          <a:stretch/>
        </p:blipFill>
        <p:spPr>
          <a:xfrm>
            <a:off x="1111984" y="3708895"/>
            <a:ext cx="679912" cy="867107"/>
          </a:xfrm>
          <a:prstGeom prst="rect">
            <a:avLst/>
          </a:prstGeom>
        </p:spPr>
      </p:pic>
      <p:pic>
        <p:nvPicPr>
          <p:cNvPr id="12" name="Imagen 1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79ECA12-077B-7902-7E4B-9F53C1B30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4" t="476" r="41282" b="220"/>
          <a:stretch/>
        </p:blipFill>
        <p:spPr>
          <a:xfrm>
            <a:off x="1170112" y="4262808"/>
            <a:ext cx="634019" cy="861083"/>
          </a:xfrm>
          <a:prstGeom prst="rect">
            <a:avLst/>
          </a:prstGeom>
        </p:spPr>
      </p:pic>
      <p:pic>
        <p:nvPicPr>
          <p:cNvPr id="14" name="Imagen 1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1572B64-6E19-88CE-31B6-BCD1DE2E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15" t="1171" r="16496" b="-1389"/>
          <a:stretch/>
        </p:blipFill>
        <p:spPr>
          <a:xfrm>
            <a:off x="990719" y="4871695"/>
            <a:ext cx="792124" cy="869006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27039E9-EDAD-D813-81BA-6056A8AA8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7" r="93265" b="-1389"/>
          <a:stretch/>
        </p:blipFill>
        <p:spPr>
          <a:xfrm>
            <a:off x="9262360" y="3111018"/>
            <a:ext cx="603382" cy="879159"/>
          </a:xfrm>
          <a:prstGeom prst="rect">
            <a:avLst/>
          </a:prstGeom>
        </p:spPr>
      </p:pic>
      <p:pic>
        <p:nvPicPr>
          <p:cNvPr id="17" name="Imagen 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D88C5A-DD7D-59F5-C828-D8B9DE57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2" r="64880" b="-1389"/>
          <a:stretch/>
        </p:blipFill>
        <p:spPr>
          <a:xfrm>
            <a:off x="9262142" y="3702869"/>
            <a:ext cx="686598" cy="879159"/>
          </a:xfrm>
          <a:prstGeom prst="rect">
            <a:avLst/>
          </a:prstGeom>
        </p:spPr>
      </p:pic>
      <p:pic>
        <p:nvPicPr>
          <p:cNvPr id="18" name="Imagen 1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26A0486-0489-FC4F-9090-1249859D2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78" r="41421" b="-1389"/>
          <a:stretch/>
        </p:blipFill>
        <p:spPr>
          <a:xfrm>
            <a:off x="9320283" y="4253770"/>
            <a:ext cx="618949" cy="879159"/>
          </a:xfrm>
          <a:prstGeom prst="rect">
            <a:avLst/>
          </a:prstGeom>
        </p:spPr>
      </p:pic>
      <p:pic>
        <p:nvPicPr>
          <p:cNvPr id="19" name="Imagen 1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8EE0526-2179-FE4C-8C4F-AB080AE1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50" r="16658" b="-1389"/>
          <a:stretch/>
        </p:blipFill>
        <p:spPr>
          <a:xfrm>
            <a:off x="9140850" y="4866619"/>
            <a:ext cx="774964" cy="879159"/>
          </a:xfrm>
          <a:prstGeom prst="rect">
            <a:avLst/>
          </a:prstGeom>
        </p:spPr>
      </p:pic>
      <p:sp>
        <p:nvSpPr>
          <p:cNvPr id="21" name="10 CuadroTexto">
            <a:extLst>
              <a:ext uri="{FF2B5EF4-FFF2-40B4-BE49-F238E27FC236}">
                <a16:creationId xmlns:a16="http://schemas.microsoft.com/office/drawing/2014/main" id="{68ABD4EC-5581-12F5-6CAD-D628EE5A01C1}"/>
              </a:ext>
            </a:extLst>
          </p:cNvPr>
          <p:cNvSpPr txBox="1"/>
          <p:nvPr/>
        </p:nvSpPr>
        <p:spPr>
          <a:xfrm>
            <a:off x="9925321" y="5147293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@JoMalagon</a:t>
            </a:r>
          </a:p>
        </p:txBody>
      </p:sp>
      <p:sp>
        <p:nvSpPr>
          <p:cNvPr id="22" name="10 CuadroTexto">
            <a:extLst>
              <a:ext uri="{FF2B5EF4-FFF2-40B4-BE49-F238E27FC236}">
                <a16:creationId xmlns:a16="http://schemas.microsoft.com/office/drawing/2014/main" id="{6655B664-D018-63AC-FBBF-28285F60A123}"/>
              </a:ext>
            </a:extLst>
          </p:cNvPr>
          <p:cNvSpPr txBox="1"/>
          <p:nvPr/>
        </p:nvSpPr>
        <p:spPr>
          <a:xfrm>
            <a:off x="9852066" y="4567102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@malagon</a:t>
            </a:r>
          </a:p>
        </p:txBody>
      </p:sp>
      <p:sp>
        <p:nvSpPr>
          <p:cNvPr id="23" name="10 CuadroTexto">
            <a:extLst>
              <a:ext uri="{FF2B5EF4-FFF2-40B4-BE49-F238E27FC236}">
                <a16:creationId xmlns:a16="http://schemas.microsoft.com/office/drawing/2014/main" id="{1FB64997-B8D0-EFC8-581A-540B1513056E}"/>
              </a:ext>
            </a:extLst>
          </p:cNvPr>
          <p:cNvSpPr txBox="1"/>
          <p:nvPr/>
        </p:nvSpPr>
        <p:spPr>
          <a:xfrm>
            <a:off x="9902179" y="3983543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@jmalagong</a:t>
            </a:r>
          </a:p>
        </p:txBody>
      </p:sp>
      <p:sp>
        <p:nvSpPr>
          <p:cNvPr id="24" name="10 CuadroTexto">
            <a:extLst>
              <a:ext uri="{FF2B5EF4-FFF2-40B4-BE49-F238E27FC236}">
                <a16:creationId xmlns:a16="http://schemas.microsoft.com/office/drawing/2014/main" id="{E990A4E8-8C16-D50E-0F75-2C73C8F332F5}"/>
              </a:ext>
            </a:extLst>
          </p:cNvPr>
          <p:cNvSpPr txBox="1"/>
          <p:nvPr/>
        </p:nvSpPr>
        <p:spPr>
          <a:xfrm>
            <a:off x="9916373" y="3391692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@jmalagong</a:t>
            </a:r>
          </a:p>
        </p:txBody>
      </p:sp>
      <p:sp>
        <p:nvSpPr>
          <p:cNvPr id="25" name="10 CuadroTexto">
            <a:extLst>
              <a:ext uri="{FF2B5EF4-FFF2-40B4-BE49-F238E27FC236}">
                <a16:creationId xmlns:a16="http://schemas.microsoft.com/office/drawing/2014/main" id="{8C49A7B7-F28E-E767-6BDA-385F4052548E}"/>
              </a:ext>
            </a:extLst>
          </p:cNvPr>
          <p:cNvSpPr txBox="1"/>
          <p:nvPr/>
        </p:nvSpPr>
        <p:spPr>
          <a:xfrm>
            <a:off x="1799780" y="5147293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@asobancaria</a:t>
            </a:r>
          </a:p>
        </p:txBody>
      </p:sp>
      <p:sp>
        <p:nvSpPr>
          <p:cNvPr id="26" name="10 CuadroTexto">
            <a:extLst>
              <a:ext uri="{FF2B5EF4-FFF2-40B4-BE49-F238E27FC236}">
                <a16:creationId xmlns:a16="http://schemas.microsoft.com/office/drawing/2014/main" id="{DC9CB246-0938-0274-E5AF-825698AD9E0F}"/>
              </a:ext>
            </a:extLst>
          </p:cNvPr>
          <p:cNvSpPr txBox="1"/>
          <p:nvPr/>
        </p:nvSpPr>
        <p:spPr>
          <a:xfrm>
            <a:off x="1801999" y="4567102"/>
            <a:ext cx="1275961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@asobancaria</a:t>
            </a:r>
          </a:p>
        </p:txBody>
      </p:sp>
      <p:sp>
        <p:nvSpPr>
          <p:cNvPr id="27" name="10 CuadroTexto">
            <a:extLst>
              <a:ext uri="{FF2B5EF4-FFF2-40B4-BE49-F238E27FC236}">
                <a16:creationId xmlns:a16="http://schemas.microsoft.com/office/drawing/2014/main" id="{DB8D684B-F7C8-1025-1895-40E048B96B63}"/>
              </a:ext>
            </a:extLst>
          </p:cNvPr>
          <p:cNvSpPr txBox="1"/>
          <p:nvPr/>
        </p:nvSpPr>
        <p:spPr>
          <a:xfrm>
            <a:off x="1427061" y="3983543"/>
            <a:ext cx="2168192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@asobancariaco</a:t>
            </a:r>
          </a:p>
        </p:txBody>
      </p:sp>
      <p:sp>
        <p:nvSpPr>
          <p:cNvPr id="28" name="10 CuadroTexto">
            <a:extLst>
              <a:ext uri="{FF2B5EF4-FFF2-40B4-BE49-F238E27FC236}">
                <a16:creationId xmlns:a16="http://schemas.microsoft.com/office/drawing/2014/main" id="{24C56204-B011-4E9B-1C23-2603CCCCC415}"/>
              </a:ext>
            </a:extLst>
          </p:cNvPr>
          <p:cNvSpPr txBox="1"/>
          <p:nvPr/>
        </p:nvSpPr>
        <p:spPr>
          <a:xfrm>
            <a:off x="1345466" y="3391692"/>
            <a:ext cx="2838862" cy="317810"/>
          </a:xfrm>
          <a:prstGeom prst="rect">
            <a:avLst/>
          </a:prstGeom>
          <a:noFill/>
        </p:spPr>
        <p:txBody>
          <a:bodyPr wrap="square" lIns="85818" tIns="42909" rIns="85818" bIns="42909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3321">
              <a:defRPr/>
            </a:pPr>
            <a:r>
              <a:rPr lang="es-ES" sz="1502">
                <a:solidFill>
                  <a:srgbClr val="FFFFFF"/>
                </a:solidFill>
                <a:latin typeface="Calibri Light"/>
                <a:ea typeface="Malgun Gothic"/>
                <a:cs typeface="Helvetica"/>
              </a:rPr>
              <a:t>Asobancaria Colombia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D03902-5353-C8E3-EE1D-1175441A36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AEAE0E9C-EADE-C3FB-66B9-8D24DD085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161"/>
          <a:stretch/>
        </p:blipFill>
        <p:spPr>
          <a:xfrm>
            <a:off x="4569372" y="3059581"/>
            <a:ext cx="3053256" cy="31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F67DBD-56F8-70F4-D02D-9F54EE1FE638}"/>
              </a:ext>
            </a:extLst>
          </p:cNvPr>
          <p:cNvSpPr/>
          <p:nvPr/>
        </p:nvSpPr>
        <p:spPr>
          <a:xfrm>
            <a:off x="-45921" y="0"/>
            <a:ext cx="12243833" cy="6917729"/>
          </a:xfrm>
          <a:prstGeom prst="rect">
            <a:avLst/>
          </a:prstGeom>
          <a:solidFill>
            <a:srgbClr val="06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AA24C5-0AC6-D0BD-869E-7F91BAE888BD}"/>
              </a:ext>
            </a:extLst>
          </p:cNvPr>
          <p:cNvSpPr txBox="1"/>
          <p:nvPr/>
        </p:nvSpPr>
        <p:spPr>
          <a:xfrm>
            <a:off x="868292" y="2370010"/>
            <a:ext cx="10455416" cy="2117981"/>
          </a:xfrm>
          <a:prstGeom prst="rect">
            <a:avLst/>
          </a:prstGeom>
          <a:noFill/>
          <a:ln>
            <a:noFill/>
          </a:ln>
        </p:spPr>
        <p:txBody>
          <a:bodyPr wrap="square" lIns="85818" tIns="42909" rIns="85818" bIns="42909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¿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Qué 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nos gusta</a:t>
            </a:r>
            <a:r>
              <a:rPr kumimoji="0" lang="es-MX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/>
              </a:rPr>
              <a:t> de la reforma pensional?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96FACE-ABF6-D14A-23B1-62C604E7D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8" t="12549" r="7500" b="10196"/>
          <a:stretch/>
        </p:blipFill>
        <p:spPr>
          <a:xfrm>
            <a:off x="11292731" y="6042051"/>
            <a:ext cx="838488" cy="7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25152" y="3201233"/>
            <a:ext cx="8916509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acelerado en la cobertura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mejora en progresividad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diseño </a:t>
            </a:r>
            <a:r>
              <a:rPr lang="es-MX" sz="2400" b="1" kern="0">
                <a:solidFill>
                  <a:schemeClr val="bg1"/>
                </a:solidFill>
                <a:latin typeface="Malgun Gothic"/>
                <a:ea typeface="Malgun Gothic"/>
              </a:rPr>
              <a:t>del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sistema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¿Qué nos gusta?</a:t>
            </a:r>
            <a:endParaRPr lang="es-ES" sz="2800">
              <a:solidFill>
                <a:srgbClr val="06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25152" y="3201233"/>
            <a:ext cx="8916509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acelerado en la cobertura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mejora en progresividad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diseño </a:t>
            </a:r>
            <a:r>
              <a:rPr lang="es-MX" sz="2400" b="1" kern="0">
                <a:solidFill>
                  <a:schemeClr val="bg1"/>
                </a:solidFill>
                <a:latin typeface="Malgun Gothic"/>
                <a:ea typeface="Malgun Gothic"/>
              </a:rPr>
              <a:t>del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sistema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¿Qué nos gusta?</a:t>
            </a:r>
            <a:endParaRPr lang="es-ES" sz="2800">
              <a:solidFill>
                <a:srgbClr val="06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459935-D26E-9052-6544-739A33E4C4AF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gusta </a:t>
            </a: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el diseño del sistema</a:t>
            </a:r>
            <a:endParaRPr lang="es-ES" sz="2800">
              <a:solidFill>
                <a:srgbClr val="ED7D3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602B1C-ADF4-6B6A-44B6-0CAD98540AE1}"/>
              </a:ext>
            </a:extLst>
          </p:cNvPr>
          <p:cNvSpPr/>
          <p:nvPr/>
        </p:nvSpPr>
        <p:spPr>
          <a:xfrm>
            <a:off x="6936737" y="1544017"/>
            <a:ext cx="4620682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Elimina arbitraje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064F9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77EEF9F-0615-FF29-AA51-B40493B0FE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CC51CE5-35C0-60F1-19CC-54F71087EED7}"/>
              </a:ext>
            </a:extLst>
          </p:cNvPr>
          <p:cNvSpPr/>
          <p:nvPr/>
        </p:nvSpPr>
        <p:spPr>
          <a:xfrm>
            <a:off x="751855" y="1544017"/>
            <a:ext cx="4306548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Implementa un sistema de pilares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125464B-E2FB-D144-72B5-FDCDB7C57FEA}"/>
              </a:ext>
            </a:extLst>
          </p:cNvPr>
          <p:cNvCxnSpPr>
            <a:cxnSpLocks/>
          </p:cNvCxnSpPr>
          <p:nvPr/>
        </p:nvCxnSpPr>
        <p:spPr>
          <a:xfrm>
            <a:off x="5471087" y="2084017"/>
            <a:ext cx="1044000" cy="0"/>
          </a:xfrm>
          <a:prstGeom prst="straightConnector1">
            <a:avLst/>
          </a:prstGeom>
          <a:ln w="8572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DBD873-A0EB-F1EC-94F2-2D68508FB6D9}"/>
              </a:ext>
            </a:extLst>
          </p:cNvPr>
          <p:cNvSpPr/>
          <p:nvPr/>
        </p:nvSpPr>
        <p:spPr>
          <a:xfrm>
            <a:off x="6945450" y="3156448"/>
            <a:ext cx="4620682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Reduce impacto en el mercado de capitales</a:t>
            </a:r>
            <a:endParaRPr kumimoji="0" lang="es-MX" sz="2400" b="1" i="0" u="none" strike="noStrike" kern="0" cap="none" spc="0" normalizeH="0" baseline="0" noProof="0">
              <a:ln>
                <a:noFill/>
              </a:ln>
              <a:solidFill>
                <a:srgbClr val="064F9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B67A9E-F09A-EB2D-F030-46A627753F88}"/>
              </a:ext>
            </a:extLst>
          </p:cNvPr>
          <p:cNvSpPr/>
          <p:nvPr/>
        </p:nvSpPr>
        <p:spPr>
          <a:xfrm>
            <a:off x="751856" y="3156448"/>
            <a:ext cx="4306548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Crea un fondo público de ahorro pensional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B0C9BEF-9FB7-4F4A-750A-3351DA18514B}"/>
              </a:ext>
            </a:extLst>
          </p:cNvPr>
          <p:cNvCxnSpPr>
            <a:cxnSpLocks/>
          </p:cNvCxnSpPr>
          <p:nvPr/>
        </p:nvCxnSpPr>
        <p:spPr>
          <a:xfrm>
            <a:off x="5479800" y="3696448"/>
            <a:ext cx="1044000" cy="0"/>
          </a:xfrm>
          <a:prstGeom prst="straightConnector1">
            <a:avLst/>
          </a:prstGeom>
          <a:ln w="8572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1A5551-1B4C-9AC7-258F-6E48CD153E59}"/>
              </a:ext>
            </a:extLst>
          </p:cNvPr>
          <p:cNvSpPr/>
          <p:nvPr/>
        </p:nvSpPr>
        <p:spPr>
          <a:xfrm>
            <a:off x="6945450" y="4760434"/>
            <a:ext cx="4620682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kern="0" dirty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Posibilita pensión anticipada</a:t>
            </a:r>
          </a:p>
          <a:p>
            <a:pPr marL="179388" marR="0" lvl="0" indent="-1793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kern="0" dirty="0">
                <a:solidFill>
                  <a:srgbClr val="064F9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Adopta enfoque de género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064F91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Helvetica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E5B00B-BDD2-FEE7-C5CB-07F98332B643}"/>
              </a:ext>
            </a:extLst>
          </p:cNvPr>
          <p:cNvSpPr/>
          <p:nvPr/>
        </p:nvSpPr>
        <p:spPr>
          <a:xfrm>
            <a:off x="760568" y="4760434"/>
            <a:ext cx="4306548" cy="1080000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Innova en mecanismos de protección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6D693EF-03B8-D0E9-3C31-F43F2CFCCCE5}"/>
              </a:ext>
            </a:extLst>
          </p:cNvPr>
          <p:cNvCxnSpPr>
            <a:cxnSpLocks/>
          </p:cNvCxnSpPr>
          <p:nvPr/>
        </p:nvCxnSpPr>
        <p:spPr>
          <a:xfrm>
            <a:off x="5488512" y="5300434"/>
            <a:ext cx="1044000" cy="0"/>
          </a:xfrm>
          <a:prstGeom prst="straightConnector1">
            <a:avLst/>
          </a:prstGeom>
          <a:ln w="8572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23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25152" y="3201233"/>
            <a:ext cx="8916509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acelerado en la cobertura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mejora en progresividad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diseño </a:t>
            </a:r>
            <a:r>
              <a:rPr lang="es-MX" sz="2400" b="1" kern="0">
                <a:solidFill>
                  <a:schemeClr val="bg1">
                    <a:lumMod val="85000"/>
                  </a:schemeClr>
                </a:solidFill>
                <a:latin typeface="Malgun Gothic"/>
                <a:ea typeface="Malgun Gothic"/>
              </a:rPr>
              <a:t>del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sistema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32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¿Qué nos gusta?</a:t>
            </a:r>
            <a:endParaRPr lang="es-ES" sz="3200">
              <a:solidFill>
                <a:srgbClr val="06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7CBC760-29F6-19B3-0450-FA0A8569D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898187"/>
              </p:ext>
            </p:extLst>
          </p:nvPr>
        </p:nvGraphicFramePr>
        <p:xfrm>
          <a:off x="6446519" y="1568196"/>
          <a:ext cx="6598921" cy="462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5B8296E-B982-6DD4-03A2-1AC5BF841397}"/>
              </a:ext>
            </a:extLst>
          </p:cNvPr>
          <p:cNvSpPr/>
          <p:nvPr/>
        </p:nvSpPr>
        <p:spPr>
          <a:xfrm>
            <a:off x="0" y="-1201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Nos gusta </a:t>
            </a:r>
            <a:r>
              <a:rPr lang="es-MX" sz="2800" b="1">
                <a:solidFill>
                  <a:srgbClr val="ED7D31"/>
                </a:solidFill>
                <a:latin typeface="Malgun Gothic"/>
                <a:ea typeface="Malgun Gothic"/>
                <a:cs typeface="Helvetica"/>
              </a:rPr>
              <a:t>el aumento acelerado en la cobertura</a:t>
            </a:r>
            <a:endParaRPr lang="es-ES" sz="2800">
              <a:solidFill>
                <a:srgbClr val="ED7D3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A6A09B-DF36-3F56-8FED-82D63D99DBCA}"/>
              </a:ext>
            </a:extLst>
          </p:cNvPr>
          <p:cNvSpPr txBox="1"/>
          <p:nvPr/>
        </p:nvSpPr>
        <p:spPr>
          <a:xfrm>
            <a:off x="72091" y="6515921"/>
            <a:ext cx="613959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8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(%) Cifras con corte a 2020 o último dato disponible.</a:t>
            </a:r>
          </a:p>
          <a:p>
            <a:pPr algn="just"/>
            <a:r>
              <a:rPr lang="es-MX" sz="800">
                <a:solidFill>
                  <a:srgbClr val="064F91"/>
                </a:solidFill>
                <a:latin typeface="Malgun Gothic"/>
                <a:ea typeface="Malgun Gothic"/>
                <a:cs typeface="Arial"/>
              </a:rPr>
              <a:t>Fuente: CEPAL y OCDE (2023).</a:t>
            </a:r>
            <a:endParaRPr lang="en-US" sz="800">
              <a:solidFill>
                <a:srgbClr val="064F91"/>
              </a:solidFill>
              <a:latin typeface="Malgun Gothic"/>
              <a:ea typeface="Malgun Gothic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E073C1-E943-AA2B-2674-2AF9A843C3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6C9668-57FD-DB1E-29B8-B53B2463E04C}"/>
              </a:ext>
            </a:extLst>
          </p:cNvPr>
          <p:cNvSpPr txBox="1"/>
          <p:nvPr/>
        </p:nvSpPr>
        <p:spPr>
          <a:xfrm>
            <a:off x="1341517" y="1001694"/>
            <a:ext cx="356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Cobertura pensional LATAM</a:t>
            </a:r>
            <a:endParaRPr lang="es-MX" sz="1800">
              <a:solidFill>
                <a:schemeClr val="accent2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12A2E4-A1B3-8E12-FEC7-846D1587E5F6}"/>
              </a:ext>
            </a:extLst>
          </p:cNvPr>
          <p:cNvSpPr txBox="1"/>
          <p:nvPr/>
        </p:nvSpPr>
        <p:spPr>
          <a:xfrm>
            <a:off x="7278693" y="1001694"/>
            <a:ext cx="356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Cobertura pensional </a:t>
            </a:r>
            <a:r>
              <a:rPr lang="es-MX" b="1">
                <a:solidFill>
                  <a:schemeClr val="accent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OCDE </a:t>
            </a:r>
            <a:endParaRPr lang="es-MX" sz="1800">
              <a:solidFill>
                <a:schemeClr val="accent2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732CB39-E9B6-E16D-C481-C8F103442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649844"/>
              </p:ext>
            </p:extLst>
          </p:nvPr>
        </p:nvGraphicFramePr>
        <p:xfrm>
          <a:off x="572403" y="1572278"/>
          <a:ext cx="7078075" cy="469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CA88D5DA-57F1-0B8B-A50F-0D9BDC049D55}"/>
              </a:ext>
            </a:extLst>
          </p:cNvPr>
          <p:cNvSpPr/>
          <p:nvPr/>
        </p:nvSpPr>
        <p:spPr>
          <a:xfrm>
            <a:off x="350133" y="1504457"/>
            <a:ext cx="5546768" cy="4696172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A20F76B-14ED-A5CC-F590-B650CCCD327A}"/>
              </a:ext>
            </a:extLst>
          </p:cNvPr>
          <p:cNvSpPr/>
          <p:nvPr/>
        </p:nvSpPr>
        <p:spPr>
          <a:xfrm>
            <a:off x="563879" y="1526265"/>
            <a:ext cx="655322" cy="4632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5428BBA-49B6-F583-C0B2-1DE303F9959A}"/>
              </a:ext>
            </a:extLst>
          </p:cNvPr>
          <p:cNvCxnSpPr>
            <a:cxnSpLocks/>
          </p:cNvCxnSpPr>
          <p:nvPr/>
        </p:nvCxnSpPr>
        <p:spPr>
          <a:xfrm>
            <a:off x="703033" y="3577036"/>
            <a:ext cx="4860000" cy="0"/>
          </a:xfrm>
          <a:prstGeom prst="line">
            <a:avLst/>
          </a:prstGeom>
          <a:ln w="2222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9282F9-4465-6F64-0691-09DA62310016}"/>
              </a:ext>
            </a:extLst>
          </p:cNvPr>
          <p:cNvSpPr txBox="1"/>
          <p:nvPr/>
        </p:nvSpPr>
        <p:spPr>
          <a:xfrm rot="16200000">
            <a:off x="11701" y="2414133"/>
            <a:ext cx="1691998" cy="31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&gt;70%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D5BC7E-788B-5B4F-1A24-16FB3FA81D08}"/>
              </a:ext>
            </a:extLst>
          </p:cNvPr>
          <p:cNvSpPr txBox="1"/>
          <p:nvPr/>
        </p:nvSpPr>
        <p:spPr>
          <a:xfrm rot="16200000">
            <a:off x="7440" y="4147947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 40% a 70%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BDD2B2-9087-F749-EA8D-A4CEA4BB1CFE}"/>
              </a:ext>
            </a:extLst>
          </p:cNvPr>
          <p:cNvSpPr txBox="1"/>
          <p:nvPr/>
        </p:nvSpPr>
        <p:spPr>
          <a:xfrm rot="16200000">
            <a:off x="7437" y="5552138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&lt; 40%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3F45984-614B-AD4C-0661-8BEFACFAB57F}"/>
              </a:ext>
            </a:extLst>
          </p:cNvPr>
          <p:cNvCxnSpPr>
            <a:cxnSpLocks/>
          </p:cNvCxnSpPr>
          <p:nvPr/>
        </p:nvCxnSpPr>
        <p:spPr>
          <a:xfrm>
            <a:off x="703033" y="5009596"/>
            <a:ext cx="4860000" cy="0"/>
          </a:xfrm>
          <a:prstGeom prst="line">
            <a:avLst/>
          </a:prstGeom>
          <a:ln w="2222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B604006-3007-CDFD-2B68-BD0934D8E5EE}"/>
              </a:ext>
            </a:extLst>
          </p:cNvPr>
          <p:cNvSpPr/>
          <p:nvPr/>
        </p:nvSpPr>
        <p:spPr>
          <a:xfrm>
            <a:off x="6287309" y="1504457"/>
            <a:ext cx="5546768" cy="4696172"/>
          </a:xfrm>
          <a:prstGeom prst="rect">
            <a:avLst/>
          </a:prstGeom>
          <a:noFill/>
          <a:ln w="28575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61D928D-61AA-76AD-57BC-65DF2CD34AE3}"/>
              </a:ext>
            </a:extLst>
          </p:cNvPr>
          <p:cNvSpPr/>
          <p:nvPr/>
        </p:nvSpPr>
        <p:spPr>
          <a:xfrm>
            <a:off x="6446519" y="1559061"/>
            <a:ext cx="612000" cy="4632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F4DE78-0E5D-9C24-D271-96E5160806A2}"/>
              </a:ext>
            </a:extLst>
          </p:cNvPr>
          <p:cNvSpPr txBox="1"/>
          <p:nvPr/>
        </p:nvSpPr>
        <p:spPr>
          <a:xfrm rot="16200000">
            <a:off x="5887901" y="2005557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&gt;90%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D5FA745-5356-4EC7-5339-88CBD1CAB128}"/>
              </a:ext>
            </a:extLst>
          </p:cNvPr>
          <p:cNvSpPr txBox="1"/>
          <p:nvPr/>
        </p:nvSpPr>
        <p:spPr>
          <a:xfrm rot="16200000">
            <a:off x="5887901" y="3857698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de 70% a 90%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77F9147-B26D-4DD9-A8CC-520C801131A0}"/>
              </a:ext>
            </a:extLst>
          </p:cNvPr>
          <p:cNvSpPr txBox="1"/>
          <p:nvPr/>
        </p:nvSpPr>
        <p:spPr>
          <a:xfrm rot="16200000">
            <a:off x="5887900" y="5493062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>
                <a:latin typeface="Malgun Gothic" panose="020B0503020000020004" pitchFamily="34" charset="-127"/>
                <a:ea typeface="Malgun Gothic" panose="020B0503020000020004" pitchFamily="34" charset="-127"/>
              </a:rPr>
              <a:t>&lt; 70%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68FBAFF-7A86-6984-85DD-181DE76A060C}"/>
              </a:ext>
            </a:extLst>
          </p:cNvPr>
          <p:cNvCxnSpPr>
            <a:cxnSpLocks/>
          </p:cNvCxnSpPr>
          <p:nvPr/>
        </p:nvCxnSpPr>
        <p:spPr>
          <a:xfrm>
            <a:off x="6607443" y="3043636"/>
            <a:ext cx="5045376" cy="0"/>
          </a:xfrm>
          <a:prstGeom prst="line">
            <a:avLst/>
          </a:prstGeom>
          <a:ln w="2222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3D82189-4DED-724D-1955-9B63A0A37262}"/>
              </a:ext>
            </a:extLst>
          </p:cNvPr>
          <p:cNvCxnSpPr>
            <a:cxnSpLocks/>
          </p:cNvCxnSpPr>
          <p:nvPr/>
        </p:nvCxnSpPr>
        <p:spPr>
          <a:xfrm>
            <a:off x="6607443" y="5016312"/>
            <a:ext cx="5045376" cy="0"/>
          </a:xfrm>
          <a:prstGeom prst="line">
            <a:avLst/>
          </a:prstGeom>
          <a:ln w="22225">
            <a:solidFill>
              <a:srgbClr val="064F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8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3">
            <a:extLst>
              <a:ext uri="{FF2B5EF4-FFF2-40B4-BE49-F238E27FC236}">
                <a16:creationId xmlns:a16="http://schemas.microsoft.com/office/drawing/2014/main" id="{49AF1194-7BB5-2887-F103-883F33F87075}"/>
              </a:ext>
            </a:extLst>
          </p:cNvPr>
          <p:cNvSpPr/>
          <p:nvPr/>
        </p:nvSpPr>
        <p:spPr>
          <a:xfrm>
            <a:off x="1725152" y="3201233"/>
            <a:ext cx="8916509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aumento acelerado en la cobertura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3" name="Rectángulo 23">
            <a:extLst>
              <a:ext uri="{FF2B5EF4-FFF2-40B4-BE49-F238E27FC236}">
                <a16:creationId xmlns:a16="http://schemas.microsoft.com/office/drawing/2014/main" id="{DD8A3A47-C69E-3491-CA33-5FBACE7F29DC}"/>
              </a:ext>
            </a:extLst>
          </p:cNvPr>
          <p:cNvSpPr/>
          <p:nvPr/>
        </p:nvSpPr>
        <p:spPr>
          <a:xfrm>
            <a:off x="1762517" y="5120966"/>
            <a:ext cx="8884332" cy="1440000"/>
          </a:xfrm>
          <a:prstGeom prst="rect">
            <a:avLst/>
          </a:prstGeom>
          <a:solidFill>
            <a:srgbClr val="064F91"/>
          </a:solidFill>
          <a:ln w="28575" cap="flat">
            <a:solidFill>
              <a:srgbClr val="064F91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La mejora en progresividad</a:t>
            </a: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Rectángulo 23">
            <a:extLst>
              <a:ext uri="{FF2B5EF4-FFF2-40B4-BE49-F238E27FC236}">
                <a16:creationId xmlns:a16="http://schemas.microsoft.com/office/drawing/2014/main" id="{DA5F37F4-3272-EC9D-EE9D-BE4FD6CBAB8C}"/>
              </a:ext>
            </a:extLst>
          </p:cNvPr>
          <p:cNvSpPr/>
          <p:nvPr/>
        </p:nvSpPr>
        <p:spPr>
          <a:xfrm>
            <a:off x="1762517" y="1220644"/>
            <a:ext cx="8857680" cy="1440000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bg1">
                <a:lumMod val="85000"/>
              </a:schemeClr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El diseño </a:t>
            </a:r>
            <a:r>
              <a:rPr lang="es-MX" sz="2400" b="1" kern="0">
                <a:solidFill>
                  <a:schemeClr val="bg1">
                    <a:lumMod val="85000"/>
                  </a:schemeClr>
                </a:solidFill>
                <a:latin typeface="Malgun Gothic"/>
                <a:ea typeface="Malgun Gothic"/>
              </a:rPr>
              <a:t>del</a:t>
            </a:r>
            <a:r>
              <a:rPr kumimoji="0" lang="es-MX" sz="24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 sistema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67117D2-7AA1-7EB1-A687-C3389C7CDB56}"/>
              </a:ext>
            </a:extLst>
          </p:cNvPr>
          <p:cNvSpPr/>
          <p:nvPr/>
        </p:nvSpPr>
        <p:spPr>
          <a:xfrm>
            <a:off x="1582516" y="1114505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4EECE95-3CA3-70C4-034E-68D6158E7C68}"/>
              </a:ext>
            </a:extLst>
          </p:cNvPr>
          <p:cNvSpPr/>
          <p:nvPr/>
        </p:nvSpPr>
        <p:spPr>
          <a:xfrm>
            <a:off x="1545152" y="287001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1FE36C-E4AD-8F40-79F8-3BD77ED007C9}"/>
              </a:ext>
            </a:extLst>
          </p:cNvPr>
          <p:cNvSpPr/>
          <p:nvPr/>
        </p:nvSpPr>
        <p:spPr>
          <a:xfrm>
            <a:off x="1582516" y="4841176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64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>
                <a:ln>
                  <a:noFill/>
                </a:ln>
                <a:solidFill>
                  <a:srgbClr val="064F9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Helvetica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F64231B-3DB5-3EC0-E68C-610F4D55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413" y="6325250"/>
            <a:ext cx="542544" cy="44805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3A0E9CC-787C-3D60-72E4-CAE331E6DDE4}"/>
              </a:ext>
            </a:extLst>
          </p:cNvPr>
          <p:cNvSpPr/>
          <p:nvPr/>
        </p:nvSpPr>
        <p:spPr>
          <a:xfrm>
            <a:off x="0" y="0"/>
            <a:ext cx="12192000" cy="933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s-MX" sz="2800" b="1">
                <a:solidFill>
                  <a:srgbClr val="064F91"/>
                </a:solidFill>
                <a:latin typeface="Malgun Gothic"/>
                <a:ea typeface="Malgun Gothic"/>
                <a:cs typeface="Helvetica"/>
              </a:rPr>
              <a:t>¿Qué nos gusta?</a:t>
            </a:r>
            <a:endParaRPr lang="es-ES" sz="2800">
              <a:solidFill>
                <a:srgbClr val="064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8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5D8C9EC1574545916CD5775EF102A8" ma:contentTypeVersion="13" ma:contentTypeDescription="Crear nuevo documento." ma:contentTypeScope="" ma:versionID="6f4e27468132277ad1285c7fde1f3f80">
  <xsd:schema xmlns:xsd="http://www.w3.org/2001/XMLSchema" xmlns:xs="http://www.w3.org/2001/XMLSchema" xmlns:p="http://schemas.microsoft.com/office/2006/metadata/properties" xmlns:ns3="807a2259-c31f-4c19-860a-8ff354403ea1" xmlns:ns4="f875cc4d-5b98-4acc-a445-dd2506d11809" targetNamespace="http://schemas.microsoft.com/office/2006/metadata/properties" ma:root="true" ma:fieldsID="f95b7af506efc7d9aa035544358c7ba1" ns3:_="" ns4:_="">
    <xsd:import namespace="807a2259-c31f-4c19-860a-8ff354403ea1"/>
    <xsd:import namespace="f875cc4d-5b98-4acc-a445-dd2506d118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2259-c31f-4c19-860a-8ff354403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cc4d-5b98-4acc-a445-dd2506d118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7a2259-c31f-4c19-860a-8ff354403ea1" xsi:nil="true"/>
  </documentManagement>
</p:properties>
</file>

<file path=customXml/itemProps1.xml><?xml version="1.0" encoding="utf-8"?>
<ds:datastoreItem xmlns:ds="http://schemas.openxmlformats.org/officeDocument/2006/customXml" ds:itemID="{91BFFD7C-2C1B-4CCD-AF99-DC24121AA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a2259-c31f-4c19-860a-8ff354403ea1"/>
    <ds:schemaRef ds:uri="f875cc4d-5b98-4acc-a445-dd2506d11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1E7C0D-AF40-42F1-BB5F-699D49397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7FA88-6FED-447A-A853-FD0A435AF1FD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875cc4d-5b98-4acc-a445-dd2506d11809"/>
    <ds:schemaRef ds:uri="807a2259-c31f-4c19-860a-8ff354403e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757</Words>
  <Application>Microsoft Office PowerPoint</Application>
  <PresentationFormat>Panorámica</PresentationFormat>
  <Paragraphs>211</Paragraphs>
  <Slides>20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Malgun Gothic</vt:lpstr>
      <vt:lpstr>Arial</vt:lpstr>
      <vt:lpstr>Calibri</vt:lpstr>
      <vt:lpstr>Calibri Light</vt:lpstr>
      <vt:lpstr>Helvetica</vt:lpstr>
      <vt:lpstr>Tema de Office</vt:lpstr>
      <vt:lpstr> El camino hacia un nuevo  sistema pensional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David Eduardo Ramos Silva</dc:creator>
  <cp:lastModifiedBy>David Gonzalez Quintero</cp:lastModifiedBy>
  <cp:revision>4</cp:revision>
  <dcterms:created xsi:type="dcterms:W3CDTF">2022-08-10T16:11:22Z</dcterms:created>
  <dcterms:modified xsi:type="dcterms:W3CDTF">2023-03-30T12:49:19Z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0x010100655D8C9EC1574545916CD5775EF102A8</vt:lpwstr>
  </property>
</Properties>
</file>