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24"/>
  </p:notesMasterIdLst>
  <p:sldIdLst>
    <p:sldId id="257" r:id="rId2"/>
    <p:sldId id="2455" r:id="rId3"/>
    <p:sldId id="2493" r:id="rId4"/>
    <p:sldId id="2443" r:id="rId5"/>
    <p:sldId id="2461" r:id="rId6"/>
    <p:sldId id="2454" r:id="rId7"/>
    <p:sldId id="2463" r:id="rId8"/>
    <p:sldId id="2466" r:id="rId9"/>
    <p:sldId id="2469" r:id="rId10"/>
    <p:sldId id="2448" r:id="rId11"/>
    <p:sldId id="2450" r:id="rId12"/>
    <p:sldId id="2150" r:id="rId13"/>
    <p:sldId id="2479" r:id="rId14"/>
    <p:sldId id="2480" r:id="rId15"/>
    <p:sldId id="2759" r:id="rId16"/>
    <p:sldId id="2494" r:id="rId17"/>
    <p:sldId id="2495" r:id="rId18"/>
    <p:sldId id="2484" r:id="rId19"/>
    <p:sldId id="291" r:id="rId20"/>
    <p:sldId id="2486" r:id="rId21"/>
    <p:sldId id="2487" r:id="rId22"/>
    <p:sldId id="280" r:id="rId23"/>
  </p:sldIdLst>
  <p:sldSz cx="12779375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40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33CC"/>
    <a:srgbClr val="364354"/>
    <a:srgbClr val="9CA8D4"/>
    <a:srgbClr val="4B5D75"/>
    <a:srgbClr val="2E3946"/>
    <a:srgbClr val="404F62"/>
    <a:srgbClr val="485970"/>
    <a:srgbClr val="4E617A"/>
    <a:srgbClr val="576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7" autoAdjust="0"/>
    <p:restoredTop sz="86783" autoAdjust="0"/>
  </p:normalViewPr>
  <p:slideViewPr>
    <p:cSldViewPr snapToGrid="0" snapToObjects="1">
      <p:cViewPr varScale="1">
        <p:scale>
          <a:sx n="85" d="100"/>
          <a:sy n="85" d="100"/>
        </p:scale>
        <p:origin x="1048" y="160"/>
      </p:cViewPr>
      <p:guideLst>
        <p:guide orient="horz" pos="2183"/>
        <p:guide pos="40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dcubillos_mintrabajo_gov_co/Documents/Documents/DIANA/2021/Ficha%20COCO_D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pena_mintrabajo_gov_co/Documents/2021/Reportes%20Mercado%20Laboral/20211127_Informalidad%20Laboral/20211127_Informalidad_jul-sep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pena_mintrabajo_gov_co/Documents/2021/PPT%20SALARIO%20MINIMO%202021/Actualizaci&#243;n%20Salario%20M&#237;nimo%202009%20-%202021_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pena_mintrabajo_gov_co/Documents/2021/PPT%20SALARIO%20MINIMO%202021/Actualizaci&#243;n%20Salario%20M&#237;nimo%202009%20-%202021_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pena_mintrabajo_gov_co/Documents/2021/PPT%20SALARIO%20MINIMO%202021/Actualizaci&#243;n%20Salario%20M&#237;nimo%202009%20-%202021_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pena_mintrabajo_gov_co/Documents/2021/PPT%20SALARIO%20MINIMO%202021/Actualizaci&#243;n%20Salario%20M&#237;nimo%202009%20-%202021_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dcubillos_mintrabajo_gov_co/Documents/Documents/DIANA/2021/Ficha%20COCO_D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dcubillos_mintrabajo_gov_co/Documents/Documents/DIANA/GEIH/Anexos%20DANE/Tablas%20y%20gr&#225;ficos%202021103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pena_mintrabajo_gov_co/Documents/2021/Reportes%20Mercado%20Laboral/202110/20211029_Reporte%20Mercado%20Laboral_graficas%20y%20tabla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icardopz\Downloads\Actualizaci&#243;n%20Salario%20M&#237;nimo%202009%20-%202021_1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pena_mintrabajo_gov_co/Documents/2021/Reportes%20Mercado%20Laboral/20211127_Informalidad%20Laboral/20211127_Informalidad_jul-se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dcubillos_mintrabajo_gov_co/Documents/Documents/DIANA/GEIH/Anexos%20DANE/Tablas%20y%20gr&#225;ficos%2020211030_Versi&#243;n%20Ricard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dcubillos_mintrabajo_gov_co/Documents/Documents/DIANA/GEIH/Anexos%20DANE/Tablas%20y%20gr&#225;ficos%2020211030_Versi&#243;n%20Ricar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'10'!$D$12</c:f>
          <c:strCache>
            <c:ptCount val="1"/>
            <c:pt idx="0">
              <c:v>Población Ocupada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99457696"/>
        <c:axId val="-1899454432"/>
      </c:barChart>
      <c:catAx>
        <c:axId val="-189945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9454432"/>
        <c:crosses val="autoZero"/>
        <c:auto val="1"/>
        <c:lblAlgn val="ctr"/>
        <c:lblOffset val="100"/>
        <c:noMultiLvlLbl val="0"/>
      </c:catAx>
      <c:valAx>
        <c:axId val="-1899454432"/>
        <c:scaling>
          <c:orientation val="minMax"/>
          <c:min val="2000"/>
        </c:scaling>
        <c:delete val="1"/>
        <c:axPos val="l"/>
        <c:numFmt formatCode="_-* #,##0_-;\-* #,##0_-;_-* &quot;-&quot;??_-;_-@_-" sourceLinked="1"/>
        <c:majorTickMark val="out"/>
        <c:minorTickMark val="none"/>
        <c:tickLblPos val="nextTo"/>
        <c:crossAx val="-18994576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JovenesTD!$C$4</c:f>
              <c:strCache>
                <c:ptCount val="1"/>
                <c:pt idx="0">
                  <c:v>Jóvenes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JovenesTD!$B$16:$B$18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JovenesTD!$C$16:$C$18</c:f>
              <c:numCache>
                <c:formatCode>_-* #,##0.0_-;\-* #,##0.0_-;_-* "-"??_-;_-@_-</c:formatCode>
                <c:ptCount val="3"/>
                <c:pt idx="0">
                  <c:v>18.2</c:v>
                </c:pt>
                <c:pt idx="1">
                  <c:v>26.5</c:v>
                </c:pt>
                <c:pt idx="2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B8-42E2-AE86-DE5EF0A5D78A}"/>
            </c:ext>
          </c:extLst>
        </c:ser>
        <c:ser>
          <c:idx val="0"/>
          <c:order val="1"/>
          <c:tx>
            <c:strRef>
              <c:f>JovenesTD!$D$4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rgbClr val="0070C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JovenesTD!$B$16:$B$18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JovenesTD!$D$16:$D$18</c:f>
              <c:numCache>
                <c:formatCode>_-* #,##0.0_-;\-* #,##0.0_-;_-* "-"??_-;_-@_-</c:formatCode>
                <c:ptCount val="3"/>
                <c:pt idx="0">
                  <c:v>10.6</c:v>
                </c:pt>
                <c:pt idx="1">
                  <c:v>17.5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B8-42E2-AE86-DE5EF0A5D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98191840"/>
        <c:axId val="-1898186944"/>
      </c:barChart>
      <c:catAx>
        <c:axId val="-189819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8186944"/>
        <c:crosses val="autoZero"/>
        <c:auto val="1"/>
        <c:lblAlgn val="ctr"/>
        <c:lblOffset val="100"/>
        <c:noMultiLvlLbl val="0"/>
      </c:catAx>
      <c:valAx>
        <c:axId val="-1898186944"/>
        <c:scaling>
          <c:orientation val="minMax"/>
          <c:min val="7"/>
        </c:scaling>
        <c:delete val="1"/>
        <c:axPos val="l"/>
        <c:numFmt formatCode="_-* #,##0.0_-;\-* #,##0.0_-;_-* &quot;-&quot;??_-;_-@_-" sourceLinked="1"/>
        <c:majorTickMark val="none"/>
        <c:minorTickMark val="none"/>
        <c:tickLblPos val="nextTo"/>
        <c:crossAx val="-189819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800">
          <a:solidFill>
            <a:sysClr val="windowText" lastClr="000000"/>
          </a:solidFill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Inflacion_SMMLV!$D$6</c:f>
              <c:strCache>
                <c:ptCount val="1"/>
                <c:pt idx="0">
                  <c:v>Inflación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Inflacion_SMMLV!$B$17:$B$48</c:f>
              <c:strCach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 (oct)</c:v>
                </c:pt>
              </c:strCache>
            </c:strRef>
          </c:cat>
          <c:val>
            <c:numRef>
              <c:f>Inflacion_SMMLV!$D$17:$D$48</c:f>
              <c:numCache>
                <c:formatCode>0.0%</c:formatCode>
                <c:ptCount val="32"/>
                <c:pt idx="0">
                  <c:v>0.3236</c:v>
                </c:pt>
                <c:pt idx="1">
                  <c:v>0.26819999999999999</c:v>
                </c:pt>
                <c:pt idx="2">
                  <c:v>0.25129999999999997</c:v>
                </c:pt>
                <c:pt idx="3">
                  <c:v>0.22600000000000001</c:v>
                </c:pt>
                <c:pt idx="4">
                  <c:v>0.22589999999999999</c:v>
                </c:pt>
                <c:pt idx="5">
                  <c:v>0.1946</c:v>
                </c:pt>
                <c:pt idx="6">
                  <c:v>0.21629999999999999</c:v>
                </c:pt>
                <c:pt idx="7">
                  <c:v>0.17679999999999998</c:v>
                </c:pt>
                <c:pt idx="8">
                  <c:v>0.16699999999999998</c:v>
                </c:pt>
                <c:pt idx="9">
                  <c:v>9.2300000000000007E-2</c:v>
                </c:pt>
                <c:pt idx="10">
                  <c:v>8.7499999999999994E-2</c:v>
                </c:pt>
                <c:pt idx="11">
                  <c:v>7.6499999999999999E-2</c:v>
                </c:pt>
                <c:pt idx="12">
                  <c:v>6.9900000000000004E-2</c:v>
                </c:pt>
                <c:pt idx="13">
                  <c:v>6.4899999999999999E-2</c:v>
                </c:pt>
                <c:pt idx="14">
                  <c:v>5.5E-2</c:v>
                </c:pt>
                <c:pt idx="15">
                  <c:v>4.8499999999999995E-2</c:v>
                </c:pt>
                <c:pt idx="16">
                  <c:v>4.4800000000000006E-2</c:v>
                </c:pt>
                <c:pt idx="17">
                  <c:v>5.6900000000000006E-2</c:v>
                </c:pt>
                <c:pt idx="18">
                  <c:v>7.6700000000000004E-2</c:v>
                </c:pt>
                <c:pt idx="19">
                  <c:v>0.02</c:v>
                </c:pt>
                <c:pt idx="20">
                  <c:v>3.1699999999999999E-2</c:v>
                </c:pt>
                <c:pt idx="21">
                  <c:v>3.73E-2</c:v>
                </c:pt>
                <c:pt idx="22">
                  <c:v>2.4399999999999998E-2</c:v>
                </c:pt>
                <c:pt idx="23">
                  <c:v>1.9400000000000001E-2</c:v>
                </c:pt>
                <c:pt idx="24">
                  <c:v>3.6600000000000001E-2</c:v>
                </c:pt>
                <c:pt idx="25">
                  <c:v>6.7699999999999996E-2</c:v>
                </c:pt>
                <c:pt idx="26">
                  <c:v>5.7500000000000002E-2</c:v>
                </c:pt>
                <c:pt idx="27">
                  <c:v>4.0899999999999999E-2</c:v>
                </c:pt>
                <c:pt idx="28">
                  <c:v>3.1800000000000002E-2</c:v>
                </c:pt>
                <c:pt idx="29">
                  <c:v>3.7999999999999999E-2</c:v>
                </c:pt>
                <c:pt idx="30">
                  <c:v>1.61E-2</c:v>
                </c:pt>
                <c:pt idx="31">
                  <c:v>4.3400000000000001E-2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33A-41CF-8935-50A4218E7871}"/>
            </c:ext>
          </c:extLst>
        </c:ser>
        <c:ser>
          <c:idx val="1"/>
          <c:order val="1"/>
          <c:tx>
            <c:strRef>
              <c:f>Inflacion_SMMLV!$E$6</c:f>
              <c:strCache>
                <c:ptCount val="1"/>
                <c:pt idx="0">
                  <c:v>SMMLV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Inflacion_SMMLV!$B$17:$B$48</c:f>
              <c:strCach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 (oct)</c:v>
                </c:pt>
              </c:strCache>
            </c:strRef>
          </c:cat>
          <c:val>
            <c:numRef>
              <c:f>Inflacion_SMMLV!$E$17:$E$48</c:f>
              <c:numCache>
                <c:formatCode>0.0%</c:formatCode>
                <c:ptCount val="32"/>
                <c:pt idx="0">
                  <c:v>0.25999705156083003</c:v>
                </c:pt>
                <c:pt idx="1">
                  <c:v>0.2606946983546618</c:v>
                </c:pt>
                <c:pt idx="2">
                  <c:v>0.26044083526682132</c:v>
                </c:pt>
                <c:pt idx="3">
                  <c:v>0.25034514496088356</c:v>
                </c:pt>
                <c:pt idx="4">
                  <c:v>0.21089436878910564</c:v>
                </c:pt>
                <c:pt idx="5">
                  <c:v>0.20500506585612968</c:v>
                </c:pt>
                <c:pt idx="6">
                  <c:v>0.19499049893218084</c:v>
                </c:pt>
                <c:pt idx="7">
                  <c:v>0.21023746701846968</c:v>
                </c:pt>
                <c:pt idx="8">
                  <c:v>0.18500043603383623</c:v>
                </c:pt>
                <c:pt idx="9">
                  <c:v>0.16010715021636102</c:v>
                </c:pt>
                <c:pt idx="10">
                  <c:v>9.9974625729510269E-2</c:v>
                </c:pt>
                <c:pt idx="11">
                  <c:v>9.9577085736255289E-2</c:v>
                </c:pt>
                <c:pt idx="12">
                  <c:v>8.0419580419580416E-2</c:v>
                </c:pt>
                <c:pt idx="13">
                  <c:v>7.4433656957928807E-2</c:v>
                </c:pt>
                <c:pt idx="14">
                  <c:v>7.8313253012048195E-2</c:v>
                </c:pt>
                <c:pt idx="15">
                  <c:v>6.5642458100558659E-2</c:v>
                </c:pt>
                <c:pt idx="16">
                  <c:v>6.9462647444298822E-2</c:v>
                </c:pt>
                <c:pt idx="17">
                  <c:v>6.2990196078431371E-2</c:v>
                </c:pt>
                <c:pt idx="18">
                  <c:v>6.4099608023979709E-2</c:v>
                </c:pt>
                <c:pt idx="19">
                  <c:v>7.6706392199349938E-2</c:v>
                </c:pt>
                <c:pt idx="20">
                  <c:v>3.6425840209297643E-2</c:v>
                </c:pt>
                <c:pt idx="21">
                  <c:v>0.04</c:v>
                </c:pt>
                <c:pt idx="22">
                  <c:v>5.8065720687079915E-2</c:v>
                </c:pt>
                <c:pt idx="23">
                  <c:v>4.0232927474854421E-2</c:v>
                </c:pt>
                <c:pt idx="24">
                  <c:v>4.4953350296861753E-2</c:v>
                </c:pt>
                <c:pt idx="25">
                  <c:v>4.6022727272727278E-2</c:v>
                </c:pt>
                <c:pt idx="26">
                  <c:v>7.0000775975789548E-2</c:v>
                </c:pt>
                <c:pt idx="27">
                  <c:v>7.0000217563147699E-2</c:v>
                </c:pt>
                <c:pt idx="28">
                  <c:v>5.8999589273393459E-2</c:v>
                </c:pt>
                <c:pt idx="29">
                  <c:v>5.9999334393184188E-2</c:v>
                </c:pt>
                <c:pt idx="30">
                  <c:v>6.0000048302411742E-2</c:v>
                </c:pt>
                <c:pt idx="31">
                  <c:v>3.4999880383183926E-2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33A-41CF-8935-50A4218E7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98191296"/>
        <c:axId val="-1898189664"/>
      </c:lineChart>
      <c:catAx>
        <c:axId val="-189819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8189664"/>
        <c:crosses val="autoZero"/>
        <c:auto val="1"/>
        <c:lblAlgn val="ctr"/>
        <c:lblOffset val="100"/>
        <c:noMultiLvlLbl val="0"/>
      </c:catAx>
      <c:valAx>
        <c:axId val="-189818966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819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Inflacion_SMMLV!$F$6</c:f>
              <c:strCache>
                <c:ptCount val="1"/>
                <c:pt idx="0">
                  <c:v>Incr_acum_infl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Dot"/>
              <a:round/>
            </a:ln>
            <a:effectLst/>
          </c:spPr>
          <c:marker>
            <c:symbol val="diamond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22"/>
              <c:layout>
                <c:manualLayout>
                  <c:x val="-1.5065911136926286E-2"/>
                  <c:y val="6.2232586697466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AA-4595-885E-32FB3C552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Inflacion_SMMLV!$B$26:$B$48</c:f>
              <c:strCach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 (oct)</c:v>
                </c:pt>
              </c:strCache>
            </c:strRef>
          </c:cat>
          <c:val>
            <c:numRef>
              <c:f>Inflacion_SMMLV!$F$26:$F$48</c:f>
              <c:numCache>
                <c:formatCode>0.0%</c:formatCode>
                <c:ptCount val="23"/>
                <c:pt idx="0">
                  <c:v>9.2300000000000007E-2</c:v>
                </c:pt>
                <c:pt idx="1">
                  <c:v>0.17980000000000002</c:v>
                </c:pt>
                <c:pt idx="2">
                  <c:v>0.25630000000000003</c:v>
                </c:pt>
                <c:pt idx="3">
                  <c:v>0.32620000000000005</c:v>
                </c:pt>
                <c:pt idx="4">
                  <c:v>0.39110000000000006</c:v>
                </c:pt>
                <c:pt idx="5">
                  <c:v>0.44610000000000005</c:v>
                </c:pt>
                <c:pt idx="6">
                  <c:v>0.49460000000000004</c:v>
                </c:pt>
                <c:pt idx="7">
                  <c:v>0.5394000000000001</c:v>
                </c:pt>
                <c:pt idx="8">
                  <c:v>0.59630000000000005</c:v>
                </c:pt>
                <c:pt idx="9">
                  <c:v>0.67300000000000004</c:v>
                </c:pt>
                <c:pt idx="10">
                  <c:v>0.69300000000000006</c:v>
                </c:pt>
                <c:pt idx="11">
                  <c:v>0.72470000000000001</c:v>
                </c:pt>
                <c:pt idx="12">
                  <c:v>0.76200000000000001</c:v>
                </c:pt>
                <c:pt idx="13">
                  <c:v>0.78639999999999999</c:v>
                </c:pt>
                <c:pt idx="14">
                  <c:v>0.80579999999999996</c:v>
                </c:pt>
                <c:pt idx="15">
                  <c:v>0.84239999999999993</c:v>
                </c:pt>
                <c:pt idx="16">
                  <c:v>0.91009999999999991</c:v>
                </c:pt>
                <c:pt idx="17">
                  <c:v>0.9675999999999999</c:v>
                </c:pt>
                <c:pt idx="18">
                  <c:v>1.0085</c:v>
                </c:pt>
                <c:pt idx="19">
                  <c:v>1.0403</c:v>
                </c:pt>
                <c:pt idx="20">
                  <c:v>1.0783</c:v>
                </c:pt>
                <c:pt idx="21">
                  <c:v>1.0944</c:v>
                </c:pt>
                <c:pt idx="22">
                  <c:v>1.1378000000000001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1AA-4595-885E-32FB3C552834}"/>
            </c:ext>
          </c:extLst>
        </c:ser>
        <c:ser>
          <c:idx val="1"/>
          <c:order val="1"/>
          <c:tx>
            <c:strRef>
              <c:f>Inflacion_SMMLV!$G$6</c:f>
              <c:strCache>
                <c:ptCount val="1"/>
                <c:pt idx="0">
                  <c:v>Incr_acum_SMMLV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diamond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22"/>
              <c:layout>
                <c:manualLayout>
                  <c:x val="-3.3898300058083967E-2"/>
                  <c:y val="-6.2232586697466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AA-4595-885E-32FB3C552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Inflacion_SMMLV!$B$26:$B$48</c:f>
              <c:strCach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 (oct)</c:v>
                </c:pt>
              </c:strCache>
            </c:strRef>
          </c:cat>
          <c:val>
            <c:numRef>
              <c:f>Inflacion_SMMLV!$G$26:$G$48</c:f>
              <c:numCache>
                <c:formatCode>0.0%</c:formatCode>
                <c:ptCount val="23"/>
                <c:pt idx="0">
                  <c:v>0.16010715021636102</c:v>
                </c:pt>
                <c:pt idx="1">
                  <c:v>0.26008177594587129</c:v>
                </c:pt>
                <c:pt idx="2">
                  <c:v>0.35965886168212657</c:v>
                </c:pt>
                <c:pt idx="3">
                  <c:v>0.44007844210170699</c:v>
                </c:pt>
                <c:pt idx="4">
                  <c:v>0.5145120990596358</c:v>
                </c:pt>
                <c:pt idx="5">
                  <c:v>0.59282535207168396</c:v>
                </c:pt>
                <c:pt idx="6">
                  <c:v>0.65846781017224265</c:v>
                </c:pt>
                <c:pt idx="7">
                  <c:v>0.72793045761654152</c:v>
                </c:pt>
                <c:pt idx="8">
                  <c:v>0.79092065369497289</c:v>
                </c:pt>
                <c:pt idx="9">
                  <c:v>0.85502026171895262</c:v>
                </c:pt>
                <c:pt idx="10">
                  <c:v>0.93172665391830256</c:v>
                </c:pt>
                <c:pt idx="11">
                  <c:v>0.96815249412760018</c:v>
                </c:pt>
                <c:pt idx="12">
                  <c:v>1.0081524941276001</c:v>
                </c:pt>
                <c:pt idx="13">
                  <c:v>1.0662182148146799</c:v>
                </c:pt>
                <c:pt idx="14">
                  <c:v>1.1064511422895345</c:v>
                </c:pt>
                <c:pt idx="15">
                  <c:v>1.1514044925863962</c:v>
                </c:pt>
                <c:pt idx="16">
                  <c:v>1.1974272198591236</c:v>
                </c:pt>
                <c:pt idx="17">
                  <c:v>1.2674279958349131</c:v>
                </c:pt>
                <c:pt idx="18">
                  <c:v>1.3374282133980608</c:v>
                </c:pt>
                <c:pt idx="19">
                  <c:v>1.3964278026714543</c:v>
                </c:pt>
                <c:pt idx="20">
                  <c:v>1.4564271370646384</c:v>
                </c:pt>
                <c:pt idx="21">
                  <c:v>1.5164271853670501</c:v>
                </c:pt>
                <c:pt idx="22">
                  <c:v>1.551427065750234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31AA-4595-885E-32FB3C552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98195104"/>
        <c:axId val="-1898190752"/>
      </c:lineChart>
      <c:catAx>
        <c:axId val="-189819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8190752"/>
        <c:crosses val="autoZero"/>
        <c:auto val="1"/>
        <c:lblAlgn val="ctr"/>
        <c:lblOffset val="100"/>
        <c:noMultiLvlLbl val="0"/>
      </c:catAx>
      <c:valAx>
        <c:axId val="-18981907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819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'Salarios + - $5000 '!$L$99</c:f>
              <c:strCache>
                <c:ptCount val="1"/>
                <c:pt idx="0">
                  <c:v>Menos de un SMMLV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'Salarios + - $5000 '!$M$98:$O$98</c:f>
              <c:strCache>
                <c:ptCount val="3"/>
                <c:pt idx="0">
                  <c:v>2019</c:v>
                </c:pt>
                <c:pt idx="1">
                  <c:v>2020*</c:v>
                </c:pt>
                <c:pt idx="2">
                  <c:v>2021**</c:v>
                </c:pt>
              </c:strCache>
            </c:strRef>
          </c:cat>
          <c:val>
            <c:numRef>
              <c:f>'Salarios + - $5000 '!$M$99:$O$99</c:f>
              <c:numCache>
                <c:formatCode>#,##0.0</c:formatCode>
                <c:ptCount val="3"/>
                <c:pt idx="0">
                  <c:v>44.38565386002395</c:v>
                </c:pt>
                <c:pt idx="1">
                  <c:v>48.251881788795565</c:v>
                </c:pt>
                <c:pt idx="2">
                  <c:v>48.131436859728552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5-46BC-A143-25C3B3DF516D}"/>
            </c:ext>
          </c:extLst>
        </c:ser>
        <c:ser>
          <c:idx val="1"/>
          <c:order val="1"/>
          <c:tx>
            <c:strRef>
              <c:f>'Salarios + - $5000 '!$L$100</c:f>
              <c:strCache>
                <c:ptCount val="1"/>
                <c:pt idx="0">
                  <c:v>Un  SMMLV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'Salarios + - $5000 '!$M$98:$O$98</c:f>
              <c:strCache>
                <c:ptCount val="3"/>
                <c:pt idx="0">
                  <c:v>2019</c:v>
                </c:pt>
                <c:pt idx="1">
                  <c:v>2020*</c:v>
                </c:pt>
                <c:pt idx="2">
                  <c:v>2021**</c:v>
                </c:pt>
              </c:strCache>
            </c:strRef>
          </c:cat>
          <c:val>
            <c:numRef>
              <c:f>'Salarios + - $5000 '!$M$100:$O$100</c:f>
              <c:numCache>
                <c:formatCode>#,##0.0</c:formatCode>
                <c:ptCount val="3"/>
                <c:pt idx="0">
                  <c:v>9.5634428716135709</c:v>
                </c:pt>
                <c:pt idx="1">
                  <c:v>8.7197229008980734</c:v>
                </c:pt>
                <c:pt idx="2">
                  <c:v>9.9754090234418857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05-46BC-A143-25C3B3DF516D}"/>
            </c:ext>
          </c:extLst>
        </c:ser>
        <c:ser>
          <c:idx val="2"/>
          <c:order val="2"/>
          <c:tx>
            <c:strRef>
              <c:f>'Salarios + - $5000 '!$L$101</c:f>
              <c:strCache>
                <c:ptCount val="1"/>
                <c:pt idx="0">
                  <c:v>Màs de 1 smmlv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'Salarios + - $5000 '!$M$98:$O$98</c:f>
              <c:strCache>
                <c:ptCount val="3"/>
                <c:pt idx="0">
                  <c:v>2019</c:v>
                </c:pt>
                <c:pt idx="1">
                  <c:v>2020*</c:v>
                </c:pt>
                <c:pt idx="2">
                  <c:v>2021**</c:v>
                </c:pt>
              </c:strCache>
            </c:strRef>
          </c:cat>
          <c:val>
            <c:numRef>
              <c:f>'Salarios + - $5000 '!$M$101:$O$101</c:f>
              <c:numCache>
                <c:formatCode>#,##0.0</c:formatCode>
                <c:ptCount val="3"/>
                <c:pt idx="0">
                  <c:v>39.289748954157936</c:v>
                </c:pt>
                <c:pt idx="1">
                  <c:v>35.702902023952362</c:v>
                </c:pt>
                <c:pt idx="2">
                  <c:v>33.24961066115398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05-46BC-A143-25C3B3DF516D}"/>
            </c:ext>
          </c:extLst>
        </c:ser>
        <c:ser>
          <c:idx val="3"/>
          <c:order val="3"/>
          <c:tx>
            <c:strRef>
              <c:f>'Salarios + - $5000 '!$L$102</c:f>
              <c:strCache>
                <c:ptCount val="1"/>
                <c:pt idx="0">
                  <c:v>Sin información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'Salarios + - $5000 '!$M$98:$O$98</c:f>
              <c:strCache>
                <c:ptCount val="3"/>
                <c:pt idx="0">
                  <c:v>2019</c:v>
                </c:pt>
                <c:pt idx="1">
                  <c:v>2020*</c:v>
                </c:pt>
                <c:pt idx="2">
                  <c:v>2021**</c:v>
                </c:pt>
              </c:strCache>
            </c:strRef>
          </c:cat>
          <c:val>
            <c:numRef>
              <c:f>'Salarios + - $5000 '!$M$102:$O$102</c:f>
              <c:numCache>
                <c:formatCode>#,##0.0</c:formatCode>
                <c:ptCount val="3"/>
                <c:pt idx="0">
                  <c:v>6.7611543142045401</c:v>
                </c:pt>
                <c:pt idx="1">
                  <c:v>7.3254932863539972</c:v>
                </c:pt>
                <c:pt idx="2">
                  <c:v>8.6435429756015374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05-46BC-A143-25C3B3DF5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30879904"/>
        <c:axId val="-1830882080"/>
      </c:barChart>
      <c:catAx>
        <c:axId val="-183087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0882080"/>
        <c:crosses val="autoZero"/>
        <c:auto val="1"/>
        <c:lblAlgn val="ctr"/>
        <c:lblOffset val="100"/>
        <c:noMultiLvlLbl val="0"/>
      </c:catAx>
      <c:valAx>
        <c:axId val="-183088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087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'Salarios + - $5000 '!$L$151</c:f>
              <c:strCache>
                <c:ptCount val="1"/>
                <c:pt idx="0">
                  <c:v>Menos de un SMMLV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'Salarios + - $5000 '!$M$98:$O$98</c:f>
              <c:strCache>
                <c:ptCount val="3"/>
                <c:pt idx="0">
                  <c:v>2019</c:v>
                </c:pt>
                <c:pt idx="1">
                  <c:v>2020*</c:v>
                </c:pt>
                <c:pt idx="2">
                  <c:v>2021**</c:v>
                </c:pt>
              </c:strCache>
            </c:strRef>
          </c:cat>
          <c:val>
            <c:numRef>
              <c:f>'Salarios + - $5000 '!$M$151:$O$151</c:f>
              <c:numCache>
                <c:formatCode>#,##0.0</c:formatCode>
                <c:ptCount val="3"/>
                <c:pt idx="0">
                  <c:v>19.784620332680326</c:v>
                </c:pt>
                <c:pt idx="1">
                  <c:v>22.392918465931189</c:v>
                </c:pt>
                <c:pt idx="2">
                  <c:v>21.919219828902257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C4-4821-9806-568BA1B2B00F}"/>
            </c:ext>
          </c:extLst>
        </c:ser>
        <c:ser>
          <c:idx val="1"/>
          <c:order val="1"/>
          <c:tx>
            <c:strRef>
              <c:f>'Salarios + - $5000 '!$L$152</c:f>
              <c:strCache>
                <c:ptCount val="1"/>
                <c:pt idx="0">
                  <c:v>Un SMMLV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'Salarios + - $5000 '!$M$98:$O$98</c:f>
              <c:strCache>
                <c:ptCount val="3"/>
                <c:pt idx="0">
                  <c:v>2019</c:v>
                </c:pt>
                <c:pt idx="1">
                  <c:v>2020*</c:v>
                </c:pt>
                <c:pt idx="2">
                  <c:v>2021**</c:v>
                </c:pt>
              </c:strCache>
            </c:strRef>
          </c:cat>
          <c:val>
            <c:numRef>
              <c:f>'Salarios + - $5000 '!$M$152:$O$152</c:f>
              <c:numCache>
                <c:formatCode>#,##0.0</c:formatCode>
                <c:ptCount val="3"/>
                <c:pt idx="0">
                  <c:v>20.359037730735842</c:v>
                </c:pt>
                <c:pt idx="1">
                  <c:v>19.409241758950468</c:v>
                </c:pt>
                <c:pt idx="2">
                  <c:v>21.884731087656782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C4-4821-9806-568BA1B2B00F}"/>
            </c:ext>
          </c:extLst>
        </c:ser>
        <c:ser>
          <c:idx val="2"/>
          <c:order val="2"/>
          <c:tx>
            <c:strRef>
              <c:f>'Salarios + - $5000 '!$L$153</c:f>
              <c:strCache>
                <c:ptCount val="1"/>
                <c:pt idx="0">
                  <c:v>Más de 1 smmlv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'Salarios + - $5000 '!$M$98:$O$98</c:f>
              <c:strCache>
                <c:ptCount val="3"/>
                <c:pt idx="0">
                  <c:v>2019</c:v>
                </c:pt>
                <c:pt idx="1">
                  <c:v>2020*</c:v>
                </c:pt>
                <c:pt idx="2">
                  <c:v>2021**</c:v>
                </c:pt>
              </c:strCache>
            </c:strRef>
          </c:cat>
          <c:val>
            <c:numRef>
              <c:f>'Salarios + - $5000 '!$M$153:$O$153</c:f>
              <c:numCache>
                <c:formatCode>#,##0.0</c:formatCode>
                <c:ptCount val="3"/>
                <c:pt idx="0">
                  <c:v>57.283553135805768</c:v>
                </c:pt>
                <c:pt idx="1">
                  <c:v>54.873657266803292</c:v>
                </c:pt>
                <c:pt idx="2">
                  <c:v>50.920697776311926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C4-4821-9806-568BA1B2B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30880448"/>
        <c:axId val="-1830875552"/>
      </c:barChart>
      <c:catAx>
        <c:axId val="-183088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0875552"/>
        <c:crosses val="autoZero"/>
        <c:auto val="1"/>
        <c:lblAlgn val="ctr"/>
        <c:lblOffset val="100"/>
        <c:noMultiLvlLbl val="0"/>
      </c:catAx>
      <c:valAx>
        <c:axId val="-183087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088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'10'!$D$6</c:f>
          <c:strCache>
            <c:ptCount val="1"/>
            <c:pt idx="0">
              <c:v>Tasa de Ocupación %</c:v>
            </c:pt>
          </c:strCache>
        </c:strRef>
      </c:tx>
      <c:layout>
        <c:manualLayout>
          <c:xMode val="edge"/>
          <c:yMode val="edge"/>
          <c:x val="0.26705150567714331"/>
          <c:y val="4.7141796585003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99460960"/>
        <c:axId val="-1899464224"/>
      </c:barChart>
      <c:catAx>
        <c:axId val="-189946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9464224"/>
        <c:crosses val="autoZero"/>
        <c:auto val="1"/>
        <c:lblAlgn val="ctr"/>
        <c:lblOffset val="100"/>
        <c:noMultiLvlLbl val="0"/>
      </c:catAx>
      <c:valAx>
        <c:axId val="-1899464224"/>
        <c:scaling>
          <c:orientation val="minMax"/>
          <c:min val="8"/>
        </c:scaling>
        <c:delete val="1"/>
        <c:axPos val="l"/>
        <c:numFmt formatCode="_-* #,##0.0_-;\-* #,##0.0_-;_-* &quot;-&quot;??_-;_-@_-" sourceLinked="1"/>
        <c:majorTickMark val="out"/>
        <c:minorTickMark val="none"/>
        <c:tickLblPos val="nextTo"/>
        <c:crossAx val="-189946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'Var O D I'!$K$2</c:f>
              <c:strCache>
                <c:ptCount val="1"/>
                <c:pt idx="0">
                  <c:v>Ocupados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 O D I'!$J$17:$J$36</c:f>
              <c:strCache>
                <c:ptCount val="20"/>
                <c:pt idx="0">
                  <c:v>Mar 2020-2019</c:v>
                </c:pt>
                <c:pt idx="1">
                  <c:v>Abr 2020-2019</c:v>
                </c:pt>
                <c:pt idx="2">
                  <c:v>May 2020-2019</c:v>
                </c:pt>
                <c:pt idx="3">
                  <c:v>Jun 2020-2019</c:v>
                </c:pt>
                <c:pt idx="4">
                  <c:v>Jul 2020-2019</c:v>
                </c:pt>
                <c:pt idx="5">
                  <c:v>Ago 2020-2019</c:v>
                </c:pt>
                <c:pt idx="6">
                  <c:v>Sep 2020-2019</c:v>
                </c:pt>
                <c:pt idx="7">
                  <c:v>Oct 2020-2019</c:v>
                </c:pt>
                <c:pt idx="8">
                  <c:v>Nov 2020-2019</c:v>
                </c:pt>
                <c:pt idx="9">
                  <c:v>Dic 2020-2019</c:v>
                </c:pt>
                <c:pt idx="10">
                  <c:v>Ene 2021-2020</c:v>
                </c:pt>
                <c:pt idx="11">
                  <c:v>Feb 2021-2020</c:v>
                </c:pt>
                <c:pt idx="12">
                  <c:v>Mar 2021-2020</c:v>
                </c:pt>
                <c:pt idx="13">
                  <c:v>Abr 2021-2020</c:v>
                </c:pt>
                <c:pt idx="14">
                  <c:v>May 2021-2020</c:v>
                </c:pt>
                <c:pt idx="15">
                  <c:v>Jun 2021-2020</c:v>
                </c:pt>
                <c:pt idx="16">
                  <c:v>Jul 2021-2020</c:v>
                </c:pt>
                <c:pt idx="17">
                  <c:v>Ago 2021-2020</c:v>
                </c:pt>
                <c:pt idx="18">
                  <c:v>Sep 2021-2020</c:v>
                </c:pt>
                <c:pt idx="19">
                  <c:v>Oct 2021-2020</c:v>
                </c:pt>
              </c:strCache>
            </c:strRef>
          </c:cat>
          <c:val>
            <c:numRef>
              <c:f>'Var O D I'!$K$17:$K$36</c:f>
              <c:numCache>
                <c:formatCode>_-* #,##0_-;\-* #,##0_-;_-* "-"??_-;_-@_-</c:formatCode>
                <c:ptCount val="20"/>
                <c:pt idx="0">
                  <c:v>-1583.4490000000005</c:v>
                </c:pt>
                <c:pt idx="1">
                  <c:v>-5371.400999999998</c:v>
                </c:pt>
                <c:pt idx="2">
                  <c:v>-4901.8280000000013</c:v>
                </c:pt>
                <c:pt idx="3">
                  <c:v>-4273.4599999999991</c:v>
                </c:pt>
                <c:pt idx="4">
                  <c:v>-4156.4419999999991</c:v>
                </c:pt>
                <c:pt idx="5">
                  <c:v>-2418.8890000000029</c:v>
                </c:pt>
                <c:pt idx="6">
                  <c:v>-1997.5950000000012</c:v>
                </c:pt>
                <c:pt idx="7">
                  <c:v>-1538.6990000000005</c:v>
                </c:pt>
                <c:pt idx="8">
                  <c:v>-1561.8719999999994</c:v>
                </c:pt>
                <c:pt idx="9">
                  <c:v>-1351.6189999999988</c:v>
                </c:pt>
                <c:pt idx="10">
                  <c:v>-1577.0440000000017</c:v>
                </c:pt>
                <c:pt idx="11">
                  <c:v>-1188.273000000001</c:v>
                </c:pt>
                <c:pt idx="12">
                  <c:v>270.66700000000128</c:v>
                </c:pt>
                <c:pt idx="13">
                  <c:v>3940.5390000000007</c:v>
                </c:pt>
                <c:pt idx="14">
                  <c:v>3205.0790000000015</c:v>
                </c:pt>
                <c:pt idx="15">
                  <c:v>2283.5240000000013</c:v>
                </c:pt>
                <c:pt idx="16">
                  <c:v>2918.4579999999987</c:v>
                </c:pt>
                <c:pt idx="17">
                  <c:v>1995.3700000000026</c:v>
                </c:pt>
                <c:pt idx="18">
                  <c:v>1497.2969999999987</c:v>
                </c:pt>
                <c:pt idx="19">
                  <c:v>853.76200000000244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B6-435F-9B59-9974BFF74AEF}"/>
            </c:ext>
          </c:extLst>
        </c:ser>
        <c:ser>
          <c:idx val="1"/>
          <c:order val="1"/>
          <c:tx>
            <c:strRef>
              <c:f>'Var O D I'!$L$2</c:f>
              <c:strCache>
                <c:ptCount val="1"/>
                <c:pt idx="0">
                  <c:v>Desocupados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-1.1031208679112589E-3"/>
                  <c:y val="-1.2047695593626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6E-4235-81F6-1E4DF9335BA0}"/>
                </c:ext>
              </c:extLst>
            </c:dLbl>
            <c:dLbl>
              <c:idx val="15"/>
              <c:layout>
                <c:manualLayout>
                  <c:x val="2.7228050495776974E-3"/>
                  <c:y val="-4.7751509597055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B6-435F-9B59-9974BFF74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8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 O D I'!$J$17:$J$36</c:f>
              <c:strCache>
                <c:ptCount val="20"/>
                <c:pt idx="0">
                  <c:v>Mar 2020-2019</c:v>
                </c:pt>
                <c:pt idx="1">
                  <c:v>Abr 2020-2019</c:v>
                </c:pt>
                <c:pt idx="2">
                  <c:v>May 2020-2019</c:v>
                </c:pt>
                <c:pt idx="3">
                  <c:v>Jun 2020-2019</c:v>
                </c:pt>
                <c:pt idx="4">
                  <c:v>Jul 2020-2019</c:v>
                </c:pt>
                <c:pt idx="5">
                  <c:v>Ago 2020-2019</c:v>
                </c:pt>
                <c:pt idx="6">
                  <c:v>Sep 2020-2019</c:v>
                </c:pt>
                <c:pt idx="7">
                  <c:v>Oct 2020-2019</c:v>
                </c:pt>
                <c:pt idx="8">
                  <c:v>Nov 2020-2019</c:v>
                </c:pt>
                <c:pt idx="9">
                  <c:v>Dic 2020-2019</c:v>
                </c:pt>
                <c:pt idx="10">
                  <c:v>Ene 2021-2020</c:v>
                </c:pt>
                <c:pt idx="11">
                  <c:v>Feb 2021-2020</c:v>
                </c:pt>
                <c:pt idx="12">
                  <c:v>Mar 2021-2020</c:v>
                </c:pt>
                <c:pt idx="13">
                  <c:v>Abr 2021-2020</c:v>
                </c:pt>
                <c:pt idx="14">
                  <c:v>May 2021-2020</c:v>
                </c:pt>
                <c:pt idx="15">
                  <c:v>Jun 2021-2020</c:v>
                </c:pt>
                <c:pt idx="16">
                  <c:v>Jul 2021-2020</c:v>
                </c:pt>
                <c:pt idx="17">
                  <c:v>Ago 2021-2020</c:v>
                </c:pt>
                <c:pt idx="18">
                  <c:v>Sep 2021-2020</c:v>
                </c:pt>
                <c:pt idx="19">
                  <c:v>Oct 2021-2020</c:v>
                </c:pt>
              </c:strCache>
            </c:strRef>
          </c:cat>
          <c:val>
            <c:numRef>
              <c:f>'Var O D I'!$L$17:$L$36</c:f>
              <c:numCache>
                <c:formatCode>_-* #,##0_-;\-* #,##0_-;_-* "-"??_-;_-@_-</c:formatCode>
                <c:ptCount val="20"/>
                <c:pt idx="0">
                  <c:v>286.86799999999994</c:v>
                </c:pt>
                <c:pt idx="1">
                  <c:v>1558.9</c:v>
                </c:pt>
                <c:pt idx="2">
                  <c:v>2083.2380000000003</c:v>
                </c:pt>
                <c:pt idx="3">
                  <c:v>2175.8169999999996</c:v>
                </c:pt>
                <c:pt idx="4">
                  <c:v>1901.578</c:v>
                </c:pt>
                <c:pt idx="5">
                  <c:v>1288.442</c:v>
                </c:pt>
                <c:pt idx="6">
                  <c:v>1256.739</c:v>
                </c:pt>
                <c:pt idx="7">
                  <c:v>1161.6300000000001</c:v>
                </c:pt>
                <c:pt idx="8">
                  <c:v>940.75800000000027</c:v>
                </c:pt>
                <c:pt idx="9">
                  <c:v>906.58100000000013</c:v>
                </c:pt>
                <c:pt idx="10">
                  <c:v>951.43599999999969</c:v>
                </c:pt>
                <c:pt idx="11">
                  <c:v>886.44600000000037</c:v>
                </c:pt>
                <c:pt idx="12">
                  <c:v>468.17000000000007</c:v>
                </c:pt>
                <c:pt idx="13">
                  <c:v>-456.04500000000007</c:v>
                </c:pt>
                <c:pt idx="14">
                  <c:v>-901.59099999999989</c:v>
                </c:pt>
                <c:pt idx="15">
                  <c:v>-1062.145</c:v>
                </c:pt>
                <c:pt idx="16">
                  <c:v>-1074.306</c:v>
                </c:pt>
                <c:pt idx="17">
                  <c:v>-913.77399999999989</c:v>
                </c:pt>
                <c:pt idx="18">
                  <c:v>-795.31700000000001</c:v>
                </c:pt>
                <c:pt idx="19">
                  <c:v>-695.08999999999969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B6-435F-9B59-9974BFF74AEF}"/>
            </c:ext>
          </c:extLst>
        </c:ser>
        <c:ser>
          <c:idx val="2"/>
          <c:order val="2"/>
          <c:tx>
            <c:strRef>
              <c:f>'Var O D I'!$M$2</c:f>
              <c:strCache>
                <c:ptCount val="1"/>
                <c:pt idx="0">
                  <c:v>Inactivos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9CA8D4"/>
              </a:solidFill>
            </a:ln>
            <a:effectLst/>
          </c:spPr>
          <c:invertIfNegative val="0"/>
          <c:dLbls>
            <c:dLbl>
              <c:idx val="12"/>
              <c:layout>
                <c:manualLayout>
                  <c:x val="-1.103120867911178E-3"/>
                  <c:y val="-3.3131162882472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6E-4235-81F6-1E4DF9335BA0}"/>
                </c:ext>
              </c:extLst>
            </c:dLbl>
            <c:dLbl>
              <c:idx val="19"/>
              <c:layout>
                <c:manualLayout>
                  <c:x val="1.103120867911178E-3"/>
                  <c:y val="-1.5059619492033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6E-4235-81F6-1E4DF9335B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 O D I'!$J$17:$J$36</c:f>
              <c:strCache>
                <c:ptCount val="20"/>
                <c:pt idx="0">
                  <c:v>Mar 2020-2019</c:v>
                </c:pt>
                <c:pt idx="1">
                  <c:v>Abr 2020-2019</c:v>
                </c:pt>
                <c:pt idx="2">
                  <c:v>May 2020-2019</c:v>
                </c:pt>
                <c:pt idx="3">
                  <c:v>Jun 2020-2019</c:v>
                </c:pt>
                <c:pt idx="4">
                  <c:v>Jul 2020-2019</c:v>
                </c:pt>
                <c:pt idx="5">
                  <c:v>Ago 2020-2019</c:v>
                </c:pt>
                <c:pt idx="6">
                  <c:v>Sep 2020-2019</c:v>
                </c:pt>
                <c:pt idx="7">
                  <c:v>Oct 2020-2019</c:v>
                </c:pt>
                <c:pt idx="8">
                  <c:v>Nov 2020-2019</c:v>
                </c:pt>
                <c:pt idx="9">
                  <c:v>Dic 2020-2019</c:v>
                </c:pt>
                <c:pt idx="10">
                  <c:v>Ene 2021-2020</c:v>
                </c:pt>
                <c:pt idx="11">
                  <c:v>Feb 2021-2020</c:v>
                </c:pt>
                <c:pt idx="12">
                  <c:v>Mar 2021-2020</c:v>
                </c:pt>
                <c:pt idx="13">
                  <c:v>Abr 2021-2020</c:v>
                </c:pt>
                <c:pt idx="14">
                  <c:v>May 2021-2020</c:v>
                </c:pt>
                <c:pt idx="15">
                  <c:v>Jun 2021-2020</c:v>
                </c:pt>
                <c:pt idx="16">
                  <c:v>Jul 2021-2020</c:v>
                </c:pt>
                <c:pt idx="17">
                  <c:v>Ago 2021-2020</c:v>
                </c:pt>
                <c:pt idx="18">
                  <c:v>Sep 2021-2020</c:v>
                </c:pt>
                <c:pt idx="19">
                  <c:v>Oct 2021-2020</c:v>
                </c:pt>
              </c:strCache>
            </c:strRef>
          </c:cat>
          <c:val>
            <c:numRef>
              <c:f>'Var O D I'!$M$17:$M$36</c:f>
              <c:numCache>
                <c:formatCode>_-* #,##0_-;\-* #,##0_-;_-* "-"??_-;_-@_-</c:formatCode>
                <c:ptCount val="20"/>
                <c:pt idx="0">
                  <c:v>1791.9099999999999</c:v>
                </c:pt>
                <c:pt idx="1">
                  <c:v>4312.5850000000009</c:v>
                </c:pt>
                <c:pt idx="2">
                  <c:v>3318.755000000001</c:v>
                </c:pt>
                <c:pt idx="3">
                  <c:v>2597.864999999998</c:v>
                </c:pt>
                <c:pt idx="4">
                  <c:v>2755.2330000000002</c:v>
                </c:pt>
                <c:pt idx="5">
                  <c:v>1630.8819999999996</c:v>
                </c:pt>
                <c:pt idx="6">
                  <c:v>1241.2759999999998</c:v>
                </c:pt>
                <c:pt idx="7">
                  <c:v>877.10099999999875</c:v>
                </c:pt>
                <c:pt idx="8">
                  <c:v>1120.8439999999991</c:v>
                </c:pt>
                <c:pt idx="9">
                  <c:v>944.56700000000092</c:v>
                </c:pt>
                <c:pt idx="10">
                  <c:v>1125.0229999999992</c:v>
                </c:pt>
                <c:pt idx="11">
                  <c:v>801.22100000000137</c:v>
                </c:pt>
                <c:pt idx="12">
                  <c:v>-239.3809999999994</c:v>
                </c:pt>
                <c:pt idx="13">
                  <c:v>-2984.8640000000014</c:v>
                </c:pt>
                <c:pt idx="14">
                  <c:v>-1803.5730000000003</c:v>
                </c:pt>
                <c:pt idx="15">
                  <c:v>-721.10899999999856</c:v>
                </c:pt>
                <c:pt idx="16">
                  <c:v>-1343.4520000000011</c:v>
                </c:pt>
                <c:pt idx="17">
                  <c:v>-580.35800000000017</c:v>
                </c:pt>
                <c:pt idx="18">
                  <c:v>-200.00699999999961</c:v>
                </c:pt>
                <c:pt idx="19">
                  <c:v>344.4890000000014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B6-435F-9B59-9974BFF74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899460416"/>
        <c:axId val="-1899459328"/>
      </c:barChart>
      <c:catAx>
        <c:axId val="-189946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9459328"/>
        <c:crossesAt val="-6000"/>
        <c:auto val="1"/>
        <c:lblAlgn val="ctr"/>
        <c:lblOffset val="100"/>
        <c:tickLblSkip val="1"/>
        <c:noMultiLvlLbl val="0"/>
      </c:catAx>
      <c:valAx>
        <c:axId val="-1899459328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946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722381400591095E-2"/>
          <c:y val="7.0669885983806302E-2"/>
          <c:w val="0.920618145848628"/>
          <c:h val="0.69862245804687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OcDesIna!$L$28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OcDesIna!$J$29:$J$40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OcDesIna!$L$29:$L$40</c:f>
              <c:numCache>
                <c:formatCode>_-* #,##0.0_-;\-* #,##0.0_-;_-* "-"??_-;_-@_-</c:formatCode>
                <c:ptCount val="12"/>
                <c:pt idx="0">
                  <c:v>12.79545763324386</c:v>
                </c:pt>
                <c:pt idx="1">
                  <c:v>11.7683980121889</c:v>
                </c:pt>
                <c:pt idx="2">
                  <c:v>10.816567590117932</c:v>
                </c:pt>
                <c:pt idx="3">
                  <c:v>10.334342807798494</c:v>
                </c:pt>
                <c:pt idx="4">
                  <c:v>10.537643253834606</c:v>
                </c:pt>
                <c:pt idx="5">
                  <c:v>9.437093470954693</c:v>
                </c:pt>
                <c:pt idx="6">
                  <c:v>10.716076520284833</c:v>
                </c:pt>
                <c:pt idx="7">
                  <c:v>10.796328108267485</c:v>
                </c:pt>
                <c:pt idx="8">
                  <c:v>10.22371113844258</c:v>
                </c:pt>
                <c:pt idx="9">
                  <c:v>9.8416248329037135</c:v>
                </c:pt>
                <c:pt idx="10">
                  <c:v>9.2509490099843426</c:v>
                </c:pt>
                <c:pt idx="11">
                  <c:v>9.5317488065012945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B-483B-AC64-84BAEE673579}"/>
            </c:ext>
          </c:extLst>
        </c:ser>
        <c:ser>
          <c:idx val="1"/>
          <c:order val="1"/>
          <c:tx>
            <c:strRef>
              <c:f>OcDesIna!$M$28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752689082439075E-3"/>
                  <c:y val="-5.6224911451561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1B-483B-AC64-84BAEE673579}"/>
                </c:ext>
              </c:extLst>
            </c:dLbl>
            <c:dLbl>
              <c:idx val="1"/>
              <c:layout>
                <c:manualLayout>
                  <c:x val="-1.9713035591135825E-17"/>
                  <c:y val="-8.0320247988331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908647354893517E-2"/>
                      <c:h val="5.37081773199205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B1B-483B-AC64-84BAEE6735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OcDesIna!$J$29:$J$40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OcDesIna!$M$29:$M$40</c:f>
              <c:numCache>
                <c:formatCode>_-* #,##0.0_-;\-* #,##0.0_-;_-* "-"??_-;_-@_-</c:formatCode>
                <c:ptCount val="12"/>
                <c:pt idx="0">
                  <c:v>12.987998154338868</c:v>
                </c:pt>
                <c:pt idx="1">
                  <c:v>12.155263201805548</c:v>
                </c:pt>
                <c:pt idx="2">
                  <c:v>12.634105668164256</c:v>
                </c:pt>
                <c:pt idx="3">
                  <c:v>19.811142120865316</c:v>
                </c:pt>
                <c:pt idx="4">
                  <c:v>21.378491791541524</c:v>
                </c:pt>
                <c:pt idx="5">
                  <c:v>19.813176837393272</c:v>
                </c:pt>
                <c:pt idx="6">
                  <c:v>20.223528686857243</c:v>
                </c:pt>
                <c:pt idx="7">
                  <c:v>16.757257612080014</c:v>
                </c:pt>
                <c:pt idx="8">
                  <c:v>15.77105386749135</c:v>
                </c:pt>
                <c:pt idx="9">
                  <c:v>14.650730934233088</c:v>
                </c:pt>
                <c:pt idx="10">
                  <c:v>13.311191786718116</c:v>
                </c:pt>
                <c:pt idx="11">
                  <c:v>13.371717608720582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1B-483B-AC64-84BAEE673579}"/>
            </c:ext>
          </c:extLst>
        </c:ser>
        <c:ser>
          <c:idx val="2"/>
          <c:order val="2"/>
          <c:tx>
            <c:strRef>
              <c:f>OcDesIna!$N$28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8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OcDesIna!$J$29:$J$40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OcDesIna!$N$29:$N$40</c:f>
              <c:numCache>
                <c:formatCode>0.0</c:formatCode>
                <c:ptCount val="12"/>
                <c:pt idx="0">
                  <c:v>17.266775075556755</c:v>
                </c:pt>
                <c:pt idx="1">
                  <c:v>15.885255096266505</c:v>
                </c:pt>
                <c:pt idx="2">
                  <c:v>14.180513460395886</c:v>
                </c:pt>
                <c:pt idx="3">
                  <c:v>15.052796344622593</c:v>
                </c:pt>
                <c:pt idx="4">
                  <c:v>15.632187944807303</c:v>
                </c:pt>
                <c:pt idx="5">
                  <c:v>14.40152831264912</c:v>
                </c:pt>
                <c:pt idx="6">
                  <c:v>14.288878203595731</c:v>
                </c:pt>
                <c:pt idx="7">
                  <c:v>12.331830735917091</c:v>
                </c:pt>
                <c:pt idx="8">
                  <c:v>12.10621821399689</c:v>
                </c:pt>
                <c:pt idx="9">
                  <c:v>11.787000000000001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1B-483B-AC64-84BAEE673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95649984"/>
        <c:axId val="-1895647808"/>
      </c:barChart>
      <c:catAx>
        <c:axId val="-189564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5647808"/>
        <c:crosses val="autoZero"/>
        <c:auto val="1"/>
        <c:lblAlgn val="ctr"/>
        <c:lblOffset val="100"/>
        <c:noMultiLvlLbl val="0"/>
      </c:catAx>
      <c:valAx>
        <c:axId val="-1895647808"/>
        <c:scaling>
          <c:orientation val="minMax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564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'PPT Diana'!$B$16</c:f>
              <c:strCache>
                <c:ptCount val="1"/>
                <c:pt idx="0">
                  <c:v>Hombres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7594270973616996E-3"/>
                  <c:y val="-6.12692175596009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52-4F71-A165-F54711DCDD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B05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 Diana'!$A$17:$A$26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'PPT Diana'!$B$17:$B$26</c:f>
              <c:numCache>
                <c:formatCode>_-* #,##0.0_-;\-* #,##0.0_-;_-* "-"??_-;_-@_-</c:formatCode>
                <c:ptCount val="10"/>
                <c:pt idx="0">
                  <c:v>13.404479026794434</c:v>
                </c:pt>
                <c:pt idx="1">
                  <c:v>11.684465408325195</c:v>
                </c:pt>
                <c:pt idx="2">
                  <c:v>10.877263069152832</c:v>
                </c:pt>
                <c:pt idx="3">
                  <c:v>12.117770195007324</c:v>
                </c:pt>
                <c:pt idx="4">
                  <c:v>13.006050109863281</c:v>
                </c:pt>
                <c:pt idx="5">
                  <c:v>11.197738647460938</c:v>
                </c:pt>
                <c:pt idx="6">
                  <c:v>11.100647926330566</c:v>
                </c:pt>
                <c:pt idx="7">
                  <c:v>9.3844270706176758</c:v>
                </c:pt>
                <c:pt idx="8">
                  <c:v>9.0104150772094727</c:v>
                </c:pt>
                <c:pt idx="9">
                  <c:v>8.711989423143832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52-4F71-A165-F54711DCDDA1}"/>
            </c:ext>
          </c:extLst>
        </c:ser>
        <c:ser>
          <c:idx val="1"/>
          <c:order val="1"/>
          <c:tx>
            <c:strRef>
              <c:f>'PPT Diana'!$C$16</c:f>
              <c:strCache>
                <c:ptCount val="1"/>
                <c:pt idx="0">
                  <c:v>Mujeres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'PPT Diana'!$A$17:$A$26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'PPT Diana'!$C$17:$C$26</c:f>
              <c:numCache>
                <c:formatCode>_-* #,##0.0_-;\-* #,##0.0_-;_-* "-"??_-;_-@_-</c:formatCode>
                <c:ptCount val="10"/>
                <c:pt idx="0">
                  <c:v>22.673921585083008</c:v>
                </c:pt>
                <c:pt idx="1">
                  <c:v>21.660390853881836</c:v>
                </c:pt>
                <c:pt idx="2">
                  <c:v>18.76910400390625</c:v>
                </c:pt>
                <c:pt idx="3">
                  <c:v>19.144931793212891</c:v>
                </c:pt>
                <c:pt idx="4">
                  <c:v>19.376386642456055</c:v>
                </c:pt>
                <c:pt idx="5">
                  <c:v>19.013582229614258</c:v>
                </c:pt>
                <c:pt idx="6">
                  <c:v>18.80859375</c:v>
                </c:pt>
                <c:pt idx="7">
                  <c:v>16.44697380065918</c:v>
                </c:pt>
                <c:pt idx="8">
                  <c:v>16.430032730102539</c:v>
                </c:pt>
                <c:pt idx="9">
                  <c:v>15.912272515165657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52-4F71-A165-F54711DCD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97083312"/>
        <c:axId val="-1837327328"/>
      </c:lineChart>
      <c:catAx>
        <c:axId val="-189708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7327328"/>
        <c:crosses val="autoZero"/>
        <c:auto val="1"/>
        <c:lblAlgn val="ctr"/>
        <c:lblOffset val="100"/>
        <c:noMultiLvlLbl val="0"/>
      </c:catAx>
      <c:valAx>
        <c:axId val="-1837327328"/>
        <c:scaling>
          <c:orientation val="minMax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708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Arial Narrow" panose="020B0606020202030204" pitchFamily="34" charset="0"/>
        </a:defRPr>
      </a:pPr>
      <a:endParaRPr lang="es-CO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'Ciudades1 (2)'!$AI$2</c:f>
              <c:strCache>
                <c:ptCount val="1"/>
                <c:pt idx="0">
                  <c:v>Recuperación % 2021-2019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'Ciudades1 (2)'!$AH$3:$AH$25</c:f>
              <c:strCache>
                <c:ptCount val="23"/>
                <c:pt idx="0">
                  <c:v>Valledupar</c:v>
                </c:pt>
                <c:pt idx="1">
                  <c:v>Pasto</c:v>
                </c:pt>
                <c:pt idx="2">
                  <c:v>Cartagena</c:v>
                </c:pt>
                <c:pt idx="3">
                  <c:v>Tunja</c:v>
                </c:pt>
                <c:pt idx="4">
                  <c:v>Cúcuta A.M.</c:v>
                </c:pt>
                <c:pt idx="5">
                  <c:v>Medellín A.M.</c:v>
                </c:pt>
                <c:pt idx="6">
                  <c:v>Riohacha</c:v>
                </c:pt>
                <c:pt idx="7">
                  <c:v>Cali A.M.</c:v>
                </c:pt>
                <c:pt idx="8">
                  <c:v>Villavicencio</c:v>
                </c:pt>
                <c:pt idx="9">
                  <c:v>Santa Marta</c:v>
                </c:pt>
                <c:pt idx="10">
                  <c:v>Ibagué</c:v>
                </c:pt>
                <c:pt idx="11">
                  <c:v>Popayán</c:v>
                </c:pt>
                <c:pt idx="12">
                  <c:v>Bucaramanga A.M.</c:v>
                </c:pt>
                <c:pt idx="13">
                  <c:v>Manizales A.M.</c:v>
                </c:pt>
                <c:pt idx="14">
                  <c:v>Barranquilla A.M.</c:v>
                </c:pt>
                <c:pt idx="15">
                  <c:v>Armenia</c:v>
                </c:pt>
                <c:pt idx="16">
                  <c:v>Florencia</c:v>
                </c:pt>
                <c:pt idx="17">
                  <c:v>Bogotá</c:v>
                </c:pt>
                <c:pt idx="18">
                  <c:v>Pereira A.M.</c:v>
                </c:pt>
                <c:pt idx="19">
                  <c:v>Sincelejo</c:v>
                </c:pt>
                <c:pt idx="20">
                  <c:v>Montería</c:v>
                </c:pt>
                <c:pt idx="21">
                  <c:v>Neiva</c:v>
                </c:pt>
                <c:pt idx="22">
                  <c:v>Quibdó</c:v>
                </c:pt>
              </c:strCache>
            </c:strRef>
          </c:cat>
          <c:val>
            <c:numRef>
              <c:f>'Ciudades1 (2)'!$AI$3:$AI$25</c:f>
              <c:numCache>
                <c:formatCode>_-* #,##0.0_-;\-* #,##0.0_-;_-* "-"??_-;_-@_-</c:formatCode>
                <c:ptCount val="23"/>
                <c:pt idx="0">
                  <c:v>101.97327463914431</c:v>
                </c:pt>
                <c:pt idx="1">
                  <c:v>101.05447169203163</c:v>
                </c:pt>
                <c:pt idx="2">
                  <c:v>100.9740281739405</c:v>
                </c:pt>
                <c:pt idx="3">
                  <c:v>100.86301540959548</c:v>
                </c:pt>
                <c:pt idx="4">
                  <c:v>100.59698932501989</c:v>
                </c:pt>
                <c:pt idx="5">
                  <c:v>100.23954804515593</c:v>
                </c:pt>
                <c:pt idx="6">
                  <c:v>99.497346834371186</c:v>
                </c:pt>
                <c:pt idx="7">
                  <c:v>99.086585420856295</c:v>
                </c:pt>
                <c:pt idx="8">
                  <c:v>98.97134280636412</c:v>
                </c:pt>
                <c:pt idx="9">
                  <c:v>98.647066595727239</c:v>
                </c:pt>
                <c:pt idx="10">
                  <c:v>96.386841064007115</c:v>
                </c:pt>
                <c:pt idx="11">
                  <c:v>96.287465015077373</c:v>
                </c:pt>
                <c:pt idx="12">
                  <c:v>96.234085417573311</c:v>
                </c:pt>
                <c:pt idx="13">
                  <c:v>96.095253823663128</c:v>
                </c:pt>
                <c:pt idx="14">
                  <c:v>95.690740024665701</c:v>
                </c:pt>
                <c:pt idx="15">
                  <c:v>95.37129939221397</c:v>
                </c:pt>
                <c:pt idx="16">
                  <c:v>95.090056172359667</c:v>
                </c:pt>
                <c:pt idx="17">
                  <c:v>94.982126383602903</c:v>
                </c:pt>
                <c:pt idx="18">
                  <c:v>93.232498979637327</c:v>
                </c:pt>
                <c:pt idx="19">
                  <c:v>91.74550129458224</c:v>
                </c:pt>
                <c:pt idx="20">
                  <c:v>90.607118585391092</c:v>
                </c:pt>
                <c:pt idx="21">
                  <c:v>90.355891458248053</c:v>
                </c:pt>
                <c:pt idx="22">
                  <c:v>83.553472101763504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0B-44AD-8F06-E26EC32DE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37334400"/>
        <c:axId val="-1837322432"/>
      </c:barChart>
      <c:catAx>
        <c:axId val="-183733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7322432"/>
        <c:crossesAt val="80"/>
        <c:auto val="1"/>
        <c:lblAlgn val="ctr"/>
        <c:lblOffset val="100"/>
        <c:noMultiLvlLbl val="0"/>
      </c:catAx>
      <c:valAx>
        <c:axId val="-1837322432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73344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Evolucionocup!$C$94</c:f>
              <c:strCache>
                <c:ptCount val="1"/>
                <c:pt idx="0">
                  <c:v>Tasa de Informalidad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Evolucionocup!$D$87:$F$87</c:f>
              <c:strCache>
                <c:ptCount val="3"/>
                <c:pt idx="0">
                  <c:v>jul-sep 2019</c:v>
                </c:pt>
                <c:pt idx="1">
                  <c:v>jul-sep 2020</c:v>
                </c:pt>
                <c:pt idx="2">
                  <c:v>jul-sep 2021</c:v>
                </c:pt>
              </c:strCache>
            </c:strRef>
          </c:cat>
          <c:val>
            <c:numRef>
              <c:f>Evolucionocup!$D$94:$F$94</c:f>
              <c:numCache>
                <c:formatCode>#,##0.0_ ;\-#,##0.0\ </c:formatCode>
                <c:ptCount val="3"/>
                <c:pt idx="0">
                  <c:v>38.196371594701844</c:v>
                </c:pt>
                <c:pt idx="1">
                  <c:v>38.248028954797441</c:v>
                </c:pt>
                <c:pt idx="2">
                  <c:v>36.875083124479559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C9-49A9-A093-E06EC529D01E}"/>
            </c:ext>
          </c:extLst>
        </c:ser>
        <c:ser>
          <c:idx val="1"/>
          <c:order val="1"/>
          <c:tx>
            <c:strRef>
              <c:f>Evolucionocup!$C$95</c:f>
              <c:strCache>
                <c:ptCount val="1"/>
                <c:pt idx="0">
                  <c:v>Tasa de Formalidad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Evolucionocup!$D$87:$F$87</c:f>
              <c:strCache>
                <c:ptCount val="3"/>
                <c:pt idx="0">
                  <c:v>jul-sep 2019</c:v>
                </c:pt>
                <c:pt idx="1">
                  <c:v>jul-sep 2020</c:v>
                </c:pt>
                <c:pt idx="2">
                  <c:v>jul-sep 2021</c:v>
                </c:pt>
              </c:strCache>
            </c:strRef>
          </c:cat>
          <c:val>
            <c:numRef>
              <c:f>Evolucionocup!$D$95:$F$95</c:f>
              <c:numCache>
                <c:formatCode>#,##0.0_ ;\-#,##0.0\ </c:formatCode>
                <c:ptCount val="3"/>
                <c:pt idx="0">
                  <c:v>59.658220510117197</c:v>
                </c:pt>
                <c:pt idx="1">
                  <c:v>59.891893344407222</c:v>
                </c:pt>
                <c:pt idx="2">
                  <c:v>61.479391946151871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C9-49A9-A093-E06EC529D01E}"/>
            </c:ext>
          </c:extLst>
        </c:ser>
        <c:ser>
          <c:idx val="2"/>
          <c:order val="2"/>
          <c:tx>
            <c:strRef>
              <c:f>Evolucionocup!$C$96</c:f>
              <c:strCache>
                <c:ptCount val="1"/>
                <c:pt idx="0">
                  <c:v>Pensionado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Evolucionocup!$D$87:$F$87</c:f>
              <c:strCache>
                <c:ptCount val="3"/>
                <c:pt idx="0">
                  <c:v>jul-sep 2019</c:v>
                </c:pt>
                <c:pt idx="1">
                  <c:v>jul-sep 2020</c:v>
                </c:pt>
                <c:pt idx="2">
                  <c:v>jul-sep 2021</c:v>
                </c:pt>
              </c:strCache>
            </c:strRef>
          </c:cat>
          <c:val>
            <c:numRef>
              <c:f>Evolucionocup!$D$96:$F$96</c:f>
              <c:numCache>
                <c:formatCode>#,##0.0_ ;\-#,##0.0\ </c:formatCode>
                <c:ptCount val="3"/>
                <c:pt idx="0">
                  <c:v>1.6225127631530316</c:v>
                </c:pt>
                <c:pt idx="1">
                  <c:v>1.4022703089061326</c:v>
                </c:pt>
                <c:pt idx="2">
                  <c:v>1.2006444404303724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C9-49A9-A093-E06EC529D01E}"/>
            </c:ext>
          </c:extLst>
        </c:ser>
        <c:ser>
          <c:idx val="3"/>
          <c:order val="3"/>
          <c:tx>
            <c:strRef>
              <c:f>Evolucionocup!$C$97</c:f>
              <c:strCache>
                <c:ptCount val="1"/>
                <c:pt idx="0">
                  <c:v>Sin información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Evolucionocup!$D$87:$F$87</c:f>
              <c:strCache>
                <c:ptCount val="3"/>
                <c:pt idx="0">
                  <c:v>jul-sep 2019</c:v>
                </c:pt>
                <c:pt idx="1">
                  <c:v>jul-sep 2020</c:v>
                </c:pt>
                <c:pt idx="2">
                  <c:v>jul-sep 2021</c:v>
                </c:pt>
              </c:strCache>
            </c:strRef>
          </c:cat>
          <c:val>
            <c:numRef>
              <c:f>Evolucionocup!$D$97:$F$97</c:f>
              <c:numCache>
                <c:formatCode>#,##0.0_ ;\-#,##0.0\ </c:formatCode>
                <c:ptCount val="3"/>
                <c:pt idx="0">
                  <c:v>0.52289513202793192</c:v>
                </c:pt>
                <c:pt idx="1">
                  <c:v>0.45780773723727725</c:v>
                </c:pt>
                <c:pt idx="2">
                  <c:v>0.44488050448457489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C9-49A9-A093-E06EC529D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-1837331136"/>
        <c:axId val="-1837326240"/>
      </c:barChart>
      <c:catAx>
        <c:axId val="-183733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7326240"/>
        <c:crosses val="autoZero"/>
        <c:auto val="1"/>
        <c:lblAlgn val="ctr"/>
        <c:lblOffset val="100"/>
        <c:noMultiLvlLbl val="0"/>
      </c:catAx>
      <c:valAx>
        <c:axId val="-18373262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733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'Grafica 1'!$C$3</c:f>
              <c:strCache>
                <c:ptCount val="1"/>
                <c:pt idx="0">
                  <c:v>Cotizantes a pensión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 1'!$A$21:$B$53</c:f>
              <c:multiLvlStrCache>
                <c:ptCount val="33"/>
                <c:lvl>
                  <c:pt idx="0">
                    <c:v>Ene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Abr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Ago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Dic</c:v>
                  </c:pt>
                  <c:pt idx="12">
                    <c:v>Ene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Abr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Ago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Dic</c:v>
                  </c:pt>
                  <c:pt idx="24">
                    <c:v>Ene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Abr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Ago</c:v>
                  </c:pt>
                  <c:pt idx="32">
                    <c:v>Sep</c:v>
                  </c:pt>
                </c:lvl>
                <c:lvl>
                  <c:pt idx="0">
                    <c:v>2019</c:v>
                  </c:pt>
                  <c:pt idx="12">
                    <c:v>2020</c:v>
                  </c:pt>
                  <c:pt idx="24">
                    <c:v>2021</c:v>
                  </c:pt>
                </c:lvl>
              </c:multiLvlStrCache>
            </c:multiLvlStrRef>
          </c:cat>
          <c:val>
            <c:numRef>
              <c:f>'Grafica 1'!$C$21:$C$53</c:f>
              <c:numCache>
                <c:formatCode>_-* #,##0_-;\-* #,##0_-;_-* "-"??_-;_-@_-</c:formatCode>
                <c:ptCount val="33"/>
                <c:pt idx="0">
                  <c:v>9321.89</c:v>
                </c:pt>
                <c:pt idx="1">
                  <c:v>9574.3970000000008</c:v>
                </c:pt>
                <c:pt idx="2">
                  <c:v>9677.1389999999992</c:v>
                </c:pt>
                <c:pt idx="3">
                  <c:v>9720.08</c:v>
                </c:pt>
                <c:pt idx="4">
                  <c:v>9807.23</c:v>
                </c:pt>
                <c:pt idx="5">
                  <c:v>9812.6350000000002</c:v>
                </c:pt>
                <c:pt idx="6">
                  <c:v>9891.3559999999998</c:v>
                </c:pt>
                <c:pt idx="7">
                  <c:v>9954.3780000000006</c:v>
                </c:pt>
                <c:pt idx="8">
                  <c:v>10006.427</c:v>
                </c:pt>
                <c:pt idx="9">
                  <c:v>10066.579</c:v>
                </c:pt>
                <c:pt idx="10">
                  <c:v>9837.2980000000007</c:v>
                </c:pt>
                <c:pt idx="11">
                  <c:v>9608.0169999999998</c:v>
                </c:pt>
                <c:pt idx="12">
                  <c:v>9566.4310000000005</c:v>
                </c:pt>
                <c:pt idx="13">
                  <c:v>9228.3259999999991</c:v>
                </c:pt>
                <c:pt idx="14">
                  <c:v>9570.6769999999997</c:v>
                </c:pt>
                <c:pt idx="15">
                  <c:v>9179.7129999999997</c:v>
                </c:pt>
                <c:pt idx="16">
                  <c:v>9187.9220000000005</c:v>
                </c:pt>
                <c:pt idx="17">
                  <c:v>9214.4989999999998</c:v>
                </c:pt>
                <c:pt idx="18">
                  <c:v>9298.44</c:v>
                </c:pt>
                <c:pt idx="19">
                  <c:v>9376.4230000000007</c:v>
                </c:pt>
                <c:pt idx="20">
                  <c:v>9522.7250000000004</c:v>
                </c:pt>
                <c:pt idx="21">
                  <c:v>9630.3770000000004</c:v>
                </c:pt>
                <c:pt idx="22">
                  <c:v>9684.06</c:v>
                </c:pt>
                <c:pt idx="23">
                  <c:v>9586.9310000000005</c:v>
                </c:pt>
                <c:pt idx="24">
                  <c:v>9261.3449999999993</c:v>
                </c:pt>
                <c:pt idx="25">
                  <c:v>9546.4130000000005</c:v>
                </c:pt>
                <c:pt idx="26">
                  <c:v>9740.4709999999995</c:v>
                </c:pt>
                <c:pt idx="27">
                  <c:v>9782.8209999999999</c:v>
                </c:pt>
                <c:pt idx="28">
                  <c:v>9758.4050000000007</c:v>
                </c:pt>
                <c:pt idx="29">
                  <c:v>9827.4480000000003</c:v>
                </c:pt>
                <c:pt idx="30">
                  <c:v>9922.8230000000003</c:v>
                </c:pt>
                <c:pt idx="31">
                  <c:v>10040.780000000001</c:v>
                </c:pt>
                <c:pt idx="32">
                  <c:v>10117.704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AC-4BD4-90DE-69A793E08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37328960"/>
        <c:axId val="-1837323520"/>
      </c:lineChart>
      <c:catAx>
        <c:axId val="-183732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7323520"/>
        <c:crosses val="autoZero"/>
        <c:auto val="1"/>
        <c:lblAlgn val="ctr"/>
        <c:lblOffset val="100"/>
        <c:noMultiLvlLbl val="0"/>
      </c:catAx>
      <c:valAx>
        <c:axId val="-1837323520"/>
        <c:scaling>
          <c:orientation val="minMax"/>
          <c:min val="9000"/>
        </c:scaling>
        <c:delete val="0"/>
        <c:axPos val="l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3732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'Grafica 1'!$D$3</c:f>
              <c:strCache>
                <c:ptCount val="1"/>
                <c:pt idx="0">
                  <c:v>Variación Cotizantes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 1'!$A$33:$B$53</c:f>
              <c:multiLvlStrCache>
                <c:ptCount val="21"/>
                <c:lvl>
                  <c:pt idx="0">
                    <c:v>Ene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Abr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Ago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Dic</c:v>
                  </c:pt>
                  <c:pt idx="12">
                    <c:v>Ene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Abr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Ago</c:v>
                  </c:pt>
                  <c:pt idx="20">
                    <c:v>Sep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'Grafica 1'!$D$33:$D$53</c:f>
              <c:numCache>
                <c:formatCode>_-* #,##0_-;\-* #,##0_-;_-* "-"??_-;_-@_-</c:formatCode>
                <c:ptCount val="21"/>
                <c:pt idx="0">
                  <c:v>244.54100000000108</c:v>
                </c:pt>
                <c:pt idx="1">
                  <c:v>-346.07100000000173</c:v>
                </c:pt>
                <c:pt idx="2">
                  <c:v>-106.46199999999953</c:v>
                </c:pt>
                <c:pt idx="3">
                  <c:v>-540.36700000000019</c:v>
                </c:pt>
                <c:pt idx="4">
                  <c:v>-619.30799999999908</c:v>
                </c:pt>
                <c:pt idx="5">
                  <c:v>-598.13600000000042</c:v>
                </c:pt>
                <c:pt idx="6">
                  <c:v>-592.91599999999926</c:v>
                </c:pt>
                <c:pt idx="7">
                  <c:v>-577.95499999999993</c:v>
                </c:pt>
                <c:pt idx="8">
                  <c:v>-483.70199999999932</c:v>
                </c:pt>
                <c:pt idx="9">
                  <c:v>-436.20199999999932</c:v>
                </c:pt>
                <c:pt idx="10">
                  <c:v>-153.23800000000119</c:v>
                </c:pt>
                <c:pt idx="11">
                  <c:v>-21.085999999999331</c:v>
                </c:pt>
                <c:pt idx="12">
                  <c:v>-305.08600000000115</c:v>
                </c:pt>
                <c:pt idx="13">
                  <c:v>318.08700000000135</c:v>
                </c:pt>
                <c:pt idx="14">
                  <c:v>169.79399999999987</c:v>
                </c:pt>
                <c:pt idx="15">
                  <c:v>603.10800000000017</c:v>
                </c:pt>
                <c:pt idx="16">
                  <c:v>570.48300000000017</c:v>
                </c:pt>
                <c:pt idx="17">
                  <c:v>612.94900000000052</c:v>
                </c:pt>
                <c:pt idx="18">
                  <c:v>624.38299999999981</c:v>
                </c:pt>
                <c:pt idx="19">
                  <c:v>664.35699999999997</c:v>
                </c:pt>
                <c:pt idx="20">
                  <c:v>594.97899999999936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2B-414A-A5F9-4264856DD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98197824"/>
        <c:axId val="-1898193472"/>
      </c:barChart>
      <c:catAx>
        <c:axId val="-1898197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-1898193472"/>
        <c:crosses val="autoZero"/>
        <c:auto val="1"/>
        <c:lblAlgn val="ctr"/>
        <c:lblOffset val="100"/>
        <c:noMultiLvlLbl val="0"/>
      </c:catAx>
      <c:valAx>
        <c:axId val="-1898193472"/>
        <c:scaling>
          <c:orientation val="minMax"/>
        </c:scaling>
        <c:delete val="1"/>
        <c:axPos val="l"/>
        <c:numFmt formatCode="_-* #,##0_-;\-* #,##0_-;_-* &quot;-&quot;??_-;_-@_-" sourceLinked="1"/>
        <c:majorTickMark val="out"/>
        <c:minorTickMark val="none"/>
        <c:tickLblPos val="nextTo"/>
        <c:crossAx val="-189819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 Narrow" panose="020B060602020203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0.20632</cdr:x>
      <cdr:y>0.36107</cdr:y>
    </cdr:from>
    <cdr:to>
      <cdr:x>0.29225</cdr:x>
      <cdr:y>0.44506</cdr:y>
    </cdr:to>
    <cdr:sp macro="" textlink="">
      <cdr:nvSpPr>
        <cdr:cNvPr id="2" name="CuadroTexto 7">
          <a:extLst xmlns:a="http://schemas.openxmlformats.org/drawingml/2006/main">
            <a:ext uri="{FF2B5EF4-FFF2-40B4-BE49-F238E27FC236}">
              <a16:creationId xmlns:a16="http://schemas.microsoft.com/office/drawing/2014/main" id="{C6328CC3-57D5-4118-8AC1-8B261B8317DA}"/>
            </a:ext>
          </a:extLst>
        </cdr:cNvPr>
        <cdr:cNvSpPr txBox="1"/>
      </cdr:nvSpPr>
      <cdr:spPr>
        <a:xfrm xmlns:a="http://schemas.openxmlformats.org/drawingml/2006/main">
          <a:off x="2420350" y="1514269"/>
          <a:ext cx="1008052" cy="3522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>
            <a:defRPr>
              <a:latin typeface="Calibri"/>
              <a:ea typeface="Calibri"/>
              <a:cs typeface="Calibri"/>
              <a:sym typeface="Calibri"/>
            </a:defRPr>
          </a:lvl1pPr>
          <a:lvl2pPr indent="457200">
            <a:defRPr>
              <a:latin typeface="Calibri"/>
              <a:ea typeface="Calibri"/>
              <a:cs typeface="Calibri"/>
              <a:sym typeface="Calibri"/>
            </a:defRPr>
          </a:lvl2pPr>
          <a:lvl3pPr indent="914400">
            <a:defRPr>
              <a:latin typeface="Calibri"/>
              <a:ea typeface="Calibri"/>
              <a:cs typeface="Calibri"/>
              <a:sym typeface="Calibri"/>
            </a:defRPr>
          </a:lvl3pPr>
          <a:lvl4pPr indent="1371600">
            <a:defRPr>
              <a:latin typeface="Calibri"/>
              <a:ea typeface="Calibri"/>
              <a:cs typeface="Calibri"/>
              <a:sym typeface="Calibri"/>
            </a:defRPr>
          </a:lvl4pPr>
          <a:lvl5pPr indent="1828800">
            <a:defRPr>
              <a:latin typeface="Calibri"/>
              <a:ea typeface="Calibri"/>
              <a:cs typeface="Calibri"/>
              <a:sym typeface="Calibri"/>
            </a:defRPr>
          </a:lvl5pPr>
          <a:lvl6pPr indent="2286000">
            <a:defRPr>
              <a:latin typeface="Calibri"/>
              <a:ea typeface="Calibri"/>
              <a:cs typeface="Calibri"/>
              <a:sym typeface="Calibri"/>
            </a:defRPr>
          </a:lvl6pPr>
          <a:lvl7pPr indent="2743200">
            <a:defRPr>
              <a:latin typeface="Calibri"/>
              <a:ea typeface="Calibri"/>
              <a:cs typeface="Calibri"/>
              <a:sym typeface="Calibri"/>
            </a:defRPr>
          </a:lvl7pPr>
          <a:lvl8pPr indent="3200400">
            <a:defRPr>
              <a:latin typeface="Calibri"/>
              <a:ea typeface="Calibri"/>
              <a:cs typeface="Calibri"/>
              <a:sym typeface="Calibri"/>
            </a:defRPr>
          </a:lvl8pPr>
          <a:lvl9pPr indent="3657600">
            <a:defRPr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es-CO" sz="2000" dirty="0">
              <a:solidFill>
                <a:srgbClr val="FF0000"/>
              </a:solidFill>
              <a:latin typeface="Arial Narrow" panose="020B0606020202030204" pitchFamily="34" charset="0"/>
            </a:rPr>
            <a:t>10 p.p.</a:t>
          </a:r>
        </a:p>
      </cdr:txBody>
    </cdr:sp>
  </cdr:relSizeAnchor>
  <cdr:relSizeAnchor xmlns:cdr="http://schemas.openxmlformats.org/drawingml/2006/chartDrawing">
    <cdr:from>
      <cdr:x>0.94224</cdr:x>
      <cdr:y>0.43161</cdr:y>
    </cdr:from>
    <cdr:to>
      <cdr:x>0.94224</cdr:x>
      <cdr:y>0.75601</cdr:y>
    </cdr:to>
    <cdr:cxnSp macro="">
      <cdr:nvCxnSpPr>
        <cdr:cNvPr id="3" name="Conector recto 2">
          <a:extLst xmlns:a="http://schemas.openxmlformats.org/drawingml/2006/main">
            <a:ext uri="{FF2B5EF4-FFF2-40B4-BE49-F238E27FC236}">
              <a16:creationId xmlns:a16="http://schemas.microsoft.com/office/drawing/2014/main" id="{E22ACD7F-D22D-457A-84D9-63B13C8AD76F}"/>
            </a:ext>
          </a:extLst>
        </cdr:cNvPr>
        <cdr:cNvCxnSpPr/>
      </cdr:nvCxnSpPr>
      <cdr:spPr>
        <a:xfrm xmlns:a="http://schemas.openxmlformats.org/drawingml/2006/main">
          <a:off x="11053510" y="1810116"/>
          <a:ext cx="0" cy="136050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0.1929</cdr:x>
      <cdr:y>0.15189</cdr:y>
    </cdr:from>
    <cdr:to>
      <cdr:x>0.1929</cdr:x>
      <cdr:y>0.61599</cdr:y>
    </cdr:to>
    <cdr:cxnSp macro="">
      <cdr:nvCxnSpPr>
        <cdr:cNvPr id="6" name="Conector recto 5">
          <a:extLst xmlns:a="http://schemas.openxmlformats.org/drawingml/2006/main">
            <a:ext uri="{FF2B5EF4-FFF2-40B4-BE49-F238E27FC236}">
              <a16:creationId xmlns:a16="http://schemas.microsoft.com/office/drawing/2014/main" id="{804B4BB6-00C4-48BA-ADA3-1ED1DFF73431}"/>
            </a:ext>
          </a:extLst>
        </cdr:cNvPr>
        <cdr:cNvCxnSpPr/>
      </cdr:nvCxnSpPr>
      <cdr:spPr>
        <a:xfrm xmlns:a="http://schemas.openxmlformats.org/drawingml/2006/main">
          <a:off x="2262978" y="636995"/>
          <a:ext cx="0" cy="194640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CB19D-96EC-A34E-9283-413B337655BD}" type="datetimeFigureOut">
              <a:rPr lang="es-CO" smtClean="0"/>
              <a:t>8/12/21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1143000"/>
            <a:ext cx="5749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CA454-6856-734A-AE0B-6E235A8CB7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067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Calibri" panose="020F0502020204030204" pitchFamily="34" charset="0"/>
              <a:buNone/>
            </a:pP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770FEB-21B5-4745-9BE0-8AE5BFE3F58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6993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CA454-6856-734A-AE0B-6E235A8CB7D0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0355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CA454-6856-734A-AE0B-6E235A8CB7D0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026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CA454-6856-734A-AE0B-6E235A8CB7D0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506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CA454-6856-734A-AE0B-6E235A8CB7D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7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Calibri" panose="020F0502020204030204" pitchFamily="34" charset="0"/>
              <a:buNone/>
            </a:pP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770FEB-21B5-4745-9BE0-8AE5BFE3F58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3325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Calibri" panose="020F0502020204030204" pitchFamily="34" charset="0"/>
              <a:buNone/>
            </a:pP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770FEB-21B5-4745-9BE0-8AE5BFE3F58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868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Calibri" panose="020F0502020204030204" pitchFamily="34" charset="0"/>
              <a:buNone/>
            </a:pP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770FEB-21B5-4745-9BE0-8AE5BFE3F58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8595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C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CA454-6856-734A-AE0B-6E235A8CB7D0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6793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C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CA454-6856-734A-AE0B-6E235A8CB7D0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6204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Calibri" panose="020F0502020204030204" pitchFamily="34" charset="0"/>
              <a:buNone/>
            </a:pP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770FEB-21B5-4745-9BE0-8AE5BFE3F58F}" type="slidenum">
              <a:rPr lang="es-CO" smtClean="0"/>
              <a:pPr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329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422" y="1122363"/>
            <a:ext cx="95845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422" y="3602038"/>
            <a:ext cx="95845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192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24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5240" y="365125"/>
            <a:ext cx="2755553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8582" y="365125"/>
            <a:ext cx="8106916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4002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">
  <p:cSld name="Diapositiva de título 1">
    <p:bg>
      <p:bgPr>
        <a:solidFill>
          <a:schemeClr val="bg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;p3">
            <a:extLst>
              <a:ext uri="{FF2B5EF4-FFF2-40B4-BE49-F238E27FC236}">
                <a16:creationId xmlns:a16="http://schemas.microsoft.com/office/drawing/2014/main" id="{E5C56952-B272-4148-BADF-32A278986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0089" y="71968"/>
            <a:ext cx="767650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700"/>
              <a:defRPr/>
            </a:pPr>
            <a:fld id="{82A16A55-9A46-AF40-BF14-E42840D834DB}" type="slidenum">
              <a:rPr lang="es-CO" altLang="es-CO" sz="933" smtClean="0">
                <a:solidFill>
                  <a:srgbClr val="0054BC"/>
                </a:solidFill>
                <a:latin typeface="Work Sans" charset="0"/>
                <a:cs typeface="Work Sans" charset="0"/>
                <a:sym typeface="Work Sans" charset="0"/>
              </a:rPr>
              <a:pPr algn="r" eaLnBrk="1" hangingPunct="1">
                <a:buSzPts val="700"/>
                <a:defRPr/>
              </a:pPr>
              <a:t>‹Nº›</a:t>
            </a:fld>
            <a:endParaRPr lang="es-CO" altLang="es-CO" sz="933">
              <a:solidFill>
                <a:srgbClr val="0054BC"/>
              </a:solidFill>
              <a:latin typeface="Work Sans" charset="0"/>
              <a:cs typeface="Work Sans" charset="0"/>
              <a:sym typeface="Work Sans" charset="0"/>
            </a:endParaRPr>
          </a:p>
        </p:txBody>
      </p:sp>
      <p:sp>
        <p:nvSpPr>
          <p:cNvPr id="3" name="Google Shape;19;p3">
            <a:extLst>
              <a:ext uri="{FF2B5EF4-FFF2-40B4-BE49-F238E27FC236}">
                <a16:creationId xmlns:a16="http://schemas.microsoft.com/office/drawing/2014/main" id="{29C79D99-79A9-B048-9FDC-A5D93A43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0089" y="-29633"/>
            <a:ext cx="767650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SzPts val="700"/>
              <a:defRPr/>
            </a:pPr>
            <a:fld id="{401235A4-3A2A-D740-9278-50C04DD43CEC}" type="slidenum">
              <a:rPr lang="es-CO" altLang="es-CO" sz="933" smtClean="0">
                <a:solidFill>
                  <a:srgbClr val="FFFFFF"/>
                </a:solidFill>
                <a:latin typeface="Work Sans" charset="0"/>
                <a:cs typeface="Work Sans" charset="0"/>
                <a:sym typeface="Work Sans" charset="0"/>
              </a:rPr>
              <a:pPr algn="r" eaLnBrk="1" hangingPunct="1">
                <a:buSzPts val="700"/>
                <a:defRPr/>
              </a:pPr>
              <a:t>‹Nº›</a:t>
            </a:fld>
            <a:endParaRPr lang="es-CO" altLang="es-CO" sz="933">
              <a:solidFill>
                <a:srgbClr val="FFFFFF"/>
              </a:solidFill>
              <a:latin typeface="Work Sans" charset="0"/>
              <a:cs typeface="Work Sans" charset="0"/>
              <a:sym typeface="Work Sans" charset="0"/>
            </a:endParaRPr>
          </a:p>
        </p:txBody>
      </p:sp>
      <p:sp>
        <p:nvSpPr>
          <p:cNvPr id="4" name="Google Shape;20;p3">
            <a:extLst>
              <a:ext uri="{FF2B5EF4-FFF2-40B4-BE49-F238E27FC236}">
                <a16:creationId xmlns:a16="http://schemas.microsoft.com/office/drawing/2014/main" id="{F2751306-1759-104F-9378-F65BD52D9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0932" y="0"/>
            <a:ext cx="3725100" cy="6858000"/>
          </a:xfrm>
          <a:prstGeom prst="rect">
            <a:avLst/>
          </a:prstGeom>
          <a:gradFill flip="none" rotWithShape="1">
            <a:gsLst>
              <a:gs pos="0">
                <a:srgbClr val="2A4B86"/>
              </a:gs>
              <a:gs pos="50000">
                <a:srgbClr val="4A76C6"/>
              </a:gs>
              <a:gs pos="100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60933" rIns="121900" bIns="60933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s-CO" altLang="es-CO" sz="1867">
              <a:solidFill>
                <a:srgbClr val="FFFFFF"/>
              </a:solidFill>
            </a:endParaRPr>
          </a:p>
        </p:txBody>
      </p:sp>
      <p:pic>
        <p:nvPicPr>
          <p:cNvPr id="6" name="Google Shape;22;p3">
            <a:extLst>
              <a:ext uri="{FF2B5EF4-FFF2-40B4-BE49-F238E27FC236}">
                <a16:creationId xmlns:a16="http://schemas.microsoft.com/office/drawing/2014/main" id="{B7B8CFEA-526A-D94F-B0F9-AA7C53626BB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901" y="3105151"/>
            <a:ext cx="5917834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texto 7"/>
          <p:cNvSpPr>
            <a:spLocks noGrp="1"/>
          </p:cNvSpPr>
          <p:nvPr>
            <p:ph type="body" sz="quarter" idx="10" hasCustomPrompt="1"/>
          </p:nvPr>
        </p:nvSpPr>
        <p:spPr>
          <a:xfrm>
            <a:off x="747129" y="914400"/>
            <a:ext cx="6204985" cy="19685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Titulo de Presentación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37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BDD192A-1F4B-401A-B6E2-DE5F352DC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49054" y="262475"/>
            <a:ext cx="2530321" cy="50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51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926" y="1709739"/>
            <a:ext cx="1102221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926" y="4589464"/>
            <a:ext cx="110222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711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8582" y="1825625"/>
            <a:ext cx="5431234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559" y="1825625"/>
            <a:ext cx="5431234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825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365126"/>
            <a:ext cx="1102221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247" y="1681163"/>
            <a:ext cx="54062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247" y="2505075"/>
            <a:ext cx="5406274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9559" y="1681163"/>
            <a:ext cx="543289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9559" y="2505075"/>
            <a:ext cx="5432899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500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719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847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457200"/>
            <a:ext cx="412168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899" y="987426"/>
            <a:ext cx="646955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247" y="2057400"/>
            <a:ext cx="412168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248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457200"/>
            <a:ext cx="412168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32899" y="987426"/>
            <a:ext cx="646955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247" y="2057400"/>
            <a:ext cx="412168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140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8582" y="365126"/>
            <a:ext cx="110222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8582" y="1825625"/>
            <a:ext cx="110222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8582" y="6356351"/>
            <a:ext cx="2875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F787-478B-0043-A617-CF89AFCF5A13}" type="datetimeFigureOut">
              <a:rPr lang="es-CO" smtClean="0"/>
              <a:t>8/12/21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3168" y="6356351"/>
            <a:ext cx="4313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5434" y="6356351"/>
            <a:ext cx="2875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1D70-E407-2246-959D-EDC365DAB5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36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371E205-4CB9-4359-B899-76168295D7F5}"/>
              </a:ext>
            </a:extLst>
          </p:cNvPr>
          <p:cNvSpPr txBox="1"/>
          <p:nvPr/>
        </p:nvSpPr>
        <p:spPr>
          <a:xfrm>
            <a:off x="521357" y="4665230"/>
            <a:ext cx="93193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i="0" dirty="0"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Comportamiento del mercado de trabajo 2021</a:t>
            </a:r>
          </a:p>
        </p:txBody>
      </p:sp>
      <p:sp>
        <p:nvSpPr>
          <p:cNvPr id="4" name="1 Rectángulo">
            <a:extLst>
              <a:ext uri="{FF2B5EF4-FFF2-40B4-BE49-F238E27FC236}">
                <a16:creationId xmlns:a16="http://schemas.microsoft.com/office/drawing/2014/main" id="{1E006DA1-CC63-417B-AFD8-7FB0FD5ECEC8}"/>
              </a:ext>
            </a:extLst>
          </p:cNvPr>
          <p:cNvSpPr/>
          <p:nvPr/>
        </p:nvSpPr>
        <p:spPr>
          <a:xfrm>
            <a:off x="521357" y="5331245"/>
            <a:ext cx="8495928" cy="1077174"/>
          </a:xfrm>
          <a:prstGeom prst="rect">
            <a:avLst/>
          </a:prstGeom>
        </p:spPr>
        <p:txBody>
          <a:bodyPr wrap="square" lIns="91396" tIns="45698" rIns="91396" bIns="45698">
            <a:spAutoFit/>
          </a:bodyPr>
          <a:lstStyle>
            <a:defPPr>
              <a:defRPr lang="es-MX"/>
            </a:defPPr>
            <a:lvl1pPr marL="0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978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54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30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907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884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861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838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814" algn="l" defTabSz="9139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latinLnBrk="1" hangingPunct="0"/>
            <a:r>
              <a:rPr lang="es-CO" b="1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MINISTERIO DEL TRABAJO</a:t>
            </a:r>
          </a:p>
          <a:p>
            <a:pPr rtl="0" latinLnBrk="1" hangingPunct="0"/>
            <a:r>
              <a:rPr lang="es-CO" sz="1400" b="1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DIRECCIÓN DE GENERACIÓN Y PROTECCIÓN DEL EMPLEO</a:t>
            </a:r>
          </a:p>
          <a:p>
            <a:pPr rtl="0" latinLnBrk="1" hangingPunct="0"/>
            <a:endParaRPr lang="es-CO" b="1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atinLnBrk="1" hangingPunct="0"/>
            <a:r>
              <a:rPr lang="es-CO" sz="1400" b="1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Diciembre 2021</a:t>
            </a:r>
          </a:p>
        </p:txBody>
      </p:sp>
    </p:spTree>
    <p:extLst>
      <p:ext uri="{BB962C8B-B14F-4D97-AF65-F5344CB8AC3E}">
        <p14:creationId xmlns:p14="http://schemas.microsoft.com/office/powerpoint/2010/main" val="242119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37C8D1C4-CAA2-446E-8A51-620E39F37FD8}"/>
              </a:ext>
            </a:extLst>
          </p:cNvPr>
          <p:cNvCxnSpPr>
            <a:cxnSpLocks/>
          </p:cNvCxnSpPr>
          <p:nvPr/>
        </p:nvCxnSpPr>
        <p:spPr>
          <a:xfrm>
            <a:off x="269038" y="770980"/>
            <a:ext cx="9322121" cy="0"/>
          </a:xfrm>
          <a:prstGeom prst="line">
            <a:avLst/>
          </a:prstGeom>
          <a:ln>
            <a:solidFill>
              <a:srgbClr val="004A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F6680258-3DF6-4A63-BDA1-16EAB2A4F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9054" y="262475"/>
            <a:ext cx="2530321" cy="508505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33972BAE-F708-4B4C-8818-D0DF280A58F5}"/>
              </a:ext>
            </a:extLst>
          </p:cNvPr>
          <p:cNvSpPr txBox="1"/>
          <p:nvPr/>
        </p:nvSpPr>
        <p:spPr>
          <a:xfrm>
            <a:off x="-85646" y="5070054"/>
            <a:ext cx="6164130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DANE-GEIH - Cálculos: Grupo de Información Laboral -SAMPL</a:t>
            </a:r>
            <a:endParaRPr lang="es-ES" sz="1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8EEB6CD-05B9-4174-A5AF-69A884CED2A6}"/>
              </a:ext>
            </a:extLst>
          </p:cNvPr>
          <p:cNvSpPr txBox="1"/>
          <p:nvPr/>
        </p:nvSpPr>
        <p:spPr>
          <a:xfrm>
            <a:off x="150674" y="829584"/>
            <a:ext cx="121810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Tasas de formalidad e informalidad laboral trimestre jul-</a:t>
            </a:r>
            <a:r>
              <a:rPr lang="es-CO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sep</a:t>
            </a:r>
            <a:r>
              <a:rPr lang="es-CO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2019, 2020 y 2021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7F0265C-E233-43C9-B65F-B8024E8FC8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073163"/>
              </p:ext>
            </p:extLst>
          </p:nvPr>
        </p:nvGraphicFramePr>
        <p:xfrm>
          <a:off x="1205207" y="1158696"/>
          <a:ext cx="88392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7DFB4CA3-3168-4C0F-A365-CA78BE368F1D}"/>
              </a:ext>
            </a:extLst>
          </p:cNvPr>
          <p:cNvSpPr txBox="1"/>
          <p:nvPr/>
        </p:nvSpPr>
        <p:spPr>
          <a:xfrm>
            <a:off x="304800" y="5438001"/>
            <a:ext cx="11887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La tasa de formalidad laboral para el trimestre jul-</a:t>
            </a:r>
            <a:r>
              <a:rPr lang="es-CO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sep</a:t>
            </a:r>
            <a:r>
              <a:rPr lang="es-CO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de 2021 presenta una reducción frente al mismo trimestre de 2020 de 1,3 </a:t>
            </a:r>
            <a:r>
              <a:rPr lang="es-CO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pp</a:t>
            </a:r>
            <a:r>
              <a:rPr lang="es-CO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pasando de 38,2% a un 36,9%, en contraste dicha reducción se compensa con el aumento de la tasa de informalidad de 1,8pp, pasando de 59,9% a 61,5%.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8E8787E-3325-414D-9378-A260DC02A51C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391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37C8D1C4-CAA2-446E-8A51-620E39F37FD8}"/>
              </a:ext>
            </a:extLst>
          </p:cNvPr>
          <p:cNvCxnSpPr>
            <a:cxnSpLocks/>
          </p:cNvCxnSpPr>
          <p:nvPr/>
        </p:nvCxnSpPr>
        <p:spPr>
          <a:xfrm>
            <a:off x="269038" y="770980"/>
            <a:ext cx="9322121" cy="0"/>
          </a:xfrm>
          <a:prstGeom prst="line">
            <a:avLst/>
          </a:prstGeom>
          <a:ln>
            <a:solidFill>
              <a:srgbClr val="004A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F6680258-3DF6-4A63-BDA1-16EAB2A4F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9054" y="262475"/>
            <a:ext cx="2530321" cy="508505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33972BAE-F708-4B4C-8818-D0DF280A58F5}"/>
              </a:ext>
            </a:extLst>
          </p:cNvPr>
          <p:cNvSpPr txBox="1"/>
          <p:nvPr/>
        </p:nvSpPr>
        <p:spPr>
          <a:xfrm>
            <a:off x="-127000" y="5400500"/>
            <a:ext cx="7950200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 PILA-Min trabajo- Fecha de corte 28 de noviembre  de 2021 - Cálculos: Grupo de Información Laboral –SAMPL </a:t>
            </a:r>
            <a:endParaRPr lang="es-ES" sz="1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8EEB6CD-05B9-4174-A5AF-69A884CED2A6}"/>
              </a:ext>
            </a:extLst>
          </p:cNvPr>
          <p:cNvSpPr txBox="1"/>
          <p:nvPr/>
        </p:nvSpPr>
        <p:spPr>
          <a:xfrm>
            <a:off x="150674" y="829584"/>
            <a:ext cx="121810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Nivel y variación de cotizantes a pensiones enero 2019 a septiembre de 2021 cifras en miles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7B76AF0-C7C1-4DB3-A731-72AAB60C5E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09603"/>
              </p:ext>
            </p:extLst>
          </p:nvPr>
        </p:nvGraphicFramePr>
        <p:xfrm>
          <a:off x="380908" y="1364651"/>
          <a:ext cx="5559252" cy="417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936CF45-7F23-4368-8F50-4B793C596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951966"/>
              </p:ext>
            </p:extLst>
          </p:nvPr>
        </p:nvGraphicFramePr>
        <p:xfrm>
          <a:off x="6389687" y="1584914"/>
          <a:ext cx="5667655" cy="4030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4BA3A412-D2EB-4C7C-AFE7-BD9CA5A53A19}"/>
              </a:ext>
            </a:extLst>
          </p:cNvPr>
          <p:cNvSpPr txBox="1"/>
          <p:nvPr/>
        </p:nvSpPr>
        <p:spPr>
          <a:xfrm>
            <a:off x="363578" y="5647396"/>
            <a:ext cx="11950792" cy="958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s-CO" sz="180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meses de mayo a agosto de 2020 marcaron la mayor caída del número de cotizantes por la pandemia del COVID-19, posteriormente se ha visto una sostenida recuperación. El mes de septiembre de 2021 muestra una leve desaceleración del número de cotizantes frente al mes anterior.</a:t>
            </a:r>
            <a:endParaRPr lang="es-ES" sz="16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DFDCD5E-2B89-4B20-9D88-172222212AB7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5376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31">
            <a:extLst>
              <a:ext uri="{FF2B5EF4-FFF2-40B4-BE49-F238E27FC236}">
                <a16:creationId xmlns:a16="http://schemas.microsoft.com/office/drawing/2014/main" id="{624DDCEB-A209-C54B-8A03-5CBFD35EB3B5}"/>
              </a:ext>
            </a:extLst>
          </p:cNvPr>
          <p:cNvSpPr/>
          <p:nvPr/>
        </p:nvSpPr>
        <p:spPr>
          <a:xfrm>
            <a:off x="4567229" y="1295702"/>
            <a:ext cx="3867758" cy="421223"/>
          </a:xfrm>
          <a:prstGeom prst="rect">
            <a:avLst/>
          </a:prstGeom>
          <a:solidFill>
            <a:srgbClr val="6F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CO" dirty="0">
              <a:solidFill>
                <a:srgbClr val="3F65AA"/>
              </a:solidFill>
              <a:latin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4280AB9-062E-8F45-988E-253196073646}"/>
              </a:ext>
            </a:extLst>
          </p:cNvPr>
          <p:cNvSpPr txBox="1"/>
          <p:nvPr/>
        </p:nvSpPr>
        <p:spPr>
          <a:xfrm>
            <a:off x="3371980" y="635501"/>
            <a:ext cx="6515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3600" b="1" dirty="0">
                <a:solidFill>
                  <a:srgbClr val="456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</a:t>
            </a:r>
            <a:r>
              <a:rPr lang="es-CO" sz="3600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Nacional de Desarrollo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FC3C52A-220D-4C47-B7EB-C1BF8309ADB5}"/>
              </a:ext>
            </a:extLst>
          </p:cNvPr>
          <p:cNvSpPr txBox="1"/>
          <p:nvPr/>
        </p:nvSpPr>
        <p:spPr>
          <a:xfrm>
            <a:off x="9130045" y="6342161"/>
            <a:ext cx="2743297" cy="602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O" sz="800" dirty="0">
                <a:solidFill>
                  <a:srgbClr val="3F6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</a:t>
            </a:r>
          </a:p>
          <a:p>
            <a:pPr>
              <a:defRPr/>
            </a:pPr>
            <a:endParaRPr lang="es-CO" sz="800" dirty="0">
              <a:solidFill>
                <a:srgbClr val="3F65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65EC670-754F-044E-ACD4-060313361E27}"/>
              </a:ext>
            </a:extLst>
          </p:cNvPr>
          <p:cNvSpPr txBox="1"/>
          <p:nvPr/>
        </p:nvSpPr>
        <p:spPr>
          <a:xfrm>
            <a:off x="4664867" y="1182513"/>
            <a:ext cx="386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3600" spc="83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2018 - 2022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9CC52E8F-1A49-1842-976F-BC188FDFD1BE}"/>
              </a:ext>
            </a:extLst>
          </p:cNvPr>
          <p:cNvSpPr/>
          <p:nvPr/>
        </p:nvSpPr>
        <p:spPr>
          <a:xfrm>
            <a:off x="6127604" y="1832029"/>
            <a:ext cx="829733" cy="45834"/>
          </a:xfrm>
          <a:prstGeom prst="rect">
            <a:avLst/>
          </a:prstGeom>
          <a:solidFill>
            <a:srgbClr val="E43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CO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36" name="Picture 2" descr="Resultado de imagen para plan nacional de desarrollo 2019 fotos">
            <a:extLst>
              <a:ext uri="{FF2B5EF4-FFF2-40B4-BE49-F238E27FC236}">
                <a16:creationId xmlns:a16="http://schemas.microsoft.com/office/drawing/2014/main" id="{4279808F-C064-CB43-B1E3-F545C5033F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86" t="28572" r="2070" b="29414"/>
          <a:stretch/>
        </p:blipFill>
        <p:spPr bwMode="auto">
          <a:xfrm>
            <a:off x="10951089" y="1"/>
            <a:ext cx="1534598" cy="151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ángulo 36">
            <a:extLst>
              <a:ext uri="{FF2B5EF4-FFF2-40B4-BE49-F238E27FC236}">
                <a16:creationId xmlns:a16="http://schemas.microsoft.com/office/drawing/2014/main" id="{271526F3-6B14-AA4A-A36E-F96F843CE229}"/>
              </a:ext>
            </a:extLst>
          </p:cNvPr>
          <p:cNvSpPr/>
          <p:nvPr/>
        </p:nvSpPr>
        <p:spPr>
          <a:xfrm>
            <a:off x="293687" y="2570295"/>
            <a:ext cx="12192000" cy="4312143"/>
          </a:xfrm>
          <a:prstGeom prst="rect">
            <a:avLst/>
          </a:prstGeom>
          <a:solidFill>
            <a:srgbClr val="3F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s-CO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75D7631-29F9-CA44-B872-CBD0F379176D}"/>
              </a:ext>
            </a:extLst>
          </p:cNvPr>
          <p:cNvSpPr txBox="1"/>
          <p:nvPr/>
        </p:nvSpPr>
        <p:spPr>
          <a:xfrm>
            <a:off x="2784509" y="1922892"/>
            <a:ext cx="7259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050" dirty="0">
                <a:solidFill>
                  <a:srgbClr val="275F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O" sz="1200" dirty="0">
                <a:solidFill>
                  <a:srgbClr val="275F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conjunto de instrumentos, políticas, procesos y arreglos institucionales necesarios para el efectivo reconocimiento de los aprendizajes a lo largo de la vida, orientando la educación y formación a la necesidades sociales y del mundo laboral”</a:t>
            </a:r>
            <a:endParaRPr lang="en-US" sz="1200" dirty="0">
              <a:solidFill>
                <a:srgbClr val="275F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CO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6406943-961B-2840-A69B-D482B0E5CAF7}"/>
              </a:ext>
            </a:extLst>
          </p:cNvPr>
          <p:cNvSpPr txBox="1"/>
          <p:nvPr/>
        </p:nvSpPr>
        <p:spPr>
          <a:xfrm>
            <a:off x="4305802" y="2631513"/>
            <a:ext cx="4136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Nacional de Cualificaciones</a:t>
            </a:r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D10BFD9B-AED0-BC48-B0D8-504B0BD977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019"/>
          <a:stretch/>
        </p:blipFill>
        <p:spPr>
          <a:xfrm>
            <a:off x="1430031" y="4460034"/>
            <a:ext cx="1479631" cy="1772816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E4AA7B9D-E1F0-3B4E-810B-F3EF5B19BA24}"/>
              </a:ext>
            </a:extLst>
          </p:cNvPr>
          <p:cNvSpPr txBox="1"/>
          <p:nvPr/>
        </p:nvSpPr>
        <p:spPr>
          <a:xfrm>
            <a:off x="4582609" y="3740868"/>
            <a:ext cx="34958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Institucionalidad y Gobernanza del SNC</a:t>
            </a:r>
          </a:p>
          <a:p>
            <a:pPr algn="ctr">
              <a:defRPr/>
            </a:pPr>
            <a:endParaRPr lang="es-CO" sz="11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A623FDAF-725C-FC47-A691-EB1BCB87C7FA}"/>
              </a:ext>
            </a:extLst>
          </p:cNvPr>
          <p:cNvCxnSpPr/>
          <p:nvPr/>
        </p:nvCxnSpPr>
        <p:spPr>
          <a:xfrm>
            <a:off x="3588593" y="4236093"/>
            <a:ext cx="5321269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5" name="Imagen 44">
            <a:extLst>
              <a:ext uri="{FF2B5EF4-FFF2-40B4-BE49-F238E27FC236}">
                <a16:creationId xmlns:a16="http://schemas.microsoft.com/office/drawing/2014/main" id="{D33584FA-D2E1-1E46-AAF7-C513B9DBF5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019"/>
          <a:stretch/>
        </p:blipFill>
        <p:spPr>
          <a:xfrm>
            <a:off x="3115761" y="4460034"/>
            <a:ext cx="1479631" cy="1772816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7EDEE7E0-BE5C-2947-BB02-4780FBA867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019"/>
          <a:stretch/>
        </p:blipFill>
        <p:spPr>
          <a:xfrm>
            <a:off x="4778883" y="4460034"/>
            <a:ext cx="1479631" cy="1772816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817C34CD-AD4E-0E49-B79E-5223FCD34D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019"/>
          <a:stretch/>
        </p:blipFill>
        <p:spPr>
          <a:xfrm>
            <a:off x="6442005" y="4460034"/>
            <a:ext cx="1479631" cy="1772816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3CBC9287-34F4-9E46-BE89-8684F355E2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019"/>
          <a:stretch/>
        </p:blipFill>
        <p:spPr>
          <a:xfrm>
            <a:off x="8127735" y="4460034"/>
            <a:ext cx="1479631" cy="1772816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187CE54E-B9F0-B046-9890-8DC1A0FE98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019"/>
          <a:stretch/>
        </p:blipFill>
        <p:spPr>
          <a:xfrm>
            <a:off x="9790857" y="4460034"/>
            <a:ext cx="1479631" cy="1772816"/>
          </a:xfrm>
          <a:prstGeom prst="rect">
            <a:avLst/>
          </a:prstGeom>
        </p:spPr>
      </p:pic>
      <p:sp>
        <p:nvSpPr>
          <p:cNvPr id="50" name="CuadroTexto 49">
            <a:extLst>
              <a:ext uri="{FF2B5EF4-FFF2-40B4-BE49-F238E27FC236}">
                <a16:creationId xmlns:a16="http://schemas.microsoft.com/office/drawing/2014/main" id="{961A82C1-10F7-7B43-ACFE-E00EE838A21D}"/>
              </a:ext>
            </a:extLst>
          </p:cNvPr>
          <p:cNvSpPr txBox="1"/>
          <p:nvPr/>
        </p:nvSpPr>
        <p:spPr>
          <a:xfrm>
            <a:off x="1977679" y="4479715"/>
            <a:ext cx="43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O" sz="2800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9056E5B-8D91-0549-B6BD-50EE71E9154E}"/>
              </a:ext>
            </a:extLst>
          </p:cNvPr>
          <p:cNvSpPr txBox="1"/>
          <p:nvPr/>
        </p:nvSpPr>
        <p:spPr>
          <a:xfrm>
            <a:off x="3675849" y="4479715"/>
            <a:ext cx="43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O" sz="2800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F74C8247-DB70-3640-83EE-B3A37B386CE3}"/>
              </a:ext>
            </a:extLst>
          </p:cNvPr>
          <p:cNvSpPr txBox="1"/>
          <p:nvPr/>
        </p:nvSpPr>
        <p:spPr>
          <a:xfrm>
            <a:off x="5336700" y="4479715"/>
            <a:ext cx="43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O" sz="2800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02CD9908-E68D-F94F-A4E6-A19F1B49E769}"/>
              </a:ext>
            </a:extLst>
          </p:cNvPr>
          <p:cNvSpPr txBox="1"/>
          <p:nvPr/>
        </p:nvSpPr>
        <p:spPr>
          <a:xfrm>
            <a:off x="6985108" y="4479715"/>
            <a:ext cx="43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O" sz="2800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86A18E96-1754-5B49-AE7F-31E8F374914E}"/>
              </a:ext>
            </a:extLst>
          </p:cNvPr>
          <p:cNvSpPr txBox="1"/>
          <p:nvPr/>
        </p:nvSpPr>
        <p:spPr>
          <a:xfrm>
            <a:off x="8677057" y="4479715"/>
            <a:ext cx="43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O" sz="2800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B8CB613-6FD0-FB44-8D29-8F5B6EA58CF9}"/>
              </a:ext>
            </a:extLst>
          </p:cNvPr>
          <p:cNvSpPr txBox="1"/>
          <p:nvPr/>
        </p:nvSpPr>
        <p:spPr>
          <a:xfrm>
            <a:off x="10331688" y="4479715"/>
            <a:ext cx="434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O" sz="2800" b="1" dirty="0">
                <a:solidFill>
                  <a:srgbClr val="436C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DEB2462A-AB0D-1D44-B5BA-BD599CB408FC}"/>
              </a:ext>
            </a:extLst>
          </p:cNvPr>
          <p:cNvSpPr txBox="1"/>
          <p:nvPr/>
        </p:nvSpPr>
        <p:spPr>
          <a:xfrm>
            <a:off x="1419846" y="5319064"/>
            <a:ext cx="15000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Nacional de Cualificaciones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3E3346A-4807-8341-9CC1-2485A54678E6}"/>
              </a:ext>
            </a:extLst>
          </p:cNvPr>
          <p:cNvSpPr txBox="1"/>
          <p:nvPr/>
        </p:nvSpPr>
        <p:spPr>
          <a:xfrm>
            <a:off x="3072047" y="5202907"/>
            <a:ext cx="1621788" cy="94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 de Movilidad Educativa y Formativa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B1ECC0DB-D8E9-514B-AA64-57C869F40B5D}"/>
              </a:ext>
            </a:extLst>
          </p:cNvPr>
          <p:cNvSpPr txBox="1"/>
          <p:nvPr/>
        </p:nvSpPr>
        <p:spPr>
          <a:xfrm>
            <a:off x="4790145" y="5082981"/>
            <a:ext cx="14045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Subsistema de Formación para el Trabajo Aseguramiento de la Calidad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2691A223-48EE-7C41-850A-4025048D2906}"/>
              </a:ext>
            </a:extLst>
          </p:cNvPr>
          <p:cNvSpPr txBox="1"/>
          <p:nvPr/>
        </p:nvSpPr>
        <p:spPr>
          <a:xfrm>
            <a:off x="6495741" y="5290488"/>
            <a:ext cx="13721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Plataforma de Información del SNC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FD86C129-EFB0-8741-802F-E756851362EF}"/>
              </a:ext>
            </a:extLst>
          </p:cNvPr>
          <p:cNvSpPr txBox="1"/>
          <p:nvPr/>
        </p:nvSpPr>
        <p:spPr>
          <a:xfrm>
            <a:off x="8092082" y="5164521"/>
            <a:ext cx="15119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Subsistema de Normalización de Competencias 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10B68201-4C04-4D4A-AEAB-AE7DC60091FE}"/>
              </a:ext>
            </a:extLst>
          </p:cNvPr>
          <p:cNvSpPr txBox="1"/>
          <p:nvPr/>
        </p:nvSpPr>
        <p:spPr>
          <a:xfrm>
            <a:off x="9745856" y="5158645"/>
            <a:ext cx="1511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Subsistema de Evaluación y Certificación de Competencias 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3431C272-B36C-2A47-81BF-6A39B8F23C79}"/>
              </a:ext>
            </a:extLst>
          </p:cNvPr>
          <p:cNvSpPr txBox="1"/>
          <p:nvPr/>
        </p:nvSpPr>
        <p:spPr>
          <a:xfrm rot="16200000">
            <a:off x="-467998" y="5390379"/>
            <a:ext cx="2621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Educativo y de Formación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79F01945-C74A-EE43-868E-D2B271AA9AAA}"/>
              </a:ext>
            </a:extLst>
          </p:cNvPr>
          <p:cNvSpPr txBox="1"/>
          <p:nvPr/>
        </p:nvSpPr>
        <p:spPr>
          <a:xfrm rot="16200000">
            <a:off x="10554173" y="5261038"/>
            <a:ext cx="2621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Social y Productivo</a:t>
            </a:r>
          </a:p>
        </p:txBody>
      </p:sp>
      <p:pic>
        <p:nvPicPr>
          <p:cNvPr id="69" name="Imagen 68">
            <a:extLst>
              <a:ext uri="{FF2B5EF4-FFF2-40B4-BE49-F238E27FC236}">
                <a16:creationId xmlns:a16="http://schemas.microsoft.com/office/drawing/2014/main" id="{94918461-F3D6-FC47-83A3-8DAF19E4B0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contrast="40000"/>
          </a:blip>
          <a:srcRect l="39169" t="91228" r="38055" b="699"/>
          <a:stretch/>
        </p:blipFill>
        <p:spPr>
          <a:xfrm>
            <a:off x="6178595" y="4239466"/>
            <a:ext cx="360748" cy="14655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1A65BC2-1530-DF4D-BC87-416FC2E85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702" y="5220586"/>
            <a:ext cx="231584" cy="357902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3A605340-69E5-9544-84F3-BF22D32C0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1437455" y="5220587"/>
            <a:ext cx="231584" cy="35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6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3C16D665-8340-46AD-917C-29B190CBB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022" y="1286031"/>
            <a:ext cx="9154161" cy="446758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9AC866-5B9F-4BAF-8634-2B73A6F4BEE9}"/>
              </a:ext>
            </a:extLst>
          </p:cNvPr>
          <p:cNvSpPr txBox="1"/>
          <p:nvPr/>
        </p:nvSpPr>
        <p:spPr>
          <a:xfrm>
            <a:off x="150673" y="762811"/>
            <a:ext cx="924511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Principales indicadores para jóvenes de 18 a 28 años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5703386-7FF4-4FC4-90A9-E2930C6040C9}"/>
              </a:ext>
            </a:extLst>
          </p:cNvPr>
          <p:cNvSpPr txBox="1"/>
          <p:nvPr/>
        </p:nvSpPr>
        <p:spPr>
          <a:xfrm>
            <a:off x="9720197" y="5864358"/>
            <a:ext cx="2757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Fuente: DANE-GEIH –Cifras en miles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917ADFA-30C3-4894-9A27-2B25615FC547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688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9A9AC866-5B9F-4BAF-8634-2B73A6F4BEE9}"/>
              </a:ext>
            </a:extLst>
          </p:cNvPr>
          <p:cNvSpPr txBox="1"/>
          <p:nvPr/>
        </p:nvSpPr>
        <p:spPr>
          <a:xfrm>
            <a:off x="331510" y="1023062"/>
            <a:ext cx="12847875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Tasa de desem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pleo</a:t>
            </a:r>
            <a:r>
              <a:rPr kumimoji="0" lang="es-ES" sz="24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para jóvenes de 18 a 28 años y total nacional </a:t>
            </a:r>
            <a:r>
              <a:rPr kumimoji="0" lang="es-ES" sz="2400" b="1" i="0" u="none" strike="noStrike" cap="none" spc="0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trim</a:t>
            </a:r>
            <a:r>
              <a:rPr kumimoji="0" lang="es-ES" sz="24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jul-</a:t>
            </a:r>
            <a:r>
              <a:rPr kumimoji="0" lang="es-ES" sz="2400" b="1" i="0" u="none" strike="noStrike" cap="none" spc="0" normalizeH="0" baseline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sep</a:t>
            </a:r>
            <a:r>
              <a:rPr kumimoji="0" lang="es-ES" sz="24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2019, 2020 y 2021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5703386-7FF4-4FC4-90A9-E2930C6040C9}"/>
              </a:ext>
            </a:extLst>
          </p:cNvPr>
          <p:cNvSpPr txBox="1"/>
          <p:nvPr/>
        </p:nvSpPr>
        <p:spPr>
          <a:xfrm>
            <a:off x="9720197" y="5864358"/>
            <a:ext cx="2757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Fuente: DANE-GEIH –Cifras en miles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7C61E-169C-4CB1-88B8-8555AB9EF3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9174694"/>
              </p:ext>
            </p:extLst>
          </p:nvPr>
        </p:nvGraphicFramePr>
        <p:xfrm>
          <a:off x="1406769" y="1406769"/>
          <a:ext cx="9397219" cy="430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CA3BA4F1-5302-4DD7-99BE-8DF3EAA2C7F2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619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adroTexto 92">
            <a:extLst>
              <a:ext uri="{FF2B5EF4-FFF2-40B4-BE49-F238E27FC236}">
                <a16:creationId xmlns:a16="http://schemas.microsoft.com/office/drawing/2014/main" id="{7D7AD09F-089C-4BF8-8DED-6BA2253AD9A1}"/>
              </a:ext>
            </a:extLst>
          </p:cNvPr>
          <p:cNvSpPr txBox="1"/>
          <p:nvPr/>
        </p:nvSpPr>
        <p:spPr>
          <a:xfrm>
            <a:off x="472457" y="186609"/>
            <a:ext cx="10948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4A84"/>
                </a:solidFill>
                <a:cs typeface="Arial"/>
              </a:rPr>
              <a:t>APOYO A LA GENERACIÓN DE EMPLEO – E. SACÚDETE</a:t>
            </a:r>
          </a:p>
        </p:txBody>
      </p: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37C8D1C4-CAA2-446E-8A51-620E39F37FD8}"/>
              </a:ext>
            </a:extLst>
          </p:cNvPr>
          <p:cNvCxnSpPr>
            <a:cxnSpLocks/>
          </p:cNvCxnSpPr>
          <p:nvPr/>
        </p:nvCxnSpPr>
        <p:spPr>
          <a:xfrm>
            <a:off x="357938" y="825021"/>
            <a:ext cx="9322121" cy="0"/>
          </a:xfrm>
          <a:prstGeom prst="line">
            <a:avLst/>
          </a:prstGeom>
          <a:ln>
            <a:solidFill>
              <a:srgbClr val="004A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F6680258-3DF6-4A63-BDA1-16EAB2A4F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9054" y="262475"/>
            <a:ext cx="2530321" cy="50850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3CFA760-3101-4129-8486-84B1A2C32413}"/>
              </a:ext>
            </a:extLst>
          </p:cNvPr>
          <p:cNvSpPr txBox="1"/>
          <p:nvPr/>
        </p:nvSpPr>
        <p:spPr>
          <a:xfrm>
            <a:off x="7131962" y="1894516"/>
            <a:ext cx="5380389" cy="4169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b="1" dirty="0">
                <a:solidFill>
                  <a:schemeClr val="accent3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Puntos clave:</a:t>
            </a:r>
            <a:endParaRPr lang="es-CO" sz="20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_tradnl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Apoyo por $227.131 (25% SMLMV) mensuales por joven adicional contratado.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E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 permite la sustitución de empleados mayores</a:t>
            </a:r>
            <a:r>
              <a:rPr lang="es-E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por empleados jóvenes.</a:t>
            </a:r>
            <a:r>
              <a:rPr lang="es-CO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Podrán ser beneficiarios las personas naturales, las personas jurídicas, los consorcios, las uniones temporales, los patrimonios autónomos declarantes de renta y complementarios y cooperativas que demuestren su </a:t>
            </a:r>
            <a:r>
              <a:rPr lang="es-ES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calidad de empleadores mediante la Planilla Integrada de Liquidación de Aportes – PILA.</a:t>
            </a:r>
            <a:r>
              <a:rPr lang="es-ES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_tradnl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trámite es gratuito</a:t>
            </a:r>
            <a:r>
              <a:rPr lang="es-ES_tradnl" sz="1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sólo se diligencian 2 formularios, y se debe hacer ante la entidad financiera</a:t>
            </a:r>
            <a:endParaRPr lang="es-C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7DAEAF0-F6BB-4F52-A165-81A2D7895270}"/>
              </a:ext>
            </a:extLst>
          </p:cNvPr>
          <p:cNvSpPr txBox="1"/>
          <p:nvPr/>
        </p:nvSpPr>
        <p:spPr>
          <a:xfrm>
            <a:off x="357937" y="1212522"/>
            <a:ext cx="109482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Primeros resultados: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77.574 empleos creados para jóvenes en todo el país</a:t>
            </a:r>
            <a:endParaRPr lang="es-CO" sz="24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D8A28C3-C523-4DC1-81CB-8865C657033C}"/>
              </a:ext>
            </a:extLst>
          </p:cNvPr>
          <p:cNvSpPr txBox="1"/>
          <p:nvPr/>
        </p:nvSpPr>
        <p:spPr>
          <a:xfrm>
            <a:off x="357938" y="4835323"/>
            <a:ext cx="6391468" cy="923330"/>
          </a:xfrm>
          <a:prstGeom prst="rect">
            <a:avLst/>
          </a:prstGeom>
          <a:solidFill>
            <a:srgbClr val="4B5D75"/>
          </a:solidFill>
        </p:spPr>
        <p:txBody>
          <a:bodyPr wrap="square">
            <a:spAutoFit/>
          </a:bodyPr>
          <a:lstStyle/>
          <a:p>
            <a:r>
              <a:rPr lang="es-ES_tradnl" sz="1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la nómina de los meses de julio y agosto, son </a:t>
            </a:r>
            <a:r>
              <a:rPr lang="es-ES_tradnl" sz="18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6.857 empleadores que obtuvieron la aprobación en total se entregan 102.124 apoyos por $23.195 millones</a:t>
            </a:r>
            <a:r>
              <a:rPr lang="es-ES_tradnl" sz="1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909A245-97F8-4EC4-BA0A-EDCD894D6902}"/>
              </a:ext>
            </a:extLst>
          </p:cNvPr>
          <p:cNvGraphicFramePr>
            <a:graphicFrameLocks noGrp="1"/>
          </p:cNvGraphicFramePr>
          <p:nvPr/>
        </p:nvGraphicFramePr>
        <p:xfrm>
          <a:off x="889783" y="2115325"/>
          <a:ext cx="3595440" cy="2139348"/>
        </p:xfrm>
        <a:graphic>
          <a:graphicData uri="http://schemas.openxmlformats.org/drawingml/2006/table">
            <a:tbl>
              <a:tblPr/>
              <a:tblGrid>
                <a:gridCol w="2463348">
                  <a:extLst>
                    <a:ext uri="{9D8B030D-6E8A-4147-A177-3AD203B41FA5}">
                      <a16:colId xmlns:a16="http://schemas.microsoft.com/office/drawing/2014/main" val="3423878278"/>
                    </a:ext>
                  </a:extLst>
                </a:gridCol>
                <a:gridCol w="1132092">
                  <a:extLst>
                    <a:ext uri="{9D8B030D-6E8A-4147-A177-3AD203B41FA5}">
                      <a16:colId xmlns:a16="http://schemas.microsoft.com/office/drawing/2014/main" val="2123840658"/>
                    </a:ext>
                  </a:extLst>
                </a:gridCol>
              </a:tblGrid>
              <a:tr h="53483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Consolidado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5D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518934"/>
                  </a:ext>
                </a:extLst>
              </a:tr>
              <a:tr h="53483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Empleadores beneficiados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6.857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9872716"/>
                  </a:ext>
                </a:extLst>
              </a:tr>
              <a:tr h="53483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Apoyos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102.124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5768374"/>
                  </a:ext>
                </a:extLst>
              </a:tr>
              <a:tr h="53483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asociados (millones)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23.195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565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1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26D4CF9A-EF0E-47BA-BECB-4195C166AD75}"/>
              </a:ext>
            </a:extLst>
          </p:cNvPr>
          <p:cNvSpPr txBox="1">
            <a:spLocks/>
          </p:cNvSpPr>
          <p:nvPr/>
        </p:nvSpPr>
        <p:spPr>
          <a:xfrm>
            <a:off x="515836" y="2094378"/>
            <a:ext cx="11521280" cy="29130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buNone/>
              <a:defRPr/>
            </a:pPr>
            <a:r>
              <a:rPr lang="es-CO" sz="4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Temáticas</a:t>
            </a:r>
          </a:p>
          <a:p>
            <a:pPr marL="0" indent="0" algn="ctr">
              <a:buNone/>
              <a:defRPr/>
            </a:pPr>
            <a:endParaRPr lang="es-CO" sz="4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CO" sz="4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Coyuntura del mercado de trabajo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CO" sz="4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salario mínimo como referente para la economía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960B48-274C-4E14-AB8D-37132EA33AE7}"/>
              </a:ext>
            </a:extLst>
          </p:cNvPr>
          <p:cNvSpPr txBox="1"/>
          <p:nvPr/>
        </p:nvSpPr>
        <p:spPr>
          <a:xfrm>
            <a:off x="1720686" y="1110869"/>
            <a:ext cx="9319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b="1" i="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Comportamiento del mercado de trabajo 2021</a:t>
            </a:r>
          </a:p>
        </p:txBody>
      </p:sp>
    </p:spTree>
    <p:extLst>
      <p:ext uri="{BB962C8B-B14F-4D97-AF65-F5344CB8AC3E}">
        <p14:creationId xmlns:p14="http://schemas.microsoft.com/office/powerpoint/2010/main" val="3994493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26D4CF9A-EF0E-47BA-BECB-4195C166AD75}"/>
              </a:ext>
            </a:extLst>
          </p:cNvPr>
          <p:cNvSpPr txBox="1">
            <a:spLocks/>
          </p:cNvSpPr>
          <p:nvPr/>
        </p:nvSpPr>
        <p:spPr>
          <a:xfrm>
            <a:off x="515836" y="2094378"/>
            <a:ext cx="11521280" cy="29130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buNone/>
              <a:defRPr/>
            </a:pPr>
            <a:r>
              <a:rPr lang="es-CO" sz="4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Temáticas</a:t>
            </a:r>
          </a:p>
          <a:p>
            <a:pPr marL="0" indent="0" algn="ctr">
              <a:buNone/>
              <a:defRPr/>
            </a:pPr>
            <a:endParaRPr lang="es-CO" sz="4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CO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Coyuntura del mercado de trabajo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CO" sz="4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salario mínimo como referente para la economía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960B48-274C-4E14-AB8D-37132EA33AE7}"/>
              </a:ext>
            </a:extLst>
          </p:cNvPr>
          <p:cNvSpPr txBox="1"/>
          <p:nvPr/>
        </p:nvSpPr>
        <p:spPr>
          <a:xfrm>
            <a:off x="1720686" y="1110869"/>
            <a:ext cx="9319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b="1" i="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Comportamiento del mercado de trabajo 2021</a:t>
            </a:r>
          </a:p>
        </p:txBody>
      </p:sp>
    </p:spTree>
    <p:extLst>
      <p:ext uri="{BB962C8B-B14F-4D97-AF65-F5344CB8AC3E}">
        <p14:creationId xmlns:p14="http://schemas.microsoft.com/office/powerpoint/2010/main" val="3522654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21694D5C-D579-43E7-A3AE-F66DD82CBB84}"/>
              </a:ext>
            </a:extLst>
          </p:cNvPr>
          <p:cNvSpPr txBox="1"/>
          <p:nvPr/>
        </p:nvSpPr>
        <p:spPr>
          <a:xfrm>
            <a:off x="150674" y="255117"/>
            <a:ext cx="1180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Ajuste de salario mínimo e inflación</a:t>
            </a:r>
          </a:p>
          <a:p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Incremento del salario mínimo en relación con la inflación, 1990-2021 (octubre)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405307"/>
              </p:ext>
            </p:extLst>
          </p:nvPr>
        </p:nvGraphicFramePr>
        <p:xfrm>
          <a:off x="150674" y="1209224"/>
          <a:ext cx="6202501" cy="515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081141"/>
              </p:ext>
            </p:extLst>
          </p:nvPr>
        </p:nvGraphicFramePr>
        <p:xfrm>
          <a:off x="6353175" y="1567313"/>
          <a:ext cx="6275526" cy="452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Llamada ovalada 2">
            <a:extLst>
              <a:ext uri="{FF2B5EF4-FFF2-40B4-BE49-F238E27FC236}">
                <a16:creationId xmlns:a16="http://schemas.microsoft.com/office/drawing/2014/main" id="{02747BA7-FAD5-4605-A7AB-DAB97D092B5B}"/>
              </a:ext>
            </a:extLst>
          </p:cNvPr>
          <p:cNvSpPr/>
          <p:nvPr/>
        </p:nvSpPr>
        <p:spPr>
          <a:xfrm>
            <a:off x="1829837" y="1567313"/>
            <a:ext cx="3096344" cy="843942"/>
          </a:xfrm>
          <a:prstGeom prst="wedgeEllipseCallout">
            <a:avLst>
              <a:gd name="adj1" fmla="val -68471"/>
              <a:gd name="adj2" fmla="val -4186"/>
            </a:avLst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1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Entre el 1999 y 2021 (oct) la inflación se ha incrementado en </a:t>
            </a:r>
            <a:r>
              <a:rPr lang="es-CO" sz="11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4,9%</a:t>
            </a:r>
            <a:r>
              <a:rPr lang="es-CO" sz="11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promedio anual</a:t>
            </a:r>
          </a:p>
        </p:txBody>
      </p:sp>
      <p:sp>
        <p:nvSpPr>
          <p:cNvPr id="12" name="Llamada ovalada 3">
            <a:extLst>
              <a:ext uri="{FF2B5EF4-FFF2-40B4-BE49-F238E27FC236}">
                <a16:creationId xmlns:a16="http://schemas.microsoft.com/office/drawing/2014/main" id="{3EB113FA-AFC9-4231-92B5-78CD2F1AFB28}"/>
              </a:ext>
            </a:extLst>
          </p:cNvPr>
          <p:cNvSpPr/>
          <p:nvPr/>
        </p:nvSpPr>
        <p:spPr>
          <a:xfrm>
            <a:off x="3166973" y="2486751"/>
            <a:ext cx="3222714" cy="865582"/>
          </a:xfrm>
          <a:prstGeom prst="wedgeEllipseCallout">
            <a:avLst>
              <a:gd name="adj1" fmla="val 12468"/>
              <a:gd name="adj2" fmla="val 155402"/>
            </a:avLst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1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 el mismo periodo el salario mínimo se ha incrementado en el </a:t>
            </a:r>
            <a:r>
              <a:rPr lang="es-CO" sz="11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6,7%</a:t>
            </a:r>
            <a:r>
              <a:rPr lang="es-CO" sz="11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promedio anual</a:t>
            </a:r>
            <a:r>
              <a:rPr lang="es-CO" sz="12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13" name="Llamada ovalada 10">
            <a:extLst>
              <a:ext uri="{FF2B5EF4-FFF2-40B4-BE49-F238E27FC236}">
                <a16:creationId xmlns:a16="http://schemas.microsoft.com/office/drawing/2014/main" id="{5A2D8EA9-2DE8-4161-AA35-B753A1D94665}"/>
              </a:ext>
            </a:extLst>
          </p:cNvPr>
          <p:cNvSpPr/>
          <p:nvPr/>
        </p:nvSpPr>
        <p:spPr>
          <a:xfrm>
            <a:off x="6911593" y="1553205"/>
            <a:ext cx="2664296" cy="1081978"/>
          </a:xfrm>
          <a:prstGeom prst="wedgeEllipseCallout">
            <a:avLst>
              <a:gd name="adj1" fmla="val 110110"/>
              <a:gd name="adj2" fmla="val 16219"/>
            </a:avLst>
          </a:prstGeom>
          <a:solidFill>
            <a:srgbClr val="FFFFFF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11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 el mismo periodo la diferencia entre los incrementos del SMMLV y de la Inflación es del </a:t>
            </a:r>
            <a:r>
              <a:rPr lang="es-CO" sz="11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41,4 pp</a:t>
            </a:r>
            <a:r>
              <a:rPr lang="es-CO" sz="11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s-CO" sz="12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9039FD9-3B51-4CA8-997C-28AD56C6DFD4}"/>
              </a:ext>
            </a:extLst>
          </p:cNvPr>
          <p:cNvSpPr txBox="1"/>
          <p:nvPr/>
        </p:nvSpPr>
        <p:spPr>
          <a:xfrm>
            <a:off x="8546174" y="6487846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Fuente: DANE-</a:t>
            </a:r>
            <a:r>
              <a:rPr lang="es-CO" sz="1400" b="1" i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IPCy</a:t>
            </a:r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1400" b="1" i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Mintrabajo</a:t>
            </a:r>
            <a:endParaRPr lang="es-CO" sz="1400" b="1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17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614DBB2-9B80-4B68-B32C-C88D4BFCD9AD}"/>
              </a:ext>
            </a:extLst>
          </p:cNvPr>
          <p:cNvSpPr txBox="1"/>
          <p:nvPr/>
        </p:nvSpPr>
        <p:spPr>
          <a:xfrm>
            <a:off x="150674" y="255117"/>
            <a:ext cx="1180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Salario mínimo e ingreso medio entre 2009 a 2020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AF28171-9D63-4479-914C-68B4309E27FC}"/>
              </a:ext>
            </a:extLst>
          </p:cNvPr>
          <p:cNvSpPr txBox="1"/>
          <p:nvPr/>
        </p:nvSpPr>
        <p:spPr>
          <a:xfrm>
            <a:off x="8924313" y="5849671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Fuente: DANE-GEIH y </a:t>
            </a:r>
            <a:r>
              <a:rPr lang="es-CO" sz="1400" b="1" i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Mintrabajo</a:t>
            </a:r>
            <a:endParaRPr lang="es-CO" sz="1400" b="1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373B76-CF89-40E9-AC2C-94BE2C053F52}"/>
              </a:ext>
            </a:extLst>
          </p:cNvPr>
          <p:cNvGraphicFramePr>
            <a:graphicFrameLocks noGrp="1"/>
          </p:cNvGraphicFramePr>
          <p:nvPr/>
        </p:nvGraphicFramePr>
        <p:xfrm>
          <a:off x="940117" y="1148693"/>
          <a:ext cx="9919471" cy="4700972"/>
        </p:xfrm>
        <a:graphic>
          <a:graphicData uri="http://schemas.openxmlformats.org/drawingml/2006/table">
            <a:tbl>
              <a:tblPr/>
              <a:tblGrid>
                <a:gridCol w="1308062">
                  <a:extLst>
                    <a:ext uri="{9D8B030D-6E8A-4147-A177-3AD203B41FA5}">
                      <a16:colId xmlns:a16="http://schemas.microsoft.com/office/drawing/2014/main" val="1917667740"/>
                    </a:ext>
                  </a:extLst>
                </a:gridCol>
                <a:gridCol w="1831287">
                  <a:extLst>
                    <a:ext uri="{9D8B030D-6E8A-4147-A177-3AD203B41FA5}">
                      <a16:colId xmlns:a16="http://schemas.microsoft.com/office/drawing/2014/main" val="523207092"/>
                    </a:ext>
                  </a:extLst>
                </a:gridCol>
                <a:gridCol w="1918491">
                  <a:extLst>
                    <a:ext uri="{9D8B030D-6E8A-4147-A177-3AD203B41FA5}">
                      <a16:colId xmlns:a16="http://schemas.microsoft.com/office/drawing/2014/main" val="2594624712"/>
                    </a:ext>
                  </a:extLst>
                </a:gridCol>
                <a:gridCol w="1308062">
                  <a:extLst>
                    <a:ext uri="{9D8B030D-6E8A-4147-A177-3AD203B41FA5}">
                      <a16:colId xmlns:a16="http://schemas.microsoft.com/office/drawing/2014/main" val="3977369804"/>
                    </a:ext>
                  </a:extLst>
                </a:gridCol>
                <a:gridCol w="1896690">
                  <a:extLst>
                    <a:ext uri="{9D8B030D-6E8A-4147-A177-3AD203B41FA5}">
                      <a16:colId xmlns:a16="http://schemas.microsoft.com/office/drawing/2014/main" val="279834684"/>
                    </a:ext>
                  </a:extLst>
                </a:gridCol>
                <a:gridCol w="1656879">
                  <a:extLst>
                    <a:ext uri="{9D8B030D-6E8A-4147-A177-3AD203B41FA5}">
                      <a16:colId xmlns:a16="http://schemas.microsoft.com/office/drawing/2014/main" val="1567215300"/>
                    </a:ext>
                  </a:extLst>
                </a:gridCol>
              </a:tblGrid>
              <a:tr h="10194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Año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SMMLV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Incremento SMMLV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Ingreso 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Variación % Ingreso 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Relación SMMLV/Ingreso 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43636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496.900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690.695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78475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734.530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862265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768.438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67994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19187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589.500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846.553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533970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903.682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062599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67555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689.455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968.805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739160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737.717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1.016.007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61603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1.070.340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04779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828.116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1.121.848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753868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877.803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1.060.674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350563"/>
                  </a:ext>
                </a:extLst>
              </a:tr>
              <a:tr h="2831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n.d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n.d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n.d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76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67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26D4CF9A-EF0E-47BA-BECB-4195C166AD75}"/>
              </a:ext>
            </a:extLst>
          </p:cNvPr>
          <p:cNvSpPr txBox="1">
            <a:spLocks/>
          </p:cNvSpPr>
          <p:nvPr/>
        </p:nvSpPr>
        <p:spPr>
          <a:xfrm>
            <a:off x="515836" y="2094378"/>
            <a:ext cx="11521280" cy="29130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buNone/>
              <a:defRPr/>
            </a:pPr>
            <a:r>
              <a:rPr lang="es-CO" sz="4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Temáticas</a:t>
            </a:r>
          </a:p>
          <a:p>
            <a:pPr marL="0" indent="0" algn="ctr">
              <a:buNone/>
              <a:defRPr/>
            </a:pPr>
            <a:endParaRPr lang="es-CO" sz="4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CO" sz="4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Coyuntura del mercado de trabajo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CO" sz="4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salario mínimo como referente para la economía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960B48-274C-4E14-AB8D-37132EA33AE7}"/>
              </a:ext>
            </a:extLst>
          </p:cNvPr>
          <p:cNvSpPr txBox="1"/>
          <p:nvPr/>
        </p:nvSpPr>
        <p:spPr>
          <a:xfrm>
            <a:off x="1720686" y="1110869"/>
            <a:ext cx="9319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b="1" i="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Comportamiento del mercado de trabajo 2021</a:t>
            </a:r>
          </a:p>
        </p:txBody>
      </p:sp>
    </p:spTree>
    <p:extLst>
      <p:ext uri="{BB962C8B-B14F-4D97-AF65-F5344CB8AC3E}">
        <p14:creationId xmlns:p14="http://schemas.microsoft.com/office/powerpoint/2010/main" val="3699795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544453E-45CD-415E-9B97-61370A9D2D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274033"/>
              </p:ext>
            </p:extLst>
          </p:nvPr>
        </p:nvGraphicFramePr>
        <p:xfrm>
          <a:off x="942975" y="1724025"/>
          <a:ext cx="10610850" cy="4095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D6F0D8CF-11D4-42D6-BF98-B81B13A701BF}"/>
              </a:ext>
            </a:extLst>
          </p:cNvPr>
          <p:cNvSpPr txBox="1"/>
          <p:nvPr/>
        </p:nvSpPr>
        <p:spPr>
          <a:xfrm>
            <a:off x="150674" y="255117"/>
            <a:ext cx="1180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Proporción de ocupados según rangos de ingresos en SMMLV</a:t>
            </a:r>
          </a:p>
          <a:p>
            <a:endParaRPr lang="es-CO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8" name="23 CuadroTexto">
            <a:extLst>
              <a:ext uri="{FF2B5EF4-FFF2-40B4-BE49-F238E27FC236}">
                <a16:creationId xmlns:a16="http://schemas.microsoft.com/office/drawing/2014/main" id="{34E588EF-EA33-4965-80A6-FF618DB17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93" y="5973662"/>
            <a:ext cx="75064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O" altLang="es-CO" sz="1000" dirty="0">
                <a:solidFill>
                  <a:schemeClr val="accent5">
                    <a:lumMod val="50000"/>
                  </a:schemeClr>
                </a:solidFill>
              </a:rPr>
              <a:t>Fuente: GEIH-DANE. Corresponde al ingreso laboral no ajustado (variable </a:t>
            </a:r>
            <a:r>
              <a:rPr lang="es-CO" altLang="es-CO" sz="1000" dirty="0" err="1">
                <a:solidFill>
                  <a:schemeClr val="accent5">
                    <a:lumMod val="50000"/>
                  </a:schemeClr>
                </a:solidFill>
              </a:rPr>
              <a:t>inglabo</a:t>
            </a:r>
            <a:r>
              <a:rPr lang="es-CO" altLang="es-CO" sz="1000" dirty="0">
                <a:solidFill>
                  <a:schemeClr val="accent5">
                    <a:lumMod val="50000"/>
                  </a:schemeClr>
                </a:solidFill>
              </a:rPr>
              <a:t> GEIH)</a:t>
            </a:r>
          </a:p>
          <a:p>
            <a:pPr eaLnBrk="1" hangingPunct="1"/>
            <a:r>
              <a:rPr lang="es-CO" altLang="es-CO" sz="1000" dirty="0">
                <a:solidFill>
                  <a:schemeClr val="accent5">
                    <a:lumMod val="50000"/>
                  </a:schemeClr>
                </a:solidFill>
              </a:rPr>
              <a:t>*2020 corresponde al promedio entre </a:t>
            </a:r>
            <a:r>
              <a:rPr lang="en-US" altLang="es-CO" sz="1000" dirty="0" err="1">
                <a:solidFill>
                  <a:schemeClr val="accent5">
                    <a:lumMod val="50000"/>
                  </a:schemeClr>
                </a:solidFill>
              </a:rPr>
              <a:t>ene</a:t>
            </a:r>
            <a:r>
              <a:rPr lang="en-US" altLang="es-CO" sz="1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altLang="es-CO" sz="1000" dirty="0" err="1">
                <a:solidFill>
                  <a:schemeClr val="accent5">
                    <a:lumMod val="50000"/>
                  </a:schemeClr>
                </a:solidFill>
              </a:rPr>
              <a:t>feb</a:t>
            </a:r>
            <a:r>
              <a:rPr lang="en-US" altLang="es-CO" sz="1000" dirty="0">
                <a:solidFill>
                  <a:schemeClr val="accent5">
                    <a:lumMod val="50000"/>
                  </a:schemeClr>
                </a:solidFill>
              </a:rPr>
              <a:t>, ago, </a:t>
            </a:r>
            <a:r>
              <a:rPr lang="en-US" altLang="es-CO" sz="1000" dirty="0" err="1">
                <a:solidFill>
                  <a:schemeClr val="accent5">
                    <a:lumMod val="50000"/>
                  </a:schemeClr>
                </a:solidFill>
              </a:rPr>
              <a:t>sep</a:t>
            </a:r>
            <a:r>
              <a:rPr lang="en-US" altLang="es-CO" sz="1000" dirty="0">
                <a:solidFill>
                  <a:schemeClr val="accent5">
                    <a:lumMod val="50000"/>
                  </a:schemeClr>
                </a:solidFill>
              </a:rPr>
              <a:t>, oct, </a:t>
            </a:r>
            <a:r>
              <a:rPr lang="en-US" altLang="es-CO" sz="1000" dirty="0" err="1">
                <a:solidFill>
                  <a:schemeClr val="accent5">
                    <a:lumMod val="50000"/>
                  </a:schemeClr>
                </a:solidFill>
              </a:rPr>
              <a:t>nov</a:t>
            </a:r>
            <a:r>
              <a:rPr lang="en-US" altLang="es-CO" sz="1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altLang="es-CO" sz="1000" dirty="0" err="1">
                <a:solidFill>
                  <a:schemeClr val="accent5">
                    <a:lumMod val="50000"/>
                  </a:schemeClr>
                </a:solidFill>
              </a:rPr>
              <a:t>dic</a:t>
            </a:r>
            <a:r>
              <a:rPr lang="en-US" altLang="es-CO" sz="1000" dirty="0">
                <a:solidFill>
                  <a:schemeClr val="accent5">
                    <a:lumMod val="50000"/>
                  </a:schemeClr>
                </a:solidFill>
              </a:rPr>
              <a:t> (7 meses) </a:t>
            </a:r>
            <a:r>
              <a:rPr lang="en-US" altLang="es-CO" sz="1000" dirty="0" err="1">
                <a:solidFill>
                  <a:schemeClr val="accent5">
                    <a:lumMod val="50000"/>
                  </a:schemeClr>
                </a:solidFill>
              </a:rPr>
              <a:t>debido</a:t>
            </a:r>
            <a:r>
              <a:rPr lang="en-US" altLang="es-CO" sz="1000" dirty="0">
                <a:solidFill>
                  <a:schemeClr val="accent5">
                    <a:lumMod val="50000"/>
                  </a:schemeClr>
                </a:solidFill>
              </a:rPr>
              <a:t> a las </a:t>
            </a:r>
            <a:r>
              <a:rPr lang="en-US" altLang="es-CO" sz="1000" dirty="0" err="1">
                <a:solidFill>
                  <a:schemeClr val="accent5">
                    <a:lumMod val="50000"/>
                  </a:schemeClr>
                </a:solidFill>
              </a:rPr>
              <a:t>restricciones</a:t>
            </a:r>
            <a:r>
              <a:rPr lang="en-US" altLang="es-CO" sz="1000" dirty="0">
                <a:solidFill>
                  <a:schemeClr val="accent5">
                    <a:lumMod val="50000"/>
                  </a:schemeClr>
                </a:solidFill>
              </a:rPr>
              <a:t> al GEIH</a:t>
            </a:r>
            <a:endParaRPr lang="es-CO" altLang="es-CO" sz="10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/>
            <a:r>
              <a:rPr lang="es-CO" altLang="es-CO" sz="1000" dirty="0">
                <a:solidFill>
                  <a:schemeClr val="accent5">
                    <a:lumMod val="50000"/>
                  </a:schemeClr>
                </a:solidFill>
              </a:rPr>
              <a:t>**2021 corresponde al promedio ene a </a:t>
            </a:r>
            <a:r>
              <a:rPr lang="es-CO" altLang="es-CO" sz="1000" dirty="0" err="1">
                <a:solidFill>
                  <a:schemeClr val="accent5">
                    <a:lumMod val="50000"/>
                  </a:schemeClr>
                </a:solidFill>
              </a:rPr>
              <a:t>sep</a:t>
            </a:r>
            <a:endParaRPr lang="es-CO" altLang="es-CO" sz="10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/>
            <a:r>
              <a:rPr lang="es-CO" altLang="es-CO" sz="1000" dirty="0">
                <a:solidFill>
                  <a:schemeClr val="accent5">
                    <a:lumMod val="50000"/>
                  </a:schemeClr>
                </a:solidFill>
              </a:rPr>
              <a:t>Nota: la gráfica no incluye la categoría “Sin información”.</a:t>
            </a:r>
            <a:endParaRPr lang="es-CO" altLang="es-CO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36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6F0D8CF-11D4-42D6-BF98-B81B13A701BF}"/>
              </a:ext>
            </a:extLst>
          </p:cNvPr>
          <p:cNvSpPr txBox="1"/>
          <p:nvPr/>
        </p:nvSpPr>
        <p:spPr>
          <a:xfrm>
            <a:off x="172411" y="239465"/>
            <a:ext cx="1180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Proporción de ocupados asalariados según rangos de ingresos en SMMLV</a:t>
            </a:r>
          </a:p>
          <a:p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2019, 2020 y 2021</a:t>
            </a:r>
          </a:p>
          <a:p>
            <a:endParaRPr lang="es-CO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8" name="23 CuadroTexto">
            <a:extLst>
              <a:ext uri="{FF2B5EF4-FFF2-40B4-BE49-F238E27FC236}">
                <a16:creationId xmlns:a16="http://schemas.microsoft.com/office/drawing/2014/main" id="{34E588EF-EA33-4965-80A6-FF618DB17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92" y="5973662"/>
            <a:ext cx="82635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CO" altLang="es-CO" sz="1100" dirty="0">
                <a:solidFill>
                  <a:schemeClr val="accent5">
                    <a:lumMod val="50000"/>
                  </a:schemeClr>
                </a:solidFill>
              </a:rPr>
              <a:t>Fuente: GEIH-DANE. Corresponde al ingreso laboral no ajustado (variable </a:t>
            </a:r>
            <a:r>
              <a:rPr lang="es-CO" altLang="es-CO" sz="1100" dirty="0" err="1">
                <a:solidFill>
                  <a:schemeClr val="accent5">
                    <a:lumMod val="50000"/>
                  </a:schemeClr>
                </a:solidFill>
              </a:rPr>
              <a:t>inglabo</a:t>
            </a:r>
            <a:r>
              <a:rPr lang="es-CO" altLang="es-CO" sz="1100" dirty="0">
                <a:solidFill>
                  <a:schemeClr val="accent5">
                    <a:lumMod val="50000"/>
                  </a:schemeClr>
                </a:solidFill>
              </a:rPr>
              <a:t> GEIH)</a:t>
            </a:r>
          </a:p>
          <a:p>
            <a:pPr eaLnBrk="1" hangingPunct="1"/>
            <a:r>
              <a:rPr lang="es-CO" altLang="es-CO" sz="1100" dirty="0">
                <a:solidFill>
                  <a:schemeClr val="accent5">
                    <a:lumMod val="50000"/>
                  </a:schemeClr>
                </a:solidFill>
              </a:rPr>
              <a:t>*2020 corresponde al promedio entre </a:t>
            </a:r>
            <a:r>
              <a:rPr lang="en-US" altLang="es-CO" sz="1100" dirty="0" err="1">
                <a:solidFill>
                  <a:schemeClr val="accent5">
                    <a:lumMod val="50000"/>
                  </a:schemeClr>
                </a:solidFill>
              </a:rPr>
              <a:t>ene</a:t>
            </a:r>
            <a:r>
              <a:rPr lang="en-US" altLang="es-CO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altLang="es-CO" sz="1100" dirty="0" err="1">
                <a:solidFill>
                  <a:schemeClr val="accent5">
                    <a:lumMod val="50000"/>
                  </a:schemeClr>
                </a:solidFill>
              </a:rPr>
              <a:t>feb</a:t>
            </a:r>
            <a:r>
              <a:rPr lang="en-US" altLang="es-CO" sz="1100" dirty="0">
                <a:solidFill>
                  <a:schemeClr val="accent5">
                    <a:lumMod val="50000"/>
                  </a:schemeClr>
                </a:solidFill>
              </a:rPr>
              <a:t>, ago, </a:t>
            </a:r>
            <a:r>
              <a:rPr lang="en-US" altLang="es-CO" sz="1100" dirty="0" err="1">
                <a:solidFill>
                  <a:schemeClr val="accent5">
                    <a:lumMod val="50000"/>
                  </a:schemeClr>
                </a:solidFill>
              </a:rPr>
              <a:t>sep</a:t>
            </a:r>
            <a:r>
              <a:rPr lang="en-US" altLang="es-CO" sz="1100" dirty="0">
                <a:solidFill>
                  <a:schemeClr val="accent5">
                    <a:lumMod val="50000"/>
                  </a:schemeClr>
                </a:solidFill>
              </a:rPr>
              <a:t>, oct, </a:t>
            </a:r>
            <a:r>
              <a:rPr lang="en-US" altLang="es-CO" sz="1100" dirty="0" err="1">
                <a:solidFill>
                  <a:schemeClr val="accent5">
                    <a:lumMod val="50000"/>
                  </a:schemeClr>
                </a:solidFill>
              </a:rPr>
              <a:t>nov</a:t>
            </a:r>
            <a:r>
              <a:rPr lang="en-US" altLang="es-CO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altLang="es-CO" sz="1100" dirty="0" err="1">
                <a:solidFill>
                  <a:schemeClr val="accent5">
                    <a:lumMod val="50000"/>
                  </a:schemeClr>
                </a:solidFill>
              </a:rPr>
              <a:t>dic</a:t>
            </a:r>
            <a:r>
              <a:rPr lang="en-US" altLang="es-CO" sz="1100" dirty="0">
                <a:solidFill>
                  <a:schemeClr val="accent5">
                    <a:lumMod val="50000"/>
                  </a:schemeClr>
                </a:solidFill>
              </a:rPr>
              <a:t> (7 meses) </a:t>
            </a:r>
            <a:r>
              <a:rPr lang="en-US" altLang="es-CO" sz="1100" dirty="0" err="1">
                <a:solidFill>
                  <a:schemeClr val="accent5">
                    <a:lumMod val="50000"/>
                  </a:schemeClr>
                </a:solidFill>
              </a:rPr>
              <a:t>debido</a:t>
            </a:r>
            <a:r>
              <a:rPr lang="en-US" altLang="es-CO" sz="1100" dirty="0">
                <a:solidFill>
                  <a:schemeClr val="accent5">
                    <a:lumMod val="50000"/>
                  </a:schemeClr>
                </a:solidFill>
              </a:rPr>
              <a:t> a las </a:t>
            </a:r>
            <a:r>
              <a:rPr lang="en-US" altLang="es-CO" sz="1100" dirty="0" err="1">
                <a:solidFill>
                  <a:schemeClr val="accent5">
                    <a:lumMod val="50000"/>
                  </a:schemeClr>
                </a:solidFill>
              </a:rPr>
              <a:t>restricciones</a:t>
            </a:r>
            <a:r>
              <a:rPr lang="en-US" altLang="es-CO" sz="1100" dirty="0">
                <a:solidFill>
                  <a:schemeClr val="accent5">
                    <a:lumMod val="50000"/>
                  </a:schemeClr>
                </a:solidFill>
              </a:rPr>
              <a:t> al GEIH</a:t>
            </a:r>
            <a:endParaRPr lang="es-CO" altLang="es-CO" sz="11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/>
            <a:r>
              <a:rPr lang="es-CO" altLang="es-CO" sz="1100" dirty="0">
                <a:solidFill>
                  <a:schemeClr val="accent5">
                    <a:lumMod val="50000"/>
                  </a:schemeClr>
                </a:solidFill>
              </a:rPr>
              <a:t>**2021 corresponde al promedio ene a </a:t>
            </a:r>
            <a:r>
              <a:rPr lang="es-CO" altLang="es-CO" sz="1100" dirty="0" err="1">
                <a:solidFill>
                  <a:schemeClr val="accent5">
                    <a:lumMod val="50000"/>
                  </a:schemeClr>
                </a:solidFill>
              </a:rPr>
              <a:t>sep</a:t>
            </a:r>
            <a:endParaRPr lang="es-CO" altLang="es-CO" sz="1100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/>
            <a:r>
              <a:rPr lang="es-CO" altLang="es-CO" sz="1100" dirty="0">
                <a:solidFill>
                  <a:schemeClr val="accent5">
                    <a:lumMod val="50000"/>
                  </a:schemeClr>
                </a:solidFill>
              </a:rPr>
              <a:t>Nota: la gráfica no incluye la categoría “Sin información”.</a:t>
            </a:r>
            <a:endParaRPr lang="es-CO" altLang="es-CO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8FF2B98-2CCF-443F-8796-FD9D38184F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627658"/>
              </p:ext>
            </p:extLst>
          </p:nvPr>
        </p:nvGraphicFramePr>
        <p:xfrm>
          <a:off x="666750" y="1285875"/>
          <a:ext cx="11229975" cy="43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084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19DA331-3026-6C4F-A981-CEDE1D858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87" y="-1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6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26D4CF9A-EF0E-47BA-BECB-4195C166AD75}"/>
              </a:ext>
            </a:extLst>
          </p:cNvPr>
          <p:cNvSpPr txBox="1">
            <a:spLocks/>
          </p:cNvSpPr>
          <p:nvPr/>
        </p:nvSpPr>
        <p:spPr>
          <a:xfrm>
            <a:off x="515836" y="2094378"/>
            <a:ext cx="11521280" cy="29130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buNone/>
              <a:defRPr/>
            </a:pPr>
            <a:r>
              <a:rPr lang="es-CO" sz="4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Temáticas</a:t>
            </a:r>
          </a:p>
          <a:p>
            <a:pPr marL="0" indent="0" algn="ctr">
              <a:buNone/>
              <a:defRPr/>
            </a:pPr>
            <a:endParaRPr lang="es-CO" sz="4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s-CO" sz="4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Coyuntura del mercado de trabajo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CO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salario mínimo como referente para la economía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8960B48-274C-4E14-AB8D-37132EA33AE7}"/>
              </a:ext>
            </a:extLst>
          </p:cNvPr>
          <p:cNvSpPr txBox="1"/>
          <p:nvPr/>
        </p:nvSpPr>
        <p:spPr>
          <a:xfrm>
            <a:off x="1720686" y="1110869"/>
            <a:ext cx="9319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b="1" i="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Comportamiento del mercado de trabajo 2021</a:t>
            </a:r>
          </a:p>
        </p:txBody>
      </p:sp>
    </p:spTree>
    <p:extLst>
      <p:ext uri="{BB962C8B-B14F-4D97-AF65-F5344CB8AC3E}">
        <p14:creationId xmlns:p14="http://schemas.microsoft.com/office/powerpoint/2010/main" val="6335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adroTexto 92">
            <a:extLst>
              <a:ext uri="{FF2B5EF4-FFF2-40B4-BE49-F238E27FC236}">
                <a16:creationId xmlns:a16="http://schemas.microsoft.com/office/drawing/2014/main" id="{7D7AD09F-089C-4BF8-8DED-6BA2253AD9A1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37C8D1C4-CAA2-446E-8A51-620E39F37FD8}"/>
              </a:ext>
            </a:extLst>
          </p:cNvPr>
          <p:cNvCxnSpPr>
            <a:cxnSpLocks/>
          </p:cNvCxnSpPr>
          <p:nvPr/>
        </p:nvCxnSpPr>
        <p:spPr>
          <a:xfrm>
            <a:off x="357938" y="779924"/>
            <a:ext cx="9322121" cy="0"/>
          </a:xfrm>
          <a:prstGeom prst="line">
            <a:avLst/>
          </a:prstGeom>
          <a:ln>
            <a:solidFill>
              <a:srgbClr val="004A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AC79EA05-9A32-47F8-AB55-3B49E66BE9E9}"/>
              </a:ext>
            </a:extLst>
          </p:cNvPr>
          <p:cNvSpPr txBox="1"/>
          <p:nvPr/>
        </p:nvSpPr>
        <p:spPr>
          <a:xfrm>
            <a:off x="238392" y="820325"/>
            <a:ext cx="11705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Variación anual de ocupados, desocupados e inactivos mes a mes marzo 2020 a octubre 2021</a:t>
            </a:r>
            <a:endParaRPr lang="es-CO" sz="1400" b="0" i="1" baseline="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7A63795A-E226-4491-8141-5238E7902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011612"/>
              </p:ext>
            </p:extLst>
          </p:nvPr>
        </p:nvGraphicFramePr>
        <p:xfrm>
          <a:off x="6809589" y="3444657"/>
          <a:ext cx="2232492" cy="1930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FF4A1A5B-10B6-48BA-8FF1-CC5F4C9E57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529925"/>
              </p:ext>
            </p:extLst>
          </p:nvPr>
        </p:nvGraphicFramePr>
        <p:xfrm>
          <a:off x="6751287" y="1482573"/>
          <a:ext cx="2286331" cy="193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7FC1333F-19CD-49CE-B57E-A21125DB13C9}"/>
              </a:ext>
            </a:extLst>
          </p:cNvPr>
          <p:cNvSpPr txBox="1"/>
          <p:nvPr/>
        </p:nvSpPr>
        <p:spPr>
          <a:xfrm>
            <a:off x="199969" y="5526573"/>
            <a:ext cx="1252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 mes de octubre de 2021 muestra un ajuste importante con tendencia a la recuperación del empleo con un aumento de 854 mil ocupados respecto a octubre de 2020, una reducción de los desempleados de 695 mil y un aumento de 344 mil inactivos. </a:t>
            </a: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D7B950C3-5F81-4548-982D-44A664F35F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859730"/>
              </p:ext>
            </p:extLst>
          </p:nvPr>
        </p:nvGraphicFramePr>
        <p:xfrm>
          <a:off x="0" y="1320713"/>
          <a:ext cx="12319367" cy="4216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531DC772-DDEC-43A1-BDED-8DE0CEA04041}"/>
              </a:ext>
            </a:extLst>
          </p:cNvPr>
          <p:cNvSpPr txBox="1"/>
          <p:nvPr/>
        </p:nvSpPr>
        <p:spPr>
          <a:xfrm>
            <a:off x="9971006" y="5115764"/>
            <a:ext cx="2757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Fuente: DANE-GEIH –Cifras en miles</a:t>
            </a:r>
          </a:p>
        </p:txBody>
      </p:sp>
    </p:spTree>
    <p:extLst>
      <p:ext uri="{BB962C8B-B14F-4D97-AF65-F5344CB8AC3E}">
        <p14:creationId xmlns:p14="http://schemas.microsoft.com/office/powerpoint/2010/main" val="293829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2162DCB-BAA2-4D93-8C09-796E09A886CB}"/>
              </a:ext>
            </a:extLst>
          </p:cNvPr>
          <p:cNvCxnSpPr>
            <a:cxnSpLocks/>
          </p:cNvCxnSpPr>
          <p:nvPr/>
        </p:nvCxnSpPr>
        <p:spPr>
          <a:xfrm>
            <a:off x="357938" y="770129"/>
            <a:ext cx="9322121" cy="0"/>
          </a:xfrm>
          <a:prstGeom prst="line">
            <a:avLst/>
          </a:prstGeom>
          <a:ln>
            <a:solidFill>
              <a:srgbClr val="004A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C10DFF5-C19D-41B0-A75E-F8336D64A154}"/>
              </a:ext>
            </a:extLst>
          </p:cNvPr>
          <p:cNvSpPr txBox="1"/>
          <p:nvPr/>
        </p:nvSpPr>
        <p:spPr>
          <a:xfrm>
            <a:off x="238393" y="820325"/>
            <a:ext cx="10001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Ocupados por mes y variación anual enero  2019 a octubre 2021</a:t>
            </a:r>
            <a:endParaRPr lang="es-CO" sz="1400" b="0" i="1" baseline="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77D09F0-CE70-43B8-8BE1-26A550107C69}"/>
              </a:ext>
            </a:extLst>
          </p:cNvPr>
          <p:cNvSpPr txBox="1"/>
          <p:nvPr/>
        </p:nvSpPr>
        <p:spPr>
          <a:xfrm>
            <a:off x="357938" y="6515158"/>
            <a:ext cx="2757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Fuente: DANE-GEIH –Cifras en miles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544165A-00CC-44F5-99B9-51A74E8726ED}"/>
              </a:ext>
            </a:extLst>
          </p:cNvPr>
          <p:cNvSpPr txBox="1"/>
          <p:nvPr/>
        </p:nvSpPr>
        <p:spPr>
          <a:xfrm>
            <a:off x="8027596" y="1513360"/>
            <a:ext cx="46216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 lo corrido del año 2021 se ha observado 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una recuperación constante del nivel de ocupados, </a:t>
            </a:r>
            <a:r>
              <a:rPr lang="es-CO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siendo agosto el mes con mayor acercamiento al nivel de agosto 2019, con un 98,1%.</a:t>
            </a:r>
          </a:p>
          <a:p>
            <a:pPr algn="just"/>
            <a:endParaRPr lang="es-CO" sz="2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Para el promedio de enero a octubre 2021 el número de ocupados ascendió a 20 millones 960 mil, un millón 420 mil más respecto a 2020 y con un nivel equivalente al 94,5% del observado en similar periodo de 2019, 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cercano a los niveles de </a:t>
            </a:r>
            <a:r>
              <a:rPr lang="es-CO" sz="2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prepandemia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EFB319-CE0C-4304-8894-10814088D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97521"/>
              </p:ext>
            </p:extLst>
          </p:nvPr>
        </p:nvGraphicFramePr>
        <p:xfrm>
          <a:off x="238392" y="1281990"/>
          <a:ext cx="7619735" cy="5233170"/>
        </p:xfrm>
        <a:graphic>
          <a:graphicData uri="http://schemas.openxmlformats.org/drawingml/2006/table">
            <a:tbl>
              <a:tblPr/>
              <a:tblGrid>
                <a:gridCol w="1009065">
                  <a:extLst>
                    <a:ext uri="{9D8B030D-6E8A-4147-A177-3AD203B41FA5}">
                      <a16:colId xmlns:a16="http://schemas.microsoft.com/office/drawing/2014/main" val="3582808615"/>
                    </a:ext>
                  </a:extLst>
                </a:gridCol>
                <a:gridCol w="853825">
                  <a:extLst>
                    <a:ext uri="{9D8B030D-6E8A-4147-A177-3AD203B41FA5}">
                      <a16:colId xmlns:a16="http://schemas.microsoft.com/office/drawing/2014/main" val="4293820322"/>
                    </a:ext>
                  </a:extLst>
                </a:gridCol>
                <a:gridCol w="815014">
                  <a:extLst>
                    <a:ext uri="{9D8B030D-6E8A-4147-A177-3AD203B41FA5}">
                      <a16:colId xmlns:a16="http://schemas.microsoft.com/office/drawing/2014/main" val="3966583904"/>
                    </a:ext>
                  </a:extLst>
                </a:gridCol>
                <a:gridCol w="882932">
                  <a:extLst>
                    <a:ext uri="{9D8B030D-6E8A-4147-A177-3AD203B41FA5}">
                      <a16:colId xmlns:a16="http://schemas.microsoft.com/office/drawing/2014/main" val="3996103790"/>
                    </a:ext>
                  </a:extLst>
                </a:gridCol>
                <a:gridCol w="921742">
                  <a:extLst>
                    <a:ext uri="{9D8B030D-6E8A-4147-A177-3AD203B41FA5}">
                      <a16:colId xmlns:a16="http://schemas.microsoft.com/office/drawing/2014/main" val="4208936017"/>
                    </a:ext>
                  </a:extLst>
                </a:gridCol>
                <a:gridCol w="921742">
                  <a:extLst>
                    <a:ext uri="{9D8B030D-6E8A-4147-A177-3AD203B41FA5}">
                      <a16:colId xmlns:a16="http://schemas.microsoft.com/office/drawing/2014/main" val="1411638445"/>
                    </a:ext>
                  </a:extLst>
                </a:gridCol>
                <a:gridCol w="921742">
                  <a:extLst>
                    <a:ext uri="{9D8B030D-6E8A-4147-A177-3AD203B41FA5}">
                      <a16:colId xmlns:a16="http://schemas.microsoft.com/office/drawing/2014/main" val="2172898633"/>
                    </a:ext>
                  </a:extLst>
                </a:gridCol>
                <a:gridCol w="1293673">
                  <a:extLst>
                    <a:ext uri="{9D8B030D-6E8A-4147-A177-3AD203B41FA5}">
                      <a16:colId xmlns:a16="http://schemas.microsoft.com/office/drawing/2014/main" val="4217483280"/>
                    </a:ext>
                  </a:extLst>
                </a:gridCol>
              </a:tblGrid>
              <a:tr h="274493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Variaciones Absolutas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68130"/>
                  </a:ext>
                </a:extLst>
              </a:tr>
              <a:tr h="5398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Mes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2.019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2.020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2.021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2020-2019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2021-2020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2021-2019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Recuperación 2021-2019%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82473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Enero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21.650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21.545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19.968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-105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-1.577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-1.682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92,2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5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331705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Febrero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22.071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22.006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20.818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-65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-1.188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-1.254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94,3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83166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Marzo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22.114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20.531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20.801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-1.583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271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-1.313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94,1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23744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Abril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21.896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16.525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20.465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-5.371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3.941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-1.431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93,5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04322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Mayo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22.164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17.262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20.467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-4.902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3.205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-1.697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92,3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962287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Junio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22.618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18.345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20.628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-4.273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2.284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-1.990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91,2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84797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Julio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22.140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17.984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20.902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-4.156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2.918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-1.238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94,4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912353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Agosto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22.116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19.697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21.692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-2.419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1.995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-424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98,1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810484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Septiembre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22.230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20.232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21.729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-1.998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1.497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-500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97,7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94534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Octubre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22.813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21.275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highlight>
                            <a:srgbClr val="FF0000"/>
                          </a:highlight>
                          <a:latin typeface="Arial Narrow" panose="020B0606020202030204" pitchFamily="34" charset="0"/>
                        </a:rPr>
                        <a:t>22.128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-1.539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854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-685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97,0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94387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Noviembre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22.874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21.313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-1.562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45455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Diciembre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highlight>
                            <a:srgbClr val="FF0000"/>
                          </a:highlight>
                          <a:latin typeface="Arial Narrow" panose="020B0606020202030204" pitchFamily="34" charset="0"/>
                        </a:rPr>
                        <a:t>22.761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21.409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-1.352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30025"/>
                  </a:ext>
                </a:extLst>
              </a:tr>
              <a:tr h="339906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Ene-Oct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22.181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19.540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20.960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-2.641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1.420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-1.221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94,5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197660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D7372C02-235F-4383-8EB4-32F58E3240FE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922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AFA95F6-A9C3-48D6-BF2C-F20BD34C46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785185"/>
              </p:ext>
            </p:extLst>
          </p:nvPr>
        </p:nvGraphicFramePr>
        <p:xfrm>
          <a:off x="228600" y="847725"/>
          <a:ext cx="11810999" cy="474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3FDC970-B80F-471F-B9E4-FFAF3BE7B12C}"/>
              </a:ext>
            </a:extLst>
          </p:cNvPr>
          <p:cNvCxnSpPr>
            <a:cxnSpLocks/>
          </p:cNvCxnSpPr>
          <p:nvPr/>
        </p:nvCxnSpPr>
        <p:spPr>
          <a:xfrm>
            <a:off x="357938" y="770980"/>
            <a:ext cx="9322121" cy="0"/>
          </a:xfrm>
          <a:prstGeom prst="line">
            <a:avLst/>
          </a:prstGeom>
          <a:ln>
            <a:solidFill>
              <a:srgbClr val="004A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3C061DB4-94E1-466A-937B-81A0B8B8B2BC}"/>
              </a:ext>
            </a:extLst>
          </p:cNvPr>
          <p:cNvSpPr txBox="1"/>
          <p:nvPr/>
        </p:nvSpPr>
        <p:spPr>
          <a:xfrm>
            <a:off x="224621" y="762954"/>
            <a:ext cx="75570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b="1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Tasa de desempleo por mes total nacional enero 2019 a octubre 2021</a:t>
            </a:r>
            <a:endParaRPr lang="es-CO" sz="1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3740F87-1364-4099-A299-007A34BFC70A}"/>
              </a:ext>
            </a:extLst>
          </p:cNvPr>
          <p:cNvSpPr txBox="1"/>
          <p:nvPr/>
        </p:nvSpPr>
        <p:spPr>
          <a:xfrm>
            <a:off x="230938" y="5591174"/>
            <a:ext cx="123198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En el mes de octubre la tasa de desempleo continuó la tendencia a la baja que se presenta desde el mes de mayo.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F0E9E83-3EC7-499B-B615-5AB10C16C46C}"/>
              </a:ext>
            </a:extLst>
          </p:cNvPr>
          <p:cNvSpPr txBox="1"/>
          <p:nvPr/>
        </p:nvSpPr>
        <p:spPr>
          <a:xfrm>
            <a:off x="9755763" y="496584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Fuente: DANE-GEIH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36A2455-0C21-4913-832A-EEDA510CFDD0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437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6CE4983-9E4B-4E4C-943A-719623DB8C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428907"/>
              </p:ext>
            </p:extLst>
          </p:nvPr>
        </p:nvGraphicFramePr>
        <p:xfrm>
          <a:off x="513806" y="1562471"/>
          <a:ext cx="11731083" cy="419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22">
            <a:extLst>
              <a:ext uri="{FF2B5EF4-FFF2-40B4-BE49-F238E27FC236}">
                <a16:creationId xmlns:a16="http://schemas.microsoft.com/office/drawing/2014/main" id="{4B6D7616-0979-49B9-BC35-9F3611AEA8A4}"/>
              </a:ext>
            </a:extLst>
          </p:cNvPr>
          <p:cNvSpPr txBox="1"/>
          <p:nvPr/>
        </p:nvSpPr>
        <p:spPr>
          <a:xfrm>
            <a:off x="10123666" y="3579186"/>
            <a:ext cx="1155202" cy="302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7,2 p.p.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C3589DE-CD43-4BC9-8020-0ADDFC8C3372}"/>
              </a:ext>
            </a:extLst>
          </p:cNvPr>
          <p:cNvSpPr txBox="1"/>
          <p:nvPr/>
        </p:nvSpPr>
        <p:spPr>
          <a:xfrm>
            <a:off x="285862" y="5663961"/>
            <a:ext cx="1173108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Durante el mes de octubre de 2021, la situación de recuperación del empleo de las mujeres mejoró sin embargo sigue siendo amplia la brecha entre hombres y mujeres, presentando desventaja frente a los hombres.</a:t>
            </a:r>
            <a:r>
              <a:rPr lang="es-CO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La brecha en tasa de desempleo pasó de 9,4pp de diferencia a 7,2pp, es así que las mujeres presentan una tasa de desempleo de 15,9% mientras que los hombres esta es de 8,7%. Igualmente, la participación de las mujeres es mucho menor y así como la tasa de ocupación en comparación con la de los hombres.</a:t>
            </a:r>
            <a:endParaRPr lang="es-CO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B86327B-179A-4216-9967-BF5D6083ECCE}"/>
              </a:ext>
            </a:extLst>
          </p:cNvPr>
          <p:cNvCxnSpPr>
            <a:cxnSpLocks/>
          </p:cNvCxnSpPr>
          <p:nvPr/>
        </p:nvCxnSpPr>
        <p:spPr>
          <a:xfrm>
            <a:off x="357938" y="825021"/>
            <a:ext cx="9322121" cy="0"/>
          </a:xfrm>
          <a:prstGeom prst="line">
            <a:avLst/>
          </a:prstGeom>
          <a:ln>
            <a:solidFill>
              <a:srgbClr val="004A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6A07D26D-3A16-4BC5-815B-9D28447DBC01}"/>
              </a:ext>
            </a:extLst>
          </p:cNvPr>
          <p:cNvSpPr txBox="1"/>
          <p:nvPr/>
        </p:nvSpPr>
        <p:spPr>
          <a:xfrm>
            <a:off x="247102" y="842014"/>
            <a:ext cx="81570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Tasa de desempleo por sexo enero a octubre 2021</a:t>
            </a:r>
            <a:endParaRPr lang="es-E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D3B061-1246-4A90-A614-9E22BD818779}"/>
              </a:ext>
            </a:extLst>
          </p:cNvPr>
          <p:cNvSpPr txBox="1"/>
          <p:nvPr/>
        </p:nvSpPr>
        <p:spPr>
          <a:xfrm>
            <a:off x="199969" y="119805"/>
            <a:ext cx="9832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trabajo: Se ha reducido paulatinamente la brecha de género en TD</a:t>
            </a:r>
            <a:endParaRPr lang="es-ES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809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37C8D1C4-CAA2-446E-8A51-620E39F37FD8}"/>
              </a:ext>
            </a:extLst>
          </p:cNvPr>
          <p:cNvCxnSpPr>
            <a:cxnSpLocks/>
          </p:cNvCxnSpPr>
          <p:nvPr/>
        </p:nvCxnSpPr>
        <p:spPr>
          <a:xfrm>
            <a:off x="239951" y="770980"/>
            <a:ext cx="9322121" cy="0"/>
          </a:xfrm>
          <a:prstGeom prst="line">
            <a:avLst/>
          </a:prstGeom>
          <a:ln>
            <a:solidFill>
              <a:srgbClr val="004A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F6680258-3DF6-4A63-BDA1-16EAB2A4F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9054" y="262475"/>
            <a:ext cx="2530321" cy="50850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D2F0A6DA-F410-4E77-8FB1-B1C14395CF38}"/>
              </a:ext>
            </a:extLst>
          </p:cNvPr>
          <p:cNvSpPr txBox="1"/>
          <p:nvPr/>
        </p:nvSpPr>
        <p:spPr>
          <a:xfrm>
            <a:off x="150673" y="4943157"/>
            <a:ext cx="124780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70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</a:t>
            </a:r>
            <a:r>
              <a:rPr lang="es-CO" sz="17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 corrido del período enero-octubre 2021</a:t>
            </a:r>
            <a:r>
              <a:rPr lang="es-CO" sz="170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los sectores que más empleo generaron respecto a 2020 ene-oct fueron: </a:t>
            </a:r>
            <a:r>
              <a:rPr lang="es-CO" sz="18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Comercio y reparación de vehículos, Alojamiento y servicios de comida y Construcción, que representan el 51,1% del aumento de los ocupados.</a:t>
            </a:r>
          </a:p>
          <a:p>
            <a:pPr algn="just"/>
            <a:endParaRPr lang="es-CO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CO" sz="1800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Se destaca los sectores que más contribuyen a la recuperación en el empleo, respecto a ene-oct de 2019: </a:t>
            </a:r>
            <a:r>
              <a:rPr lang="es-CO" sz="18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Comercio y reparación de vehículos, Agricultura, ganadería, caza, silvicultura y pesca,  Industria manufacturera y </a:t>
            </a:r>
            <a:r>
              <a:rPr lang="es-CO" sz="1800" b="1" i="0" u="none" strike="noStrike" dirty="0" err="1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Adm</a:t>
            </a:r>
            <a:r>
              <a:rPr lang="es-CO" sz="18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. pública y defensa, </a:t>
            </a:r>
            <a:r>
              <a:rPr lang="es-CO" sz="1800" b="1" i="0" u="none" strike="noStrike" dirty="0" err="1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educ</a:t>
            </a:r>
            <a:r>
              <a:rPr lang="es-CO" sz="18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. y aten. de la salud humana, las cuales suman 53,9 </a:t>
            </a:r>
            <a:r>
              <a:rPr lang="es-CO" sz="1800" b="1" i="0" u="none" strike="noStrike" dirty="0" err="1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pp</a:t>
            </a:r>
            <a:r>
              <a:rPr lang="es-CO" sz="18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 del 94,5% de la recuperación del nivel de ocupados.</a:t>
            </a:r>
            <a:endParaRPr lang="es-ES" sz="1700" b="1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C66053-AE72-4C35-9A15-CB7CDF5F1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975375"/>
              </p:ext>
            </p:extLst>
          </p:nvPr>
        </p:nvGraphicFramePr>
        <p:xfrm>
          <a:off x="703385" y="1042229"/>
          <a:ext cx="11399360" cy="3931111"/>
        </p:xfrm>
        <a:graphic>
          <a:graphicData uri="http://schemas.openxmlformats.org/drawingml/2006/table">
            <a:tbl>
              <a:tblPr/>
              <a:tblGrid>
                <a:gridCol w="3645181">
                  <a:extLst>
                    <a:ext uri="{9D8B030D-6E8A-4147-A177-3AD203B41FA5}">
                      <a16:colId xmlns:a16="http://schemas.microsoft.com/office/drawing/2014/main" val="3006582217"/>
                    </a:ext>
                  </a:extLst>
                </a:gridCol>
                <a:gridCol w="718585">
                  <a:extLst>
                    <a:ext uri="{9D8B030D-6E8A-4147-A177-3AD203B41FA5}">
                      <a16:colId xmlns:a16="http://schemas.microsoft.com/office/drawing/2014/main" val="963692950"/>
                    </a:ext>
                  </a:extLst>
                </a:gridCol>
                <a:gridCol w="460547">
                  <a:extLst>
                    <a:ext uri="{9D8B030D-6E8A-4147-A177-3AD203B41FA5}">
                      <a16:colId xmlns:a16="http://schemas.microsoft.com/office/drawing/2014/main" val="2451634626"/>
                    </a:ext>
                  </a:extLst>
                </a:gridCol>
                <a:gridCol w="718585">
                  <a:extLst>
                    <a:ext uri="{9D8B030D-6E8A-4147-A177-3AD203B41FA5}">
                      <a16:colId xmlns:a16="http://schemas.microsoft.com/office/drawing/2014/main" val="1476975648"/>
                    </a:ext>
                  </a:extLst>
                </a:gridCol>
                <a:gridCol w="382156">
                  <a:extLst>
                    <a:ext uri="{9D8B030D-6E8A-4147-A177-3AD203B41FA5}">
                      <a16:colId xmlns:a16="http://schemas.microsoft.com/office/drawing/2014/main" val="3761983330"/>
                    </a:ext>
                  </a:extLst>
                </a:gridCol>
                <a:gridCol w="718585">
                  <a:extLst>
                    <a:ext uri="{9D8B030D-6E8A-4147-A177-3AD203B41FA5}">
                      <a16:colId xmlns:a16="http://schemas.microsoft.com/office/drawing/2014/main" val="2090174289"/>
                    </a:ext>
                  </a:extLst>
                </a:gridCol>
                <a:gridCol w="483412">
                  <a:extLst>
                    <a:ext uri="{9D8B030D-6E8A-4147-A177-3AD203B41FA5}">
                      <a16:colId xmlns:a16="http://schemas.microsoft.com/office/drawing/2014/main" val="2187049899"/>
                    </a:ext>
                  </a:extLst>
                </a:gridCol>
                <a:gridCol w="640193">
                  <a:extLst>
                    <a:ext uri="{9D8B030D-6E8A-4147-A177-3AD203B41FA5}">
                      <a16:colId xmlns:a16="http://schemas.microsoft.com/office/drawing/2014/main" val="700987711"/>
                    </a:ext>
                  </a:extLst>
                </a:gridCol>
                <a:gridCol w="640193">
                  <a:extLst>
                    <a:ext uri="{9D8B030D-6E8A-4147-A177-3AD203B41FA5}">
                      <a16:colId xmlns:a16="http://schemas.microsoft.com/office/drawing/2014/main" val="1439937637"/>
                    </a:ext>
                  </a:extLst>
                </a:gridCol>
                <a:gridCol w="640193">
                  <a:extLst>
                    <a:ext uri="{9D8B030D-6E8A-4147-A177-3AD203B41FA5}">
                      <a16:colId xmlns:a16="http://schemas.microsoft.com/office/drawing/2014/main" val="1684944482"/>
                    </a:ext>
                  </a:extLst>
                </a:gridCol>
                <a:gridCol w="1175865">
                  <a:extLst>
                    <a:ext uri="{9D8B030D-6E8A-4147-A177-3AD203B41FA5}">
                      <a16:colId xmlns:a16="http://schemas.microsoft.com/office/drawing/2014/main" val="1305867711"/>
                    </a:ext>
                  </a:extLst>
                </a:gridCol>
                <a:gridCol w="1175865">
                  <a:extLst>
                    <a:ext uri="{9D8B030D-6E8A-4147-A177-3AD203B41FA5}">
                      <a16:colId xmlns:a16="http://schemas.microsoft.com/office/drawing/2014/main" val="1966487669"/>
                    </a:ext>
                  </a:extLst>
                </a:gridCol>
              </a:tblGrid>
              <a:tr h="2687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Variaciones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91636"/>
                  </a:ext>
                </a:extLst>
              </a:tr>
              <a:tr h="5971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Rama de actividad económica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Ago -Oct 2019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Ago -Oct 2020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Ago -Oct 2021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2020-2019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2021-2020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2021-2019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Recuperación % 2021-2019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Contr. a la recuperación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398032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Ocupados Total Nacional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22.181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19.540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20.960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-2.641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1.420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-1.221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063934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Agricultura, ganadería, caza, silvicultura y pesca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3.493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3.294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3.313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-199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1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-180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68061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Industria manufacturera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2.488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2.136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2.253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-352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-235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1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991077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Suministro de Electricidad Gas y Agua^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A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D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187398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Construcción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1.492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1.314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1.485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-178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819706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Comercio y reparación de vehículos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4.220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3.697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4.078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-524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-142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54764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Alojamiento y servicios de comida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1.619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1.369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1.543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-251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-77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228319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Transporte y almacenamiento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1.541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1.389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1.524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-152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559341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Información y comunicaciones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4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95,7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E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439124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Actividades financieras y de seguros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052055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Actividades inmobiliarias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D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246224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Acti. Profesion., científicas, técnicas y servicios adm.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1.371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1.239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1.357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-131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472005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Adm. pública y defensa, educ. y aten. de la salud humana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2.548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2.187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2.310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-361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-238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90,7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338031"/>
                  </a:ext>
                </a:extLst>
              </a:tr>
              <a:tr h="218948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Acti. artísticas, entret. recreación y otras acti. de servicios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2.082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1.664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1.763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-419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-319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84,7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879252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3903B70E-3A0F-4FC6-81ED-46DCDEAA19C1}"/>
              </a:ext>
            </a:extLst>
          </p:cNvPr>
          <p:cNvSpPr txBox="1"/>
          <p:nvPr/>
        </p:nvSpPr>
        <p:spPr>
          <a:xfrm>
            <a:off x="150674" y="642119"/>
            <a:ext cx="109482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Ocupados por rama de actividad económica trimestre enero a octubre 2019, 2020 y 2021</a:t>
            </a:r>
            <a:endParaRPr lang="es-CO" sz="1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A6A2EB4-85A7-4E62-8BEC-F5FFBE00F7D6}"/>
              </a:ext>
            </a:extLst>
          </p:cNvPr>
          <p:cNvSpPr txBox="1"/>
          <p:nvPr/>
        </p:nvSpPr>
        <p:spPr>
          <a:xfrm>
            <a:off x="10079613" y="965348"/>
            <a:ext cx="2757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Fuente: DANE-GEIH –Cifras en miles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87340BC-68D7-4672-AA55-FB16BC750B03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727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6DE594D-0732-41B3-901C-0A56344F7502}"/>
              </a:ext>
            </a:extLst>
          </p:cNvPr>
          <p:cNvSpPr txBox="1"/>
          <p:nvPr/>
        </p:nvSpPr>
        <p:spPr>
          <a:xfrm>
            <a:off x="96022" y="672020"/>
            <a:ext cx="109482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Recuperación de ocupados por ciudades agosto-octubre 2021 respecto a 2019</a:t>
            </a:r>
            <a:endParaRPr lang="es-CO" sz="1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C14FC82-4333-468B-9A1B-C2D45E4940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554019"/>
              </p:ext>
            </p:extLst>
          </p:nvPr>
        </p:nvGraphicFramePr>
        <p:xfrm>
          <a:off x="0" y="861827"/>
          <a:ext cx="12193028" cy="501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C9F54DF7-A892-4E48-AF77-9B83C64A5F5D}"/>
              </a:ext>
            </a:extLst>
          </p:cNvPr>
          <p:cNvSpPr txBox="1"/>
          <p:nvPr/>
        </p:nvSpPr>
        <p:spPr>
          <a:xfrm>
            <a:off x="96022" y="5735857"/>
            <a:ext cx="12478027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70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el trimestre </a:t>
            </a:r>
            <a:r>
              <a:rPr lang="es-CO" sz="1700" dirty="0" err="1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</a:t>
            </a:r>
            <a:r>
              <a:rPr lang="es-CO" sz="170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-oct 2021 se destacan en la recuperación del nivel de ocupados las ciudades de Valledupar, Pasto, Cartagena, Tunja, Cúcuta A.M y Medellín A.M con un nivel superior al de </a:t>
            </a:r>
            <a:r>
              <a:rPr lang="es-CO" sz="1700" dirty="0" err="1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</a:t>
            </a:r>
            <a:r>
              <a:rPr lang="es-CO" sz="1700" dirty="0">
                <a:solidFill>
                  <a:schemeClr val="accent5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-oct de 2019. </a:t>
            </a:r>
            <a:r>
              <a:rPr lang="es-CO" sz="17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 ciudades con menor nivel de recuperación: Quibdó, Neiva, Montería, Sincelejo y Pereira A.M.</a:t>
            </a:r>
            <a:endParaRPr lang="es-ES" sz="17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2CBDF8-CDFF-44AC-ABF4-E56DF9E6CDC7}"/>
              </a:ext>
            </a:extLst>
          </p:cNvPr>
          <p:cNvSpPr txBox="1"/>
          <p:nvPr/>
        </p:nvSpPr>
        <p:spPr>
          <a:xfrm>
            <a:off x="199969" y="119805"/>
            <a:ext cx="858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/>
              </a:rPr>
              <a:t>Coyuntura del mercado de trabajo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896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17191</TotalTime>
  <Words>2018</Words>
  <Application>Microsoft Macintosh PowerPoint</Application>
  <PresentationFormat>Personalizado</PresentationFormat>
  <Paragraphs>534</Paragraphs>
  <Slides>22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Symbol</vt:lpstr>
      <vt:lpstr>Times New Roman</vt:lpstr>
      <vt:lpstr>Verdana</vt:lpstr>
      <vt:lpstr>Work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Juliana Lopez Gama</dc:creator>
  <cp:lastModifiedBy>Microsoft Office User</cp:lastModifiedBy>
  <cp:revision>447</cp:revision>
  <dcterms:created xsi:type="dcterms:W3CDTF">2020-10-22T18:23:12Z</dcterms:created>
  <dcterms:modified xsi:type="dcterms:W3CDTF">2021-12-10T02:45:00Z</dcterms:modified>
</cp:coreProperties>
</file>