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9" r:id="rId4"/>
    <p:sldId id="270" r:id="rId5"/>
    <p:sldId id="267" r:id="rId6"/>
    <p:sldId id="261" r:id="rId7"/>
    <p:sldId id="262" r:id="rId8"/>
    <p:sldId id="263" r:id="rId9"/>
    <p:sldId id="273" r:id="rId10"/>
    <p:sldId id="268" r:id="rId11"/>
    <p:sldId id="272" r:id="rId12"/>
    <p:sldId id="266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CACB"/>
    <a:srgbClr val="28C4C5"/>
    <a:srgbClr val="E9E9E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DC0C3-E982-41C2-B51B-E0771C151932}" type="datetimeFigureOut">
              <a:rPr lang="es-CO" smtClean="0"/>
              <a:t>14/07/2021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F96DA-328E-4183-A11F-0EC6D9A35C7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209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6717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49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20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10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36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02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21:notes"/>
          <p:cNvSpPr txBox="1">
            <a:spLocks noGrp="1"/>
          </p:cNvSpPr>
          <p:nvPr>
            <p:ph type="body" idx="1"/>
          </p:nvPr>
        </p:nvSpPr>
        <p:spPr>
          <a:xfrm>
            <a:off x="685801" y="434340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1:notes"/>
          <p:cNvSpPr txBox="1">
            <a:spLocks noGrp="1"/>
          </p:cNvSpPr>
          <p:nvPr>
            <p:ph type="sldNum" idx="12"/>
          </p:nvPr>
        </p:nvSpPr>
        <p:spPr>
          <a:xfrm>
            <a:off x="3884615" y="8685227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9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21:notes"/>
          <p:cNvSpPr txBox="1">
            <a:spLocks noGrp="1"/>
          </p:cNvSpPr>
          <p:nvPr>
            <p:ph type="body" idx="1"/>
          </p:nvPr>
        </p:nvSpPr>
        <p:spPr>
          <a:xfrm>
            <a:off x="685801" y="434340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1:notes"/>
          <p:cNvSpPr txBox="1">
            <a:spLocks noGrp="1"/>
          </p:cNvSpPr>
          <p:nvPr>
            <p:ph type="sldNum" idx="12"/>
          </p:nvPr>
        </p:nvSpPr>
        <p:spPr>
          <a:xfrm>
            <a:off x="3884615" y="8685227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120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d416a752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gd416a752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62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 1 1">
  <p:cSld name="Portada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626167" y="1489659"/>
            <a:ext cx="6022800" cy="2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 Black"/>
              <a:buNone/>
              <a:defRPr sz="48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 Black"/>
              <a:buNone/>
              <a:defRPr sz="4800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933" y="606548"/>
            <a:ext cx="977896" cy="293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4018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04">
          <p15:clr>
            <a:srgbClr val="FA7B17"/>
          </p15:clr>
        </p15:guide>
        <p15:guide id="2" pos="296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 only title">
  <p:cSld name="Content_ only 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431033" y="542300"/>
            <a:ext cx="11351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/>
          <p:nvPr/>
        </p:nvSpPr>
        <p:spPr>
          <a:xfrm>
            <a:off x="11825065" y="0"/>
            <a:ext cx="372532" cy="223520"/>
          </a:xfrm>
          <a:custGeom>
            <a:avLst/>
            <a:gdLst/>
            <a:ahLst/>
            <a:cxnLst/>
            <a:rect l="l" t="t" r="r" b="b"/>
            <a:pathLst>
              <a:path w="279399" h="167640" extrusionOk="0">
                <a:moveTo>
                  <a:pt x="76201" y="0"/>
                </a:moveTo>
                <a:lnTo>
                  <a:pt x="139699" y="0"/>
                </a:lnTo>
                <a:lnTo>
                  <a:pt x="275202" y="0"/>
                </a:lnTo>
                <a:lnTo>
                  <a:pt x="279399" y="0"/>
                </a:lnTo>
                <a:lnTo>
                  <a:pt x="275202" y="9233"/>
                </a:lnTo>
                <a:lnTo>
                  <a:pt x="275202" y="167640"/>
                </a:lnTo>
                <a:lnTo>
                  <a:pt x="203198" y="167640"/>
                </a:lnTo>
                <a:lnTo>
                  <a:pt x="139699" y="167640"/>
                </a:lnTo>
                <a:lnTo>
                  <a:pt x="0" y="167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 kern="0">
              <a:solidFill>
                <a:srgbClr val="E9E9E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"/>
          <p:cNvSpPr txBox="1"/>
          <p:nvPr/>
        </p:nvSpPr>
        <p:spPr>
          <a:xfrm>
            <a:off x="11887625" y="41851"/>
            <a:ext cx="2836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6857" algn="ctr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ES" sz="933" kern="0">
                <a:solidFill>
                  <a:srgbClr val="E9E9E9"/>
                </a:solidFill>
                <a:latin typeface="Lato"/>
                <a:ea typeface="Lato"/>
                <a:cs typeface="Lato"/>
                <a:sym typeface="Lato"/>
              </a:rPr>
              <a:pPr marR="6857" algn="ctr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1200" kern="0">
              <a:solidFill>
                <a:srgbClr val="E9E9E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3;p3"/>
          <p:cNvSpPr txBox="1"/>
          <p:nvPr/>
        </p:nvSpPr>
        <p:spPr>
          <a:xfrm>
            <a:off x="8728035" y="41867"/>
            <a:ext cx="30540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6857" algn="r">
              <a:buClr>
                <a:srgbClr val="000000"/>
              </a:buClr>
              <a:buSzPts val="700"/>
              <a:buFont typeface="Arial"/>
              <a:buNone/>
            </a:pPr>
            <a:r>
              <a:rPr lang="es-ES" sz="933" kern="0">
                <a:solidFill>
                  <a:srgbClr val="2DCCCD"/>
                </a:solidFill>
                <a:latin typeface="Lato"/>
                <a:ea typeface="Lato"/>
                <a:cs typeface="Lato"/>
                <a:sym typeface="Lato"/>
              </a:rPr>
              <a:t>Construyendo un futuro más verde e inclusivo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marR="6857" algn="r">
              <a:buClr>
                <a:srgbClr val="000000"/>
              </a:buClr>
              <a:buSzPts val="700"/>
              <a:buFont typeface="Arial"/>
              <a:buNone/>
            </a:pPr>
            <a:endParaRPr sz="933" kern="0">
              <a:solidFill>
                <a:srgbClr val="2DCCCD"/>
              </a:solidFill>
              <a:latin typeface="Lato"/>
              <a:ea typeface="Lato"/>
              <a:cs typeface="Lato"/>
              <a:sym typeface="Lato"/>
            </a:endParaRPr>
          </a:p>
          <a:p>
            <a:pPr marR="6857" algn="r">
              <a:buClr>
                <a:srgbClr val="000000"/>
              </a:buClr>
              <a:buSzPts val="700"/>
              <a:buFont typeface="Arial"/>
              <a:buNone/>
            </a:pPr>
            <a:endParaRPr sz="933" kern="0">
              <a:solidFill>
                <a:srgbClr val="2DCCC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070666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6">
          <p15:clr>
            <a:srgbClr val="FBAE40"/>
          </p15:clr>
        </p15:guide>
        <p15:guide id="2" pos="204">
          <p15:clr>
            <a:srgbClr val="FBAE40"/>
          </p15:clr>
        </p15:guide>
        <p15:guide id="3" pos="5653">
          <p15:clr>
            <a:srgbClr val="FBAE40"/>
          </p15:clr>
        </p15:guide>
        <p15:guide id="4" orient="horz" pos="31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y texto 2">
  <p:cSld name="Foto y text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32700" y="643900"/>
            <a:ext cx="6871600" cy="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3">
            <a:alphaModFix/>
          </a:blip>
          <a:srcRect l="9" r="8"/>
          <a:stretch/>
        </p:blipFill>
        <p:spPr>
          <a:xfrm>
            <a:off x="10841933" y="350681"/>
            <a:ext cx="977896" cy="293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112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2">
          <p15:clr>
            <a:srgbClr val="FBAE40"/>
          </p15:clr>
        </p15:guide>
        <p15:guide id="2" pos="203">
          <p15:clr>
            <a:srgbClr val="FBAE40"/>
          </p15:clr>
        </p15:guide>
        <p15:guide id="3" pos="5653">
          <p15:clr>
            <a:srgbClr val="FBAE40"/>
          </p15:clr>
        </p15:guide>
        <p15:guide id="4" orient="horz" pos="3134">
          <p15:clr>
            <a:srgbClr val="FBAE40"/>
          </p15:clr>
        </p15:guide>
        <p15:guide id="5" orient="horz" pos="647">
          <p15:clr>
            <a:srgbClr val="FA7B17"/>
          </p15:clr>
        </p15:guide>
        <p15:guide id="6" orient="horz" pos="1323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 title and subtitle" type="titleOnly">
  <p:cSld name="Content_ title and sub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11825065" y="0"/>
            <a:ext cx="372532" cy="223520"/>
          </a:xfrm>
          <a:custGeom>
            <a:avLst/>
            <a:gdLst/>
            <a:ahLst/>
            <a:cxnLst/>
            <a:rect l="l" t="t" r="r" b="b"/>
            <a:pathLst>
              <a:path w="279399" h="167640" extrusionOk="0">
                <a:moveTo>
                  <a:pt x="76201" y="0"/>
                </a:moveTo>
                <a:lnTo>
                  <a:pt x="139699" y="0"/>
                </a:lnTo>
                <a:lnTo>
                  <a:pt x="275202" y="0"/>
                </a:lnTo>
                <a:lnTo>
                  <a:pt x="279399" y="0"/>
                </a:lnTo>
                <a:lnTo>
                  <a:pt x="275202" y="9233"/>
                </a:lnTo>
                <a:lnTo>
                  <a:pt x="275202" y="167640"/>
                </a:lnTo>
                <a:lnTo>
                  <a:pt x="203198" y="167640"/>
                </a:lnTo>
                <a:lnTo>
                  <a:pt x="139699" y="167640"/>
                </a:lnTo>
                <a:lnTo>
                  <a:pt x="0" y="167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 kern="0">
              <a:solidFill>
                <a:srgbClr val="E9E9E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31033" y="542300"/>
            <a:ext cx="11351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Lato Black"/>
              <a:buNone/>
              <a:defRPr sz="2933" b="0" i="0" u="none" strike="noStrike" cap="none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/>
          <p:nvPr/>
        </p:nvSpPr>
        <p:spPr>
          <a:xfrm>
            <a:off x="11887625" y="41851"/>
            <a:ext cx="2836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6857" algn="ctr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ES" sz="933" kern="0">
                <a:solidFill>
                  <a:srgbClr val="E9E9E9"/>
                </a:solidFill>
                <a:latin typeface="Lato"/>
                <a:ea typeface="Lato"/>
                <a:cs typeface="Lato"/>
                <a:sym typeface="Lato"/>
              </a:rPr>
              <a:pPr marR="6857" algn="ctr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1200" kern="0">
              <a:solidFill>
                <a:srgbClr val="E9E9E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29;p7"/>
          <p:cNvSpPr txBox="1"/>
          <p:nvPr/>
        </p:nvSpPr>
        <p:spPr>
          <a:xfrm>
            <a:off x="9000361" y="41867"/>
            <a:ext cx="2782000" cy="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6857" algn="r">
              <a:buClr>
                <a:srgbClr val="000000"/>
              </a:buClr>
              <a:buSzPts val="700"/>
              <a:buFont typeface="Arial"/>
              <a:buNone/>
            </a:pPr>
            <a:r>
              <a:rPr lang="es-ES" sz="933" kern="0">
                <a:solidFill>
                  <a:srgbClr val="2DCCCD"/>
                </a:solidFill>
                <a:latin typeface="Lato"/>
                <a:ea typeface="Lato"/>
                <a:cs typeface="Lato"/>
                <a:sym typeface="Lato"/>
              </a:rPr>
              <a:t>Building a greener and more inclusive future</a:t>
            </a:r>
            <a:endParaRPr sz="933" kern="0">
              <a:solidFill>
                <a:srgbClr val="2DCCCD"/>
              </a:solidFill>
              <a:latin typeface="Lato"/>
              <a:ea typeface="Lato"/>
              <a:cs typeface="Lato"/>
              <a:sym typeface="Lato"/>
            </a:endParaRPr>
          </a:p>
          <a:p>
            <a:pPr marR="6857" algn="r">
              <a:buClr>
                <a:srgbClr val="000000"/>
              </a:buClr>
              <a:buSzPts val="700"/>
              <a:buFont typeface="Arial"/>
              <a:buNone/>
            </a:pPr>
            <a:endParaRPr sz="933" kern="0">
              <a:solidFill>
                <a:srgbClr val="2DCCCD"/>
              </a:solidFill>
              <a:latin typeface="Lato"/>
              <a:ea typeface="Lato"/>
              <a:cs typeface="Lato"/>
              <a:sym typeface="Lato"/>
            </a:endParaRPr>
          </a:p>
          <a:p>
            <a:pPr marR="6857" algn="r">
              <a:buClr>
                <a:srgbClr val="000000"/>
              </a:buClr>
              <a:buSzPts val="700"/>
              <a:buFont typeface="Arial"/>
              <a:buNone/>
            </a:pPr>
            <a:endParaRPr sz="933" kern="0">
              <a:solidFill>
                <a:srgbClr val="2DCCC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431033" y="998300"/>
            <a:ext cx="96744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ato"/>
              <a:buNone/>
              <a:defRPr sz="2133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817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6">
          <p15:clr>
            <a:srgbClr val="FBAE40"/>
          </p15:clr>
        </p15:guide>
        <p15:guide id="2" pos="204">
          <p15:clr>
            <a:srgbClr val="FBAE40"/>
          </p15:clr>
        </p15:guide>
        <p15:guide id="3" pos="5653">
          <p15:clr>
            <a:srgbClr val="FBAE40"/>
          </p15:clr>
        </p15:guide>
        <p15:guide id="4" orient="horz" pos="31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end">
  <p:cSld name="The e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2520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6">
          <p15:clr>
            <a:srgbClr val="FBAE40"/>
          </p15:clr>
        </p15:guide>
        <p15:guide id="2" pos="205">
          <p15:clr>
            <a:srgbClr val="FBAE40"/>
          </p15:clr>
        </p15:guide>
        <p15:guide id="3" pos="5653">
          <p15:clr>
            <a:srgbClr val="FBAE40"/>
          </p15:clr>
        </p15:guide>
        <p15:guide id="4" orient="horz" pos="28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 1">
  <p:cSld name="Portada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626167" y="1489659"/>
            <a:ext cx="6022800" cy="2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Black"/>
              <a:buNone/>
              <a:defRPr sz="5333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 Black"/>
              <a:buNone/>
              <a:defRPr sz="5333" b="0" i="0" u="none" strike="noStrike" cap="non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pic>
        <p:nvPicPr>
          <p:cNvPr id="34" name="Google Shape;3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933" y="606548"/>
            <a:ext cx="977896" cy="293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87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4">
          <p15:clr>
            <a:srgbClr val="FA7B17"/>
          </p15:clr>
        </p15:guide>
        <p15:guide id="2" pos="29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ascender ">
  <p:cSld name="Section ascender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31" y="1713450"/>
            <a:ext cx="4880368" cy="442283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5443367" y="2655467"/>
            <a:ext cx="6538400" cy="3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ato Light"/>
              <a:buNone/>
              <a:defRPr sz="5333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8" name="Google Shape;38;p10"/>
          <p:cNvPicPr preferRelativeResize="0"/>
          <p:nvPr/>
        </p:nvPicPr>
        <p:blipFill rotWithShape="1">
          <a:blip r:embed="rId4">
            <a:alphaModFix/>
          </a:blip>
          <a:srcRect t="1283" b="-2343"/>
          <a:stretch/>
        </p:blipFill>
        <p:spPr>
          <a:xfrm>
            <a:off x="428467" y="379367"/>
            <a:ext cx="1950568" cy="52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1678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572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pedida">
  <p:cSld name="despedi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4020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6">
          <p15:clr>
            <a:srgbClr val="FBAE40"/>
          </p15:clr>
        </p15:guide>
        <p15:guide id="2" pos="205">
          <p15:clr>
            <a:srgbClr val="FBAE40"/>
          </p15:clr>
        </p15:guide>
        <p15:guide id="3" pos="5653">
          <p15:clr>
            <a:srgbClr val="FBAE40"/>
          </p15:clr>
        </p15:guide>
        <p15:guide id="4" orient="horz" pos="28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30680" y="542301"/>
            <a:ext cx="91788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01409" y="6323885"/>
            <a:ext cx="580800" cy="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rtl="0">
              <a:buNone/>
              <a:defRPr sz="1067">
                <a:solidFill>
                  <a:srgbClr val="D9D9D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 algn="r"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3495007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6">
          <p15:clr>
            <a:srgbClr val="FBAE40"/>
          </p15:clr>
        </p15:guide>
        <p15:guide id="2" pos="310">
          <p15:clr>
            <a:srgbClr val="FBAE40"/>
          </p15:clr>
        </p15:guide>
        <p15:guide id="3" pos="5653">
          <p15:clr>
            <a:srgbClr val="FBAE40"/>
          </p15:clr>
        </p15:guide>
        <p15:guide id="4" orient="horz" pos="31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716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122430" y="2278092"/>
            <a:ext cx="10932665" cy="16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4533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Comprometidos </a:t>
            </a:r>
            <a:r>
              <a:rPr lang="es-ES" sz="4533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 </a:t>
            </a:r>
            <a:r>
              <a:rPr lang="es-ES" sz="4533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el desarrollo </a:t>
            </a:r>
            <a:br>
              <a:rPr lang="es-ES" sz="4533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s-ES" sz="4533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sostenible del país </a:t>
            </a:r>
            <a:endParaRPr sz="4533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259593" y="5705148"/>
            <a:ext cx="4230112" cy="37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1050"/>
              <a:buFont typeface="Arial"/>
              <a:buNone/>
            </a:pPr>
            <a:r>
              <a:rPr lang="es-ES" sz="2100" kern="0" dirty="0" smtClean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Mario Pardo Bayona</a:t>
            </a:r>
          </a:p>
          <a:p>
            <a:pPr>
              <a:buClr>
                <a:srgbClr val="000000"/>
              </a:buClr>
              <a:buSzPts val="1050"/>
              <a:buFont typeface="Arial"/>
              <a:buNone/>
            </a:pPr>
            <a:r>
              <a:rPr lang="es-ES" sz="2100" kern="0" dirty="0" smtClean="0">
                <a:solidFill>
                  <a:schemeClr val="accent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Light"/>
              </a:rPr>
              <a:t>Presidente Ejecutivo BBVA Colombia</a:t>
            </a:r>
            <a:endParaRPr sz="2100" kern="0" dirty="0">
              <a:solidFill>
                <a:schemeClr val="accent5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Light"/>
            </a:endParaRPr>
          </a:p>
        </p:txBody>
      </p:sp>
      <p:sp>
        <p:nvSpPr>
          <p:cNvPr id="4" name="Google Shape;45;p12"/>
          <p:cNvSpPr txBox="1"/>
          <p:nvPr/>
        </p:nvSpPr>
        <p:spPr>
          <a:xfrm>
            <a:off x="259593" y="4100538"/>
            <a:ext cx="1460113" cy="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1050"/>
              <a:buFont typeface="Arial"/>
              <a:buNone/>
            </a:pPr>
            <a:r>
              <a:rPr lang="es-ES" sz="1600" kern="0" dirty="0" smtClean="0">
                <a:solidFill>
                  <a:srgbClr val="F8CD51"/>
                </a:solidFill>
                <a:latin typeface="Lato Light"/>
                <a:ea typeface="Lato Light"/>
                <a:cs typeface="Lato Light"/>
                <a:sym typeface="Lato Light"/>
              </a:rPr>
              <a:t>Julio </a:t>
            </a:r>
            <a:r>
              <a:rPr lang="es-ES" sz="1600" kern="0" dirty="0" smtClean="0">
                <a:solidFill>
                  <a:srgbClr val="F8CD51"/>
                </a:solidFill>
                <a:latin typeface="Lato Light"/>
                <a:ea typeface="Lato Light"/>
                <a:cs typeface="Lato Light"/>
                <a:sym typeface="Lato Light"/>
              </a:rPr>
              <a:t>15  de 2021</a:t>
            </a:r>
            <a:endParaRPr sz="1600" kern="0" dirty="0">
              <a:solidFill>
                <a:srgbClr val="F8CD5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6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17" name="Google Shape;717;p33"/>
          <p:cNvSpPr txBox="1"/>
          <p:nvPr/>
        </p:nvSpPr>
        <p:spPr>
          <a:xfrm>
            <a:off x="4703805" y="2757258"/>
            <a:ext cx="7323437" cy="224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s-419" sz="2200" dirty="0">
                <a:solidFill>
                  <a:schemeClr val="accent5"/>
                </a:solidFill>
              </a:rPr>
              <a:t>Alianza con Fundación Alma para la recuperación de los bosques que rodean la Ciénaga </a:t>
            </a:r>
            <a:r>
              <a:rPr lang="es-419" sz="2200" dirty="0" smtClean="0">
                <a:solidFill>
                  <a:schemeClr val="accent5"/>
                </a:solidFill>
              </a:rPr>
              <a:t>y desarrollo </a:t>
            </a:r>
            <a:r>
              <a:rPr lang="es-419" sz="2200" dirty="0">
                <a:solidFill>
                  <a:schemeClr val="accent5"/>
                </a:solidFill>
              </a:rPr>
              <a:t>de proyectos </a:t>
            </a:r>
            <a:r>
              <a:rPr lang="es-419" sz="2200" dirty="0" smtClean="0">
                <a:solidFill>
                  <a:schemeClr val="accent5"/>
                </a:solidFill>
              </a:rPr>
              <a:t>productivos con comunidades de la zona </a:t>
            </a:r>
            <a:endParaRPr lang="es-CO" sz="2200" dirty="0">
              <a:solidFill>
                <a:schemeClr val="accent5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89" y="1386461"/>
            <a:ext cx="1425867" cy="1425867"/>
          </a:xfrm>
          <a:prstGeom prst="rect">
            <a:avLst/>
          </a:prstGeom>
        </p:spPr>
      </p:pic>
      <p:sp>
        <p:nvSpPr>
          <p:cNvPr id="726" name="Google Shape;726;p33"/>
          <p:cNvSpPr txBox="1">
            <a:spLocks noGrp="1"/>
          </p:cNvSpPr>
          <p:nvPr>
            <p:ph type="title"/>
          </p:nvPr>
        </p:nvSpPr>
        <p:spPr>
          <a:xfrm>
            <a:off x="3824146" y="412461"/>
            <a:ext cx="8128958" cy="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419" sz="3400" b="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Apoyamos la </a:t>
            </a:r>
            <a:r>
              <a:rPr lang="es-419" sz="3400" b="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recuperación de </a:t>
            </a:r>
            <a:r>
              <a:rPr lang="es-419" sz="3400" b="0" dirty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Ciénaga </a:t>
            </a:r>
            <a:r>
              <a:rPr lang="es-419" sz="3400" b="0" dirty="0" smtClean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</a:t>
            </a:r>
            <a:br>
              <a:rPr lang="es-419" sz="3400" b="0" dirty="0" smtClean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s-419" sz="3400" b="0" dirty="0" err="1" smtClean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Zapatosa</a:t>
            </a:r>
            <a:r>
              <a:rPr lang="es-419" sz="3400" b="0" dirty="0" smtClean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s-419" sz="3400" b="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el </a:t>
            </a:r>
            <a:r>
              <a:rPr lang="es-419" sz="3400" b="0" dirty="0" smtClean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Cesar</a:t>
            </a:r>
            <a:r>
              <a:rPr lang="es-419" sz="340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/>
            </a:r>
            <a:br>
              <a:rPr lang="es-419" sz="340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sz="3400" dirty="0">
              <a:solidFill>
                <a:schemeClr val="accent5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3"/>
          <p:cNvSpPr txBox="1"/>
          <p:nvPr/>
        </p:nvSpPr>
        <p:spPr>
          <a:xfrm>
            <a:off x="3095238" y="3844552"/>
            <a:ext cx="2711201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2A59C"/>
              </a:buClr>
              <a:buSzPts val="1200"/>
            </a:pPr>
            <a:r>
              <a:rPr lang="es-ES" sz="1733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Acelerar </a:t>
            </a:r>
            <a:r>
              <a:rPr lang="es-ES" sz="1733" b="1" dirty="0" smtClean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el cambio </a:t>
            </a:r>
            <a:r>
              <a:rPr lang="es-ES" sz="1733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en los patrones de consumo y transición a negocios </a:t>
            </a:r>
            <a:r>
              <a:rPr lang="es-ES" sz="1733" b="1" dirty="0" smtClean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más </a:t>
            </a:r>
            <a:r>
              <a:rPr lang="es-ES" sz="1733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sostenibles </a:t>
            </a:r>
            <a:endParaRPr sz="1733" b="1"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7" name="Google Shape;717;p33"/>
          <p:cNvSpPr txBox="1"/>
          <p:nvPr/>
        </p:nvSpPr>
        <p:spPr>
          <a:xfrm>
            <a:off x="6528916" y="3797101"/>
            <a:ext cx="2615084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2A59C"/>
              </a:buClr>
              <a:buSzPts val="1200"/>
            </a:pPr>
            <a:r>
              <a:rPr lang="es-ES" sz="1733" b="1" dirty="0" smtClean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Implementación de reducciones progresivas de exposición por parte de la banca en algunos </a:t>
            </a:r>
            <a:r>
              <a:rPr lang="es-ES" sz="1733" b="1" dirty="0" smtClean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sectores</a:t>
            </a:r>
            <a:endParaRPr sz="1733" b="1"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9" name="Google Shape;719;p33"/>
          <p:cNvSpPr txBox="1"/>
          <p:nvPr/>
        </p:nvSpPr>
        <p:spPr>
          <a:xfrm>
            <a:off x="570811" y="3872516"/>
            <a:ext cx="17552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2A59C"/>
              </a:buClr>
              <a:buSzPts val="1200"/>
            </a:pPr>
            <a:r>
              <a:rPr lang="es-ES" sz="1733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Agenda regulatoria y alineación institucional</a:t>
            </a:r>
            <a:endParaRPr sz="1733" b="1"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0" name="Google Shape;720;p33"/>
          <p:cNvPicPr preferRelativeResize="0"/>
          <p:nvPr/>
        </p:nvPicPr>
        <p:blipFill rotWithShape="1">
          <a:blip r:embed="rId3">
            <a:alphaModFix/>
          </a:blip>
          <a:srcRect l="24938" t="14342" r="14809" b="5796"/>
          <a:stretch/>
        </p:blipFill>
        <p:spPr>
          <a:xfrm>
            <a:off x="561667" y="2167128"/>
            <a:ext cx="1477445" cy="126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3"/>
          <p:cNvPicPr preferRelativeResize="0"/>
          <p:nvPr/>
        </p:nvPicPr>
        <p:blipFill rotWithShape="1">
          <a:blip r:embed="rId4">
            <a:alphaModFix/>
          </a:blip>
          <a:srcRect l="14326" t="15233" r="1892" b="9718"/>
          <a:stretch/>
        </p:blipFill>
        <p:spPr>
          <a:xfrm>
            <a:off x="3711632" y="2167128"/>
            <a:ext cx="1253560" cy="112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6972" y="2167128"/>
            <a:ext cx="1261772" cy="112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23705" y="2009436"/>
            <a:ext cx="1734069" cy="1419563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3"/>
          <p:cNvSpPr txBox="1"/>
          <p:nvPr/>
        </p:nvSpPr>
        <p:spPr>
          <a:xfrm>
            <a:off x="9723705" y="3817652"/>
            <a:ext cx="20140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2A59C"/>
              </a:buClr>
              <a:buSzPts val="1200"/>
            </a:pPr>
            <a:r>
              <a:rPr lang="es-ES" sz="1733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Riesgos de Green y </a:t>
            </a:r>
            <a:r>
              <a:rPr lang="es-ES" sz="1733" b="1" dirty="0" err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Socialwashing</a:t>
            </a:r>
            <a:endParaRPr sz="1733" b="1"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6" name="Google Shape;726;p33"/>
          <p:cNvSpPr txBox="1">
            <a:spLocks noGrp="1"/>
          </p:cNvSpPr>
          <p:nvPr>
            <p:ph type="title"/>
          </p:nvPr>
        </p:nvSpPr>
        <p:spPr>
          <a:xfrm>
            <a:off x="281317" y="893736"/>
            <a:ext cx="11729451" cy="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ES" sz="3400" b="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Vemos importantes avances y grandes </a:t>
            </a:r>
            <a:r>
              <a:rPr lang="es-ES" sz="3400" b="0" dirty="0" smtClean="0">
                <a:solidFill>
                  <a:srgbClr val="F8CD5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retos por delante</a:t>
            </a:r>
            <a:endParaRPr sz="3400" b="0" dirty="0">
              <a:solidFill>
                <a:srgbClr val="F8CD5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7471" y="2128089"/>
            <a:ext cx="5692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s-CO" sz="5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CO" sz="5400" kern="0" dirty="0" smtClean="0">
                <a:solidFill>
                  <a:schemeClr val="accent5"/>
                </a:solidFill>
                <a:cs typeface="Arial"/>
                <a:sym typeface="Arial"/>
              </a:rPr>
              <a:t>Gracias</a:t>
            </a:r>
            <a:endParaRPr lang="es-CO" sz="5400" kern="0" dirty="0">
              <a:solidFill>
                <a:schemeClr val="accent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9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871379" y="5115611"/>
            <a:ext cx="10449242" cy="2809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3600" dirty="0" smtClean="0">
                <a:solidFill>
                  <a:schemeClr val="accent5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 sostenibilidad es una tarea que implica un esfuerzo colectivo y que nos beneficia a todos como sociedad</a:t>
            </a:r>
            <a:endParaRPr lang="es-CO" sz="3600" dirty="0">
              <a:solidFill>
                <a:schemeClr val="accent5">
                  <a:lumMod val="7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46824" y="384696"/>
            <a:ext cx="9765499" cy="2809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400" dirty="0" smtClean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El </a:t>
            </a:r>
            <a:r>
              <a:rPr lang="es-ES" sz="340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sector </a:t>
            </a:r>
            <a:r>
              <a:rPr lang="es-ES" sz="3400" dirty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empresarial</a:t>
            </a:r>
            <a:r>
              <a:rPr lang="es-ES" sz="340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del país encuentra en nosotros un aliado en la </a:t>
            </a:r>
            <a:r>
              <a:rPr lang="es-ES" sz="3400" dirty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financiación sostenible</a:t>
            </a:r>
            <a:endParaRPr lang="es-CO" sz="3400" kern="0" dirty="0">
              <a:solidFill>
                <a:srgbClr val="FFC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Google Shape;146;p18"/>
          <p:cNvSpPr txBox="1">
            <a:spLocks noGrp="1"/>
          </p:cNvSpPr>
          <p:nvPr>
            <p:ph type="title"/>
          </p:nvPr>
        </p:nvSpPr>
        <p:spPr>
          <a:xfrm>
            <a:off x="2076065" y="1904123"/>
            <a:ext cx="4074128" cy="135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419" sz="1600" dirty="0">
                <a:solidFill>
                  <a:schemeClr val="accent5"/>
                </a:solidFill>
              </a:rPr>
              <a:t>Créditos para constructores de proyectos de vivienda sostenible que cumplan indicadores como la sostenibilidad en el entorno y en la obra, eficiencia energética y en el uso del agua, entre otros </a:t>
            </a:r>
            <a:endParaRPr lang="es-CO" sz="1600" dirty="0">
              <a:solidFill>
                <a:schemeClr val="accent5"/>
              </a:solidFill>
            </a:endParaRPr>
          </a:p>
        </p:txBody>
      </p:sp>
      <p:sp>
        <p:nvSpPr>
          <p:cNvPr id="8" name="Google Shape;146;p18"/>
          <p:cNvSpPr txBox="1">
            <a:spLocks/>
          </p:cNvSpPr>
          <p:nvPr/>
        </p:nvSpPr>
        <p:spPr>
          <a:xfrm>
            <a:off x="2076065" y="4368773"/>
            <a:ext cx="4074128" cy="89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s-CO" sz="1600" kern="0" dirty="0" err="1" smtClean="0">
                <a:solidFill>
                  <a:schemeClr val="accent5"/>
                </a:solidFill>
              </a:rPr>
              <a:t>Working</a:t>
            </a:r>
            <a:r>
              <a:rPr lang="es-CO" sz="1600" kern="0" dirty="0" smtClean="0">
                <a:solidFill>
                  <a:schemeClr val="accent5"/>
                </a:solidFill>
              </a:rPr>
              <a:t> Capital, </a:t>
            </a:r>
            <a:r>
              <a:rPr lang="es-CO" sz="1600" kern="0" dirty="0" err="1" smtClean="0">
                <a:solidFill>
                  <a:schemeClr val="accent5"/>
                </a:solidFill>
              </a:rPr>
              <a:t>Confirming</a:t>
            </a:r>
            <a:r>
              <a:rPr lang="es-CO" sz="1600" kern="0" dirty="0" smtClean="0">
                <a:solidFill>
                  <a:schemeClr val="accent5"/>
                </a:solidFill>
              </a:rPr>
              <a:t> y Garantías para movilizar inversiones con impactos en los Objetivos de Desarrollo Sostenible (ODS)</a:t>
            </a:r>
            <a:endParaRPr lang="es-CO" sz="1600" kern="0" dirty="0">
              <a:solidFill>
                <a:schemeClr val="accent5"/>
              </a:solidFill>
            </a:endParaRPr>
          </a:p>
        </p:txBody>
      </p:sp>
      <p:sp>
        <p:nvSpPr>
          <p:cNvPr id="9" name="Google Shape;146;p18"/>
          <p:cNvSpPr txBox="1">
            <a:spLocks/>
          </p:cNvSpPr>
          <p:nvPr/>
        </p:nvSpPr>
        <p:spPr>
          <a:xfrm>
            <a:off x="7688478" y="3089730"/>
            <a:ext cx="4074128" cy="1126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s-CO" sz="1600" kern="0" dirty="0" smtClean="0">
                <a:solidFill>
                  <a:schemeClr val="accent5"/>
                </a:solidFill>
              </a:rPr>
              <a:t>Estructuración y distribución de </a:t>
            </a:r>
            <a:r>
              <a:rPr lang="es-CO" sz="1600" kern="0" dirty="0">
                <a:solidFill>
                  <a:schemeClr val="accent5"/>
                </a:solidFill>
              </a:rPr>
              <a:t>b</a:t>
            </a:r>
            <a:r>
              <a:rPr lang="es-CO" sz="1600" kern="0" dirty="0" smtClean="0">
                <a:solidFill>
                  <a:schemeClr val="accent5"/>
                </a:solidFill>
              </a:rPr>
              <a:t>onos </a:t>
            </a:r>
            <a:r>
              <a:rPr lang="es-CO" sz="1600" kern="0" dirty="0">
                <a:solidFill>
                  <a:schemeClr val="accent5"/>
                </a:solidFill>
              </a:rPr>
              <a:t>v</a:t>
            </a:r>
            <a:r>
              <a:rPr lang="es-CO" sz="1600" kern="0" dirty="0" smtClean="0">
                <a:solidFill>
                  <a:schemeClr val="accent5"/>
                </a:solidFill>
              </a:rPr>
              <a:t>erdes y </a:t>
            </a:r>
            <a:r>
              <a:rPr lang="es-CO" sz="1600" kern="0" dirty="0">
                <a:solidFill>
                  <a:schemeClr val="accent5"/>
                </a:solidFill>
              </a:rPr>
              <a:t>s</a:t>
            </a:r>
            <a:r>
              <a:rPr lang="es-CO" sz="1600" kern="0" dirty="0" smtClean="0">
                <a:solidFill>
                  <a:schemeClr val="accent5"/>
                </a:solidFill>
              </a:rPr>
              <a:t>ociales para canalizar recursos de inversores institucionales</a:t>
            </a:r>
            <a:endParaRPr lang="es-CO" sz="1600" kern="0" dirty="0">
              <a:solidFill>
                <a:schemeClr val="accent5"/>
              </a:solidFill>
            </a:endParaRPr>
          </a:p>
        </p:txBody>
      </p:sp>
      <p:sp>
        <p:nvSpPr>
          <p:cNvPr id="10" name="Google Shape;146;p18"/>
          <p:cNvSpPr txBox="1">
            <a:spLocks/>
          </p:cNvSpPr>
          <p:nvPr/>
        </p:nvSpPr>
        <p:spPr>
          <a:xfrm>
            <a:off x="7688478" y="5381545"/>
            <a:ext cx="4074128" cy="113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s-CO" sz="1600" kern="0" dirty="0" smtClean="0">
                <a:solidFill>
                  <a:schemeClr val="accent5"/>
                </a:solidFill>
              </a:rPr>
              <a:t>KPI/ESG </a:t>
            </a:r>
            <a:r>
              <a:rPr lang="es-CO" sz="1600" kern="0" dirty="0" err="1" smtClean="0">
                <a:solidFill>
                  <a:schemeClr val="accent5"/>
                </a:solidFill>
              </a:rPr>
              <a:t>Linked</a:t>
            </a:r>
            <a:r>
              <a:rPr lang="es-CO" sz="1600" kern="0" dirty="0" smtClean="0">
                <a:solidFill>
                  <a:schemeClr val="accent5"/>
                </a:solidFill>
              </a:rPr>
              <a:t> </a:t>
            </a:r>
            <a:r>
              <a:rPr lang="es-CO" sz="1600" kern="0" dirty="0" err="1" smtClean="0">
                <a:solidFill>
                  <a:schemeClr val="accent5"/>
                </a:solidFill>
              </a:rPr>
              <a:t>Loans</a:t>
            </a:r>
            <a:r>
              <a:rPr lang="es-CO" sz="1600" kern="0" dirty="0" smtClean="0">
                <a:solidFill>
                  <a:schemeClr val="accent5"/>
                </a:solidFill>
              </a:rPr>
              <a:t>, Leasing y </a:t>
            </a:r>
            <a:r>
              <a:rPr lang="es-CO" sz="1600" kern="0" dirty="0" smtClean="0">
                <a:solidFill>
                  <a:schemeClr val="accent5"/>
                </a:solidFill>
              </a:rPr>
              <a:t>Préstamos </a:t>
            </a:r>
            <a:r>
              <a:rPr lang="es-CO" sz="1600" kern="0" dirty="0" smtClean="0">
                <a:solidFill>
                  <a:schemeClr val="accent5"/>
                </a:solidFill>
              </a:rPr>
              <a:t>Verdes que incentivan inversiones sostenibles y la definición y ejecución de </a:t>
            </a:r>
            <a:r>
              <a:rPr lang="es-CO" sz="1600" kern="0" dirty="0" err="1" smtClean="0">
                <a:solidFill>
                  <a:schemeClr val="accent5"/>
                </a:solidFill>
              </a:rPr>
              <a:t>KPIs</a:t>
            </a:r>
            <a:r>
              <a:rPr lang="es-CO" sz="1600" kern="0" dirty="0" smtClean="0">
                <a:solidFill>
                  <a:schemeClr val="accent5"/>
                </a:solidFill>
              </a:rPr>
              <a:t> de impacto sostenible en las empresas</a:t>
            </a:r>
            <a:endParaRPr lang="es-CO" sz="1600" kern="0" dirty="0">
              <a:solidFill>
                <a:schemeClr val="accent5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8" y="1785346"/>
            <a:ext cx="1591235" cy="15912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76" y="5182303"/>
            <a:ext cx="1380587" cy="13805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43" y="2728337"/>
            <a:ext cx="1848852" cy="18488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1" y="3844319"/>
            <a:ext cx="1945388" cy="1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2353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207895" y="624741"/>
            <a:ext cx="8247994" cy="2809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340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Consumidores tienen </a:t>
            </a:r>
            <a:r>
              <a:rPr lang="es-CO" sz="3400" dirty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opciones de ahorro y tasas bajas</a:t>
            </a:r>
            <a:r>
              <a:rPr lang="es-CO" sz="340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con productos verdes </a:t>
            </a:r>
          </a:p>
          <a:p>
            <a:r>
              <a:rPr lang="es-CO" sz="340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 </a:t>
            </a:r>
          </a:p>
        </p:txBody>
      </p:sp>
      <p:sp>
        <p:nvSpPr>
          <p:cNvPr id="5" name="Google Shape;146;p18"/>
          <p:cNvSpPr txBox="1">
            <a:spLocks noGrp="1"/>
          </p:cNvSpPr>
          <p:nvPr>
            <p:ph type="title"/>
          </p:nvPr>
        </p:nvSpPr>
        <p:spPr>
          <a:xfrm>
            <a:off x="7331892" y="2169615"/>
            <a:ext cx="4074128" cy="48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CO" sz="1800" dirty="0">
                <a:solidFill>
                  <a:schemeClr val="accent5"/>
                </a:solidFill>
              </a:rPr>
              <a:t>Créditos para adquisición de vivienda en proyectos certificados como sostenibles</a:t>
            </a:r>
            <a:br>
              <a:rPr lang="es-CO" sz="1800" dirty="0">
                <a:solidFill>
                  <a:schemeClr val="accent5"/>
                </a:solidFill>
              </a:rPr>
            </a:br>
            <a:r>
              <a:rPr lang="es-419" sz="1800" dirty="0">
                <a:solidFill>
                  <a:schemeClr val="accent5"/>
                </a:solidFill>
              </a:rPr>
              <a:t> </a:t>
            </a:r>
            <a:endParaRPr lang="es-CO" sz="1800" dirty="0">
              <a:solidFill>
                <a:schemeClr val="accent5"/>
              </a:solidFill>
            </a:endParaRPr>
          </a:p>
        </p:txBody>
      </p:sp>
      <p:sp>
        <p:nvSpPr>
          <p:cNvPr id="8" name="Google Shape;146;p18"/>
          <p:cNvSpPr txBox="1">
            <a:spLocks/>
          </p:cNvSpPr>
          <p:nvPr/>
        </p:nvSpPr>
        <p:spPr>
          <a:xfrm>
            <a:off x="7331892" y="3720927"/>
            <a:ext cx="4074128" cy="47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s-CO" sz="1800" dirty="0" smtClean="0">
                <a:solidFill>
                  <a:schemeClr val="accent5"/>
                </a:solidFill>
              </a:rPr>
              <a:t>Préstamos </a:t>
            </a:r>
            <a:r>
              <a:rPr lang="es-CO" sz="1800" dirty="0">
                <a:solidFill>
                  <a:schemeClr val="accent5"/>
                </a:solidFill>
              </a:rPr>
              <a:t>para la compra de carros híbridos y eléctricos</a:t>
            </a:r>
          </a:p>
        </p:txBody>
      </p:sp>
      <p:sp>
        <p:nvSpPr>
          <p:cNvPr id="9" name="Google Shape;146;p18"/>
          <p:cNvSpPr txBox="1">
            <a:spLocks/>
          </p:cNvSpPr>
          <p:nvPr/>
        </p:nvSpPr>
        <p:spPr>
          <a:xfrm>
            <a:off x="7331892" y="5274737"/>
            <a:ext cx="4074128" cy="49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s-419" sz="1800" dirty="0">
                <a:solidFill>
                  <a:schemeClr val="accent5"/>
                </a:solidFill>
              </a:rPr>
              <a:t>Financiación a través del leasing habitacional sostenible</a:t>
            </a:r>
            <a:endParaRPr lang="es-CO" sz="1800" dirty="0">
              <a:solidFill>
                <a:schemeClr val="accent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81" y="1530469"/>
            <a:ext cx="1762067" cy="17620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82" y="3038417"/>
            <a:ext cx="1843264" cy="1843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9" y="4543665"/>
            <a:ext cx="1961171" cy="19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0235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0964" y="1760169"/>
            <a:ext cx="6938684" cy="1763662"/>
          </a:xfrm>
        </p:spPr>
        <p:txBody>
          <a:bodyPr/>
          <a:lstStyle/>
          <a:p>
            <a:pPr algn="ctr"/>
            <a:r>
              <a:rPr lang="es-CO" b="0" dirty="0" smtClean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Finalizamos el primer semestre </a:t>
            </a:r>
            <a:r>
              <a:rPr lang="es-CO" b="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del año </a:t>
            </a:r>
            <a:r>
              <a:rPr lang="es-CO" b="0" dirty="0" smtClean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 +1 </a:t>
            </a:r>
            <a:r>
              <a:rPr lang="es-CO" b="0" dirty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billón de </a:t>
            </a:r>
            <a:r>
              <a:rPr lang="es-CO" b="0" dirty="0" smtClean="0">
                <a:solidFill>
                  <a:schemeClr val="accent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pesos en operaciones sostenibles </a:t>
            </a:r>
            <a:endParaRPr lang="es-CO" b="0" dirty="0">
              <a:solidFill>
                <a:schemeClr val="accent5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7" y="3153128"/>
            <a:ext cx="2758160" cy="2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97788" y="0"/>
            <a:ext cx="2994212" cy="268941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1430000" cy="6477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20400" y="484635"/>
            <a:ext cx="11351200" cy="456000"/>
          </a:xfrm>
        </p:spPr>
        <p:txBody>
          <a:bodyPr/>
          <a:lstStyle/>
          <a:p>
            <a:r>
              <a:rPr lang="es-ES" sz="32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Apoyamos a </a:t>
            </a:r>
            <a:r>
              <a:rPr lang="es-ES" sz="3200" dirty="0" err="1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Bancamía</a:t>
            </a:r>
            <a:r>
              <a:rPr lang="es-ES" sz="32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en su objetivo de financiar a las mujeres </a:t>
            </a:r>
            <a:r>
              <a:rPr lang="es-E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microempresarias de </a:t>
            </a:r>
            <a:r>
              <a:rPr lang="es-ES" sz="32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Colombia</a:t>
            </a:r>
            <a:br>
              <a:rPr lang="es-ES" sz="32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s-CO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753" y="3164765"/>
            <a:ext cx="60667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CO" sz="2800" kern="0" dirty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Garantizamos </a:t>
            </a:r>
            <a:r>
              <a:rPr lang="es-CO" sz="2800" kern="0" dirty="0" smtClean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y estructuramos la </a:t>
            </a:r>
            <a:r>
              <a:rPr lang="es-CO" sz="2800" kern="0" dirty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emisión de </a:t>
            </a:r>
            <a:r>
              <a:rPr lang="es-CO" sz="2800" kern="0" dirty="0" smtClean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los </a:t>
            </a:r>
            <a:r>
              <a:rPr lang="es-CO" sz="2800" kern="0" dirty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primeros bonos sociales de equidad de género colocados </a:t>
            </a:r>
            <a:r>
              <a:rPr lang="es-CO" sz="2800" kern="0" dirty="0" smtClean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por </a:t>
            </a:r>
            <a:r>
              <a:rPr lang="es-CO" sz="2800" kern="0" dirty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la entidad </a:t>
            </a:r>
            <a:r>
              <a:rPr lang="es-CO" sz="2800" kern="0" dirty="0" smtClean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/>
            </a:r>
            <a:br>
              <a:rPr lang="es-CO" sz="2800" kern="0" dirty="0" smtClean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</a:br>
            <a:endParaRPr lang="es-CO" sz="3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CO" sz="4400" kern="0" dirty="0">
                <a:solidFill>
                  <a:schemeClr val="accent1">
                    <a:lumMod val="75000"/>
                  </a:schemeClr>
                </a:solidFill>
                <a:cs typeface="Arial"/>
                <a:sym typeface="Arial"/>
              </a:rPr>
              <a:t>$120.541 millones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78" y="1579567"/>
            <a:ext cx="1663780" cy="16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197788" y="0"/>
            <a:ext cx="2994212" cy="268941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52" y="249111"/>
            <a:ext cx="6430448" cy="66287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36918" y="3116342"/>
            <a:ext cx="5692346" cy="3457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s-CO" sz="2667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CO" sz="3200" kern="0" dirty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Reducimos </a:t>
            </a:r>
            <a:r>
              <a:rPr lang="es-CO" sz="3200" kern="0" dirty="0" smtClean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65% de nuestras emisiones de CO2 por ocupante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s-CO" sz="3200" kern="0" dirty="0">
              <a:solidFill>
                <a:schemeClr val="accent2">
                  <a:lumMod val="75000"/>
                </a:schemeClr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CO" sz="3200" kern="0" dirty="0" smtClean="0">
                <a:solidFill>
                  <a:schemeClr val="accent2">
                    <a:lumMod val="75000"/>
                  </a:schemeClr>
                </a:solidFill>
                <a:cs typeface="Arial"/>
                <a:sym typeface="Arial"/>
              </a:rPr>
              <a:t>Compensamos +3.200 toneladas de CO2 en 2020</a:t>
            </a:r>
            <a:endParaRPr lang="es-CO" sz="4000" kern="0" dirty="0">
              <a:solidFill>
                <a:schemeClr val="accent2">
                  <a:lumMod val="7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56032" y="405140"/>
            <a:ext cx="11626785" cy="554980"/>
          </a:xfrm>
        </p:spPr>
        <p:txBody>
          <a:bodyPr/>
          <a:lstStyle/>
          <a:p>
            <a:r>
              <a:rPr lang="es-ES" sz="34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Recibimos la certificación como neutros </a:t>
            </a:r>
            <a:br>
              <a:rPr lang="es-ES" sz="34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s-ES" sz="34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carbono en Colombia </a:t>
            </a:r>
            <a:endParaRPr lang="es-CO" sz="34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75" y="1548481"/>
            <a:ext cx="1781433" cy="17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0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5796" y="2295526"/>
            <a:ext cx="6801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 smtClean="0">
                <a:solidFill>
                  <a:schemeClr val="accent5"/>
                </a:solidFill>
              </a:rPr>
              <a:t>Préstamo </a:t>
            </a:r>
            <a:r>
              <a:rPr lang="es-419" sz="2400" dirty="0">
                <a:solidFill>
                  <a:schemeClr val="accent5"/>
                </a:solidFill>
              </a:rPr>
              <a:t>por 90.000 millones de pesos, destinado a la Corporación Autónoma Regional de Cundinamarca (</a:t>
            </a:r>
            <a:r>
              <a:rPr lang="es-419" sz="2400" dirty="0" smtClean="0">
                <a:solidFill>
                  <a:schemeClr val="accent5"/>
                </a:solidFill>
              </a:rPr>
              <a:t>CAR)</a:t>
            </a:r>
            <a:endParaRPr lang="es-CO" sz="2400" dirty="0">
              <a:solidFill>
                <a:schemeClr val="accent5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41843" y="541794"/>
            <a:ext cx="9576273" cy="974000"/>
          </a:xfrm>
        </p:spPr>
        <p:txBody>
          <a:bodyPr/>
          <a:lstStyle/>
          <a:p>
            <a:r>
              <a:rPr lang="es-419" sz="34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Financiamos la recuperación de la </a:t>
            </a:r>
            <a:r>
              <a:rPr lang="es-419" sz="3400" b="0" dirty="0" smtClean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Laguna </a:t>
            </a:r>
            <a:br>
              <a:rPr lang="es-419" sz="3400" b="0" dirty="0" smtClean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s-419" sz="3400" b="0" dirty="0" smtClean="0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</a:t>
            </a:r>
            <a:r>
              <a:rPr lang="es-419" sz="3400" b="0" dirty="0" err="1">
                <a:solidFill>
                  <a:srgbClr val="FFC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Fúquene</a:t>
            </a:r>
            <a:endParaRPr lang="es-CO" sz="3400" b="0" dirty="0">
              <a:solidFill>
                <a:srgbClr val="FFC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79812" y="4172759"/>
            <a:ext cx="3648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>
                <a:solidFill>
                  <a:srgbClr val="FFC000"/>
                </a:solidFill>
              </a:rPr>
              <a:t>650.000</a:t>
            </a:r>
            <a:r>
              <a:rPr lang="es-419" sz="2400" dirty="0">
                <a:solidFill>
                  <a:srgbClr val="FFC000"/>
                </a:solidFill>
              </a:rPr>
              <a:t> </a:t>
            </a:r>
            <a:endParaRPr lang="es-419" sz="2400" dirty="0" smtClean="0">
              <a:solidFill>
                <a:srgbClr val="FFC000"/>
              </a:solidFill>
            </a:endParaRPr>
          </a:p>
          <a:p>
            <a:pPr algn="ctr"/>
            <a:r>
              <a:rPr lang="es-419" sz="2400" dirty="0" smtClean="0">
                <a:solidFill>
                  <a:schemeClr val="accent5"/>
                </a:solidFill>
              </a:rPr>
              <a:t>habitantes bene­ficiados</a:t>
            </a:r>
            <a:endParaRPr lang="es-CO" sz="2400" dirty="0">
              <a:solidFill>
                <a:schemeClr val="accent5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3904545"/>
            <a:ext cx="1613647" cy="16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076303" y="2942957"/>
            <a:ext cx="4499984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s-CO" sz="2667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ES" sz="3200" kern="0" dirty="0">
                <a:solidFill>
                  <a:srgbClr val="FFFFFF"/>
                </a:solidFill>
                <a:cs typeface="Arial"/>
                <a:sym typeface="Arial"/>
              </a:rPr>
              <a:t>Sembramos + de 5.200 árboles en los últimos 10 años</a:t>
            </a:r>
            <a:endParaRPr lang="es-CO" sz="3733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32699" y="643900"/>
            <a:ext cx="9576273" cy="974000"/>
          </a:xfrm>
        </p:spPr>
        <p:txBody>
          <a:bodyPr/>
          <a:lstStyle/>
          <a:p>
            <a:r>
              <a:rPr lang="es-ES" sz="32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Hemos contribuido a la restauración forestal de los bosques nacionales</a:t>
            </a:r>
            <a:endParaRPr lang="es-CO" sz="3200" b="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81" y="1771135"/>
            <a:ext cx="1942827" cy="1942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566"/>
            <a:ext cx="7677665" cy="53824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BVA Plantilla 16-9">
  <a:themeElements>
    <a:clrScheme name="BBVA CORONITA">
      <a:dk1>
        <a:srgbClr val="028484"/>
      </a:dk1>
      <a:lt1>
        <a:srgbClr val="E9E9E9"/>
      </a:lt1>
      <a:dk2>
        <a:srgbClr val="02A5A5"/>
      </a:dk2>
      <a:lt2>
        <a:srgbClr val="666666"/>
      </a:lt2>
      <a:accent1>
        <a:srgbClr val="2DCCCD"/>
      </a:accent1>
      <a:accent2>
        <a:srgbClr val="004481"/>
      </a:accent2>
      <a:accent3>
        <a:srgbClr val="043263"/>
      </a:accent3>
      <a:accent4>
        <a:srgbClr val="1973B8"/>
      </a:accent4>
      <a:accent5>
        <a:srgbClr val="EAF9FA"/>
      </a:accent5>
      <a:accent6>
        <a:srgbClr val="48AE64"/>
      </a:accent6>
      <a:hlink>
        <a:srgbClr val="121212"/>
      </a:hlink>
      <a:folHlink>
        <a:srgbClr val="0721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343</Words>
  <Application>Microsoft Office PowerPoint</Application>
  <PresentationFormat>Panorámica</PresentationFormat>
  <Paragraphs>42</Paragraphs>
  <Slides>12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Lato</vt:lpstr>
      <vt:lpstr>Lato Black</vt:lpstr>
      <vt:lpstr>Lato Light</vt:lpstr>
      <vt:lpstr>BBVA Plantilla 16-9</vt:lpstr>
      <vt:lpstr>Comprometidos con el desarrollo  sostenible del país </vt:lpstr>
      <vt:lpstr>Presentación de PowerPoint</vt:lpstr>
      <vt:lpstr>Créditos para constructores de proyectos de vivienda sostenible que cumplan indicadores como la sostenibilidad en el entorno y en la obra, eficiencia energética y en el uso del agua, entre otros </vt:lpstr>
      <vt:lpstr>Créditos para adquisición de vivienda en proyectos certificados como sostenibles  </vt:lpstr>
      <vt:lpstr>Finalizamos el primer semestre del año con +1 billón de pesos en operaciones sostenibles </vt:lpstr>
      <vt:lpstr>Apoyamos a Bancamía en su objetivo de financiar a las mujeres microempresarias de Colombia </vt:lpstr>
      <vt:lpstr>Recibimos la certificación como neutros  en carbono en Colombia </vt:lpstr>
      <vt:lpstr>Financiamos la recuperación de la Laguna  de Fúquene</vt:lpstr>
      <vt:lpstr>Hemos contribuido a la restauración forestal de los bosques nacionales</vt:lpstr>
      <vt:lpstr>Apoyamos la recuperación de Ciénaga de  Zapatosa en el Cesar </vt:lpstr>
      <vt:lpstr>Vemos importantes avances y grandes retos por delante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JEIMMY CONSTANZA GARCIA NIETO</dc:creator>
  <cp:lastModifiedBy>MARIA CAROLINA RAMIREZ BONILLA</cp:lastModifiedBy>
  <cp:revision>105</cp:revision>
  <dcterms:created xsi:type="dcterms:W3CDTF">2021-07-09T04:31:46Z</dcterms:created>
  <dcterms:modified xsi:type="dcterms:W3CDTF">2021-07-15T00:30:29Z</dcterms:modified>
</cp:coreProperties>
</file>