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089" r:id="rId4"/>
    <p:sldId id="3021" r:id="rId5"/>
    <p:sldId id="3082" r:id="rId6"/>
    <p:sldId id="3079" r:id="rId7"/>
    <p:sldId id="3081" r:id="rId8"/>
    <p:sldId id="621" r:id="rId9"/>
    <p:sldId id="3088" r:id="rId10"/>
    <p:sldId id="3083" r:id="rId11"/>
    <p:sldId id="3091" r:id="rId12"/>
    <p:sldId id="3093" r:id="rId13"/>
    <p:sldId id="3092" r:id="rId14"/>
    <p:sldId id="3090" r:id="rId15"/>
    <p:sldId id="297" r:id="rId16"/>
  </p:sldIdLst>
  <p:sldSz cx="18288000" cy="10287000"/>
  <p:notesSz cx="18288000" cy="10287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6C30991-705F-4221-B6A5-9D52607DF565}">
          <p14:sldIdLst>
            <p14:sldId id="256"/>
            <p14:sldId id="257"/>
            <p14:sldId id="3089"/>
            <p14:sldId id="3021"/>
            <p14:sldId id="3082"/>
            <p14:sldId id="3079"/>
            <p14:sldId id="3081"/>
            <p14:sldId id="621"/>
            <p14:sldId id="3088"/>
            <p14:sldId id="3083"/>
            <p14:sldId id="3091"/>
            <p14:sldId id="3093"/>
            <p14:sldId id="3092"/>
            <p14:sldId id="3090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6331" autoAdjust="0"/>
  </p:normalViewPr>
  <p:slideViewPr>
    <p:cSldViewPr>
      <p:cViewPr varScale="1">
        <p:scale>
          <a:sx n="49" d="100"/>
          <a:sy n="49" d="100"/>
        </p:scale>
        <p:origin x="91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FA16D-D5F1-420A-A98C-2652780898FA}" type="datetimeFigureOut">
              <a:rPr lang="es-CO" smtClean="0"/>
              <a:t>15/07/2021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E5E2D-B4C6-431E-A61F-5D5F6DB7E5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167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674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675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285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904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371801" y="1793307"/>
            <a:ext cx="2916555" cy="885825"/>
          </a:xfrm>
          <a:custGeom>
            <a:avLst/>
            <a:gdLst/>
            <a:ahLst/>
            <a:cxnLst/>
            <a:rect l="l" t="t" r="r" b="b"/>
            <a:pathLst>
              <a:path w="2916555" h="885825">
                <a:moveTo>
                  <a:pt x="0" y="0"/>
                </a:moveTo>
                <a:lnTo>
                  <a:pt x="2916199" y="0"/>
                </a:lnTo>
                <a:lnTo>
                  <a:pt x="2916199" y="885824"/>
                </a:lnTo>
                <a:lnTo>
                  <a:pt x="0" y="885824"/>
                </a:lnTo>
                <a:lnTo>
                  <a:pt x="0" y="0"/>
                </a:lnTo>
                <a:close/>
              </a:path>
            </a:pathLst>
          </a:custGeom>
          <a:solidFill>
            <a:srgbClr val="E63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89191" y="224188"/>
            <a:ext cx="4943474" cy="9715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3834" y="1250758"/>
            <a:ext cx="13840331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07478" y="0"/>
            <a:ext cx="7980680" cy="10287000"/>
          </a:xfrm>
          <a:custGeom>
            <a:avLst/>
            <a:gdLst/>
            <a:ahLst/>
            <a:cxnLst/>
            <a:rect l="l" t="t" r="r" b="b"/>
            <a:pathLst>
              <a:path w="7980680" h="10287000">
                <a:moveTo>
                  <a:pt x="0" y="10286999"/>
                </a:moveTo>
                <a:lnTo>
                  <a:pt x="7980519" y="10286999"/>
                </a:lnTo>
                <a:lnTo>
                  <a:pt x="7980519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5028899" y="1511479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0307955" cy="10287000"/>
            <a:chOff x="0" y="0"/>
            <a:chExt cx="10307955" cy="10287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0307955" cy="10287000"/>
            </a:xfrm>
            <a:custGeom>
              <a:avLst/>
              <a:gdLst/>
              <a:ahLst/>
              <a:cxnLst/>
              <a:rect l="l" t="t" r="r" b="b"/>
              <a:pathLst>
                <a:path w="10307955" h="10287000">
                  <a:moveTo>
                    <a:pt x="0" y="0"/>
                  </a:moveTo>
                  <a:lnTo>
                    <a:pt x="10307478" y="0"/>
                  </a:lnTo>
                  <a:lnTo>
                    <a:pt x="10307478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0B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1977" y="8667310"/>
              <a:ext cx="6019799" cy="118109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7702574" y="7841715"/>
            <a:ext cx="448841" cy="194945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3485"/>
              </a:lnSpc>
            </a:pPr>
            <a:r>
              <a:rPr lang="es-MX" sz="3000" spc="-10" dirty="0">
                <a:solidFill>
                  <a:srgbClr val="181818"/>
                </a:solidFill>
                <a:latin typeface="Roboto"/>
                <a:cs typeface="Roboto"/>
              </a:rPr>
              <a:t>Julio</a:t>
            </a:r>
            <a:r>
              <a:rPr sz="3000" spc="-70" dirty="0">
                <a:solidFill>
                  <a:srgbClr val="181818"/>
                </a:solidFill>
                <a:latin typeface="Roboto"/>
                <a:cs typeface="Roboto"/>
              </a:rPr>
              <a:t> </a:t>
            </a:r>
            <a:r>
              <a:rPr sz="3000" spc="-10" dirty="0">
                <a:solidFill>
                  <a:srgbClr val="181818"/>
                </a:solidFill>
                <a:latin typeface="Roboto"/>
                <a:cs typeface="Roboto"/>
              </a:rPr>
              <a:t>2021</a:t>
            </a:r>
            <a:endParaRPr sz="3000" dirty="0">
              <a:latin typeface="Roboto"/>
              <a:cs typeface="Robo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668000" y="2933700"/>
            <a:ext cx="6165299" cy="542392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8630"/>
              </a:lnSpc>
              <a:spcBef>
                <a:spcPts val="395"/>
              </a:spcBef>
            </a:pPr>
            <a:r>
              <a:rPr lang="es-ES" sz="7200" spc="-335" dirty="0">
                <a:latin typeface="Corbel" panose="020B0503020204020204" pitchFamily="34" charset="0"/>
              </a:rPr>
              <a:t>El sector privado y público: juntos hacia la carbono neutralidad</a:t>
            </a:r>
            <a:endParaRPr sz="7200" dirty="0">
              <a:latin typeface="Corbel" panose="020B0503020204020204" pitchFamily="34" charset="0"/>
            </a:endParaRPr>
          </a:p>
          <a:p>
            <a:pPr marL="12700" marR="1518285">
              <a:lnSpc>
                <a:spcPts val="2850"/>
              </a:lnSpc>
              <a:spcBef>
                <a:spcPts val="1675"/>
              </a:spcBef>
            </a:pPr>
            <a:r>
              <a:rPr sz="2400" b="0" spc="-15" dirty="0">
                <a:latin typeface="Corbel" panose="020B0503020204020204" pitchFamily="34" charset="0"/>
                <a:cs typeface="Roboto"/>
              </a:rPr>
              <a:t>Ministerio</a:t>
            </a:r>
            <a:r>
              <a:rPr sz="2400" b="0" spc="-3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dirty="0">
                <a:latin typeface="Corbel" panose="020B0503020204020204" pitchFamily="34" charset="0"/>
                <a:cs typeface="Roboto"/>
              </a:rPr>
              <a:t>de</a:t>
            </a:r>
            <a:r>
              <a:rPr sz="2400" b="0" spc="-25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5" dirty="0">
                <a:latin typeface="Corbel" panose="020B0503020204020204" pitchFamily="34" charset="0"/>
                <a:cs typeface="Roboto"/>
              </a:rPr>
              <a:t>Ambiente</a:t>
            </a:r>
            <a:r>
              <a:rPr sz="2400" b="0" spc="-3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75" dirty="0">
                <a:latin typeface="Corbel" panose="020B0503020204020204" pitchFamily="34" charset="0"/>
                <a:cs typeface="Roboto"/>
              </a:rPr>
              <a:t>y </a:t>
            </a:r>
            <a:r>
              <a:rPr sz="2400" b="0" spc="-58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20" dirty="0">
                <a:latin typeface="Corbel" panose="020B0503020204020204" pitchFamily="34" charset="0"/>
                <a:cs typeface="Roboto"/>
              </a:rPr>
              <a:t>Desarrollo</a:t>
            </a:r>
            <a:r>
              <a:rPr sz="2400" b="0" spc="-1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20" dirty="0">
                <a:latin typeface="Corbel" panose="020B0503020204020204" pitchFamily="34" charset="0"/>
                <a:cs typeface="Roboto"/>
              </a:rPr>
              <a:t>Sostenible</a:t>
            </a:r>
            <a:endParaRPr sz="2400" dirty="0">
              <a:latin typeface="Corbel" panose="020B0503020204020204" pitchFamily="34" charset="0"/>
              <a:cs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6DFF175A-A891-8749-88D8-D2B9D216B2F1}"/>
              </a:ext>
            </a:extLst>
          </p:cNvPr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48773" y="9189579"/>
            <a:ext cx="4562474" cy="8953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5030450" y="1071367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92A47CC9-95D6-8741-BCA9-5FC2F27F54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419100"/>
            <a:ext cx="14379896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 algn="just">
              <a:lnSpc>
                <a:spcPts val="4280"/>
              </a:lnSpc>
              <a:spcBef>
                <a:spcPts val="234"/>
              </a:spcBef>
            </a:pPr>
            <a:r>
              <a:rPr lang="es-CO" sz="4000" spc="-125" dirty="0">
                <a:latin typeface="Corbel" panose="020B0503020204020204" pitchFamily="34" charset="0"/>
              </a:rPr>
              <a:t>La participaci</a:t>
            </a:r>
            <a:r>
              <a:rPr lang="es-ES" sz="4000" spc="-125" dirty="0" err="1">
                <a:latin typeface="Corbel" panose="020B0503020204020204" pitchFamily="34" charset="0"/>
              </a:rPr>
              <a:t>ón</a:t>
            </a:r>
            <a:r>
              <a:rPr lang="es-ES" sz="4000" spc="-125" dirty="0">
                <a:latin typeface="Corbel" panose="020B0503020204020204" pitchFamily="34" charset="0"/>
              </a:rPr>
              <a:t> del </a:t>
            </a:r>
            <a:r>
              <a:rPr lang="es-CO" sz="4000" spc="-125" dirty="0">
                <a:latin typeface="Corbel" panose="020B0503020204020204" pitchFamily="34" charset="0"/>
              </a:rPr>
              <a:t>sector privado es clave para alcanzar las metas propuestas por el gobierno nacional en la NDC.</a:t>
            </a:r>
            <a:endParaRPr sz="4000" dirty="0">
              <a:latin typeface="Corbel" panose="020B0503020204020204" pitchFamily="34" charset="0"/>
            </a:endParaRP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F77A075D-91AA-7648-87B4-6E9C62E3DFE1}"/>
              </a:ext>
            </a:extLst>
          </p:cNvPr>
          <p:cNvSpPr/>
          <p:nvPr/>
        </p:nvSpPr>
        <p:spPr>
          <a:xfrm>
            <a:off x="839212" y="2906599"/>
            <a:ext cx="5257801" cy="1480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lvl="0"/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Industrias de Minas y Energía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4517AF6E-3BDD-6A45-A73B-319100B39AE7}"/>
              </a:ext>
            </a:extLst>
          </p:cNvPr>
          <p:cNvSpPr/>
          <p:nvPr/>
        </p:nvSpPr>
        <p:spPr>
          <a:xfrm>
            <a:off x="853627" y="4536923"/>
            <a:ext cx="5257801" cy="171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SzPts val="1100"/>
            </a:pPr>
            <a:r>
              <a:rPr lang="es-CO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14% </a:t>
            </a:r>
            <a:r>
              <a:rPr lang="es-CO" sz="3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GEI, equivalente a </a:t>
            </a:r>
            <a:r>
              <a:rPr lang="es-CO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32,3 MTon CO2 eq</a:t>
            </a:r>
            <a:endParaRPr lang="es-CO" sz="4000" b="1" dirty="0"/>
          </a:p>
        </p:txBody>
      </p:sp>
      <p:pic>
        <p:nvPicPr>
          <p:cNvPr id="22" name="Google Shape;443;p14">
            <a:extLst>
              <a:ext uri="{FF2B5EF4-FFF2-40B4-BE49-F238E27FC236}">
                <a16:creationId xmlns:a16="http://schemas.microsoft.com/office/drawing/2014/main" id="{F47CF5AA-B787-1F4B-B435-39FAE2CA82B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6791"/>
          <a:stretch/>
        </p:blipFill>
        <p:spPr>
          <a:xfrm>
            <a:off x="1144013" y="3193338"/>
            <a:ext cx="1032714" cy="9444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426BE6E9-A9C5-AE4A-9A16-37B38ABD14EF}"/>
              </a:ext>
            </a:extLst>
          </p:cNvPr>
          <p:cNvSpPr/>
          <p:nvPr/>
        </p:nvSpPr>
        <p:spPr>
          <a:xfrm>
            <a:off x="839211" y="6403763"/>
            <a:ext cx="5257801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SzPts val="1100"/>
            </a:pPr>
            <a:r>
              <a:rPr lang="es-ES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37% </a:t>
            </a:r>
          </a:p>
          <a:p>
            <a:pPr lvl="0" algn="ctr">
              <a:lnSpc>
                <a:spcPct val="115000"/>
              </a:lnSpc>
              <a:buSzPts val="1100"/>
            </a:pPr>
            <a:r>
              <a:rPr lang="es-CO" sz="3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Generaci</a:t>
            </a:r>
            <a:r>
              <a:rPr lang="es-ES" sz="30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ón</a:t>
            </a:r>
            <a:r>
              <a:rPr lang="es-ES" sz="3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de energía</a:t>
            </a:r>
            <a:endParaRPr lang="es-ES" sz="40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5" name="Rounded Rectangle 2">
            <a:extLst>
              <a:ext uri="{FF2B5EF4-FFF2-40B4-BE49-F238E27FC236}">
                <a16:creationId xmlns:a16="http://schemas.microsoft.com/office/drawing/2014/main" id="{D737F852-6797-8842-99A3-93B19AF24E2F}"/>
              </a:ext>
            </a:extLst>
          </p:cNvPr>
          <p:cNvSpPr/>
          <p:nvPr/>
        </p:nvSpPr>
        <p:spPr>
          <a:xfrm>
            <a:off x="6230877" y="2906599"/>
            <a:ext cx="5257801" cy="1480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lvl="0"/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 Industria Manufacturera</a:t>
            </a:r>
          </a:p>
        </p:txBody>
      </p:sp>
      <p:sp>
        <p:nvSpPr>
          <p:cNvPr id="26" name="Rounded Rectangle 2">
            <a:extLst>
              <a:ext uri="{FF2B5EF4-FFF2-40B4-BE49-F238E27FC236}">
                <a16:creationId xmlns:a16="http://schemas.microsoft.com/office/drawing/2014/main" id="{4ADAA3AC-A700-484B-AEEA-D20CBC0C7E17}"/>
              </a:ext>
            </a:extLst>
          </p:cNvPr>
          <p:cNvSpPr/>
          <p:nvPr/>
        </p:nvSpPr>
        <p:spPr>
          <a:xfrm>
            <a:off x="6245292" y="4536923"/>
            <a:ext cx="5257801" cy="171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SzPts val="1100"/>
            </a:pPr>
            <a:r>
              <a:rPr lang="es-CO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12% </a:t>
            </a:r>
            <a:r>
              <a:rPr lang="es-CO" sz="3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GEI, equivalente a </a:t>
            </a:r>
            <a:r>
              <a:rPr lang="es-CO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27,6 MTon CO2 eq</a:t>
            </a:r>
            <a:endParaRPr lang="es-CO" sz="4000" b="1" dirty="0"/>
          </a:p>
        </p:txBody>
      </p:sp>
      <p:sp>
        <p:nvSpPr>
          <p:cNvPr id="27" name="Rounded Rectangle 2">
            <a:extLst>
              <a:ext uri="{FF2B5EF4-FFF2-40B4-BE49-F238E27FC236}">
                <a16:creationId xmlns:a16="http://schemas.microsoft.com/office/drawing/2014/main" id="{1971F1D3-B8D0-334F-A3C6-E4FE5AEFF69C}"/>
              </a:ext>
            </a:extLst>
          </p:cNvPr>
          <p:cNvSpPr/>
          <p:nvPr/>
        </p:nvSpPr>
        <p:spPr>
          <a:xfrm>
            <a:off x="6245292" y="6403763"/>
            <a:ext cx="5257801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SzPts val="1100"/>
            </a:pPr>
            <a:r>
              <a:rPr lang="es-ES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43%</a:t>
            </a:r>
            <a:endParaRPr lang="es-ES" sz="40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0" algn="ctr">
              <a:lnSpc>
                <a:spcPct val="115000"/>
              </a:lnSpc>
              <a:buSzPts val="1100"/>
            </a:pPr>
            <a:r>
              <a:rPr lang="es-ES" sz="3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Minerales no metálicos</a:t>
            </a:r>
            <a:endParaRPr lang="es-ES" sz="40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8" name="Rounded Rectangle 2">
            <a:extLst>
              <a:ext uri="{FF2B5EF4-FFF2-40B4-BE49-F238E27FC236}">
                <a16:creationId xmlns:a16="http://schemas.microsoft.com/office/drawing/2014/main" id="{44B1337F-4331-0E4D-BC3F-E4D06A906EA7}"/>
              </a:ext>
            </a:extLst>
          </p:cNvPr>
          <p:cNvSpPr/>
          <p:nvPr/>
        </p:nvSpPr>
        <p:spPr>
          <a:xfrm>
            <a:off x="11644185" y="2906599"/>
            <a:ext cx="5257801" cy="1480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lvl="0"/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Sector residencial, comercial e institucional</a:t>
            </a:r>
          </a:p>
        </p:txBody>
      </p:sp>
      <p:sp>
        <p:nvSpPr>
          <p:cNvPr id="29" name="Rounded Rectangle 2">
            <a:extLst>
              <a:ext uri="{FF2B5EF4-FFF2-40B4-BE49-F238E27FC236}">
                <a16:creationId xmlns:a16="http://schemas.microsoft.com/office/drawing/2014/main" id="{0FF8E0D2-606B-7346-8AAC-5A1C98AFFA74}"/>
              </a:ext>
            </a:extLst>
          </p:cNvPr>
          <p:cNvSpPr/>
          <p:nvPr/>
        </p:nvSpPr>
        <p:spPr>
          <a:xfrm>
            <a:off x="11658600" y="4536923"/>
            <a:ext cx="5257801" cy="1716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SzPts val="1100"/>
            </a:pPr>
            <a:r>
              <a:rPr lang="es-CO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3% </a:t>
            </a:r>
            <a:r>
              <a:rPr lang="es-CO" sz="3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GEI, equivalente a </a:t>
            </a:r>
            <a:r>
              <a:rPr lang="es-CO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7,01 MTon CO2 eq</a:t>
            </a:r>
            <a:endParaRPr lang="es-CO" sz="4000" b="1" dirty="0"/>
          </a:p>
        </p:txBody>
      </p:sp>
      <p:sp>
        <p:nvSpPr>
          <p:cNvPr id="30" name="Rounded Rectangle 2">
            <a:extLst>
              <a:ext uri="{FF2B5EF4-FFF2-40B4-BE49-F238E27FC236}">
                <a16:creationId xmlns:a16="http://schemas.microsoft.com/office/drawing/2014/main" id="{7AF7F775-7186-B94E-82A6-4D020CD3D118}"/>
              </a:ext>
            </a:extLst>
          </p:cNvPr>
          <p:cNvSpPr/>
          <p:nvPr/>
        </p:nvSpPr>
        <p:spPr>
          <a:xfrm>
            <a:off x="11644184" y="6403763"/>
            <a:ext cx="5257801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SzPts val="1100"/>
            </a:pPr>
            <a:r>
              <a:rPr lang="es-ES" sz="4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16%</a:t>
            </a:r>
            <a:endParaRPr lang="es-ES" sz="40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0" algn="ctr">
              <a:lnSpc>
                <a:spcPct val="115000"/>
              </a:lnSpc>
              <a:buSzPts val="1100"/>
            </a:pPr>
            <a:r>
              <a:rPr lang="es-ES" sz="3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Comercial/institucional</a:t>
            </a:r>
            <a:endParaRPr lang="es-ES" sz="40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451;p14">
            <a:extLst>
              <a:ext uri="{FF2B5EF4-FFF2-40B4-BE49-F238E27FC236}">
                <a16:creationId xmlns:a16="http://schemas.microsoft.com/office/drawing/2014/main" id="{79592D32-1FBD-4B41-869B-CB8AB5E7985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b="13590"/>
          <a:stretch/>
        </p:blipFill>
        <p:spPr>
          <a:xfrm>
            <a:off x="6401815" y="3128925"/>
            <a:ext cx="1112184" cy="997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36" name="Google Shape;471;p14">
            <a:extLst>
              <a:ext uri="{FF2B5EF4-FFF2-40B4-BE49-F238E27FC236}">
                <a16:creationId xmlns:a16="http://schemas.microsoft.com/office/drawing/2014/main" id="{4CE4CCD8-17F0-C242-8E1F-64F32A3284B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b="18186"/>
          <a:stretch/>
        </p:blipFill>
        <p:spPr>
          <a:xfrm>
            <a:off x="11781199" y="3128926"/>
            <a:ext cx="1173814" cy="1008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0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6DFF175A-A891-8749-88D8-D2B9D216B2F1}"/>
              </a:ext>
            </a:extLst>
          </p:cNvPr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48773" y="9189579"/>
            <a:ext cx="4562474" cy="8953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5030450" y="1071367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92A47CC9-95D6-8741-BCA9-5FC2F27F54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419100"/>
            <a:ext cx="14379896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 algn="just">
              <a:lnSpc>
                <a:spcPts val="4280"/>
              </a:lnSpc>
              <a:spcBef>
                <a:spcPts val="234"/>
              </a:spcBef>
            </a:pPr>
            <a:r>
              <a:rPr lang="es-ES" sz="4000" spc="-125" dirty="0">
                <a:latin typeface="Corbel" panose="020B0503020204020204" pitchFamily="34" charset="0"/>
              </a:rPr>
              <a:t>Reconocemos los esfuerzos que ya vienen haciendo las empresas </a:t>
            </a:r>
            <a:br>
              <a:rPr lang="es-CO" sz="4000" spc="-125" dirty="0">
                <a:latin typeface="Corbel" panose="020B0503020204020204" pitchFamily="34" charset="0"/>
              </a:rPr>
            </a:br>
            <a:r>
              <a:rPr lang="es-CO" sz="4000" spc="-125" dirty="0">
                <a:latin typeface="Corbel" panose="020B0503020204020204" pitchFamily="34" charset="0"/>
              </a:rPr>
              <a:t>hacia la acci</a:t>
            </a:r>
            <a:r>
              <a:rPr lang="es-ES" sz="4000" spc="-125" dirty="0" err="1">
                <a:latin typeface="Corbel" panose="020B0503020204020204" pitchFamily="34" charset="0"/>
              </a:rPr>
              <a:t>ón</a:t>
            </a:r>
            <a:r>
              <a:rPr lang="es-ES" sz="4000" spc="-125" dirty="0">
                <a:latin typeface="Corbel" panose="020B0503020204020204" pitchFamily="34" charset="0"/>
              </a:rPr>
              <a:t> climática</a:t>
            </a:r>
            <a:endParaRPr sz="4000" dirty="0">
              <a:latin typeface="Corbel" panose="020B0503020204020204" pitchFamily="34" charset="0"/>
            </a:endParaRP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F4E88F37-125F-C14D-A982-B7F6AA5ADBA6}"/>
              </a:ext>
            </a:extLst>
          </p:cNvPr>
          <p:cNvSpPr/>
          <p:nvPr/>
        </p:nvSpPr>
        <p:spPr>
          <a:xfrm>
            <a:off x="762000" y="2253574"/>
            <a:ext cx="5105400" cy="36519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lvl="0" algn="ctr"/>
            <a:r>
              <a:rPr lang="es-ES" sz="6000" b="1" dirty="0">
                <a:solidFill>
                  <a:schemeClr val="bg1"/>
                </a:solidFill>
                <a:latin typeface="Corbel" panose="020B0503020204020204" pitchFamily="34" charset="0"/>
              </a:rPr>
              <a:t>BBVA</a:t>
            </a: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9E98BCBD-0CDB-CA46-A747-EA62A795DA18}"/>
              </a:ext>
            </a:extLst>
          </p:cNvPr>
          <p:cNvSpPr/>
          <p:nvPr/>
        </p:nvSpPr>
        <p:spPr>
          <a:xfrm>
            <a:off x="6019800" y="2253574"/>
            <a:ext cx="11956760" cy="64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CO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Compromiso de Carbono neutralidad  a 2050 (emisiones propias y clientes)</a:t>
            </a:r>
            <a:endParaRPr lang="es-ES" sz="2500" b="1" dirty="0">
              <a:solidFill>
                <a:schemeClr val="dk1"/>
              </a:solidFill>
              <a:latin typeface="Corbel" panose="020B0503020204020204" pitchFamily="34" charset="0"/>
              <a:cs typeface="Calibri"/>
              <a:sym typeface="Calibri"/>
            </a:endParaRPr>
          </a:p>
        </p:txBody>
      </p:sp>
      <p:sp>
        <p:nvSpPr>
          <p:cNvPr id="34" name="Rounded Rectangle 2">
            <a:extLst>
              <a:ext uri="{FF2B5EF4-FFF2-40B4-BE49-F238E27FC236}">
                <a16:creationId xmlns:a16="http://schemas.microsoft.com/office/drawing/2014/main" id="{5C225E5E-B600-7040-9562-40E63463B663}"/>
              </a:ext>
            </a:extLst>
          </p:cNvPr>
          <p:cNvSpPr/>
          <p:nvPr/>
        </p:nvSpPr>
        <p:spPr>
          <a:xfrm>
            <a:off x="6019800" y="3018968"/>
            <a:ext cx="11956760" cy="981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buSzPts val="1100"/>
            </a:pPr>
            <a:r>
              <a:rPr lang="es-CO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Miembro de la Alianza Bancaria de Cero Emisiones Netas (Net-Zero Banking Alliance NZBA) </a:t>
            </a:r>
          </a:p>
        </p:txBody>
      </p:sp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8AA0E25E-ED75-C54F-B7F1-F14C211BDF44}"/>
              </a:ext>
            </a:extLst>
          </p:cNvPr>
          <p:cNvSpPr/>
          <p:nvPr/>
        </p:nvSpPr>
        <p:spPr>
          <a:xfrm>
            <a:off x="6019800" y="4131004"/>
            <a:ext cx="11944403" cy="707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Financiación para apoyar la transición energética</a:t>
            </a:r>
          </a:p>
        </p:txBody>
      </p:sp>
      <p:sp>
        <p:nvSpPr>
          <p:cNvPr id="36" name="Rounded Rectangle 2">
            <a:extLst>
              <a:ext uri="{FF2B5EF4-FFF2-40B4-BE49-F238E27FC236}">
                <a16:creationId xmlns:a16="http://schemas.microsoft.com/office/drawing/2014/main" id="{3A39732A-BF01-E040-B079-12AD1AD0DA4C}"/>
              </a:ext>
            </a:extLst>
          </p:cNvPr>
          <p:cNvSpPr/>
          <p:nvPr/>
        </p:nvSpPr>
        <p:spPr>
          <a:xfrm>
            <a:off x="6019800" y="4985484"/>
            <a:ext cx="11956760" cy="917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Financiación de proyectos de construcción y movilidad sostenible (vehículos eléctricos)</a:t>
            </a:r>
          </a:p>
        </p:txBody>
      </p:sp>
      <p:sp>
        <p:nvSpPr>
          <p:cNvPr id="39" name="Rounded Rectangle 2">
            <a:extLst>
              <a:ext uri="{FF2B5EF4-FFF2-40B4-BE49-F238E27FC236}">
                <a16:creationId xmlns:a16="http://schemas.microsoft.com/office/drawing/2014/main" id="{1CF036B4-F4D5-EE43-911E-18BE85EB0CEB}"/>
              </a:ext>
            </a:extLst>
          </p:cNvPr>
          <p:cNvSpPr/>
          <p:nvPr/>
        </p:nvSpPr>
        <p:spPr>
          <a:xfrm>
            <a:off x="762000" y="6170527"/>
            <a:ext cx="5105400" cy="34687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lvl="0" algn="ctr"/>
            <a:r>
              <a:rPr lang="es-ES" sz="6000" b="1" dirty="0">
                <a:solidFill>
                  <a:schemeClr val="bg1"/>
                </a:solidFill>
                <a:latin typeface="Corbel" panose="020B0503020204020204" pitchFamily="34" charset="0"/>
              </a:rPr>
              <a:t>ISA</a:t>
            </a:r>
          </a:p>
        </p:txBody>
      </p:sp>
      <p:sp>
        <p:nvSpPr>
          <p:cNvPr id="40" name="Rounded Rectangle 2">
            <a:extLst>
              <a:ext uri="{FF2B5EF4-FFF2-40B4-BE49-F238E27FC236}">
                <a16:creationId xmlns:a16="http://schemas.microsoft.com/office/drawing/2014/main" id="{6555FBFF-AB04-8C4C-8D9F-C6BF44BAFE17}"/>
              </a:ext>
            </a:extLst>
          </p:cNvPr>
          <p:cNvSpPr/>
          <p:nvPr/>
        </p:nvSpPr>
        <p:spPr>
          <a:xfrm>
            <a:off x="5980670" y="6170527"/>
            <a:ext cx="11956760" cy="89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Estrategia ISA2030 incursión en nuevas líneas de negocio para </a:t>
            </a:r>
            <a:r>
              <a:rPr lang="es-ES" sz="2800" b="1" dirty="0" err="1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descarbonizar</a:t>
            </a: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 sistema energético.</a:t>
            </a:r>
          </a:p>
        </p:txBody>
      </p:sp>
      <p:sp>
        <p:nvSpPr>
          <p:cNvPr id="41" name="Rounded Rectangle 2">
            <a:extLst>
              <a:ext uri="{FF2B5EF4-FFF2-40B4-BE49-F238E27FC236}">
                <a16:creationId xmlns:a16="http://schemas.microsoft.com/office/drawing/2014/main" id="{026A62B8-2923-7244-8BE5-1F44DDC01526}"/>
              </a:ext>
            </a:extLst>
          </p:cNvPr>
          <p:cNvSpPr/>
          <p:nvPr/>
        </p:nvSpPr>
        <p:spPr>
          <a:xfrm>
            <a:off x="5980670" y="7153493"/>
            <a:ext cx="11956760" cy="625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549 Hectáreas de bosques protegidos y restaurados del corredor del Jaguar.</a:t>
            </a:r>
          </a:p>
        </p:txBody>
      </p:sp>
      <p:sp>
        <p:nvSpPr>
          <p:cNvPr id="42" name="Rounded Rectangle 2">
            <a:extLst>
              <a:ext uri="{FF2B5EF4-FFF2-40B4-BE49-F238E27FC236}">
                <a16:creationId xmlns:a16="http://schemas.microsoft.com/office/drawing/2014/main" id="{BF59FC47-F00C-6D49-B6DB-2CD91D449EEE}"/>
              </a:ext>
            </a:extLst>
          </p:cNvPr>
          <p:cNvSpPr/>
          <p:nvPr/>
        </p:nvSpPr>
        <p:spPr>
          <a:xfrm>
            <a:off x="5980670" y="7915493"/>
            <a:ext cx="11944403" cy="901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Incursión en el mercado voluntario de carbono a través del Programa Conexión Jaguar. </a:t>
            </a:r>
          </a:p>
        </p:txBody>
      </p:sp>
      <p:sp>
        <p:nvSpPr>
          <p:cNvPr id="43" name="Rounded Rectangle 2">
            <a:extLst>
              <a:ext uri="{FF2B5EF4-FFF2-40B4-BE49-F238E27FC236}">
                <a16:creationId xmlns:a16="http://schemas.microsoft.com/office/drawing/2014/main" id="{D3CA8029-C1D2-4E4A-A390-0D713DACF6E0}"/>
              </a:ext>
            </a:extLst>
          </p:cNvPr>
          <p:cNvSpPr/>
          <p:nvPr/>
        </p:nvSpPr>
        <p:spPr>
          <a:xfrm>
            <a:off x="6007443" y="8949844"/>
            <a:ext cx="11956760" cy="689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Miembros del Pacto Calidad por el Aire: 100,70 Ton CO2 evitadas </a:t>
            </a:r>
            <a:endParaRPr lang="es-ES" sz="3600" b="1" dirty="0">
              <a:solidFill>
                <a:schemeClr val="dk1"/>
              </a:solidFill>
              <a:latin typeface="Corbel" panose="020B0503020204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007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6DFF175A-A891-8749-88D8-D2B9D216B2F1}"/>
              </a:ext>
            </a:extLst>
          </p:cNvPr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48773" y="9189579"/>
            <a:ext cx="4562474" cy="8953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5030450" y="1071367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92A47CC9-95D6-8741-BCA9-5FC2F27F54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419100"/>
            <a:ext cx="14379896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 algn="just">
              <a:lnSpc>
                <a:spcPts val="4280"/>
              </a:lnSpc>
              <a:spcBef>
                <a:spcPts val="234"/>
              </a:spcBef>
            </a:pPr>
            <a:r>
              <a:rPr lang="es-ES" sz="4000" spc="-125" dirty="0">
                <a:latin typeface="Corbel" panose="020B0503020204020204" pitchFamily="34" charset="0"/>
              </a:rPr>
              <a:t>Reconocemos los esfuerzos que ya vienen haciendo las empresas </a:t>
            </a:r>
            <a:br>
              <a:rPr lang="es-CO" sz="4000" spc="-125" dirty="0">
                <a:latin typeface="Corbel" panose="020B0503020204020204" pitchFamily="34" charset="0"/>
              </a:rPr>
            </a:br>
            <a:r>
              <a:rPr lang="es-CO" sz="4000" spc="-125" dirty="0">
                <a:latin typeface="Corbel" panose="020B0503020204020204" pitchFamily="34" charset="0"/>
              </a:rPr>
              <a:t>hacia la acci</a:t>
            </a:r>
            <a:r>
              <a:rPr lang="es-ES" sz="4000" spc="-125" dirty="0" err="1">
                <a:latin typeface="Corbel" panose="020B0503020204020204" pitchFamily="34" charset="0"/>
              </a:rPr>
              <a:t>ón</a:t>
            </a:r>
            <a:r>
              <a:rPr lang="es-ES" sz="4000" spc="-125" dirty="0">
                <a:latin typeface="Corbel" panose="020B0503020204020204" pitchFamily="34" charset="0"/>
              </a:rPr>
              <a:t> climática</a:t>
            </a:r>
            <a:endParaRPr sz="4000" dirty="0">
              <a:latin typeface="Corbel" panose="020B0503020204020204" pitchFamily="34" charset="0"/>
            </a:endParaRP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F4E88F37-125F-C14D-A982-B7F6AA5ADBA6}"/>
              </a:ext>
            </a:extLst>
          </p:cNvPr>
          <p:cNvSpPr/>
          <p:nvPr/>
        </p:nvSpPr>
        <p:spPr>
          <a:xfrm>
            <a:off x="762000" y="2253574"/>
            <a:ext cx="5105400" cy="30545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lvl="0" algn="ctr"/>
            <a:r>
              <a:rPr lang="es-ES" sz="6000" b="1" dirty="0">
                <a:solidFill>
                  <a:schemeClr val="bg1"/>
                </a:solidFill>
                <a:latin typeface="Corbel" panose="020B0503020204020204" pitchFamily="34" charset="0"/>
              </a:rPr>
              <a:t>CLARO COLOMBIA</a:t>
            </a: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9E98BCBD-0CDB-CA46-A747-EA62A795DA18}"/>
              </a:ext>
            </a:extLst>
          </p:cNvPr>
          <p:cNvSpPr/>
          <p:nvPr/>
        </p:nvSpPr>
        <p:spPr>
          <a:xfrm>
            <a:off x="6019800" y="2253574"/>
            <a:ext cx="11956760" cy="891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CO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Programa Log</a:t>
            </a:r>
            <a:r>
              <a:rPr lang="es-ES" sz="2500" b="1" dirty="0" err="1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ística</a:t>
            </a:r>
            <a:r>
              <a:rPr lang="es-ES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 inversa para el aprovechamiento y uso eficiente de  materiales y residuos </a:t>
            </a:r>
          </a:p>
        </p:txBody>
      </p:sp>
      <p:sp>
        <p:nvSpPr>
          <p:cNvPr id="34" name="Rounded Rectangle 2">
            <a:extLst>
              <a:ext uri="{FF2B5EF4-FFF2-40B4-BE49-F238E27FC236}">
                <a16:creationId xmlns:a16="http://schemas.microsoft.com/office/drawing/2014/main" id="{5C225E5E-B600-7040-9562-40E63463B663}"/>
              </a:ext>
            </a:extLst>
          </p:cNvPr>
          <p:cNvSpPr/>
          <p:nvPr/>
        </p:nvSpPr>
        <p:spPr>
          <a:xfrm>
            <a:off x="6019800" y="3238501"/>
            <a:ext cx="11956760" cy="609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buSzPts val="1100"/>
            </a:pPr>
            <a:r>
              <a:rPr lang="es-ES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Reducción del 22% de emisiones de CO2</a:t>
            </a:r>
            <a:endParaRPr lang="es-CO" sz="2500" b="1" dirty="0">
              <a:solidFill>
                <a:schemeClr val="dk1"/>
              </a:solidFill>
              <a:latin typeface="Corbel" panose="020B0503020204020204" pitchFamily="34" charset="0"/>
              <a:cs typeface="Calibri"/>
              <a:sym typeface="Calibri"/>
            </a:endParaRPr>
          </a:p>
        </p:txBody>
      </p:sp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8AA0E25E-ED75-C54F-B7F1-F14C211BDF44}"/>
              </a:ext>
            </a:extLst>
          </p:cNvPr>
          <p:cNvSpPr/>
          <p:nvPr/>
        </p:nvSpPr>
        <p:spPr>
          <a:xfrm>
            <a:off x="6019800" y="3996999"/>
            <a:ext cx="11944403" cy="5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Instalación de sistemas híbridos de energía con paneles solares</a:t>
            </a:r>
          </a:p>
        </p:txBody>
      </p:sp>
      <p:sp>
        <p:nvSpPr>
          <p:cNvPr id="36" name="Rounded Rectangle 2">
            <a:extLst>
              <a:ext uri="{FF2B5EF4-FFF2-40B4-BE49-F238E27FC236}">
                <a16:creationId xmlns:a16="http://schemas.microsoft.com/office/drawing/2014/main" id="{3A39732A-BF01-E040-B079-12AD1AD0DA4C}"/>
              </a:ext>
            </a:extLst>
          </p:cNvPr>
          <p:cNvSpPr/>
          <p:nvPr/>
        </p:nvSpPr>
        <p:spPr>
          <a:xfrm>
            <a:off x="6019800" y="4610100"/>
            <a:ext cx="11956760" cy="697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500" b="1" dirty="0">
                <a:solidFill>
                  <a:schemeClr val="dk1"/>
                </a:solidFill>
                <a:latin typeface="Corbel" panose="020B0503020204020204" pitchFamily="34" charset="0"/>
                <a:cs typeface="Calibri"/>
                <a:sym typeface="Calibri"/>
              </a:rPr>
              <a:t>Educación en gestión ambiental para 2.730 colaboradores.</a:t>
            </a:r>
          </a:p>
        </p:txBody>
      </p:sp>
      <p:sp>
        <p:nvSpPr>
          <p:cNvPr id="39" name="Rounded Rectangle 2">
            <a:extLst>
              <a:ext uri="{FF2B5EF4-FFF2-40B4-BE49-F238E27FC236}">
                <a16:creationId xmlns:a16="http://schemas.microsoft.com/office/drawing/2014/main" id="{1CF036B4-F4D5-EE43-911E-18BE85EB0CEB}"/>
              </a:ext>
            </a:extLst>
          </p:cNvPr>
          <p:cNvSpPr/>
          <p:nvPr/>
        </p:nvSpPr>
        <p:spPr>
          <a:xfrm>
            <a:off x="762000" y="5635846"/>
            <a:ext cx="5105400" cy="36519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lvl="0" algn="ctr"/>
            <a:r>
              <a:rPr lang="es-ES" sz="6000" b="1" dirty="0">
                <a:solidFill>
                  <a:schemeClr val="bg1"/>
                </a:solidFill>
                <a:latin typeface="Corbel" panose="020B0503020204020204" pitchFamily="34" charset="0"/>
              </a:rPr>
              <a:t>ARGOS</a:t>
            </a:r>
          </a:p>
        </p:txBody>
      </p:sp>
      <p:sp>
        <p:nvSpPr>
          <p:cNvPr id="40" name="Rounded Rectangle 2">
            <a:extLst>
              <a:ext uri="{FF2B5EF4-FFF2-40B4-BE49-F238E27FC236}">
                <a16:creationId xmlns:a16="http://schemas.microsoft.com/office/drawing/2014/main" id="{6555FBFF-AB04-8C4C-8D9F-C6BF44BAFE17}"/>
              </a:ext>
            </a:extLst>
          </p:cNvPr>
          <p:cNvSpPr/>
          <p:nvPr/>
        </p:nvSpPr>
        <p:spPr>
          <a:xfrm>
            <a:off x="6019800" y="5600700"/>
            <a:ext cx="11956760" cy="63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29% meta de reducción de emisiones a 2030</a:t>
            </a:r>
          </a:p>
        </p:txBody>
      </p:sp>
      <p:sp>
        <p:nvSpPr>
          <p:cNvPr id="41" name="Rounded Rectangle 2">
            <a:extLst>
              <a:ext uri="{FF2B5EF4-FFF2-40B4-BE49-F238E27FC236}">
                <a16:creationId xmlns:a16="http://schemas.microsoft.com/office/drawing/2014/main" id="{026A62B8-2923-7244-8BE5-1F44DDC01526}"/>
              </a:ext>
            </a:extLst>
          </p:cNvPr>
          <p:cNvSpPr/>
          <p:nvPr/>
        </p:nvSpPr>
        <p:spPr>
          <a:xfrm>
            <a:off x="6019800" y="6355066"/>
            <a:ext cx="11956760" cy="970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Hace parte de las 40 empresas a nivel mundial que lanzaron el plan de ambición climática 2050. </a:t>
            </a:r>
          </a:p>
        </p:txBody>
      </p:sp>
      <p:sp>
        <p:nvSpPr>
          <p:cNvPr id="42" name="Rounded Rectangle 2">
            <a:extLst>
              <a:ext uri="{FF2B5EF4-FFF2-40B4-BE49-F238E27FC236}">
                <a16:creationId xmlns:a16="http://schemas.microsoft.com/office/drawing/2014/main" id="{BF59FC47-F00C-6D49-B6DB-2CD91D449EEE}"/>
              </a:ext>
            </a:extLst>
          </p:cNvPr>
          <p:cNvSpPr/>
          <p:nvPr/>
        </p:nvSpPr>
        <p:spPr>
          <a:xfrm>
            <a:off x="6019800" y="7421866"/>
            <a:ext cx="11944403" cy="907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Cemento verde: disminución hasta en un 38% las emisiones de CO2 y un 30% el consumo de energía </a:t>
            </a:r>
          </a:p>
        </p:txBody>
      </p:sp>
      <p:sp>
        <p:nvSpPr>
          <p:cNvPr id="43" name="Rounded Rectangle 2">
            <a:extLst>
              <a:ext uri="{FF2B5EF4-FFF2-40B4-BE49-F238E27FC236}">
                <a16:creationId xmlns:a16="http://schemas.microsoft.com/office/drawing/2014/main" id="{D3CA8029-C1D2-4E4A-A390-0D713DACF6E0}"/>
              </a:ext>
            </a:extLst>
          </p:cNvPr>
          <p:cNvSpPr/>
          <p:nvPr/>
        </p:nvSpPr>
        <p:spPr>
          <a:xfrm>
            <a:off x="6019800" y="8426428"/>
            <a:ext cx="11956760" cy="861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SzPts val="1100"/>
            </a:pP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Producción de </a:t>
            </a:r>
            <a:r>
              <a:rPr lang="es-ES" sz="2800" b="1" dirty="0" err="1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biocrudo</a:t>
            </a: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 a través del CO2 capturado por </a:t>
            </a:r>
            <a:r>
              <a:rPr lang="es-ES" sz="2800" b="1" dirty="0" err="1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microalgas</a:t>
            </a:r>
            <a:r>
              <a:rPr lang="es-ES" sz="2800" b="1" dirty="0">
                <a:solidFill>
                  <a:schemeClr val="dk1"/>
                </a:solidFill>
                <a:latin typeface="Corbel" panose="020B0503020204020204" pitchFamily="34" charset="0"/>
                <a:ea typeface="Calibri"/>
                <a:cs typeface="Calibri"/>
                <a:sym typeface="Calibri"/>
              </a:rPr>
              <a:t> </a:t>
            </a:r>
            <a:endParaRPr lang="es-ES" sz="3600" b="1" dirty="0">
              <a:solidFill>
                <a:schemeClr val="dk1"/>
              </a:solidFill>
              <a:latin typeface="Corbel" panose="020B0503020204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0505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820400" y="6106852"/>
            <a:ext cx="7467600" cy="2160848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223520">
              <a:spcBef>
                <a:spcPts val="1010"/>
              </a:spcBef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3. ¿Cómo continuar aunando esfuerzos hacia una Colombia carbono neutral en 2050?</a:t>
            </a:r>
          </a:p>
        </p:txBody>
      </p:sp>
    </p:spTree>
    <p:extLst>
      <p:ext uri="{BB962C8B-B14F-4D97-AF65-F5344CB8AC3E}">
        <p14:creationId xmlns:p14="http://schemas.microsoft.com/office/powerpoint/2010/main" val="323511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511486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object 4">
            <a:extLst>
              <a:ext uri="{FF2B5EF4-FFF2-40B4-BE49-F238E27FC236}">
                <a16:creationId xmlns:a16="http://schemas.microsoft.com/office/drawing/2014/main" id="{3222A4C1-C6E3-4A99-A94E-F29C668068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0" y="9273364"/>
            <a:ext cx="5029200" cy="819425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6AE73745-D46F-6E4E-8927-74DC4C512359}"/>
              </a:ext>
            </a:extLst>
          </p:cNvPr>
          <p:cNvSpPr txBox="1"/>
          <p:nvPr/>
        </p:nvSpPr>
        <p:spPr>
          <a:xfrm>
            <a:off x="3551689" y="1076861"/>
            <a:ext cx="1426525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spcBef>
                <a:spcPts val="100"/>
              </a:spcBef>
              <a:defRPr/>
            </a:pPr>
            <a:r>
              <a:rPr lang="es-ES" sz="4000" b="1" spc="-15" dirty="0">
                <a:solidFill>
                  <a:prstClr val="black"/>
                </a:solidFill>
                <a:latin typeface="Corbel" panose="020B0503020204020204" pitchFamily="34" charset="0"/>
                <a:cs typeface="Roboto"/>
              </a:rPr>
              <a:t>Se requiere continuar sumando más acciones y empresas </a:t>
            </a:r>
            <a:r>
              <a:rPr lang="en-US" sz="4000" b="1" dirty="0" err="1">
                <a:latin typeface="Corbel" panose="020B0503020204020204" pitchFamily="34" charset="0"/>
                <a:ea typeface="Roboto"/>
                <a:cs typeface="Roboto"/>
                <a:sym typeface="Roboto"/>
              </a:rPr>
              <a:t>comprometidas</a:t>
            </a:r>
            <a:r>
              <a:rPr lang="en-US" sz="4000" b="1" dirty="0">
                <a:latin typeface="Corbel" panose="020B0503020204020204" pitchFamily="34" charset="0"/>
                <a:ea typeface="Roboto"/>
                <a:cs typeface="Roboto"/>
                <a:sym typeface="Roboto"/>
              </a:rPr>
              <a:t> con </a:t>
            </a:r>
            <a:r>
              <a:rPr lang="en-US" sz="4000" b="1" dirty="0" err="1">
                <a:latin typeface="Corbel" panose="020B0503020204020204" pitchFamily="34" charset="0"/>
                <a:ea typeface="Roboto"/>
                <a:cs typeface="Roboto"/>
                <a:sym typeface="Roboto"/>
              </a:rPr>
              <a:t>carbono</a:t>
            </a:r>
            <a:r>
              <a:rPr lang="en-US" sz="4000" b="1" dirty="0">
                <a:latin typeface="Corbel" panose="020B0503020204020204" pitchFamily="34" charset="0"/>
                <a:ea typeface="Roboto"/>
                <a:cs typeface="Roboto"/>
                <a:sym typeface="Roboto"/>
              </a:rPr>
              <a:t> </a:t>
            </a:r>
            <a:r>
              <a:rPr lang="en-US" sz="4000" b="1" dirty="0" err="1">
                <a:latin typeface="Corbel" panose="020B0503020204020204" pitchFamily="34" charset="0"/>
                <a:ea typeface="Roboto"/>
                <a:cs typeface="Roboto"/>
                <a:sym typeface="Roboto"/>
              </a:rPr>
              <a:t>neutralidad</a:t>
            </a:r>
            <a:r>
              <a:rPr lang="en-US" sz="4000" b="1" dirty="0">
                <a:latin typeface="Corbel" panose="020B0503020204020204" pitchFamily="34" charset="0"/>
                <a:ea typeface="Roboto"/>
                <a:cs typeface="Roboto"/>
                <a:sym typeface="Roboto"/>
              </a:rPr>
              <a:t> a 2050.</a:t>
            </a:r>
            <a:endParaRPr lang="en-US" sz="4000" b="1" dirty="0">
              <a:latin typeface="Corbel" panose="020B0503020204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6" name="Rectangle 21">
            <a:extLst>
              <a:ext uri="{FF2B5EF4-FFF2-40B4-BE49-F238E27FC236}">
                <a16:creationId xmlns:a16="http://schemas.microsoft.com/office/drawing/2014/main" id="{6BB35646-690A-E143-8563-AC836AE49591}"/>
              </a:ext>
            </a:extLst>
          </p:cNvPr>
          <p:cNvSpPr/>
          <p:nvPr/>
        </p:nvSpPr>
        <p:spPr>
          <a:xfrm>
            <a:off x="1323137" y="3422381"/>
            <a:ext cx="4572000" cy="460356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Programa Nacional de Carbono Neutralidad</a:t>
            </a:r>
          </a:p>
        </p:txBody>
      </p:sp>
      <p:sp>
        <p:nvSpPr>
          <p:cNvPr id="37" name="Rectangle 22">
            <a:extLst>
              <a:ext uri="{FF2B5EF4-FFF2-40B4-BE49-F238E27FC236}">
                <a16:creationId xmlns:a16="http://schemas.microsoft.com/office/drawing/2014/main" id="{F913D27E-1029-F04C-BE8A-A75CAB60425E}"/>
              </a:ext>
            </a:extLst>
          </p:cNvPr>
          <p:cNvSpPr/>
          <p:nvPr/>
        </p:nvSpPr>
        <p:spPr>
          <a:xfrm>
            <a:off x="6140213" y="3422381"/>
            <a:ext cx="5466901" cy="193656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solidFill>
                  <a:schemeClr val="tx1"/>
                </a:solidFill>
                <a:latin typeface="Corbel" panose="020B0503020204020204" pitchFamily="34" charset="0"/>
              </a:rPr>
              <a:t>Generar conocimiento, capacidades y autogestión en relación con la mitigación de sus emisiones de GEI. </a:t>
            </a:r>
          </a:p>
        </p:txBody>
      </p:sp>
      <p:sp>
        <p:nvSpPr>
          <p:cNvPr id="38" name="Rectangle 22">
            <a:extLst>
              <a:ext uri="{FF2B5EF4-FFF2-40B4-BE49-F238E27FC236}">
                <a16:creationId xmlns:a16="http://schemas.microsoft.com/office/drawing/2014/main" id="{879553B9-8EAC-8740-96A9-C29E8D586904}"/>
              </a:ext>
            </a:extLst>
          </p:cNvPr>
          <p:cNvSpPr/>
          <p:nvPr/>
        </p:nvSpPr>
        <p:spPr>
          <a:xfrm>
            <a:off x="6154629" y="5692680"/>
            <a:ext cx="5455508" cy="2333261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solidFill>
                  <a:schemeClr val="tx1"/>
                </a:solidFill>
                <a:latin typeface="Corbel" panose="020B0503020204020204" pitchFamily="34" charset="0"/>
              </a:rPr>
              <a:t>Reconocer y visibilizar las buenas prácticas de gestión de emisiones de GEI.</a:t>
            </a:r>
          </a:p>
        </p:txBody>
      </p:sp>
      <p:sp>
        <p:nvSpPr>
          <p:cNvPr id="39" name="Rectangle 22">
            <a:extLst>
              <a:ext uri="{FF2B5EF4-FFF2-40B4-BE49-F238E27FC236}">
                <a16:creationId xmlns:a16="http://schemas.microsoft.com/office/drawing/2014/main" id="{379D1EEE-53B6-8B42-9714-541B47E592BA}"/>
              </a:ext>
            </a:extLst>
          </p:cNvPr>
          <p:cNvSpPr/>
          <p:nvPr/>
        </p:nvSpPr>
        <p:spPr>
          <a:xfrm>
            <a:off x="11866606" y="3390900"/>
            <a:ext cx="4668794" cy="4603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b="1" dirty="0">
                <a:solidFill>
                  <a:schemeClr val="tx1"/>
                </a:solidFill>
                <a:latin typeface="Corbel" panose="020B0503020204020204" pitchFamily="34" charset="0"/>
              </a:rPr>
              <a:t>200</a:t>
            </a:r>
            <a:r>
              <a:rPr lang="es-ES_tradnl" sz="3200" b="1" dirty="0">
                <a:solidFill>
                  <a:schemeClr val="tx1"/>
                </a:solidFill>
                <a:latin typeface="Corbel" panose="020B0503020204020204" pitchFamily="34" charset="0"/>
              </a:rPr>
              <a:t> empresas</a:t>
            </a:r>
          </a:p>
          <a:p>
            <a:pPr algn="ctr"/>
            <a:r>
              <a:rPr lang="es-ES_tradnl" sz="3200" b="1" dirty="0">
                <a:solidFill>
                  <a:schemeClr val="tx1"/>
                </a:solidFill>
                <a:latin typeface="Corbel" panose="020B0503020204020204" pitchFamily="34" charset="0"/>
              </a:rPr>
              <a:t>4 de agosto de 2021 se oficializa el ingreso a la Alianza Carbono Neutralidad</a:t>
            </a:r>
          </a:p>
        </p:txBody>
      </p:sp>
    </p:spTree>
    <p:extLst>
      <p:ext uri="{BB962C8B-B14F-4D97-AF65-F5344CB8AC3E}">
        <p14:creationId xmlns:p14="http://schemas.microsoft.com/office/powerpoint/2010/main" val="394601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28899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30449" y="4838729"/>
            <a:ext cx="5628005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400" spc="-575" dirty="0"/>
              <a:t>GRACIAS</a:t>
            </a:r>
            <a:endParaRPr sz="10400" dirty="0"/>
          </a:p>
        </p:txBody>
      </p:sp>
      <p:grpSp>
        <p:nvGrpSpPr>
          <p:cNvPr id="5" name="object 5"/>
          <p:cNvGrpSpPr/>
          <p:nvPr/>
        </p:nvGrpSpPr>
        <p:grpSpPr>
          <a:xfrm>
            <a:off x="1" y="424"/>
            <a:ext cx="7936740" cy="10288905"/>
            <a:chOff x="1" y="424"/>
            <a:chExt cx="7936740" cy="10288905"/>
          </a:xfrm>
        </p:grpSpPr>
        <p:sp>
          <p:nvSpPr>
            <p:cNvPr id="7" name="object 7"/>
            <p:cNvSpPr/>
            <p:nvPr/>
          </p:nvSpPr>
          <p:spPr>
            <a:xfrm>
              <a:off x="1" y="424"/>
              <a:ext cx="3129904" cy="10288905"/>
            </a:xfrm>
            <a:custGeom>
              <a:avLst/>
              <a:gdLst/>
              <a:ahLst/>
              <a:cxnLst/>
              <a:rect l="l" t="t" r="r" b="b"/>
              <a:pathLst>
                <a:path w="1645285" h="10288905">
                  <a:moveTo>
                    <a:pt x="0" y="10288434"/>
                  </a:moveTo>
                  <a:lnTo>
                    <a:pt x="1645066" y="10288434"/>
                  </a:lnTo>
                  <a:lnTo>
                    <a:pt x="1645066" y="0"/>
                  </a:lnTo>
                  <a:lnTo>
                    <a:pt x="0" y="0"/>
                  </a:lnTo>
                  <a:lnTo>
                    <a:pt x="0" y="10288434"/>
                  </a:lnTo>
                  <a:close/>
                </a:path>
              </a:pathLst>
            </a:custGeom>
            <a:solidFill>
              <a:srgbClr val="216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29685" y="424"/>
              <a:ext cx="2458720" cy="10288905"/>
            </a:xfrm>
            <a:custGeom>
              <a:avLst/>
              <a:gdLst/>
              <a:ahLst/>
              <a:cxnLst/>
              <a:rect l="l" t="t" r="r" b="b"/>
              <a:pathLst>
                <a:path w="2458720" h="10288905">
                  <a:moveTo>
                    <a:pt x="2458357" y="10288434"/>
                  </a:moveTo>
                  <a:lnTo>
                    <a:pt x="0" y="10288434"/>
                  </a:lnTo>
                  <a:lnTo>
                    <a:pt x="0" y="0"/>
                  </a:lnTo>
                  <a:lnTo>
                    <a:pt x="2458357" y="0"/>
                  </a:lnTo>
                  <a:lnTo>
                    <a:pt x="2458357" y="1028843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6942" y="528939"/>
              <a:ext cx="6019799" cy="11810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972800" y="3303703"/>
            <a:ext cx="7315200" cy="5802871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Planeación de la gestión del CC</a:t>
            </a:r>
          </a:p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El sector privado y la mitigación del CC </a:t>
            </a:r>
          </a:p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¿Cómo continuar aunando esfuerzo hacia una Colombia carbono neutral en 2050?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972800" y="3303703"/>
            <a:ext cx="7315200" cy="1483740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Planeación de la gestión del CC</a:t>
            </a:r>
          </a:p>
        </p:txBody>
      </p:sp>
    </p:spTree>
    <p:extLst>
      <p:ext uri="{BB962C8B-B14F-4D97-AF65-F5344CB8AC3E}">
        <p14:creationId xmlns:p14="http://schemas.microsoft.com/office/powerpoint/2010/main" val="150364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9" y="715462"/>
            <a:ext cx="10374924" cy="2787300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endParaRPr sz="3600" dirty="0"/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547663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/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B9FFAFE0-75F4-4DEB-9114-67A095661E57}"/>
              </a:ext>
            </a:extLst>
          </p:cNvPr>
          <p:cNvSpPr/>
          <p:nvPr/>
        </p:nvSpPr>
        <p:spPr>
          <a:xfrm>
            <a:off x="6599667" y="3233347"/>
            <a:ext cx="10443341" cy="1529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PND(2018-2022)- reducción de </a:t>
            </a:r>
            <a:r>
              <a:rPr lang="es-E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36 millones de tCO2eq  de GEI</a:t>
            </a:r>
            <a:endParaRPr lang="es-ES" sz="36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C6BC69FE-A8FB-433C-8B03-F9C97B5FFB72}"/>
              </a:ext>
            </a:extLst>
          </p:cNvPr>
          <p:cNvSpPr/>
          <p:nvPr/>
        </p:nvSpPr>
        <p:spPr>
          <a:xfrm>
            <a:off x="6599665" y="5180398"/>
            <a:ext cx="10443339" cy="1626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NDC- reducción del </a:t>
            </a:r>
            <a:r>
              <a:rPr lang="es-E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51% de emisiones</a:t>
            </a:r>
            <a:endParaRPr lang="es-ES" sz="2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5B5066B6-B899-409E-ABCF-C71A0FA5C4DE}"/>
              </a:ext>
            </a:extLst>
          </p:cNvPr>
          <p:cNvSpPr/>
          <p:nvPr/>
        </p:nvSpPr>
        <p:spPr>
          <a:xfrm>
            <a:off x="6599665" y="7224808"/>
            <a:ext cx="10443338" cy="1496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Estrategia 2050-</a:t>
            </a:r>
            <a:r>
              <a:rPr lang="es-E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Carbono Neutral a 2050</a:t>
            </a:r>
            <a:endParaRPr lang="es-ES" sz="24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57565E65-5D57-459E-A64F-FE7B461DAAB6}"/>
              </a:ext>
            </a:extLst>
          </p:cNvPr>
          <p:cNvSpPr/>
          <p:nvPr/>
        </p:nvSpPr>
        <p:spPr>
          <a:xfrm>
            <a:off x="1066800" y="3266608"/>
            <a:ext cx="5271152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Horizonte a corto plazo-2022</a:t>
            </a: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58B442F0-75B0-4D00-BBD2-C73672AB2BF7}"/>
              </a:ext>
            </a:extLst>
          </p:cNvPr>
          <p:cNvSpPr/>
          <p:nvPr/>
        </p:nvSpPr>
        <p:spPr>
          <a:xfrm>
            <a:off x="1066799" y="5175265"/>
            <a:ext cx="5271150" cy="1626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Horizonte a mediano plazo-2030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6269A9D4-BD67-4CCE-9AF5-7CE0AA9D6E06}"/>
              </a:ext>
            </a:extLst>
          </p:cNvPr>
          <p:cNvSpPr/>
          <p:nvPr/>
        </p:nvSpPr>
        <p:spPr>
          <a:xfrm>
            <a:off x="1066801" y="7224808"/>
            <a:ext cx="5271149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Horizonte a largo plazo-2050</a:t>
            </a: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5183F612-DA7C-4745-BE62-763CFC5F2EDC}"/>
              </a:ext>
            </a:extLst>
          </p:cNvPr>
          <p:cNvSpPr txBox="1">
            <a:spLocks/>
          </p:cNvSpPr>
          <p:nvPr/>
        </p:nvSpPr>
        <p:spPr>
          <a:xfrm>
            <a:off x="3564699" y="553039"/>
            <a:ext cx="10227501" cy="16844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MX" sz="3600" kern="0" spc="-180" dirty="0">
                <a:solidFill>
                  <a:schemeClr val="tx1"/>
                </a:solidFill>
                <a:latin typeface="Corbel" panose="020B0503020204020204" pitchFamily="34" charset="0"/>
              </a:rPr>
              <a:t>El gobierno nacional est</a:t>
            </a:r>
            <a:r>
              <a:rPr lang="es-ES" sz="3600" kern="0" spc="-180" dirty="0">
                <a:solidFill>
                  <a:schemeClr val="tx1"/>
                </a:solidFill>
                <a:latin typeface="Corbel" panose="020B0503020204020204" pitchFamily="34" charset="0"/>
              </a:rPr>
              <a:t>á comprometido con la acción climática . </a:t>
            </a:r>
            <a:r>
              <a:rPr lang="es-MX" sz="3600" kern="0" spc="-180" dirty="0">
                <a:solidFill>
                  <a:schemeClr val="tx1"/>
                </a:solidFill>
                <a:latin typeface="Corbel" panose="020B0503020204020204" pitchFamily="34" charset="0"/>
              </a:rPr>
              <a:t>Para </a:t>
            </a:r>
            <a:r>
              <a:rPr lang="es-ES" sz="3600" kern="0" spc="-180" dirty="0">
                <a:solidFill>
                  <a:schemeClr val="tx1"/>
                </a:solidFill>
                <a:latin typeface="Corbel" panose="020B0503020204020204" pitchFamily="34" charset="0"/>
              </a:rPr>
              <a:t>gestionar el cambio climático nos hemos tres </a:t>
            </a:r>
            <a:r>
              <a:rPr lang="es-MX" sz="3600" kern="0" spc="-180" dirty="0">
                <a:solidFill>
                  <a:schemeClr val="tx1"/>
                </a:solidFill>
                <a:latin typeface="Corbel" panose="020B0503020204020204" pitchFamily="34" charset="0"/>
              </a:rPr>
              <a:t>horizontes de planeaci</a:t>
            </a:r>
            <a:r>
              <a:rPr lang="es-ES" sz="3600" kern="0" spc="-180" dirty="0" err="1">
                <a:solidFill>
                  <a:schemeClr val="tx1"/>
                </a:solidFill>
                <a:latin typeface="Corbel" panose="020B0503020204020204" pitchFamily="34" charset="0"/>
              </a:rPr>
              <a:t>ón</a:t>
            </a:r>
            <a:endParaRPr lang="es-MX" sz="3600" kern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9" y="715462"/>
            <a:ext cx="10374924" cy="2787300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endParaRPr sz="3600" dirty="0"/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547663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5183F612-DA7C-4745-BE62-763CFC5F2EDC}"/>
              </a:ext>
            </a:extLst>
          </p:cNvPr>
          <p:cNvSpPr txBox="1">
            <a:spLocks/>
          </p:cNvSpPr>
          <p:nvPr/>
        </p:nvSpPr>
        <p:spPr>
          <a:xfrm>
            <a:off x="3564699" y="342900"/>
            <a:ext cx="10227501" cy="16844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ES" sz="3600" kern="0" spc="-180" dirty="0">
                <a:latin typeface="Corbel" panose="020B0503020204020204" pitchFamily="34" charset="0"/>
              </a:rPr>
              <a:t>A la fecha hemos reducido 41,8 </a:t>
            </a:r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millones de tCO2eq  de GEI</a:t>
            </a:r>
            <a:r>
              <a:rPr lang="es-ES" sz="3600" kern="0" spc="-180" dirty="0">
                <a:latin typeface="Corbel" panose="020B0503020204020204" pitchFamily="34" charset="0"/>
              </a:rPr>
              <a:t> de la meta propuesta en el PND 2018-2022, que corresponde al 116% de cumplimiento en el </a:t>
            </a:r>
            <a:r>
              <a:rPr lang="es-ES" sz="3600" kern="0" spc="-180" dirty="0" err="1">
                <a:latin typeface="Corbel" panose="020B0503020204020204" pitchFamily="34" charset="0"/>
              </a:rPr>
              <a:t>cuatrenio</a:t>
            </a:r>
            <a:r>
              <a:rPr lang="es-ES" sz="3600" kern="0" spc="-180" dirty="0">
                <a:latin typeface="Corbel" panose="020B0503020204020204" pitchFamily="34" charset="0"/>
              </a:rPr>
              <a:t>.</a:t>
            </a:r>
            <a:endParaRPr lang="es-MX" sz="3600" kern="0" dirty="0">
              <a:latin typeface="Corbel" panose="020B0503020204020204" pitchFamily="34" charset="0"/>
            </a:endParaRP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302E56BC-5770-F947-A5A0-79A18B8D4E32}"/>
              </a:ext>
            </a:extLst>
          </p:cNvPr>
          <p:cNvSpPr/>
          <p:nvPr/>
        </p:nvSpPr>
        <p:spPr>
          <a:xfrm>
            <a:off x="6597862" y="4152900"/>
            <a:ext cx="10443341" cy="130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Siembra</a:t>
            </a:r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 180</a:t>
            </a:r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 millones de árboles.</a:t>
            </a:r>
          </a:p>
          <a:p>
            <a:pPr lvl="0" algn="just"/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64.5</a:t>
            </a:r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 millones de árboles plantados </a:t>
            </a: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01D63460-6F78-5D41-9981-4DDC81062267}"/>
              </a:ext>
            </a:extLst>
          </p:cNvPr>
          <p:cNvSpPr/>
          <p:nvPr/>
        </p:nvSpPr>
        <p:spPr>
          <a:xfrm>
            <a:off x="1092592" y="2742796"/>
            <a:ext cx="5271152" cy="55249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¿Cómo lo estamos logrando?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12046436-E3AD-054B-8E45-5D472B9CFFC1}"/>
              </a:ext>
            </a:extLst>
          </p:cNvPr>
          <p:cNvSpPr/>
          <p:nvPr/>
        </p:nvSpPr>
        <p:spPr>
          <a:xfrm>
            <a:off x="6612453" y="5563004"/>
            <a:ext cx="10443341" cy="270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Estrategia Colombia Carbono Neutral</a:t>
            </a:r>
          </a:p>
          <a:p>
            <a:pPr lvl="0" algn="just"/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8</a:t>
            </a:r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 empresas en la NDC</a:t>
            </a:r>
          </a:p>
          <a:p>
            <a:pPr algn="just"/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88</a:t>
            </a:r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 empresas vinculadas a la Estrategia Col Carbono neutral</a:t>
            </a:r>
          </a:p>
          <a:p>
            <a:pPr lvl="0" algn="just"/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Incremento </a:t>
            </a:r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7</a:t>
            </a:r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 veces capacidad instalada de FNCE en 2020</a:t>
            </a:r>
          </a:p>
          <a:p>
            <a:pPr lvl="0" algn="just"/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Hoja de ruta para </a:t>
            </a:r>
            <a:r>
              <a:rPr lang="es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Edificaciones Neto Cero Carbono</a:t>
            </a:r>
          </a:p>
        </p:txBody>
      </p:sp>
      <p:sp>
        <p:nvSpPr>
          <p:cNvPr id="20" name="Rounded Rectangle 2">
            <a:extLst>
              <a:ext uri="{FF2B5EF4-FFF2-40B4-BE49-F238E27FC236}">
                <a16:creationId xmlns:a16="http://schemas.microsoft.com/office/drawing/2014/main" id="{97B29AFA-3F08-3648-ADB6-A99D1BB615A5}"/>
              </a:ext>
            </a:extLst>
          </p:cNvPr>
          <p:cNvSpPr/>
          <p:nvPr/>
        </p:nvSpPr>
        <p:spPr>
          <a:xfrm>
            <a:off x="6597862" y="2742796"/>
            <a:ext cx="10443341" cy="130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Lucha contra la </a:t>
            </a:r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deforestación</a:t>
            </a:r>
          </a:p>
          <a:p>
            <a:pPr lvl="0" algn="just"/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Reducción  de </a:t>
            </a:r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197 Mil Ha </a:t>
            </a:r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anuales a </a:t>
            </a:r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171</a:t>
            </a:r>
            <a:r>
              <a:rPr lang="es-ES" sz="3200" b="1" dirty="0">
                <a:solidFill>
                  <a:schemeClr val="tx1"/>
                </a:solidFill>
                <a:latin typeface="Corbel" panose="020B0503020204020204" pitchFamily="34" charset="0"/>
              </a:rPr>
              <a:t> Mil Ha</a:t>
            </a:r>
            <a:r>
              <a:rPr lang="es-ES" sz="30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526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9" y="715462"/>
            <a:ext cx="10374924" cy="3890167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endParaRPr sz="3600" dirty="0"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5183F612-DA7C-4745-BE62-763CFC5F2EDC}"/>
              </a:ext>
            </a:extLst>
          </p:cNvPr>
          <p:cNvSpPr txBox="1">
            <a:spLocks/>
          </p:cNvSpPr>
          <p:nvPr/>
        </p:nvSpPr>
        <p:spPr>
          <a:xfrm>
            <a:off x="3564700" y="553039"/>
            <a:ext cx="10344444" cy="16844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En nuestro gobierno, incrementamos la ambición del País en la NDC y mejoramos el ejercicio técnico</a:t>
            </a:r>
            <a:br>
              <a:rPr lang="es-MX" sz="3600" kern="0" spc="-18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endParaRPr lang="es-MX" sz="3600" kern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8CE5E028-7869-114B-AA34-426E018F1ECC}"/>
              </a:ext>
            </a:extLst>
          </p:cNvPr>
          <p:cNvSpPr/>
          <p:nvPr/>
        </p:nvSpPr>
        <p:spPr>
          <a:xfrm>
            <a:off x="990600" y="5442659"/>
            <a:ext cx="5351182" cy="18420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La NDC es el plan que proponen los gobiernos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97798-2748-364E-ACC5-71199B097439}"/>
              </a:ext>
            </a:extLst>
          </p:cNvPr>
          <p:cNvSpPr/>
          <p:nvPr/>
        </p:nvSpPr>
        <p:spPr>
          <a:xfrm>
            <a:off x="990600" y="3435698"/>
            <a:ext cx="5351182" cy="18420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El Acuerdo de París se firmó en 2015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F011A9-2F42-E54A-A0B7-8346520B511B}"/>
              </a:ext>
            </a:extLst>
          </p:cNvPr>
          <p:cNvSpPr/>
          <p:nvPr/>
        </p:nvSpPr>
        <p:spPr>
          <a:xfrm>
            <a:off x="990600" y="7429500"/>
            <a:ext cx="5351182" cy="18420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Los gobiernos se comprometen con acciones, objetivos, políticas y medidas</a:t>
            </a:r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6B4816A3-D03C-7E4A-8B66-F9357AB88CF2}"/>
              </a:ext>
            </a:extLst>
          </p:cNvPr>
          <p:cNvSpPr/>
          <p:nvPr/>
        </p:nvSpPr>
        <p:spPr>
          <a:xfrm>
            <a:off x="6533200" y="3428490"/>
            <a:ext cx="5582600" cy="301041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solidFill>
                  <a:schemeClr val="tx1"/>
                </a:solidFill>
                <a:latin typeface="Corbel" panose="020B0503020204020204" pitchFamily="34" charset="0"/>
              </a:rPr>
              <a:t>Colombia actualizó en 2020 su NDC ante la Convención Marco de las Naciones Unidas de Cambio Climático (CMNUCC).</a:t>
            </a: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9E5A4323-267D-9843-9DFD-0F9A92363A1D}"/>
              </a:ext>
            </a:extLst>
          </p:cNvPr>
          <p:cNvSpPr/>
          <p:nvPr/>
        </p:nvSpPr>
        <p:spPr>
          <a:xfrm>
            <a:off x="12268200" y="3428490"/>
            <a:ext cx="5407166" cy="1849208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MITIGACIÓN</a:t>
            </a:r>
          </a:p>
          <a:p>
            <a:pPr algn="ctr"/>
            <a:r>
              <a:rPr lang="es-ES_tradnl" sz="4000" b="1" dirty="0">
                <a:latin typeface="Corbel" panose="020B0503020204020204" pitchFamily="34" charset="0"/>
              </a:rPr>
              <a:t>148 </a:t>
            </a:r>
            <a:r>
              <a:rPr lang="es-ES_tradnl" sz="3200" b="1" dirty="0">
                <a:latin typeface="Corbel" panose="020B0503020204020204" pitchFamily="34" charset="0"/>
              </a:rPr>
              <a:t>medidas </a:t>
            </a:r>
          </a:p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(cualitativas y cuantitativas)</a:t>
            </a: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7E517C6A-9E08-7C4B-A55D-D897B8F0C3F5}"/>
              </a:ext>
            </a:extLst>
          </p:cNvPr>
          <p:cNvSpPr/>
          <p:nvPr/>
        </p:nvSpPr>
        <p:spPr>
          <a:xfrm>
            <a:off x="12304184" y="5425153"/>
            <a:ext cx="5371182" cy="189350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ADAPTACIÓN</a:t>
            </a:r>
          </a:p>
          <a:p>
            <a:pPr algn="ctr"/>
            <a:r>
              <a:rPr lang="es-ES_tradnl" sz="4000" b="1" dirty="0">
                <a:latin typeface="Corbel" panose="020B0503020204020204" pitchFamily="34" charset="0"/>
              </a:rPr>
              <a:t>30 </a:t>
            </a:r>
            <a:r>
              <a:rPr lang="es-ES_tradnl" sz="3200" b="1" dirty="0">
                <a:latin typeface="Corbel" panose="020B0503020204020204" pitchFamily="34" charset="0"/>
              </a:rPr>
              <a:t>metas</a:t>
            </a:r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BDAA5455-0627-2A43-832B-98DB26BC953F}"/>
              </a:ext>
            </a:extLst>
          </p:cNvPr>
          <p:cNvSpPr/>
          <p:nvPr/>
        </p:nvSpPr>
        <p:spPr>
          <a:xfrm>
            <a:off x="12304184" y="7429500"/>
            <a:ext cx="5371182" cy="1842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_tradnl" sz="3200" b="1" dirty="0">
                <a:latin typeface="Corbel" panose="020B0503020204020204" pitchFamily="34" charset="0"/>
              </a:rPr>
              <a:t>MEDIOS DE IMPLEMENTACIÓN</a:t>
            </a:r>
          </a:p>
          <a:p>
            <a:pPr algn="ctr"/>
            <a:r>
              <a:rPr lang="es-ES_tradnl" sz="4000" b="1" dirty="0">
                <a:latin typeface="Corbel" panose="020B0503020204020204" pitchFamily="34" charset="0"/>
              </a:rPr>
              <a:t>18</a:t>
            </a:r>
            <a:r>
              <a:rPr lang="es-ES_tradnl" sz="3200" b="1" dirty="0">
                <a:latin typeface="Corbel" panose="020B0503020204020204" pitchFamily="34" charset="0"/>
              </a:rPr>
              <a:t> metas</a:t>
            </a: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3EB9AEF6-7DFF-9E41-8569-B287B2E4991B}"/>
              </a:ext>
            </a:extLst>
          </p:cNvPr>
          <p:cNvSpPr/>
          <p:nvPr/>
        </p:nvSpPr>
        <p:spPr>
          <a:xfrm>
            <a:off x="6533200" y="6652272"/>
            <a:ext cx="5582600" cy="261922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Corbel" panose="020B0503020204020204" pitchFamily="34" charset="0"/>
              </a:rPr>
              <a:t>Meta de reducción en </a:t>
            </a:r>
            <a:r>
              <a:rPr lang="es-ES" sz="4000" b="1" dirty="0">
                <a:solidFill>
                  <a:schemeClr val="tx1"/>
                </a:solidFill>
                <a:latin typeface="Corbel" panose="020B0503020204020204" pitchFamily="34" charset="0"/>
              </a:rPr>
              <a:t>51% </a:t>
            </a:r>
          </a:p>
          <a:p>
            <a:pPr algn="ctr"/>
            <a:r>
              <a:rPr lang="es-ES" sz="3200" b="1" dirty="0">
                <a:solidFill>
                  <a:schemeClr val="tx1"/>
                </a:solidFill>
                <a:latin typeface="Corbel" panose="020B0503020204020204" pitchFamily="34" charset="0"/>
              </a:rPr>
              <a:t>de las emisiones </a:t>
            </a:r>
          </a:p>
          <a:p>
            <a:pPr algn="ctr"/>
            <a:r>
              <a:rPr lang="es-ES" sz="3200" b="1" dirty="0">
                <a:solidFill>
                  <a:schemeClr val="tx1"/>
                </a:solidFill>
                <a:latin typeface="Corbel" panose="020B0503020204020204" pitchFamily="34" charset="0"/>
              </a:rPr>
              <a:t>respecto a la proyección de emisiones en 2030.</a:t>
            </a:r>
            <a:endParaRPr lang="es-ES_tradnl" sz="32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5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449782" y="715461"/>
            <a:ext cx="10132438" cy="1385453"/>
          </a:xfrm>
          <a:prstGeom prst="rect">
            <a:avLst/>
          </a:prstGeom>
        </p:spPr>
        <p:txBody>
          <a:bodyPr vert="horz" wrap="square" lIns="0" tIns="29844" rIns="0" bIns="0" rtlCol="0" anchor="ctr" anchorCtr="0">
            <a:no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MX" sz="4000" spc="-180" dirty="0">
                <a:latin typeface="Corbel" panose="020B0503020204020204" pitchFamily="34" charset="0"/>
              </a:rPr>
              <a:t>Dentro de las medidas de mitigaci</a:t>
            </a:r>
            <a:r>
              <a:rPr lang="es-ES" sz="4000" spc="-180" dirty="0" err="1">
                <a:latin typeface="Corbel" panose="020B0503020204020204" pitchFamily="34" charset="0"/>
              </a:rPr>
              <a:t>ón</a:t>
            </a:r>
            <a:r>
              <a:rPr lang="es-ES" sz="4000" spc="-180" dirty="0">
                <a:latin typeface="Corbel" panose="020B0503020204020204" pitchFamily="34" charset="0"/>
              </a:rPr>
              <a:t>, se incluyeron </a:t>
            </a:r>
            <a:r>
              <a:rPr lang="es-ES" sz="4500" spc="-180" dirty="0">
                <a:solidFill>
                  <a:schemeClr val="accent1"/>
                </a:solidFill>
                <a:latin typeface="Corbel" panose="020B0503020204020204" pitchFamily="34" charset="0"/>
              </a:rPr>
              <a:t>24</a:t>
            </a:r>
            <a:r>
              <a:rPr lang="es-ES" sz="4000" spc="-18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s-ES" sz="4000" spc="-180" dirty="0">
                <a:solidFill>
                  <a:schemeClr val="tx1"/>
                </a:solidFill>
                <a:latin typeface="Corbel" panose="020B0503020204020204" pitchFamily="34" charset="0"/>
              </a:rPr>
              <a:t>medidas lideradas por empresas y entidades del sector privado en los procesos de gestión y metas de CC</a:t>
            </a:r>
            <a:endParaRPr sz="40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013272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/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B9FFAFE0-75F4-4DEB-9114-67A095661E57}"/>
              </a:ext>
            </a:extLst>
          </p:cNvPr>
          <p:cNvSpPr/>
          <p:nvPr/>
        </p:nvSpPr>
        <p:spPr>
          <a:xfrm>
            <a:off x="5091657" y="2698956"/>
            <a:ext cx="11951352" cy="8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5</a:t>
            </a:r>
            <a:r>
              <a:rPr lang="es-ES" sz="2700" b="1" dirty="0">
                <a:solidFill>
                  <a:schemeClr val="tx1"/>
                </a:solidFill>
                <a:latin typeface="Corbel" panose="020B0503020204020204" pitchFamily="34" charset="0"/>
              </a:rPr>
              <a:t> medidas. Aprovechamiento FNCE, movilidad sostenible, eficiencia energética</a:t>
            </a: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58B442F0-75B0-4D00-BBD2-C73672AB2BF7}"/>
              </a:ext>
            </a:extLst>
          </p:cNvPr>
          <p:cNvSpPr/>
          <p:nvPr/>
        </p:nvSpPr>
        <p:spPr>
          <a:xfrm>
            <a:off x="1233180" y="2698956"/>
            <a:ext cx="3643620" cy="882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Bavaria</a:t>
            </a: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FF16488B-943B-1449-834E-8CA026377554}"/>
              </a:ext>
            </a:extLst>
          </p:cNvPr>
          <p:cNvSpPr/>
          <p:nvPr/>
        </p:nvSpPr>
        <p:spPr>
          <a:xfrm>
            <a:off x="1233180" y="3733241"/>
            <a:ext cx="3643620" cy="882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Ecopetrol</a:t>
            </a: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BBE28A8C-42AF-6143-B078-9C74C4F62C61}"/>
              </a:ext>
            </a:extLst>
          </p:cNvPr>
          <p:cNvSpPr/>
          <p:nvPr/>
        </p:nvSpPr>
        <p:spPr>
          <a:xfrm>
            <a:off x="1233180" y="4767526"/>
            <a:ext cx="3643620" cy="882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EPM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597A01F0-F770-8A40-BB50-F2F8704233A4}"/>
              </a:ext>
            </a:extLst>
          </p:cNvPr>
          <p:cNvSpPr/>
          <p:nvPr/>
        </p:nvSpPr>
        <p:spPr>
          <a:xfrm>
            <a:off x="1233180" y="5842123"/>
            <a:ext cx="3643620" cy="882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TCC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2E98CC15-5266-BF47-8F37-ECFA37B1BD29}"/>
              </a:ext>
            </a:extLst>
          </p:cNvPr>
          <p:cNvSpPr/>
          <p:nvPr/>
        </p:nvSpPr>
        <p:spPr>
          <a:xfrm>
            <a:off x="1233180" y="6889837"/>
            <a:ext cx="3643620" cy="882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 err="1">
                <a:solidFill>
                  <a:schemeClr val="bg1"/>
                </a:solidFill>
                <a:latin typeface="Corbel" panose="020B0503020204020204" pitchFamily="34" charset="0"/>
              </a:rPr>
              <a:t>Cerromatoso</a:t>
            </a:r>
            <a:endParaRPr lang="es-ES" sz="40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90E6189D-21E5-8145-A24C-7FA47B2B6C10}"/>
              </a:ext>
            </a:extLst>
          </p:cNvPr>
          <p:cNvSpPr/>
          <p:nvPr/>
        </p:nvSpPr>
        <p:spPr>
          <a:xfrm>
            <a:off x="1233180" y="7937551"/>
            <a:ext cx="3643620" cy="882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Grupo Éxito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8956A280-A497-DC45-A55F-94A7D718CDAE}"/>
              </a:ext>
            </a:extLst>
          </p:cNvPr>
          <p:cNvSpPr/>
          <p:nvPr/>
        </p:nvSpPr>
        <p:spPr>
          <a:xfrm>
            <a:off x="1233180" y="8985265"/>
            <a:ext cx="3643620" cy="882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4000" b="1" dirty="0" err="1">
                <a:solidFill>
                  <a:schemeClr val="bg1"/>
                </a:solidFill>
                <a:latin typeface="Corbel" panose="020B0503020204020204" pitchFamily="34" charset="0"/>
              </a:rPr>
              <a:t>Auteco</a:t>
            </a:r>
            <a:endParaRPr lang="es-ES" sz="40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20" name="Rounded Rectangle 2">
            <a:extLst>
              <a:ext uri="{FF2B5EF4-FFF2-40B4-BE49-F238E27FC236}">
                <a16:creationId xmlns:a16="http://schemas.microsoft.com/office/drawing/2014/main" id="{544E4A2C-18E3-194D-B489-DC4B6160B0ED}"/>
              </a:ext>
            </a:extLst>
          </p:cNvPr>
          <p:cNvSpPr/>
          <p:nvPr/>
        </p:nvSpPr>
        <p:spPr>
          <a:xfrm>
            <a:off x="5091653" y="3763372"/>
            <a:ext cx="11951352" cy="8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1</a:t>
            </a:r>
            <a:r>
              <a:rPr lang="es-ES" sz="2700" b="1" dirty="0">
                <a:solidFill>
                  <a:schemeClr val="tx1"/>
                </a:solidFill>
                <a:latin typeface="Corbel" panose="020B0503020204020204" pitchFamily="34" charset="0"/>
              </a:rPr>
              <a:t> medida. Reducción emisiones 20% para el 2030.</a:t>
            </a:r>
          </a:p>
        </p:txBody>
      </p:sp>
      <p:sp>
        <p:nvSpPr>
          <p:cNvPr id="21" name="Rounded Rectangle 2">
            <a:extLst>
              <a:ext uri="{FF2B5EF4-FFF2-40B4-BE49-F238E27FC236}">
                <a16:creationId xmlns:a16="http://schemas.microsoft.com/office/drawing/2014/main" id="{70BE3D3F-CFCE-5C4F-B470-4BF5C5D322B4}"/>
              </a:ext>
            </a:extLst>
          </p:cNvPr>
          <p:cNvSpPr/>
          <p:nvPr/>
        </p:nvSpPr>
        <p:spPr>
          <a:xfrm>
            <a:off x="5091653" y="4767526"/>
            <a:ext cx="11951352" cy="8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4</a:t>
            </a:r>
            <a:r>
              <a:rPr lang="es-ES" sz="2700" b="1" dirty="0">
                <a:solidFill>
                  <a:schemeClr val="tx1"/>
                </a:solidFill>
                <a:latin typeface="Corbel" panose="020B0503020204020204" pitchFamily="34" charset="0"/>
              </a:rPr>
              <a:t> medidas. Solución solar integral para hogares, aprovechamiento gas natural.</a:t>
            </a: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A04503B3-78AB-7C4A-B484-3A676D56A209}"/>
              </a:ext>
            </a:extLst>
          </p:cNvPr>
          <p:cNvSpPr/>
          <p:nvPr/>
        </p:nvSpPr>
        <p:spPr>
          <a:xfrm>
            <a:off x="5091653" y="5842122"/>
            <a:ext cx="11951352" cy="8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5</a:t>
            </a:r>
            <a:r>
              <a:rPr lang="es-ES" sz="2700" b="1" dirty="0">
                <a:solidFill>
                  <a:schemeClr val="tx1"/>
                </a:solidFill>
                <a:latin typeface="Corbel" panose="020B0503020204020204" pitchFamily="34" charset="0"/>
              </a:rPr>
              <a:t> medidas. 15% flota local con cero emisiones, profesionalización conductores, mejoras en rendimiento de la flota.</a:t>
            </a:r>
          </a:p>
        </p:txBody>
      </p:sp>
      <p:sp>
        <p:nvSpPr>
          <p:cNvPr id="23" name="Rounded Rectangle 2">
            <a:extLst>
              <a:ext uri="{FF2B5EF4-FFF2-40B4-BE49-F238E27FC236}">
                <a16:creationId xmlns:a16="http://schemas.microsoft.com/office/drawing/2014/main" id="{9C361DE4-CE6A-0244-9168-61A3870DB269}"/>
              </a:ext>
            </a:extLst>
          </p:cNvPr>
          <p:cNvSpPr/>
          <p:nvPr/>
        </p:nvSpPr>
        <p:spPr>
          <a:xfrm>
            <a:off x="5091653" y="6916718"/>
            <a:ext cx="11951352" cy="8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1</a:t>
            </a:r>
            <a:r>
              <a:rPr lang="es-ES" sz="2700" b="1" dirty="0">
                <a:solidFill>
                  <a:schemeClr val="tx1"/>
                </a:solidFill>
                <a:latin typeface="Corbel" panose="020B0503020204020204" pitchFamily="34" charset="0"/>
              </a:rPr>
              <a:t> medida. Buses eléctricos para transporte de empleados.</a:t>
            </a: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60D0758D-553A-B54F-B22D-1596C3ABACED}"/>
              </a:ext>
            </a:extLst>
          </p:cNvPr>
          <p:cNvSpPr/>
          <p:nvPr/>
        </p:nvSpPr>
        <p:spPr>
          <a:xfrm>
            <a:off x="5091653" y="7930255"/>
            <a:ext cx="11951352" cy="8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4</a:t>
            </a:r>
            <a:r>
              <a:rPr lang="es-ES" sz="2700" b="1" dirty="0">
                <a:solidFill>
                  <a:schemeClr val="tx1"/>
                </a:solidFill>
                <a:latin typeface="Corbel" panose="020B0503020204020204" pitchFamily="34" charset="0"/>
              </a:rPr>
              <a:t> medidas. Eficiencia energética, aprovechamiento residuos, movilidad sostenible. </a:t>
            </a:r>
          </a:p>
        </p:txBody>
      </p:sp>
      <p:sp>
        <p:nvSpPr>
          <p:cNvPr id="25" name="Rounded Rectangle 2">
            <a:extLst>
              <a:ext uri="{FF2B5EF4-FFF2-40B4-BE49-F238E27FC236}">
                <a16:creationId xmlns:a16="http://schemas.microsoft.com/office/drawing/2014/main" id="{BC0106D2-5D54-B049-91A1-CFAAE8ACE771}"/>
              </a:ext>
            </a:extLst>
          </p:cNvPr>
          <p:cNvSpPr/>
          <p:nvPr/>
        </p:nvSpPr>
        <p:spPr>
          <a:xfrm>
            <a:off x="5105401" y="8985264"/>
            <a:ext cx="11951352" cy="8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4</a:t>
            </a:r>
            <a:r>
              <a:rPr lang="es-ES" sz="2700" b="1" dirty="0">
                <a:solidFill>
                  <a:schemeClr val="tx1"/>
                </a:solidFill>
                <a:latin typeface="Corbel" panose="020B0503020204020204" pitchFamily="34" charset="0"/>
              </a:rPr>
              <a:t> medidas. 100% iluminación LED en plantas, reemplazo de refrigerantes, aprovechamiento energía solar. </a:t>
            </a:r>
          </a:p>
        </p:txBody>
      </p:sp>
    </p:spTree>
    <p:extLst>
      <p:ext uri="{BB962C8B-B14F-4D97-AF65-F5344CB8AC3E}">
        <p14:creationId xmlns:p14="http://schemas.microsoft.com/office/powerpoint/2010/main" val="261506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>
            <a:extLst>
              <a:ext uri="{FF2B5EF4-FFF2-40B4-BE49-F238E27FC236}">
                <a16:creationId xmlns:a16="http://schemas.microsoft.com/office/drawing/2014/main" id="{6DFF175A-A891-8749-88D8-D2B9D216B2F1}"/>
              </a:ext>
            </a:extLst>
          </p:cNvPr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48773" y="9189579"/>
            <a:ext cx="4562474" cy="8953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5030450" y="1071367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03708" y="3849037"/>
            <a:ext cx="5776268" cy="456629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96498" y="3848857"/>
            <a:ext cx="5776268" cy="456766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ntserrat SemiBold" panose="00000700000000000000" pitchFamily="50" charset="0"/>
              <a:ea typeface="+mn-ea"/>
              <a:cs typeface="+mn-cs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F639B06-4E34-44B3-8455-E429F214D19E}"/>
              </a:ext>
            </a:extLst>
          </p:cNvPr>
          <p:cNvSpPr txBox="1"/>
          <p:nvPr/>
        </p:nvSpPr>
        <p:spPr>
          <a:xfrm>
            <a:off x="3110217" y="4565142"/>
            <a:ext cx="491640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40288" algn="l"/>
              </a:tabLst>
              <a:defRPr/>
            </a:pP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 pitchFamily="34" charset="0"/>
                <a:sym typeface="Calibri"/>
              </a:rPr>
              <a:t>Debemos ajustar nuestros sistemas productivos para alcanzar a  </a:t>
            </a:r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  <a:sym typeface="Calibri"/>
              </a:rPr>
              <a:t>2050 emisiones GEI </a:t>
            </a:r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</a:rPr>
              <a:t>≈ </a:t>
            </a:r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  <a:sym typeface="Calibri"/>
              </a:rPr>
              <a:t>20-50 MTonCO</a:t>
            </a:r>
            <a:r>
              <a:rPr kumimoji="0" lang="es-CO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  <a:sym typeface="Calibri"/>
              </a:rPr>
              <a:t>2</a:t>
            </a:r>
            <a:r>
              <a:rPr kumimoji="0" lang="es-CO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  <a:sym typeface="Calibri"/>
              </a:rPr>
              <a:t>eq</a:t>
            </a:r>
            <a:r>
              <a:rPr kumimoji="0" lang="es-CO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  <a:sym typeface="Calibri"/>
              </a:rPr>
              <a:t> </a:t>
            </a:r>
            <a:r>
              <a:rPr lang="es-CO" sz="3200" dirty="0">
                <a:solidFill>
                  <a:srgbClr val="0070C0"/>
                </a:solidFill>
                <a:latin typeface="Corbel" panose="020B0503020204020204" pitchFamily="34" charset="0"/>
                <a:sym typeface="Calibri"/>
              </a:rPr>
              <a:t> </a:t>
            </a:r>
            <a:r>
              <a:rPr lang="es-CO" sz="3200" dirty="0">
                <a:latin typeface="Corbel" panose="020B0503020204020204" pitchFamily="34" charset="0"/>
                <a:sym typeface="Calibri"/>
              </a:rPr>
              <a:t>que sean compensadas </a:t>
            </a:r>
            <a:endParaRPr kumimoji="0" lang="es-CO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bel" panose="020B0503020204020204" pitchFamily="34" charset="0"/>
              <a:sym typeface="Calibri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58F33E6-0079-4834-85F7-41B4731CDFD4}"/>
              </a:ext>
            </a:extLst>
          </p:cNvPr>
          <p:cNvSpPr txBox="1"/>
          <p:nvPr/>
        </p:nvSpPr>
        <p:spPr>
          <a:xfrm>
            <a:off x="9196498" y="4007983"/>
            <a:ext cx="5741953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 pitchFamily="34" charset="0"/>
              </a:rPr>
              <a:t>Debemos adelantar acciones territoriales y sectoriales para aumentar las capacidades de respuesta y adaptación para reducir el riesgo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rbel" panose="020B05030202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</a:rPr>
              <a:t>Pérdidas </a:t>
            </a:r>
            <a:r>
              <a:rPr lang="es-ES" sz="3200" b="1" dirty="0">
                <a:solidFill>
                  <a:srgbClr val="0070C0"/>
                </a:solidFill>
                <a:latin typeface="Corbel" panose="020B0503020204020204" pitchFamily="34" charset="0"/>
              </a:rPr>
              <a:t>e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</a:rPr>
              <a:t>stimadas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</a:rPr>
              <a:t> si NO nos adaptamos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 pitchFamily="34" charset="0"/>
              </a:rPr>
              <a:t>$4,04 – 4,56 Billones </a:t>
            </a:r>
            <a:endParaRPr kumimoji="0" lang="es-CO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F78BD4B-9452-EC4B-8E93-362F95F05FBE}"/>
              </a:ext>
            </a:extLst>
          </p:cNvPr>
          <p:cNvSpPr/>
          <p:nvPr/>
        </p:nvSpPr>
        <p:spPr>
          <a:xfrm>
            <a:off x="2668570" y="2719631"/>
            <a:ext cx="5811405" cy="11294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9800" y="2976478"/>
            <a:ext cx="58168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92175" algn="l"/>
                <a:tab pos="1106488" algn="l"/>
                <a:tab pos="4037013" algn="l"/>
              </a:tabLst>
              <a:defRPr/>
            </a:pPr>
            <a:r>
              <a:rPr kumimoji="0" sz="3600" b="1" i="0" u="none" strike="noStrike" kern="1200" cap="none" spc="-22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  <a:cs typeface="Tahoma"/>
              </a:rPr>
              <a:t>	</a:t>
            </a:r>
            <a:r>
              <a:rPr kumimoji="0" lang="es-CO" sz="3600" b="1" i="0" u="none" strike="noStrike" kern="1200" cap="none" spc="-14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  <a:cs typeface="Tahoma"/>
              </a:rPr>
              <a:t>Economía Carbono Neutral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 panose="020B0503020204020204" pitchFamily="34" charset="0"/>
              <a:cs typeface="Tahoma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28C25A0-60A5-E84A-9FBB-3DECDB64F681}"/>
              </a:ext>
            </a:extLst>
          </p:cNvPr>
          <p:cNvSpPr/>
          <p:nvPr/>
        </p:nvSpPr>
        <p:spPr>
          <a:xfrm>
            <a:off x="9216950" y="2705100"/>
            <a:ext cx="5721501" cy="11294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25353" y="2933700"/>
            <a:ext cx="482884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2776538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69975" algn="l"/>
                <a:tab pos="1695450" algn="l"/>
              </a:tabLst>
              <a:defRPr/>
            </a:pPr>
            <a:r>
              <a:rPr kumimoji="0" lang="es-CO" sz="3600" b="1" i="0" u="none" strike="noStrike" kern="1200" cap="none" spc="-24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  <a:cs typeface="Tahoma"/>
              </a:rPr>
              <a:t>Capacidad de Adaptación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 panose="020B0503020204020204" pitchFamily="34" charset="0"/>
              <a:cs typeface="Tahoma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92A47CC9-95D6-8741-BCA9-5FC2F27F54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0" y="571500"/>
            <a:ext cx="14379896" cy="16844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 algn="just">
              <a:lnSpc>
                <a:spcPts val="4280"/>
              </a:lnSpc>
              <a:spcBef>
                <a:spcPts val="234"/>
              </a:spcBef>
            </a:pPr>
            <a:r>
              <a:rPr lang="es-CO" sz="4000" spc="-125" dirty="0">
                <a:latin typeface="Corbel" panose="020B0503020204020204" pitchFamily="34" charset="0"/>
              </a:rPr>
              <a:t>El 21 de abril de 2021 se aprobó la visión de la Estrategia de Largo Plazo que le permitir</a:t>
            </a:r>
            <a:r>
              <a:rPr lang="es-ES" sz="4000" spc="-125" dirty="0">
                <a:latin typeface="Corbel" panose="020B0503020204020204" pitchFamily="34" charset="0"/>
              </a:rPr>
              <a:t>á al país hacer la transición a un modelo productivo y económico de energías limpias.</a:t>
            </a:r>
            <a:r>
              <a:rPr lang="es-CO" sz="4000" spc="-125" dirty="0">
                <a:latin typeface="Corbel" panose="020B0503020204020204" pitchFamily="34" charset="0"/>
              </a:rPr>
              <a:t> </a:t>
            </a:r>
            <a:endParaRPr sz="4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6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972800" y="4533900"/>
            <a:ext cx="7315200" cy="1483740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1010"/>
              </a:spcBef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2. El sector privado y la mitigación del CC.</a:t>
            </a:r>
          </a:p>
        </p:txBody>
      </p:sp>
    </p:spTree>
    <p:extLst>
      <p:ext uri="{BB962C8B-B14F-4D97-AF65-F5344CB8AC3E}">
        <p14:creationId xmlns:p14="http://schemas.microsoft.com/office/powerpoint/2010/main" val="105941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3285</TotalTime>
  <Words>955</Words>
  <Application>Microsoft Office PowerPoint</Application>
  <PresentationFormat>Personalizado</PresentationFormat>
  <Paragraphs>118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Calibri</vt:lpstr>
      <vt:lpstr>Century Gothic</vt:lpstr>
      <vt:lpstr>Corbel</vt:lpstr>
      <vt:lpstr>Montserrat SemiBold</vt:lpstr>
      <vt:lpstr>Roboto</vt:lpstr>
      <vt:lpstr>Tahoma</vt:lpstr>
      <vt:lpstr>Office Theme</vt:lpstr>
      <vt:lpstr>El sector privado y público: juntos hacia la carbono neutralidad Ministerio de Ambiente y  Desarrollo Sostenible</vt:lpstr>
      <vt:lpstr>Contenidos</vt:lpstr>
      <vt:lpstr>Contenidos</vt:lpstr>
      <vt:lpstr>    </vt:lpstr>
      <vt:lpstr>    </vt:lpstr>
      <vt:lpstr>      </vt:lpstr>
      <vt:lpstr>Dentro de las medidas de mitigación, se incluyeron 24 medidas lideradas por empresas y entidades del sector privado en los procesos de gestión y metas de CC</vt:lpstr>
      <vt:lpstr>El 21 de abril de 2021 se aprobó la visión de la Estrategia de Largo Plazo que le permitirá al país hacer la transición a un modelo productivo y económico de energías limpias. </vt:lpstr>
      <vt:lpstr>Contenidos</vt:lpstr>
      <vt:lpstr>La participación del sector privado es clave para alcanzar las metas propuestas por el gobierno nacional en la NDC.</vt:lpstr>
      <vt:lpstr>Reconocemos los esfuerzos que ya vienen haciendo las empresas  hacia la acción climática</vt:lpstr>
      <vt:lpstr>Reconocemos los esfuerzos que ya vienen haciendo las empresas  hacia la acción climática</vt:lpstr>
      <vt:lpstr>Contenidos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de  Carbono Ministerio de Ambiente y  Desarrollo Sostenible</dc:title>
  <dc:creator>Erika Amaya</dc:creator>
  <cp:lastModifiedBy>Morales Avellaneda, Angie Carolina</cp:lastModifiedBy>
  <cp:revision>159</cp:revision>
  <dcterms:created xsi:type="dcterms:W3CDTF">2021-04-22T13:16:28Z</dcterms:created>
  <dcterms:modified xsi:type="dcterms:W3CDTF">2021-07-15T15:10:21Z</dcterms:modified>
</cp:coreProperties>
</file>