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4215" r:id="rId3"/>
    <p:sldId id="4226" r:id="rId4"/>
    <p:sldId id="290" r:id="rId5"/>
    <p:sldId id="315" r:id="rId6"/>
    <p:sldId id="265" r:id="rId7"/>
    <p:sldId id="298" r:id="rId8"/>
    <p:sldId id="289" r:id="rId9"/>
    <p:sldId id="297" r:id="rId10"/>
    <p:sldId id="293" r:id="rId11"/>
    <p:sldId id="299" r:id="rId12"/>
    <p:sldId id="291" r:id="rId13"/>
    <p:sldId id="310" r:id="rId14"/>
    <p:sldId id="311" r:id="rId15"/>
    <p:sldId id="313" r:id="rId16"/>
    <p:sldId id="314" r:id="rId17"/>
    <p:sldId id="312" r:id="rId18"/>
    <p:sldId id="308" r:id="rId19"/>
    <p:sldId id="1071" r:id="rId20"/>
    <p:sldId id="390" r:id="rId21"/>
    <p:sldId id="303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EE"/>
    <a:srgbClr val="F09252"/>
    <a:srgbClr val="F62F63"/>
    <a:srgbClr val="93D3FF"/>
    <a:srgbClr val="E5EBF7"/>
    <a:srgbClr val="FFE5FF"/>
    <a:srgbClr val="0066D5"/>
    <a:srgbClr val="F3BC37"/>
    <a:srgbClr val="E7E7E7"/>
    <a:srgbClr val="83C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000" autoAdjust="0"/>
  </p:normalViewPr>
  <p:slideViewPr>
    <p:cSldViewPr snapToGrid="0" snapToObjects="1">
      <p:cViewPr>
        <p:scale>
          <a:sx n="60" d="100"/>
          <a:sy n="60" d="100"/>
        </p:scale>
        <p:origin x="121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AA2A-6EC5-6744-8A09-094E411803F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1673-FF37-9C49-A002-0738B27651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71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73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25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5" name="Google Shape;729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72916" name="Google Shape;729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27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47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AE4CC-EAE1-6445-89AA-B051EBE18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AE4CC-EAE1-6445-89AA-B051EBE18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899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10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26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82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47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0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1B031-07B1-9D41-B78D-EC93936F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1687C-535E-C943-AC14-0579A041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85CDD-7075-7745-BD6A-8EA402FC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2E7BF-2864-274D-AA6F-9EDCF394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8B4CD-F21E-764B-AE3D-73C2FDDC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2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9BD01-D015-EB47-A968-C841C08F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7F3DFF-230A-4046-A8BD-8A6E2D650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0C3A0-224A-7743-A7AE-19B24A1F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44B9E4-9ACB-DC43-AC35-D77B253E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B9A98-69D2-A54C-9FD4-C1C62F70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2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EF45B9-8F11-F24D-98F1-5DCA00304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85FF4A-F1F2-EF4B-A53D-DB69CBF7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5CBFF-FB7B-DE46-82B2-6CD9B52D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889EF-F56E-1B46-96D9-C5FC8F52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A18481-C000-3A42-B49C-719BDED0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24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userDrawn="1">
  <p:cSld name="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24382" y="3404467"/>
            <a:ext cx="6054185" cy="2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467">
                <a:solidFill>
                  <a:srgbClr val="0066CD"/>
                </a:solidFill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5743600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1570567" y="141817"/>
            <a:ext cx="1219200" cy="12192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Google Shape;49;p8"/>
          <p:cNvSpPr txBox="1"/>
          <p:nvPr userDrawn="1"/>
        </p:nvSpPr>
        <p:spPr>
          <a:xfrm>
            <a:off x="489958" y="131709"/>
            <a:ext cx="2849113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8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331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33D92-965B-F14D-B7FF-1700F951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97BC1-4AB9-7E43-8F8D-3AD23F6D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25F205-2F89-9548-AF58-47FE1828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EAD48-7560-B64A-9FE9-C0FCA1E6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D62B5-F870-E44A-B207-C75DEF39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FE1AD-A3E7-5C4E-A15E-1D3E7D14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A01366-38B0-C249-969B-1703AC9F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9D61E5-3CA4-BF4E-B627-D4532FE5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A40E6-BC55-C04D-8EFA-CBB44F7E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D5B54-D5CF-B74D-BE17-9C287B5D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B9935-3BE3-A643-A6A1-BABB9521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BACF1-57D2-B14A-9423-211A5241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48E533-8B2D-DD46-902E-A3920C678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64252D-F766-C149-9528-1FF5A68B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14E51-5B4F-FF4F-8B51-C03A0BF3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AE9347-8DC4-DC44-B799-D472BD5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54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19DB-0BF7-A54A-8C09-446BCB97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142B41-5BBE-9A45-B0EE-D88ECAAB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020CD9-8C41-D64C-ABE0-28B30599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D677F4-02B6-0947-A126-7814FDE1E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B8FD67-CAA1-D747-9B69-2AFFA725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FB4E51-1BCA-EF41-8202-1969CE90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E74E58-CF4A-B342-96BE-CF14725F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E270EC-BBAE-164D-B31B-5FF6AD5D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5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83AB3-DA9C-864A-84CD-B722753C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2ACE92-9B74-FC4B-B9E7-EC68750A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90FC7F-6035-A741-AFEB-54C5A66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1EEEE-5D41-3A40-8EAF-52F73B14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393254-12DD-4A4F-9C2E-BF4B678F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2F7F77-70A0-2F4A-B76D-508F5CB1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BCA4EF-2390-C349-B163-BB9D22A6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4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32D91-AF89-0043-B2C0-78515563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F4487-BAD1-334F-BE2D-6254FC71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50C6AA-1ADB-A747-82C2-5E254536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0E1C7-14B1-2441-A881-E0331B8D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057CA-236C-F541-ADC5-2631A098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D10B2-4198-8C4F-99D1-F32FB066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DDC40-D646-3B43-A217-F8B0C75C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45F2F-243A-754C-ADE3-6F7150AD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E1AFB9-12F4-7B46-8A33-028079528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3F37BB-C973-FB48-9FD0-35BDC2F9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4202FA-B53D-414D-8A72-FDDFF229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FCF8DF-67BD-9347-BD9C-071165A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6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CA9E26-BB12-0243-B01D-B766A6D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028767-B138-814C-8C10-1866223E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898CB-732E-264B-845D-C67A92B6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7DEB-E8CD-B24E-9389-AC0B20ED61AC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97025-2B63-3F40-A700-29C1CEEFE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EA7D1-89A4-2F4E-9EB4-A025ED47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0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.pn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10A342-4E48-4658-9E9E-19AFFF77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520" y="908521"/>
            <a:ext cx="7262977" cy="4080231"/>
          </a:xfrm>
          <a:prstGeom prst="rect">
            <a:avLst/>
          </a:prstGeom>
        </p:spPr>
      </p:pic>
      <p:sp>
        <p:nvSpPr>
          <p:cNvPr id="99" name="Google Shape;99;p2"/>
          <p:cNvSpPr/>
          <p:nvPr/>
        </p:nvSpPr>
        <p:spPr>
          <a:xfrm>
            <a:off x="-78992" y="4778221"/>
            <a:ext cx="12192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200" b="1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Ministerio de Salud y Protección Social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b="0" i="0" u="none" strike="noStrike" cap="none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Diciembre de 2020</a:t>
            </a:r>
            <a:endParaRPr b="0" i="0" u="none" strike="noStrike" cap="none" dirty="0">
              <a:solidFill>
                <a:srgbClr val="008EEE"/>
              </a:solidFill>
              <a:latin typeface="Avenir Next Condensed" panose="020B050602020202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2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36">
            <a:extLst>
              <a:ext uri="{FF2B5EF4-FFF2-40B4-BE49-F238E27FC236}">
                <a16:creationId xmlns:a16="http://schemas.microsoft.com/office/drawing/2014/main" id="{A827768E-3C1E-884D-849C-2F8FB2C27882}"/>
              </a:ext>
            </a:extLst>
          </p:cNvPr>
          <p:cNvSpPr/>
          <p:nvPr/>
        </p:nvSpPr>
        <p:spPr>
          <a:xfrm>
            <a:off x="1557468" y="2327026"/>
            <a:ext cx="2744618" cy="3186661"/>
          </a:xfrm>
          <a:prstGeom prst="roundRect">
            <a:avLst/>
          </a:prstGeom>
          <a:noFill/>
          <a:ln w="76200">
            <a:solidFill>
              <a:srgbClr val="00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41">
            <a:extLst>
              <a:ext uri="{FF2B5EF4-FFF2-40B4-BE49-F238E27FC236}">
                <a16:creationId xmlns:a16="http://schemas.microsoft.com/office/drawing/2014/main" id="{3223749B-FAC1-F34D-92D5-1CA7C0C41BF9}"/>
              </a:ext>
            </a:extLst>
          </p:cNvPr>
          <p:cNvSpPr/>
          <p:nvPr/>
        </p:nvSpPr>
        <p:spPr>
          <a:xfrm>
            <a:off x="1571633" y="3114928"/>
            <a:ext cx="525274" cy="832514"/>
          </a:xfrm>
          <a:prstGeom prst="roundRect">
            <a:avLst/>
          </a:prstGeom>
          <a:solidFill>
            <a:srgbClr val="008EE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48">
            <a:extLst>
              <a:ext uri="{FF2B5EF4-FFF2-40B4-BE49-F238E27FC236}">
                <a16:creationId xmlns:a16="http://schemas.microsoft.com/office/drawing/2014/main" id="{1557F377-3901-9944-B3C2-0E94B36121B5}"/>
              </a:ext>
            </a:extLst>
          </p:cNvPr>
          <p:cNvSpPr txBox="1"/>
          <p:nvPr/>
        </p:nvSpPr>
        <p:spPr>
          <a:xfrm>
            <a:off x="2151251" y="2852325"/>
            <a:ext cx="187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8EE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MORBILIDAD</a:t>
            </a:r>
          </a:p>
        </p:txBody>
      </p:sp>
      <p:sp>
        <p:nvSpPr>
          <p:cNvPr id="27" name="Rectángulo 52">
            <a:extLst>
              <a:ext uri="{FF2B5EF4-FFF2-40B4-BE49-F238E27FC236}">
                <a16:creationId xmlns:a16="http://schemas.microsoft.com/office/drawing/2014/main" id="{43542EEE-1E05-D446-A7AD-2E4A50A196EC}"/>
              </a:ext>
            </a:extLst>
          </p:cNvPr>
          <p:cNvSpPr/>
          <p:nvPr/>
        </p:nvSpPr>
        <p:spPr>
          <a:xfrm>
            <a:off x="1549623" y="3266261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03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30" name="Google Shape;110;p3">
            <a:extLst>
              <a:ext uri="{FF2B5EF4-FFF2-40B4-BE49-F238E27FC236}">
                <a16:creationId xmlns:a16="http://schemas.microsoft.com/office/drawing/2014/main" id="{C26C4BA6-9D2A-3346-BD08-0847AD05CF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ángulo 43">
            <a:extLst>
              <a:ext uri="{FF2B5EF4-FFF2-40B4-BE49-F238E27FC236}">
                <a16:creationId xmlns:a16="http://schemas.microsoft.com/office/drawing/2014/main" id="{B4E9ECAE-CAC8-BB4D-8265-1B4062FE6C5F}"/>
              </a:ext>
            </a:extLst>
          </p:cNvPr>
          <p:cNvSpPr/>
          <p:nvPr/>
        </p:nvSpPr>
        <p:spPr>
          <a:xfrm>
            <a:off x="2003917" y="3500887"/>
            <a:ext cx="2297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Población mayor de 16 años con al menos una condición seleccionada</a:t>
            </a:r>
          </a:p>
        </p:txBody>
      </p:sp>
      <p:sp>
        <p:nvSpPr>
          <p:cNvPr id="34" name="CuadroTexto 28">
            <a:extLst>
              <a:ext uri="{FF2B5EF4-FFF2-40B4-BE49-F238E27FC236}">
                <a16:creationId xmlns:a16="http://schemas.microsoft.com/office/drawing/2014/main" id="{E243BE7C-EEB1-FD45-80E3-279892555EC2}"/>
              </a:ext>
            </a:extLst>
          </p:cNvPr>
          <p:cNvSpPr txBox="1"/>
          <p:nvPr/>
        </p:nvSpPr>
        <p:spPr>
          <a:xfrm>
            <a:off x="2194372" y="4699991"/>
            <a:ext cx="183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8EE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5.334.153</a:t>
            </a:r>
          </a:p>
        </p:txBody>
      </p:sp>
      <p:sp>
        <p:nvSpPr>
          <p:cNvPr id="38" name="Rectángulo 6">
            <a:extLst>
              <a:ext uri="{FF2B5EF4-FFF2-40B4-BE49-F238E27FC236}">
                <a16:creationId xmlns:a16="http://schemas.microsoft.com/office/drawing/2014/main" id="{8C52B851-7CF2-6C4B-A74D-1AB203AE0507}"/>
              </a:ext>
            </a:extLst>
          </p:cNvPr>
          <p:cNvSpPr/>
          <p:nvPr/>
        </p:nvSpPr>
        <p:spPr>
          <a:xfrm>
            <a:off x="5689326" y="2414860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Enfermedades Hipertensivas</a:t>
            </a:r>
          </a:p>
        </p:txBody>
      </p:sp>
      <p:sp>
        <p:nvSpPr>
          <p:cNvPr id="47" name="CuadroTexto 28">
            <a:extLst>
              <a:ext uri="{FF2B5EF4-FFF2-40B4-BE49-F238E27FC236}">
                <a16:creationId xmlns:a16="http://schemas.microsoft.com/office/drawing/2014/main" id="{1EF5A367-6D40-6941-A901-C183CEA3FEAD}"/>
              </a:ext>
            </a:extLst>
          </p:cNvPr>
          <p:cNvSpPr txBox="1"/>
          <p:nvPr/>
        </p:nvSpPr>
        <p:spPr>
          <a:xfrm>
            <a:off x="8869571" y="2414860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3.925.136</a:t>
            </a:r>
          </a:p>
        </p:txBody>
      </p:sp>
      <p:sp>
        <p:nvSpPr>
          <p:cNvPr id="48" name="Rectángulo 6">
            <a:extLst>
              <a:ext uri="{FF2B5EF4-FFF2-40B4-BE49-F238E27FC236}">
                <a16:creationId xmlns:a16="http://schemas.microsoft.com/office/drawing/2014/main" id="{5E8D161E-FD05-154E-A90D-D63D5D698BEA}"/>
              </a:ext>
            </a:extLst>
          </p:cNvPr>
          <p:cNvSpPr/>
          <p:nvPr/>
        </p:nvSpPr>
        <p:spPr>
          <a:xfrm>
            <a:off x="5689326" y="2827576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Diabetes </a:t>
            </a:r>
          </a:p>
        </p:txBody>
      </p:sp>
      <p:sp>
        <p:nvSpPr>
          <p:cNvPr id="49" name="CuadroTexto 28">
            <a:extLst>
              <a:ext uri="{FF2B5EF4-FFF2-40B4-BE49-F238E27FC236}">
                <a16:creationId xmlns:a16="http://schemas.microsoft.com/office/drawing/2014/main" id="{117AC7A2-CA79-0242-8DA7-515E7D8A6B33}"/>
              </a:ext>
            </a:extLst>
          </p:cNvPr>
          <p:cNvSpPr txBox="1"/>
          <p:nvPr/>
        </p:nvSpPr>
        <p:spPr>
          <a:xfrm>
            <a:off x="8869571" y="2827576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1.201.758</a:t>
            </a:r>
          </a:p>
        </p:txBody>
      </p:sp>
      <p:sp>
        <p:nvSpPr>
          <p:cNvPr id="50" name="Rectángulo 6">
            <a:extLst>
              <a:ext uri="{FF2B5EF4-FFF2-40B4-BE49-F238E27FC236}">
                <a16:creationId xmlns:a16="http://schemas.microsoft.com/office/drawing/2014/main" id="{4D9D8DA7-48EE-1A45-AB2D-E8C585493AD1}"/>
              </a:ext>
            </a:extLst>
          </p:cNvPr>
          <p:cNvSpPr/>
          <p:nvPr/>
        </p:nvSpPr>
        <p:spPr>
          <a:xfrm>
            <a:off x="5689326" y="3240292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Insuficiencia renal</a:t>
            </a:r>
          </a:p>
        </p:txBody>
      </p:sp>
      <p:sp>
        <p:nvSpPr>
          <p:cNvPr id="51" name="CuadroTexto 28">
            <a:extLst>
              <a:ext uri="{FF2B5EF4-FFF2-40B4-BE49-F238E27FC236}">
                <a16:creationId xmlns:a16="http://schemas.microsoft.com/office/drawing/2014/main" id="{041ED3FE-47E7-DB4C-857A-98ABCF6F6739}"/>
              </a:ext>
            </a:extLst>
          </p:cNvPr>
          <p:cNvSpPr txBox="1"/>
          <p:nvPr/>
        </p:nvSpPr>
        <p:spPr>
          <a:xfrm>
            <a:off x="8869571" y="3240292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841.024</a:t>
            </a:r>
          </a:p>
        </p:txBody>
      </p:sp>
      <p:sp>
        <p:nvSpPr>
          <p:cNvPr id="52" name="Rectángulo 6">
            <a:extLst>
              <a:ext uri="{FF2B5EF4-FFF2-40B4-BE49-F238E27FC236}">
                <a16:creationId xmlns:a16="http://schemas.microsoft.com/office/drawing/2014/main" id="{AD2F940C-0AC1-3B4B-BE97-449886E4EBF4}"/>
              </a:ext>
            </a:extLst>
          </p:cNvPr>
          <p:cNvSpPr/>
          <p:nvPr/>
        </p:nvSpPr>
        <p:spPr>
          <a:xfrm>
            <a:off x="5726397" y="3653008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VIH</a:t>
            </a:r>
          </a:p>
        </p:txBody>
      </p:sp>
      <p:sp>
        <p:nvSpPr>
          <p:cNvPr id="53" name="CuadroTexto 28">
            <a:extLst>
              <a:ext uri="{FF2B5EF4-FFF2-40B4-BE49-F238E27FC236}">
                <a16:creationId xmlns:a16="http://schemas.microsoft.com/office/drawing/2014/main" id="{204632FB-D596-844B-ABF8-E3BD00DE2787}"/>
              </a:ext>
            </a:extLst>
          </p:cNvPr>
          <p:cNvSpPr txBox="1"/>
          <p:nvPr/>
        </p:nvSpPr>
        <p:spPr>
          <a:xfrm>
            <a:off x="8869571" y="3653008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102.025</a:t>
            </a:r>
          </a:p>
        </p:txBody>
      </p:sp>
      <p:sp>
        <p:nvSpPr>
          <p:cNvPr id="54" name="Rectángulo 6">
            <a:extLst>
              <a:ext uri="{FF2B5EF4-FFF2-40B4-BE49-F238E27FC236}">
                <a16:creationId xmlns:a16="http://schemas.microsoft.com/office/drawing/2014/main" id="{11DBB592-1392-C840-9189-768F529E719D}"/>
              </a:ext>
            </a:extLst>
          </p:cNvPr>
          <p:cNvSpPr/>
          <p:nvPr/>
        </p:nvSpPr>
        <p:spPr>
          <a:xfrm>
            <a:off x="5726397" y="4065724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Cancer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 </a:t>
            </a:r>
          </a:p>
        </p:txBody>
      </p:sp>
      <p:sp>
        <p:nvSpPr>
          <p:cNvPr id="55" name="CuadroTexto 28">
            <a:extLst>
              <a:ext uri="{FF2B5EF4-FFF2-40B4-BE49-F238E27FC236}">
                <a16:creationId xmlns:a16="http://schemas.microsoft.com/office/drawing/2014/main" id="{C246605C-EC6C-0747-B15F-F6DA6CDEE6DF}"/>
              </a:ext>
            </a:extLst>
          </p:cNvPr>
          <p:cNvSpPr txBox="1"/>
          <p:nvPr/>
        </p:nvSpPr>
        <p:spPr>
          <a:xfrm>
            <a:off x="8869571" y="4065724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226.801</a:t>
            </a:r>
          </a:p>
        </p:txBody>
      </p:sp>
      <p:sp>
        <p:nvSpPr>
          <p:cNvPr id="56" name="Rectángulo 6">
            <a:extLst>
              <a:ext uri="{FF2B5EF4-FFF2-40B4-BE49-F238E27FC236}">
                <a16:creationId xmlns:a16="http://schemas.microsoft.com/office/drawing/2014/main" id="{9C413B31-A36F-6F4B-A52F-EAFFEFD06520}"/>
              </a:ext>
            </a:extLst>
          </p:cNvPr>
          <p:cNvSpPr/>
          <p:nvPr/>
        </p:nvSpPr>
        <p:spPr>
          <a:xfrm>
            <a:off x="5726397" y="4478439"/>
            <a:ext cx="337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Tuberculosis</a:t>
            </a:r>
          </a:p>
        </p:txBody>
      </p:sp>
      <p:sp>
        <p:nvSpPr>
          <p:cNvPr id="57" name="CuadroTexto 28">
            <a:extLst>
              <a:ext uri="{FF2B5EF4-FFF2-40B4-BE49-F238E27FC236}">
                <a16:creationId xmlns:a16="http://schemas.microsoft.com/office/drawing/2014/main" id="{B1690A25-2D23-7A4A-B184-201398FA2DB1}"/>
              </a:ext>
            </a:extLst>
          </p:cNvPr>
          <p:cNvSpPr txBox="1"/>
          <p:nvPr/>
        </p:nvSpPr>
        <p:spPr>
          <a:xfrm>
            <a:off x="8869571" y="4478439"/>
            <a:ext cx="16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9.437</a:t>
            </a:r>
          </a:p>
        </p:txBody>
      </p:sp>
      <p:sp>
        <p:nvSpPr>
          <p:cNvPr id="59" name="Rectángulo 6">
            <a:extLst>
              <a:ext uri="{FF2B5EF4-FFF2-40B4-BE49-F238E27FC236}">
                <a16:creationId xmlns:a16="http://schemas.microsoft.com/office/drawing/2014/main" id="{B17410DF-C7FD-2647-BC73-5E2802F6DC48}"/>
              </a:ext>
            </a:extLst>
          </p:cNvPr>
          <p:cNvSpPr/>
          <p:nvPr/>
        </p:nvSpPr>
        <p:spPr>
          <a:xfrm>
            <a:off x="5773189" y="4812846"/>
            <a:ext cx="1231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EPOC </a:t>
            </a:r>
          </a:p>
        </p:txBody>
      </p:sp>
      <p:sp>
        <p:nvSpPr>
          <p:cNvPr id="60" name="CuadroTexto 28">
            <a:extLst>
              <a:ext uri="{FF2B5EF4-FFF2-40B4-BE49-F238E27FC236}">
                <a16:creationId xmlns:a16="http://schemas.microsoft.com/office/drawing/2014/main" id="{97CF7193-7F4B-1347-A151-8775CA073A72}"/>
              </a:ext>
            </a:extLst>
          </p:cNvPr>
          <p:cNvSpPr txBox="1"/>
          <p:nvPr/>
        </p:nvSpPr>
        <p:spPr>
          <a:xfrm>
            <a:off x="8821024" y="4853961"/>
            <a:ext cx="135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450.588 </a:t>
            </a:r>
          </a:p>
        </p:txBody>
      </p:sp>
      <p:sp>
        <p:nvSpPr>
          <p:cNvPr id="61" name="Rectángulo 6">
            <a:extLst>
              <a:ext uri="{FF2B5EF4-FFF2-40B4-BE49-F238E27FC236}">
                <a16:creationId xmlns:a16="http://schemas.microsoft.com/office/drawing/2014/main" id="{606F8497-8519-B647-B348-6EC6BBE9441B}"/>
              </a:ext>
            </a:extLst>
          </p:cNvPr>
          <p:cNvSpPr/>
          <p:nvPr/>
        </p:nvSpPr>
        <p:spPr>
          <a:xfrm>
            <a:off x="5773189" y="5225562"/>
            <a:ext cx="1231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Asma </a:t>
            </a:r>
          </a:p>
        </p:txBody>
      </p:sp>
      <p:sp>
        <p:nvSpPr>
          <p:cNvPr id="62" name="CuadroTexto 28">
            <a:extLst>
              <a:ext uri="{FF2B5EF4-FFF2-40B4-BE49-F238E27FC236}">
                <a16:creationId xmlns:a16="http://schemas.microsoft.com/office/drawing/2014/main" id="{9BC27F47-6187-054A-8B97-0F796F8F7D5B}"/>
              </a:ext>
            </a:extLst>
          </p:cNvPr>
          <p:cNvSpPr txBox="1"/>
          <p:nvPr/>
        </p:nvSpPr>
        <p:spPr>
          <a:xfrm>
            <a:off x="8821024" y="5266677"/>
            <a:ext cx="135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749.860</a:t>
            </a:r>
          </a:p>
        </p:txBody>
      </p:sp>
      <p:sp>
        <p:nvSpPr>
          <p:cNvPr id="71" name="Rectángulo 6">
            <a:extLst>
              <a:ext uri="{FF2B5EF4-FFF2-40B4-BE49-F238E27FC236}">
                <a16:creationId xmlns:a16="http://schemas.microsoft.com/office/drawing/2014/main" id="{A058DC83-9663-F648-91F2-A7AA6DD2F0FB}"/>
              </a:ext>
            </a:extLst>
          </p:cNvPr>
          <p:cNvSpPr/>
          <p:nvPr/>
        </p:nvSpPr>
        <p:spPr>
          <a:xfrm>
            <a:off x="5726397" y="5621186"/>
            <a:ext cx="2495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Obesidad 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C51C7D-4DA4-E845-BF3C-085BF205A6F8}"/>
              </a:ext>
            </a:extLst>
          </p:cNvPr>
          <p:cNvSpPr/>
          <p:nvPr/>
        </p:nvSpPr>
        <p:spPr>
          <a:xfrm>
            <a:off x="5630237" y="2032736"/>
            <a:ext cx="4867575" cy="4248757"/>
          </a:xfrm>
          <a:prstGeom prst="rect">
            <a:avLst/>
          </a:prstGeom>
          <a:noFill/>
          <a:ln w="28575">
            <a:solidFill>
              <a:srgbClr val="F62F6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3AF7A00-21F6-4034-9543-1E4CE27A6F2B}"/>
              </a:ext>
            </a:extLst>
          </p:cNvPr>
          <p:cNvSpPr/>
          <p:nvPr/>
        </p:nvSpPr>
        <p:spPr>
          <a:xfrm>
            <a:off x="615096" y="435826"/>
            <a:ext cx="5321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Poblaciones priorizadas </a:t>
            </a:r>
          </a:p>
        </p:txBody>
      </p:sp>
      <p:sp>
        <p:nvSpPr>
          <p:cNvPr id="35" name="Rectángulo 43">
            <a:extLst>
              <a:ext uri="{FF2B5EF4-FFF2-40B4-BE49-F238E27FC236}">
                <a16:creationId xmlns:a16="http://schemas.microsoft.com/office/drawing/2014/main" id="{719EDCEA-61C8-4174-A082-B449D7262434}"/>
              </a:ext>
            </a:extLst>
          </p:cNvPr>
          <p:cNvSpPr/>
          <p:nvPr/>
        </p:nvSpPr>
        <p:spPr>
          <a:xfrm>
            <a:off x="483032" y="6285045"/>
            <a:ext cx="619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F</a:t>
            </a:r>
            <a:r>
              <a:rPr lang="es-CO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uente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: Cuenta de Alto Costo y UPC</a:t>
            </a:r>
          </a:p>
        </p:txBody>
      </p:sp>
      <p:sp>
        <p:nvSpPr>
          <p:cNvPr id="36" name="CuadroTexto 28">
            <a:extLst>
              <a:ext uri="{FF2B5EF4-FFF2-40B4-BE49-F238E27FC236}">
                <a16:creationId xmlns:a16="http://schemas.microsoft.com/office/drawing/2014/main" id="{BEC5E07F-CF5A-4264-815B-7A8886D3DC3E}"/>
              </a:ext>
            </a:extLst>
          </p:cNvPr>
          <p:cNvSpPr txBox="1"/>
          <p:nvPr/>
        </p:nvSpPr>
        <p:spPr>
          <a:xfrm>
            <a:off x="8821023" y="5629593"/>
            <a:ext cx="135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-----------</a:t>
            </a:r>
          </a:p>
        </p:txBody>
      </p:sp>
    </p:spTree>
    <p:extLst>
      <p:ext uri="{BB962C8B-B14F-4D97-AF65-F5344CB8AC3E}">
        <p14:creationId xmlns:p14="http://schemas.microsoft.com/office/powerpoint/2010/main" val="83082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471;p56">
            <a:extLst>
              <a:ext uri="{FF2B5EF4-FFF2-40B4-BE49-F238E27FC236}">
                <a16:creationId xmlns:a16="http://schemas.microsoft.com/office/drawing/2014/main" id="{029631ED-8D8C-E844-BA86-95EDD81366BA}"/>
              </a:ext>
            </a:extLst>
          </p:cNvPr>
          <p:cNvSpPr txBox="1"/>
          <p:nvPr/>
        </p:nvSpPr>
        <p:spPr>
          <a:xfrm>
            <a:off x="1272915" y="112898"/>
            <a:ext cx="736073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62F63"/>
                </a:solidFill>
                <a:latin typeface="Avenir Next Condensed" panose="020B0506020202020204" pitchFamily="34" charset="0"/>
              </a:rPr>
              <a:t>Disponibilidad proyectada de vacunas</a:t>
            </a:r>
          </a:p>
          <a:p>
            <a:r>
              <a:rPr lang="es-CO" sz="2400" dirty="0">
                <a:solidFill>
                  <a:srgbClr val="F62F63"/>
                </a:solidFill>
                <a:latin typeface="Avenir Next Condensed" panose="020B0506020202020204" pitchFamily="34" charset="0"/>
              </a:rPr>
              <a:t>Colombia  2021</a:t>
            </a:r>
          </a:p>
        </p:txBody>
      </p:sp>
      <p:pic>
        <p:nvPicPr>
          <p:cNvPr id="9" name="Google Shape;110;p3">
            <a:extLst>
              <a:ext uri="{FF2B5EF4-FFF2-40B4-BE49-F238E27FC236}">
                <a16:creationId xmlns:a16="http://schemas.microsoft.com/office/drawing/2014/main" id="{3A0FF4EC-4E43-AD45-BEA9-3393DCC97B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4E5F26-5AA7-48A5-A2C1-9C96EA85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34" y="1066965"/>
            <a:ext cx="10225045" cy="55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DC3AF93B-9CC3-D042-80C6-F873C8D37462}"/>
              </a:ext>
            </a:extLst>
          </p:cNvPr>
          <p:cNvSpPr/>
          <p:nvPr/>
        </p:nvSpPr>
        <p:spPr>
          <a:xfrm>
            <a:off x="-84" y="1366176"/>
            <a:ext cx="12192000" cy="4545496"/>
          </a:xfrm>
          <a:prstGeom prst="rect">
            <a:avLst/>
          </a:prstGeom>
          <a:solidFill>
            <a:srgbClr val="E7E7E7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2">
            <a:extLst>
              <a:ext uri="{FF2B5EF4-FFF2-40B4-BE49-F238E27FC236}">
                <a16:creationId xmlns:a16="http://schemas.microsoft.com/office/drawing/2014/main" id="{5B5D98FE-BCAF-7D4C-8309-BCDEE586DB36}"/>
              </a:ext>
            </a:extLst>
          </p:cNvPr>
          <p:cNvSpPr/>
          <p:nvPr/>
        </p:nvSpPr>
        <p:spPr>
          <a:xfrm rot="10800000">
            <a:off x="196987" y="2279870"/>
            <a:ext cx="2183004" cy="3448436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22">
            <a:extLst>
              <a:ext uri="{FF2B5EF4-FFF2-40B4-BE49-F238E27FC236}">
                <a16:creationId xmlns:a16="http://schemas.microsoft.com/office/drawing/2014/main" id="{64ED5D6A-1A5A-8546-94DA-7D00B946C928}"/>
              </a:ext>
            </a:extLst>
          </p:cNvPr>
          <p:cNvSpPr/>
          <p:nvPr/>
        </p:nvSpPr>
        <p:spPr>
          <a:xfrm rot="10800000">
            <a:off x="2602994" y="2279870"/>
            <a:ext cx="2183004" cy="3448436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C5DE7380-807A-A44F-94B0-61CCF675B73B}"/>
              </a:ext>
            </a:extLst>
          </p:cNvPr>
          <p:cNvSpPr/>
          <p:nvPr/>
        </p:nvSpPr>
        <p:spPr>
          <a:xfrm rot="10800000">
            <a:off x="5009001" y="2279870"/>
            <a:ext cx="2183004" cy="3448436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22">
            <a:extLst>
              <a:ext uri="{FF2B5EF4-FFF2-40B4-BE49-F238E27FC236}">
                <a16:creationId xmlns:a16="http://schemas.microsoft.com/office/drawing/2014/main" id="{63AEC67B-499A-C141-ADF5-7A418401D365}"/>
              </a:ext>
            </a:extLst>
          </p:cNvPr>
          <p:cNvSpPr/>
          <p:nvPr/>
        </p:nvSpPr>
        <p:spPr>
          <a:xfrm rot="10800000">
            <a:off x="7415008" y="2279870"/>
            <a:ext cx="2183004" cy="3448436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7" name="Grupo 58">
            <a:extLst>
              <a:ext uri="{FF2B5EF4-FFF2-40B4-BE49-F238E27FC236}">
                <a16:creationId xmlns:a16="http://schemas.microsoft.com/office/drawing/2014/main" id="{BA26D2C6-AC3F-C344-9BBD-818F7E26D79A}"/>
              </a:ext>
            </a:extLst>
          </p:cNvPr>
          <p:cNvGrpSpPr/>
          <p:nvPr/>
        </p:nvGrpSpPr>
        <p:grpSpPr>
          <a:xfrm>
            <a:off x="917278" y="2056140"/>
            <a:ext cx="720000" cy="720000"/>
            <a:chOff x="1554494" y="755493"/>
            <a:chExt cx="720000" cy="720000"/>
          </a:xfrm>
        </p:grpSpPr>
        <p:sp>
          <p:nvSpPr>
            <p:cNvPr id="8" name="Lágrima 40">
              <a:extLst>
                <a:ext uri="{FF2B5EF4-FFF2-40B4-BE49-F238E27FC236}">
                  <a16:creationId xmlns:a16="http://schemas.microsoft.com/office/drawing/2014/main" id="{DE845D12-AC7C-B342-90D7-3D48EC559147}"/>
                </a:ext>
              </a:extLst>
            </p:cNvPr>
            <p:cNvSpPr/>
            <p:nvPr/>
          </p:nvSpPr>
          <p:spPr>
            <a:xfrm rot="8241829">
              <a:off x="1554494" y="755493"/>
              <a:ext cx="720000" cy="720000"/>
            </a:xfrm>
            <a:prstGeom prst="teardrop">
              <a:avLst/>
            </a:prstGeom>
            <a:solidFill>
              <a:srgbClr val="3E88C0"/>
            </a:solidFill>
            <a:ln>
              <a:solidFill>
                <a:srgbClr val="3E8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44">
              <a:extLst>
                <a:ext uri="{FF2B5EF4-FFF2-40B4-BE49-F238E27FC236}">
                  <a16:creationId xmlns:a16="http://schemas.microsoft.com/office/drawing/2014/main" id="{B3E91082-A198-4446-8BFF-58F1C7383600}"/>
                </a:ext>
              </a:extLst>
            </p:cNvPr>
            <p:cNvSpPr/>
            <p:nvPr/>
          </p:nvSpPr>
          <p:spPr>
            <a:xfrm>
              <a:off x="1646258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01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59">
            <a:extLst>
              <a:ext uri="{FF2B5EF4-FFF2-40B4-BE49-F238E27FC236}">
                <a16:creationId xmlns:a16="http://schemas.microsoft.com/office/drawing/2014/main" id="{820F5384-55BD-3E47-ABF9-6897205E0858}"/>
              </a:ext>
            </a:extLst>
          </p:cNvPr>
          <p:cNvGrpSpPr/>
          <p:nvPr/>
        </p:nvGrpSpPr>
        <p:grpSpPr>
          <a:xfrm>
            <a:off x="3324956" y="2068052"/>
            <a:ext cx="720000" cy="720000"/>
            <a:chOff x="4332321" y="755493"/>
            <a:chExt cx="720000" cy="720000"/>
          </a:xfrm>
        </p:grpSpPr>
        <p:sp>
          <p:nvSpPr>
            <p:cNvPr id="11" name="Lágrima 41">
              <a:extLst>
                <a:ext uri="{FF2B5EF4-FFF2-40B4-BE49-F238E27FC236}">
                  <a16:creationId xmlns:a16="http://schemas.microsoft.com/office/drawing/2014/main" id="{6D9D65BA-3E1F-6F4C-8393-E7D80BB5C51E}"/>
                </a:ext>
              </a:extLst>
            </p:cNvPr>
            <p:cNvSpPr/>
            <p:nvPr/>
          </p:nvSpPr>
          <p:spPr>
            <a:xfrm rot="8241829">
              <a:off x="4332321" y="755493"/>
              <a:ext cx="720000" cy="720000"/>
            </a:xfrm>
            <a:prstGeom prst="teardrop">
              <a:avLst/>
            </a:prstGeom>
            <a:solidFill>
              <a:srgbClr val="815CA0"/>
            </a:solidFill>
            <a:ln>
              <a:solidFill>
                <a:srgbClr val="815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45">
              <a:extLst>
                <a:ext uri="{FF2B5EF4-FFF2-40B4-BE49-F238E27FC236}">
                  <a16:creationId xmlns:a16="http://schemas.microsoft.com/office/drawing/2014/main" id="{6C6FB56D-108A-FC4E-9B81-70DD2288FEC3}"/>
                </a:ext>
              </a:extLst>
            </p:cNvPr>
            <p:cNvSpPr/>
            <p:nvPr/>
          </p:nvSpPr>
          <p:spPr>
            <a:xfrm>
              <a:off x="4419667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02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60">
            <a:extLst>
              <a:ext uri="{FF2B5EF4-FFF2-40B4-BE49-F238E27FC236}">
                <a16:creationId xmlns:a16="http://schemas.microsoft.com/office/drawing/2014/main" id="{3AAF4A3F-2187-694F-9369-4E6CA7110441}"/>
              </a:ext>
            </a:extLst>
          </p:cNvPr>
          <p:cNvGrpSpPr/>
          <p:nvPr/>
        </p:nvGrpSpPr>
        <p:grpSpPr>
          <a:xfrm>
            <a:off x="5756856" y="2083550"/>
            <a:ext cx="720000" cy="720000"/>
            <a:chOff x="7348684" y="755493"/>
            <a:chExt cx="720000" cy="720000"/>
          </a:xfrm>
        </p:grpSpPr>
        <p:sp>
          <p:nvSpPr>
            <p:cNvPr id="14" name="Lágrima 42">
              <a:extLst>
                <a:ext uri="{FF2B5EF4-FFF2-40B4-BE49-F238E27FC236}">
                  <a16:creationId xmlns:a16="http://schemas.microsoft.com/office/drawing/2014/main" id="{4807F998-905E-A64E-B15C-F51E4C0F2FD5}"/>
                </a:ext>
              </a:extLst>
            </p:cNvPr>
            <p:cNvSpPr/>
            <p:nvPr/>
          </p:nvSpPr>
          <p:spPr>
            <a:xfrm rot="8241829">
              <a:off x="7348684" y="755493"/>
              <a:ext cx="720000" cy="720000"/>
            </a:xfrm>
            <a:prstGeom prst="teardrop">
              <a:avLst/>
            </a:prstGeom>
            <a:solidFill>
              <a:srgbClr val="DE9631"/>
            </a:solidFill>
            <a:ln>
              <a:solidFill>
                <a:srgbClr val="DE9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47">
              <a:extLst>
                <a:ext uri="{FF2B5EF4-FFF2-40B4-BE49-F238E27FC236}">
                  <a16:creationId xmlns:a16="http://schemas.microsoft.com/office/drawing/2014/main" id="{9B4AAB13-2580-254A-888F-0C84C5DC5F0A}"/>
                </a:ext>
              </a:extLst>
            </p:cNvPr>
            <p:cNvSpPr/>
            <p:nvPr/>
          </p:nvSpPr>
          <p:spPr>
            <a:xfrm>
              <a:off x="7431612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03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61">
            <a:extLst>
              <a:ext uri="{FF2B5EF4-FFF2-40B4-BE49-F238E27FC236}">
                <a16:creationId xmlns:a16="http://schemas.microsoft.com/office/drawing/2014/main" id="{CA10D6AE-EC40-9C41-8DB6-9C9816D1C338}"/>
              </a:ext>
            </a:extLst>
          </p:cNvPr>
          <p:cNvGrpSpPr/>
          <p:nvPr/>
        </p:nvGrpSpPr>
        <p:grpSpPr>
          <a:xfrm>
            <a:off x="8140603" y="2083550"/>
            <a:ext cx="720000" cy="720000"/>
            <a:chOff x="10365046" y="755493"/>
            <a:chExt cx="720000" cy="720000"/>
          </a:xfrm>
        </p:grpSpPr>
        <p:sp>
          <p:nvSpPr>
            <p:cNvPr id="17" name="Lágrima 43">
              <a:extLst>
                <a:ext uri="{FF2B5EF4-FFF2-40B4-BE49-F238E27FC236}">
                  <a16:creationId xmlns:a16="http://schemas.microsoft.com/office/drawing/2014/main" id="{C1DA3108-2443-504C-9184-37AA864A2FA6}"/>
                </a:ext>
              </a:extLst>
            </p:cNvPr>
            <p:cNvSpPr/>
            <p:nvPr/>
          </p:nvSpPr>
          <p:spPr>
            <a:xfrm rot="8241829">
              <a:off x="10365046" y="755493"/>
              <a:ext cx="720000" cy="720000"/>
            </a:xfrm>
            <a:prstGeom prst="teardrop">
              <a:avLst/>
            </a:prstGeom>
            <a:solidFill>
              <a:srgbClr val="54B499"/>
            </a:solidFill>
            <a:ln>
              <a:solidFill>
                <a:srgbClr val="54B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48">
              <a:extLst>
                <a:ext uri="{FF2B5EF4-FFF2-40B4-BE49-F238E27FC236}">
                  <a16:creationId xmlns:a16="http://schemas.microsoft.com/office/drawing/2014/main" id="{B4E7E9E5-2694-C244-913F-5231F0E07A42}"/>
                </a:ext>
              </a:extLst>
            </p:cNvPr>
            <p:cNvSpPr/>
            <p:nvPr/>
          </p:nvSpPr>
          <p:spPr>
            <a:xfrm>
              <a:off x="10430306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04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uadroTexto 50">
            <a:extLst>
              <a:ext uri="{FF2B5EF4-FFF2-40B4-BE49-F238E27FC236}">
                <a16:creationId xmlns:a16="http://schemas.microsoft.com/office/drawing/2014/main" id="{8DDB04D2-7C3F-A749-A17C-9D7C130722EF}"/>
              </a:ext>
            </a:extLst>
          </p:cNvPr>
          <p:cNvSpPr txBox="1"/>
          <p:nvPr/>
        </p:nvSpPr>
        <p:spPr>
          <a:xfrm>
            <a:off x="84581" y="3007734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3E88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1</a:t>
            </a:r>
          </a:p>
        </p:txBody>
      </p:sp>
      <p:sp>
        <p:nvSpPr>
          <p:cNvPr id="20" name="Rectángulo 51">
            <a:extLst>
              <a:ext uri="{FF2B5EF4-FFF2-40B4-BE49-F238E27FC236}">
                <a16:creationId xmlns:a16="http://schemas.microsoft.com/office/drawing/2014/main" id="{C494D534-2CA7-C14C-A723-8CBF940BEBD2}"/>
              </a:ext>
            </a:extLst>
          </p:cNvPr>
          <p:cNvSpPr/>
          <p:nvPr/>
        </p:nvSpPr>
        <p:spPr>
          <a:xfrm>
            <a:off x="298357" y="3530470"/>
            <a:ext cx="2183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Trabajadores de la salud y de apoyo  1° línea</a:t>
            </a:r>
            <a:endParaRPr lang="es-CO" sz="1200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Mayores de 80 años 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1" name="CuadroTexto 52">
            <a:extLst>
              <a:ext uri="{FF2B5EF4-FFF2-40B4-BE49-F238E27FC236}">
                <a16:creationId xmlns:a16="http://schemas.microsoft.com/office/drawing/2014/main" id="{6CF2517A-7004-2F41-8217-A4D0623C1E0C}"/>
              </a:ext>
            </a:extLst>
          </p:cNvPr>
          <p:cNvSpPr txBox="1"/>
          <p:nvPr/>
        </p:nvSpPr>
        <p:spPr>
          <a:xfrm>
            <a:off x="2491856" y="3019646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815C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2</a:t>
            </a:r>
          </a:p>
        </p:txBody>
      </p:sp>
      <p:sp>
        <p:nvSpPr>
          <p:cNvPr id="22" name="Rectángulo 53">
            <a:extLst>
              <a:ext uri="{FF2B5EF4-FFF2-40B4-BE49-F238E27FC236}">
                <a16:creationId xmlns:a16="http://schemas.microsoft.com/office/drawing/2014/main" id="{9A1FC989-534C-DD49-A264-7F2FA969D729}"/>
              </a:ext>
            </a:extLst>
          </p:cNvPr>
          <p:cNvSpPr/>
          <p:nvPr/>
        </p:nvSpPr>
        <p:spPr>
          <a:xfrm>
            <a:off x="2626709" y="3538423"/>
            <a:ext cx="20279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7030A0"/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Población de 60 a 79 años</a:t>
            </a:r>
            <a:endParaRPr lang="es-CO" sz="1200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7030A0"/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Trabajadores de la salud 2° y 3° línea 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endParaRPr lang="es-CO" sz="17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3" name="CuadroTexto 54">
            <a:extLst>
              <a:ext uri="{FF2B5EF4-FFF2-40B4-BE49-F238E27FC236}">
                <a16:creationId xmlns:a16="http://schemas.microsoft.com/office/drawing/2014/main" id="{24E9C34A-F217-5946-A919-56276B04B8DC}"/>
              </a:ext>
            </a:extLst>
          </p:cNvPr>
          <p:cNvSpPr txBox="1"/>
          <p:nvPr/>
        </p:nvSpPr>
        <p:spPr>
          <a:xfrm>
            <a:off x="4920085" y="3035144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DE96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3</a:t>
            </a:r>
          </a:p>
        </p:txBody>
      </p:sp>
      <p:sp>
        <p:nvSpPr>
          <p:cNvPr id="24" name="Rectángulo 55">
            <a:extLst>
              <a:ext uri="{FF2B5EF4-FFF2-40B4-BE49-F238E27FC236}">
                <a16:creationId xmlns:a16="http://schemas.microsoft.com/office/drawing/2014/main" id="{0D0B2AD5-17B3-F545-86B6-1E7A5655B053}"/>
              </a:ext>
            </a:extLst>
          </p:cNvPr>
          <p:cNvSpPr/>
          <p:nvPr/>
        </p:nvSpPr>
        <p:spPr>
          <a:xfrm>
            <a:off x="5092083" y="3557880"/>
            <a:ext cx="2052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venir Next Condensed" panose="020B0506020202020204" pitchFamily="34" charset="0"/>
              </a:rPr>
              <a:t>100%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Población de 16 a 59 años con comorbilidades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Profesores básica y secundaria 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5" name="CuadroTexto 56">
            <a:extLst>
              <a:ext uri="{FF2B5EF4-FFF2-40B4-BE49-F238E27FC236}">
                <a16:creationId xmlns:a16="http://schemas.microsoft.com/office/drawing/2014/main" id="{DB839A0A-2FF8-6D41-9358-06D129F256FC}"/>
              </a:ext>
            </a:extLst>
          </p:cNvPr>
          <p:cNvSpPr txBox="1"/>
          <p:nvPr/>
        </p:nvSpPr>
        <p:spPr>
          <a:xfrm>
            <a:off x="7348174" y="3035144"/>
            <a:ext cx="23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54B49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4</a:t>
            </a:r>
          </a:p>
        </p:txBody>
      </p:sp>
      <p:sp>
        <p:nvSpPr>
          <p:cNvPr id="26" name="Rectángulo 57">
            <a:extLst>
              <a:ext uri="{FF2B5EF4-FFF2-40B4-BE49-F238E27FC236}">
                <a16:creationId xmlns:a16="http://schemas.microsoft.com/office/drawing/2014/main" id="{3C83260F-DA13-1846-80D7-107BDE5BCA7A}"/>
              </a:ext>
            </a:extLst>
          </p:cNvPr>
          <p:cNvSpPr/>
          <p:nvPr/>
        </p:nvSpPr>
        <p:spPr>
          <a:xfrm>
            <a:off x="7507308" y="3512315"/>
            <a:ext cx="24166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54B499"/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Cuidadores institucionales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54B499"/>
                </a:solidFill>
                <a:latin typeface="Avenir Next Condensed" panose="020B0506020202020204" pitchFamily="34" charset="0"/>
              </a:rPr>
              <a:t>100%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Población en ocupaciones y situaciones de riesgo</a:t>
            </a:r>
          </a:p>
          <a:p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27" name="Google Shape;110;p3">
            <a:extLst>
              <a:ext uri="{FF2B5EF4-FFF2-40B4-BE49-F238E27FC236}">
                <a16:creationId xmlns:a16="http://schemas.microsoft.com/office/drawing/2014/main" id="{E0FCCFF4-C9EA-734B-8A5E-9145918A4F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09;p3">
            <a:extLst>
              <a:ext uri="{FF2B5EF4-FFF2-40B4-BE49-F238E27FC236}">
                <a16:creationId xmlns:a16="http://schemas.microsoft.com/office/drawing/2014/main" id="{C599DB44-52FB-9F47-A9C2-191F785A56FF}"/>
              </a:ext>
            </a:extLst>
          </p:cNvPr>
          <p:cNvSpPr txBox="1"/>
          <p:nvPr/>
        </p:nvSpPr>
        <p:spPr>
          <a:xfrm>
            <a:off x="196986" y="225573"/>
            <a:ext cx="68954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3200" dirty="0">
                <a:sym typeface="Calibri"/>
              </a:rPr>
              <a:t>Programación de la vacunación </a:t>
            </a:r>
          </a:p>
        </p:txBody>
      </p:sp>
      <p:sp>
        <p:nvSpPr>
          <p:cNvPr id="36" name="Rectángulo 22">
            <a:extLst>
              <a:ext uri="{FF2B5EF4-FFF2-40B4-BE49-F238E27FC236}">
                <a16:creationId xmlns:a16="http://schemas.microsoft.com/office/drawing/2014/main" id="{059CD564-B725-A340-BCEB-8D413FD09DD3}"/>
              </a:ext>
            </a:extLst>
          </p:cNvPr>
          <p:cNvSpPr/>
          <p:nvPr/>
        </p:nvSpPr>
        <p:spPr>
          <a:xfrm rot="10800000">
            <a:off x="9821016" y="2279871"/>
            <a:ext cx="2183004" cy="3448436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37" name="Grupo 61">
            <a:extLst>
              <a:ext uri="{FF2B5EF4-FFF2-40B4-BE49-F238E27FC236}">
                <a16:creationId xmlns:a16="http://schemas.microsoft.com/office/drawing/2014/main" id="{8551E95A-B21A-4442-A8F3-659FD14E4D18}"/>
              </a:ext>
            </a:extLst>
          </p:cNvPr>
          <p:cNvGrpSpPr/>
          <p:nvPr/>
        </p:nvGrpSpPr>
        <p:grpSpPr>
          <a:xfrm>
            <a:off x="10570313" y="2083549"/>
            <a:ext cx="720000" cy="720000"/>
            <a:chOff x="10365046" y="755493"/>
            <a:chExt cx="720000" cy="720000"/>
          </a:xfrm>
        </p:grpSpPr>
        <p:sp>
          <p:nvSpPr>
            <p:cNvPr id="38" name="Lágrima 43">
              <a:extLst>
                <a:ext uri="{FF2B5EF4-FFF2-40B4-BE49-F238E27FC236}">
                  <a16:creationId xmlns:a16="http://schemas.microsoft.com/office/drawing/2014/main" id="{B65D2CB3-05BA-4041-A5F2-B4A186FED6AF}"/>
                </a:ext>
              </a:extLst>
            </p:cNvPr>
            <p:cNvSpPr/>
            <p:nvPr/>
          </p:nvSpPr>
          <p:spPr>
            <a:xfrm rot="8241829">
              <a:off x="10365046" y="755493"/>
              <a:ext cx="720000" cy="720000"/>
            </a:xfrm>
            <a:prstGeom prst="teardrop">
              <a:avLst/>
            </a:prstGeom>
            <a:solidFill>
              <a:srgbClr val="F62F63"/>
            </a:solidFill>
            <a:ln>
              <a:solidFill>
                <a:srgbClr val="F62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Rectángulo 48">
              <a:extLst>
                <a:ext uri="{FF2B5EF4-FFF2-40B4-BE49-F238E27FC236}">
                  <a16:creationId xmlns:a16="http://schemas.microsoft.com/office/drawing/2014/main" id="{FD4BCA5C-EA14-884C-BE4D-24E5EFF1E6EA}"/>
                </a:ext>
              </a:extLst>
            </p:cNvPr>
            <p:cNvSpPr/>
            <p:nvPr/>
          </p:nvSpPr>
          <p:spPr>
            <a:xfrm>
              <a:off x="10430306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05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CuadroTexto 56">
            <a:extLst>
              <a:ext uri="{FF2B5EF4-FFF2-40B4-BE49-F238E27FC236}">
                <a16:creationId xmlns:a16="http://schemas.microsoft.com/office/drawing/2014/main" id="{42D63FE0-6920-8248-B7EC-6968B36556E8}"/>
              </a:ext>
            </a:extLst>
          </p:cNvPr>
          <p:cNvSpPr txBox="1"/>
          <p:nvPr/>
        </p:nvSpPr>
        <p:spPr>
          <a:xfrm>
            <a:off x="9777884" y="3035143"/>
            <a:ext cx="23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5</a:t>
            </a:r>
          </a:p>
        </p:txBody>
      </p:sp>
      <p:sp>
        <p:nvSpPr>
          <p:cNvPr id="41" name="Rectángulo 57">
            <a:extLst>
              <a:ext uri="{FF2B5EF4-FFF2-40B4-BE49-F238E27FC236}">
                <a16:creationId xmlns:a16="http://schemas.microsoft.com/office/drawing/2014/main" id="{4B0CEB80-862F-424C-A2FA-201765C31A09}"/>
              </a:ext>
            </a:extLst>
          </p:cNvPr>
          <p:cNvSpPr/>
          <p:nvPr/>
        </p:nvSpPr>
        <p:spPr>
          <a:xfrm>
            <a:off x="9880610" y="3456607"/>
            <a:ext cx="209940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Población entre 16 y 59 años libres de comorbilidades</a:t>
            </a:r>
          </a:p>
          <a:p>
            <a:pPr marL="641350" lvl="1" indent="-1841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50 – 59</a:t>
            </a:r>
          </a:p>
          <a:p>
            <a:pPr marL="641350" lvl="1" indent="-1841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40 – 49</a:t>
            </a:r>
          </a:p>
          <a:p>
            <a:pPr marL="641350" lvl="1" indent="-1841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30 – 39</a:t>
            </a:r>
          </a:p>
          <a:p>
            <a:pPr marL="641350" lvl="1" indent="-1841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20 – 29</a:t>
            </a:r>
          </a:p>
          <a:p>
            <a:pPr marL="641350" lvl="1" indent="-1841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16 – 19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77E072B2-37F9-2D47-BD58-D0FC6A460F34}"/>
              </a:ext>
            </a:extLst>
          </p:cNvPr>
          <p:cNvSpPr/>
          <p:nvPr/>
        </p:nvSpPr>
        <p:spPr>
          <a:xfrm>
            <a:off x="259646" y="1518235"/>
            <a:ext cx="7155362" cy="484632"/>
          </a:xfrm>
          <a:prstGeom prst="homePlate">
            <a:avLst/>
          </a:prstGeom>
          <a:solidFill>
            <a:srgbClr val="83C4CE"/>
          </a:solidFill>
          <a:ln>
            <a:solidFill>
              <a:srgbClr val="83C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b="1" dirty="0">
                <a:latin typeface="Avenir Next Condensed" panose="020B0506020202020204" pitchFamily="34" charset="0"/>
              </a:rPr>
              <a:t>FASE 1 - 2021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80D9ED3-B965-0C43-8EC5-ED8E938A4327}"/>
              </a:ext>
            </a:extLst>
          </p:cNvPr>
          <p:cNvSpPr/>
          <p:nvPr/>
        </p:nvSpPr>
        <p:spPr>
          <a:xfrm rot="5400000">
            <a:off x="134257" y="1643624"/>
            <a:ext cx="490577" cy="239800"/>
          </a:xfrm>
          <a:prstGeom prst="triangle">
            <a:avLst>
              <a:gd name="adj" fmla="val 48725"/>
            </a:avLst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BCF80-6D29-C244-92BC-9147332DBA17}"/>
              </a:ext>
            </a:extLst>
          </p:cNvPr>
          <p:cNvGrpSpPr/>
          <p:nvPr/>
        </p:nvGrpSpPr>
        <p:grpSpPr>
          <a:xfrm>
            <a:off x="7435249" y="1530324"/>
            <a:ext cx="4566699" cy="493049"/>
            <a:chOff x="7735347" y="1515763"/>
            <a:chExt cx="4566699" cy="493049"/>
          </a:xfrm>
        </p:grpSpPr>
        <p:sp>
          <p:nvSpPr>
            <p:cNvPr id="43" name="Pentagon 42">
              <a:extLst>
                <a:ext uri="{FF2B5EF4-FFF2-40B4-BE49-F238E27FC236}">
                  <a16:creationId xmlns:a16="http://schemas.microsoft.com/office/drawing/2014/main" id="{8FFB5054-DE4B-6248-87A2-3A34006DC963}"/>
                </a:ext>
              </a:extLst>
            </p:cNvPr>
            <p:cNvSpPr/>
            <p:nvPr/>
          </p:nvSpPr>
          <p:spPr>
            <a:xfrm>
              <a:off x="7747812" y="1515763"/>
              <a:ext cx="4554234" cy="484632"/>
            </a:xfrm>
            <a:prstGeom prst="homePlate">
              <a:avLst/>
            </a:prstGeom>
            <a:solidFill>
              <a:srgbClr val="F3B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O" b="1" dirty="0">
                  <a:latin typeface="Avenir Next Condensed" panose="020B0506020202020204" pitchFamily="34" charset="0"/>
                </a:rPr>
                <a:t> INICIO FASE 2 - 2021</a:t>
              </a: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1B19642B-1F35-0B4F-B4BE-A529191EC20D}"/>
                </a:ext>
              </a:extLst>
            </p:cNvPr>
            <p:cNvSpPr/>
            <p:nvPr/>
          </p:nvSpPr>
          <p:spPr>
            <a:xfrm rot="5400000">
              <a:off x="7609958" y="1643624"/>
              <a:ext cx="490577" cy="239800"/>
            </a:xfrm>
            <a:prstGeom prst="triangle">
              <a:avLst>
                <a:gd name="adj" fmla="val 48725"/>
              </a:avLst>
            </a:prstGeom>
            <a:solidFill>
              <a:srgbClr val="E7E7E7"/>
            </a:solidFill>
            <a:ln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 dirty="0"/>
            </a:p>
          </p:txBody>
        </p:sp>
      </p:grpSp>
      <p:sp>
        <p:nvSpPr>
          <p:cNvPr id="45" name="Rectangle 28">
            <a:extLst>
              <a:ext uri="{FF2B5EF4-FFF2-40B4-BE49-F238E27FC236}">
                <a16:creationId xmlns:a16="http://schemas.microsoft.com/office/drawing/2014/main" id="{F22B4441-D311-4E78-A450-9E4C8FDF2A23}"/>
              </a:ext>
            </a:extLst>
          </p:cNvPr>
          <p:cNvSpPr/>
          <p:nvPr/>
        </p:nvSpPr>
        <p:spPr>
          <a:xfrm>
            <a:off x="5304875" y="6079519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2.950.431</a:t>
            </a:r>
            <a:endParaRPr lang="en-CO" sz="2800" dirty="0">
              <a:solidFill>
                <a:srgbClr val="F62F63"/>
              </a:solidFill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DDDBC9E4-9C81-4F76-B8B4-D741F35369E5}"/>
              </a:ext>
            </a:extLst>
          </p:cNvPr>
          <p:cNvSpPr/>
          <p:nvPr/>
        </p:nvSpPr>
        <p:spPr>
          <a:xfrm>
            <a:off x="459771" y="6079519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1.691.366</a:t>
            </a:r>
            <a:endParaRPr lang="en-CO" sz="2800" dirty="0">
              <a:solidFill>
                <a:srgbClr val="F62F63"/>
              </a:solidFill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098D45D1-554B-4F0A-81AE-389A6460A5AE}"/>
              </a:ext>
            </a:extLst>
          </p:cNvPr>
          <p:cNvSpPr/>
          <p:nvPr/>
        </p:nvSpPr>
        <p:spPr>
          <a:xfrm>
            <a:off x="7727427" y="6079519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4.910.000</a:t>
            </a:r>
            <a:endParaRPr lang="en-CO" sz="2800" dirty="0">
              <a:solidFill>
                <a:srgbClr val="F62F63"/>
              </a:solidFill>
            </a:endParaRP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283C0EFC-1ED4-447E-8CC2-B9112A235003}"/>
              </a:ext>
            </a:extLst>
          </p:cNvPr>
          <p:cNvSpPr/>
          <p:nvPr/>
        </p:nvSpPr>
        <p:spPr>
          <a:xfrm>
            <a:off x="2882323" y="6079519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7.192.701</a:t>
            </a:r>
            <a:endParaRPr lang="en-CO" sz="2800" dirty="0">
              <a:solidFill>
                <a:srgbClr val="F62F63"/>
              </a:solidFill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A351C1A4-183F-43F0-8621-11019170003B}"/>
              </a:ext>
            </a:extLst>
          </p:cNvPr>
          <p:cNvSpPr/>
          <p:nvPr/>
        </p:nvSpPr>
        <p:spPr>
          <a:xfrm>
            <a:off x="10149977" y="6079519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17.490.151</a:t>
            </a:r>
            <a:endParaRPr lang="en-CO" sz="2800" dirty="0">
              <a:solidFill>
                <a:srgbClr val="F62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3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397B7F72-FD0E-F04D-AEA9-25A6DB6189A4}"/>
              </a:ext>
            </a:extLst>
          </p:cNvPr>
          <p:cNvSpPr txBox="1"/>
          <p:nvPr/>
        </p:nvSpPr>
        <p:spPr>
          <a:xfrm>
            <a:off x="-97449" y="310936"/>
            <a:ext cx="8176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Distribución preliminar de las 34.234.649 proyectadas por departamento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6206406-38A3-0F49-9E6E-5946D3A40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91324"/>
              </p:ext>
            </p:extLst>
          </p:nvPr>
        </p:nvGraphicFramePr>
        <p:xfrm>
          <a:off x="1161143" y="957940"/>
          <a:ext cx="9666515" cy="544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881">
                  <a:extLst>
                    <a:ext uri="{9D8B030D-6E8A-4147-A177-3AD203B41FA5}">
                      <a16:colId xmlns:a16="http://schemas.microsoft.com/office/drawing/2014/main" val="2801693551"/>
                    </a:ext>
                  </a:extLst>
                </a:gridCol>
                <a:gridCol w="2211887">
                  <a:extLst>
                    <a:ext uri="{9D8B030D-6E8A-4147-A177-3AD203B41FA5}">
                      <a16:colId xmlns:a16="http://schemas.microsoft.com/office/drawing/2014/main" val="249671057"/>
                    </a:ext>
                  </a:extLst>
                </a:gridCol>
                <a:gridCol w="2547871">
                  <a:extLst>
                    <a:ext uri="{9D8B030D-6E8A-4147-A177-3AD203B41FA5}">
                      <a16:colId xmlns:a16="http://schemas.microsoft.com/office/drawing/2014/main" val="2561662905"/>
                    </a:ext>
                  </a:extLst>
                </a:gridCol>
                <a:gridCol w="2491876">
                  <a:extLst>
                    <a:ext uri="{9D8B030D-6E8A-4147-A177-3AD203B41FA5}">
                      <a16:colId xmlns:a16="http://schemas.microsoft.com/office/drawing/2014/main" val="2030996110"/>
                    </a:ext>
                  </a:extLst>
                </a:gridCol>
              </a:tblGrid>
              <a:tr h="981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DEPARTAMENTO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 GRAN TOTAL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518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Antioquia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1.778.392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3.029.547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4.807.939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8432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Atlántico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676.448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1.207.973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1.884.421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24935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Bogotá, D.C.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2.143.019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3.649.791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5.792.810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5779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Bolívar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492.725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944.305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1.437.030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37328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Boyacá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288.364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535.412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823.776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37929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Caldas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282.408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449.450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731.858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3742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Caquetá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67.437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175.198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242.635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9452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Cauca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276.369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657.368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933.737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51106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Cesar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230.075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557.450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787.525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98553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Córdoba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359.247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785.100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1.144.347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70358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Cundinamarca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579.353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1.460.673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2.040.026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15962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Chocó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67.789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224.314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292.103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20568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Huila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243.896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480.450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724.346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22901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La Guajira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142.264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402.728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544.992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406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Magdalena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267.933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611.164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879.097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07287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Meta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201.367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473.321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674.688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85668"/>
                  </a:ext>
                </a:extLst>
              </a:tr>
              <a:tr h="262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 Nariño 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318.272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720.508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</a:rPr>
                        <a:t>1.038.780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6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51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397B7F72-FD0E-F04D-AEA9-25A6DB6189A4}"/>
              </a:ext>
            </a:extLst>
          </p:cNvPr>
          <p:cNvSpPr txBox="1"/>
          <p:nvPr/>
        </p:nvSpPr>
        <p:spPr>
          <a:xfrm>
            <a:off x="-97449" y="310936"/>
            <a:ext cx="8176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Distribución preliminar de las 34.234.649 proyectadas por departamento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6206406-38A3-0F49-9E6E-5946D3A40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07287"/>
              </p:ext>
            </p:extLst>
          </p:nvPr>
        </p:nvGraphicFramePr>
        <p:xfrm>
          <a:off x="1059543" y="972459"/>
          <a:ext cx="9768115" cy="522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262">
                  <a:extLst>
                    <a:ext uri="{9D8B030D-6E8A-4147-A177-3AD203B41FA5}">
                      <a16:colId xmlns:a16="http://schemas.microsoft.com/office/drawing/2014/main" val="2801693551"/>
                    </a:ext>
                  </a:extLst>
                </a:gridCol>
                <a:gridCol w="2235135">
                  <a:extLst>
                    <a:ext uri="{9D8B030D-6E8A-4147-A177-3AD203B41FA5}">
                      <a16:colId xmlns:a16="http://schemas.microsoft.com/office/drawing/2014/main" val="249671057"/>
                    </a:ext>
                  </a:extLst>
                </a:gridCol>
                <a:gridCol w="2574651">
                  <a:extLst>
                    <a:ext uri="{9D8B030D-6E8A-4147-A177-3AD203B41FA5}">
                      <a16:colId xmlns:a16="http://schemas.microsoft.com/office/drawing/2014/main" val="2561662905"/>
                    </a:ext>
                  </a:extLst>
                </a:gridCol>
                <a:gridCol w="2518067">
                  <a:extLst>
                    <a:ext uri="{9D8B030D-6E8A-4147-A177-3AD203B41FA5}">
                      <a16:colId xmlns:a16="http://schemas.microsoft.com/office/drawing/2014/main" val="2030996110"/>
                    </a:ext>
                  </a:extLst>
                </a:gridCol>
              </a:tblGrid>
              <a:tr h="920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DEPARTAMENTO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 GRAN TOTAL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51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Norte de Santander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340.651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717.051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1.057.702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843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Quindío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416.336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24935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Risaralda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288.686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426.147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714.833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577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Santander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542.483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1.021.833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1.564.316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3732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Sucre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223.178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408.535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631.713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3792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Tolima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580.956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919.252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374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Valle del Cauca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1.301.754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1.972.653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3.274.407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945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Arauca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174.492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51106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Casanare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261.642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98553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Putumayo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7035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Archipiélago de San Andrés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1596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Amazonas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2056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Guainía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22901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Guaviare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406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Vaupés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07287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Vichada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8566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general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11.834.498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22.400.151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34.234.649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6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4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397B7F72-FD0E-F04D-AEA9-25A6DB6189A4}"/>
              </a:ext>
            </a:extLst>
          </p:cNvPr>
          <p:cNvSpPr txBox="1"/>
          <p:nvPr/>
        </p:nvSpPr>
        <p:spPr>
          <a:xfrm>
            <a:off x="-97449" y="310936"/>
            <a:ext cx="817626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Distribución preliminar de las 11.177.242 proyectadas por capitales de departamento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6206406-38A3-0F49-9E6E-5946D3A40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42283"/>
              </p:ext>
            </p:extLst>
          </p:nvPr>
        </p:nvGraphicFramePr>
        <p:xfrm>
          <a:off x="1030515" y="972459"/>
          <a:ext cx="9797141" cy="505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050">
                  <a:extLst>
                    <a:ext uri="{9D8B030D-6E8A-4147-A177-3AD203B41FA5}">
                      <a16:colId xmlns:a16="http://schemas.microsoft.com/office/drawing/2014/main" val="2801693551"/>
                    </a:ext>
                  </a:extLst>
                </a:gridCol>
                <a:gridCol w="2299872">
                  <a:extLst>
                    <a:ext uri="{9D8B030D-6E8A-4147-A177-3AD203B41FA5}">
                      <a16:colId xmlns:a16="http://schemas.microsoft.com/office/drawing/2014/main" val="249671057"/>
                    </a:ext>
                  </a:extLst>
                </a:gridCol>
                <a:gridCol w="2649221">
                  <a:extLst>
                    <a:ext uri="{9D8B030D-6E8A-4147-A177-3AD203B41FA5}">
                      <a16:colId xmlns:a16="http://schemas.microsoft.com/office/drawing/2014/main" val="2561662905"/>
                    </a:ext>
                  </a:extLst>
                </a:gridCol>
                <a:gridCol w="2590998">
                  <a:extLst>
                    <a:ext uri="{9D8B030D-6E8A-4147-A177-3AD203B41FA5}">
                      <a16:colId xmlns:a16="http://schemas.microsoft.com/office/drawing/2014/main" val="2030996110"/>
                    </a:ext>
                  </a:extLst>
                </a:gridCol>
              </a:tblGrid>
              <a:tr h="972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CAPITALES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 GRAN TOTAL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51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852.035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1.179.004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2.031.039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843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567.749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984.328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24935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 de Indias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279.776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738.890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577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83.161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3732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148.330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3792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Florencia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374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Popayán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236.890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945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51106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350.161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98553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 de Dios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7035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Quibdó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1596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159.621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2056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Riohacha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22901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241.189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406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248.731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369.413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07287"/>
                  </a:ext>
                </a:extLst>
              </a:tr>
              <a:tr h="286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109.649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182.177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291.825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8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9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397B7F72-FD0E-F04D-AEA9-25A6DB6189A4}"/>
              </a:ext>
            </a:extLst>
          </p:cNvPr>
          <p:cNvSpPr txBox="1"/>
          <p:nvPr/>
        </p:nvSpPr>
        <p:spPr>
          <a:xfrm>
            <a:off x="-97449" y="310936"/>
            <a:ext cx="817626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Distribución preliminar de las 11.177.242 proyectadas por capitales de departamento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6206406-38A3-0F49-9E6E-5946D3A40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54385"/>
              </p:ext>
            </p:extLst>
          </p:nvPr>
        </p:nvGraphicFramePr>
        <p:xfrm>
          <a:off x="1030515" y="972459"/>
          <a:ext cx="9797141" cy="5462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050">
                  <a:extLst>
                    <a:ext uri="{9D8B030D-6E8A-4147-A177-3AD203B41FA5}">
                      <a16:colId xmlns:a16="http://schemas.microsoft.com/office/drawing/2014/main" val="2801693551"/>
                    </a:ext>
                  </a:extLst>
                </a:gridCol>
                <a:gridCol w="2299872">
                  <a:extLst>
                    <a:ext uri="{9D8B030D-6E8A-4147-A177-3AD203B41FA5}">
                      <a16:colId xmlns:a16="http://schemas.microsoft.com/office/drawing/2014/main" val="249671057"/>
                    </a:ext>
                  </a:extLst>
                </a:gridCol>
                <a:gridCol w="2649221">
                  <a:extLst>
                    <a:ext uri="{9D8B030D-6E8A-4147-A177-3AD203B41FA5}">
                      <a16:colId xmlns:a16="http://schemas.microsoft.com/office/drawing/2014/main" val="2561662905"/>
                    </a:ext>
                  </a:extLst>
                </a:gridCol>
                <a:gridCol w="2590998">
                  <a:extLst>
                    <a:ext uri="{9D8B030D-6E8A-4147-A177-3AD203B41FA5}">
                      <a16:colId xmlns:a16="http://schemas.microsoft.com/office/drawing/2014/main" val="2030996110"/>
                    </a:ext>
                  </a:extLst>
                </a:gridCol>
              </a:tblGrid>
              <a:tr h="1015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CAPITALES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 GRAN TOTAL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518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Cúcuta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200.653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350.091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550.744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843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136.939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24935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167.724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214.374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382.098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5779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204.363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483.145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37328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37929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Ibagué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244.487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409.157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374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998.255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1.726.092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945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51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Yopal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98553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Mocoa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70358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1596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Leticia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20568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Inírida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22901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del Guaviare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406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Mitú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07287"/>
                  </a:ext>
                </a:extLst>
              </a:tr>
              <a:tr h="299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Carreño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85668"/>
                  </a:ext>
                </a:extLst>
              </a:tr>
              <a:tr h="299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general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4.407.423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6.769.819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11.177.242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7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7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397B7F72-FD0E-F04D-AEA9-25A6DB6189A4}"/>
              </a:ext>
            </a:extLst>
          </p:cNvPr>
          <p:cNvSpPr txBox="1"/>
          <p:nvPr/>
        </p:nvSpPr>
        <p:spPr>
          <a:xfrm>
            <a:off x="-97449" y="310936"/>
            <a:ext cx="8176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Distribución preliminar de las 572.312 proyectadas por Distrito Especial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6206406-38A3-0F49-9E6E-5946D3A40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3592"/>
              </p:ext>
            </p:extLst>
          </p:nvPr>
        </p:nvGraphicFramePr>
        <p:xfrm>
          <a:off x="1059543" y="1553030"/>
          <a:ext cx="9768115" cy="2440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262">
                  <a:extLst>
                    <a:ext uri="{9D8B030D-6E8A-4147-A177-3AD203B41FA5}">
                      <a16:colId xmlns:a16="http://schemas.microsoft.com/office/drawing/2014/main" val="2801693551"/>
                    </a:ext>
                  </a:extLst>
                </a:gridCol>
                <a:gridCol w="2235135">
                  <a:extLst>
                    <a:ext uri="{9D8B030D-6E8A-4147-A177-3AD203B41FA5}">
                      <a16:colId xmlns:a16="http://schemas.microsoft.com/office/drawing/2014/main" val="249671057"/>
                    </a:ext>
                  </a:extLst>
                </a:gridCol>
                <a:gridCol w="2574651">
                  <a:extLst>
                    <a:ext uri="{9D8B030D-6E8A-4147-A177-3AD203B41FA5}">
                      <a16:colId xmlns:a16="http://schemas.microsoft.com/office/drawing/2014/main" val="2561662905"/>
                    </a:ext>
                  </a:extLst>
                </a:gridCol>
                <a:gridCol w="2518067">
                  <a:extLst>
                    <a:ext uri="{9D8B030D-6E8A-4147-A177-3AD203B41FA5}">
                      <a16:colId xmlns:a16="http://schemas.microsoft.com/office/drawing/2014/main" val="2030996110"/>
                    </a:ext>
                  </a:extLst>
                </a:gridCol>
              </a:tblGrid>
              <a:tr h="920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DISTRITO</a:t>
                      </a:r>
                      <a:r>
                        <a:rPr lang="en-US" sz="2000" b="1" kern="1200" baseline="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ESPECIAL</a:t>
                      </a:r>
                      <a:endParaRPr lang="en-US" sz="2000" b="1" kern="1200" dirty="0">
                        <a:solidFill>
                          <a:srgbClr val="F52F63"/>
                        </a:solidFill>
                        <a:latin typeface="Avenir Next Condensed" panose="020B0506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TOTAL FASE 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rgbClr val="F52F63"/>
                          </a:solidFill>
                          <a:latin typeface="Avenir Next Condensed" panose="020B0506020202020204" pitchFamily="34" charset="0"/>
                          <a:ea typeface="+mn-ea"/>
                          <a:cs typeface="Calibri" panose="020F0502020204030204" pitchFamily="34" charset="0"/>
                        </a:rPr>
                        <a:t>  GRAN TOTAL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51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8432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Mompós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24935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 de Tumaco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577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Barrancabermeja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37328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125.968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37929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general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170.017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402.295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572.312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6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75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>
            <a:extLst>
              <a:ext uri="{FF2B5EF4-FFF2-40B4-BE49-F238E27FC236}">
                <a16:creationId xmlns:a16="http://schemas.microsoft.com/office/drawing/2014/main" id="{98E55432-8853-374C-A144-9F21B1D6E32E}"/>
              </a:ext>
            </a:extLst>
          </p:cNvPr>
          <p:cNvPicPr/>
          <p:nvPr/>
        </p:nvPicPr>
        <p:blipFill rotWithShape="1">
          <a:blip r:embed="rId2"/>
          <a:srcRect l="16633" t="22942" r="11575" b="9741"/>
          <a:stretch/>
        </p:blipFill>
        <p:spPr bwMode="auto">
          <a:xfrm>
            <a:off x="1272530" y="1170811"/>
            <a:ext cx="10017262" cy="5687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Google Shape;73471;p56">
            <a:extLst>
              <a:ext uri="{FF2B5EF4-FFF2-40B4-BE49-F238E27FC236}">
                <a16:creationId xmlns:a16="http://schemas.microsoft.com/office/drawing/2014/main" id="{0302C084-3072-4343-818C-BFEA168B973D}"/>
              </a:ext>
            </a:extLst>
          </p:cNvPr>
          <p:cNvSpPr txBox="1"/>
          <p:nvPr/>
        </p:nvSpPr>
        <p:spPr>
          <a:xfrm>
            <a:off x="287260" y="18864"/>
            <a:ext cx="817626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8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Logística de distribución de la vacuna en Colombia</a:t>
            </a:r>
          </a:p>
          <a:p>
            <a:r>
              <a:rPr lang="es-CO" sz="2800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Para vacunas con cadena de frío convencional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57CA2B2D-91E2-6341-ADAE-7E2F23CF3D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08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48"/>
          <p:cNvSpPr/>
          <p:nvPr/>
        </p:nvSpPr>
        <p:spPr>
          <a:xfrm>
            <a:off x="6457825" y="1100649"/>
            <a:ext cx="5352787" cy="5045113"/>
          </a:xfrm>
          <a:prstGeom prst="roundRect">
            <a:avLst/>
          </a:prstGeom>
          <a:solidFill>
            <a:srgbClr val="FF00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2" name="Google Shape;73471;p56"/>
          <p:cNvSpPr txBox="1"/>
          <p:nvPr/>
        </p:nvSpPr>
        <p:spPr>
          <a:xfrm>
            <a:off x="-15097" y="106541"/>
            <a:ext cx="10901692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cs typeface="Arial" panose="020B0604020202020204" pitchFamily="34" charset="0"/>
              </a:rPr>
              <a:t>Logística de distribución de la vacuna Pfizer en Colombia</a:t>
            </a:r>
          </a:p>
        </p:txBody>
      </p:sp>
      <p:pic>
        <p:nvPicPr>
          <p:cNvPr id="53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64562" t="22942" r="17959" b="59184"/>
          <a:stretch/>
        </p:blipFill>
        <p:spPr bwMode="auto">
          <a:xfrm>
            <a:off x="221982" y="2813664"/>
            <a:ext cx="1944276" cy="1355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69651" t="39379" r="17138" b="44545"/>
          <a:stretch/>
        </p:blipFill>
        <p:spPr bwMode="auto">
          <a:xfrm>
            <a:off x="3439890" y="1745570"/>
            <a:ext cx="1469572" cy="1219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47631" t="50289" r="37396" b="38659"/>
          <a:stretch/>
        </p:blipFill>
        <p:spPr bwMode="auto">
          <a:xfrm>
            <a:off x="3341917" y="3623206"/>
            <a:ext cx="1665515" cy="838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3173446" y="4620477"/>
            <a:ext cx="2024741" cy="318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67" dirty="0"/>
              <a:t>7 Centros regionales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3260274" y="1208315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Nivel Nacional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3173445" y="5191420"/>
            <a:ext cx="2024743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1600" dirty="0"/>
              <a:t>Almacena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1600" dirty="0"/>
              <a:t>Distribuye</a:t>
            </a:r>
          </a:p>
          <a:p>
            <a:endParaRPr lang="es-CO" sz="667" dirty="0"/>
          </a:p>
        </p:txBody>
      </p:sp>
      <p:sp>
        <p:nvSpPr>
          <p:cNvPr id="59" name="Rectángulo 58"/>
          <p:cNvSpPr/>
          <p:nvPr/>
        </p:nvSpPr>
        <p:spPr>
          <a:xfrm>
            <a:off x="3439889" y="3124789"/>
            <a:ext cx="127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srgbClr val="FF0066"/>
                </a:solidFill>
                <a:latin typeface="Arial Narrow" panose="020B0606020202030204" pitchFamily="34" charset="0"/>
              </a:rPr>
              <a:t>-70°C</a:t>
            </a:r>
          </a:p>
        </p:txBody>
      </p:sp>
      <p:pic>
        <p:nvPicPr>
          <p:cNvPr id="60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47865" t="50720" r="36967" b="39035"/>
          <a:stretch/>
        </p:blipFill>
        <p:spPr bwMode="auto">
          <a:xfrm>
            <a:off x="6961948" y="3153118"/>
            <a:ext cx="1687285" cy="776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23557" t="55027" r="63841" b="34728"/>
          <a:stretch/>
        </p:blipFill>
        <p:spPr bwMode="auto">
          <a:xfrm>
            <a:off x="9785505" y="3153117"/>
            <a:ext cx="1401785" cy="776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CuadroTexto 61"/>
          <p:cNvSpPr txBox="1"/>
          <p:nvPr/>
        </p:nvSpPr>
        <p:spPr>
          <a:xfrm>
            <a:off x="6865147" y="4271283"/>
            <a:ext cx="202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1600" dirty="0"/>
              <a:t>Recibe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1600" dirty="0"/>
              <a:t>Distribuye</a:t>
            </a:r>
          </a:p>
          <a:p>
            <a:endParaRPr lang="es-CO" sz="1600" dirty="0"/>
          </a:p>
        </p:txBody>
      </p:sp>
      <p:sp>
        <p:nvSpPr>
          <p:cNvPr id="63" name="Rectángulo 62"/>
          <p:cNvSpPr/>
          <p:nvPr/>
        </p:nvSpPr>
        <p:spPr>
          <a:xfrm>
            <a:off x="8546880" y="2575817"/>
            <a:ext cx="127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srgbClr val="FF0066"/>
                </a:solidFill>
                <a:latin typeface="Arial Narrow" panose="020B0606020202030204" pitchFamily="34" charset="0"/>
              </a:rPr>
              <a:t>2-8°C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857567" y="1451305"/>
            <a:ext cx="188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Nivel Departamental – Municipal (300)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9440474" y="1521754"/>
            <a:ext cx="188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IPS </a:t>
            </a:r>
          </a:p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Vacunadoras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8284453" y="5250637"/>
            <a:ext cx="202474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33" b="1" dirty="0">
                <a:solidFill>
                  <a:srgbClr val="FF0000"/>
                </a:solidFill>
              </a:rPr>
              <a:t>5 días</a:t>
            </a:r>
          </a:p>
        </p:txBody>
      </p:sp>
      <p:cxnSp>
        <p:nvCxnSpPr>
          <p:cNvPr id="70" name="Conector curvado 69"/>
          <p:cNvCxnSpPr/>
          <p:nvPr/>
        </p:nvCxnSpPr>
        <p:spPr>
          <a:xfrm flipV="1">
            <a:off x="3932093" y="3883134"/>
            <a:ext cx="3103412" cy="2520156"/>
          </a:xfrm>
          <a:prstGeom prst="curvedConnector3">
            <a:avLst>
              <a:gd name="adj1" fmla="val 59821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Conector curvado 70"/>
          <p:cNvCxnSpPr>
            <a:stCxn id="53" idx="2"/>
          </p:cNvCxnSpPr>
          <p:nvPr/>
        </p:nvCxnSpPr>
        <p:spPr>
          <a:xfrm rot="16200000" flipH="1">
            <a:off x="1450933" y="3912417"/>
            <a:ext cx="2234060" cy="2747684"/>
          </a:xfrm>
          <a:prstGeom prst="curved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Flecha derecha 71"/>
          <p:cNvSpPr/>
          <p:nvPr/>
        </p:nvSpPr>
        <p:spPr>
          <a:xfrm>
            <a:off x="2266781" y="3138455"/>
            <a:ext cx="705871" cy="6861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3" name="Flecha derecha 72"/>
          <p:cNvSpPr/>
          <p:nvPr/>
        </p:nvSpPr>
        <p:spPr>
          <a:xfrm>
            <a:off x="8842075" y="3214827"/>
            <a:ext cx="705871" cy="6861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4" name="CuadroTexto 73"/>
          <p:cNvSpPr txBox="1"/>
          <p:nvPr/>
        </p:nvSpPr>
        <p:spPr>
          <a:xfrm>
            <a:off x="5268693" y="2219381"/>
            <a:ext cx="1106236" cy="318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67" b="1" dirty="0"/>
              <a:t>Semanal</a:t>
            </a:r>
          </a:p>
        </p:txBody>
      </p:sp>
      <p:grpSp>
        <p:nvGrpSpPr>
          <p:cNvPr id="75" name="Google Shape;6751;p70">
            <a:extLst>
              <a:ext uri="{FF2B5EF4-FFF2-40B4-BE49-F238E27FC236}">
                <a16:creationId xmlns:a16="http://schemas.microsoft.com/office/drawing/2014/main" id="{134D7792-D09F-4FFC-94DF-C2B626731FBD}"/>
              </a:ext>
            </a:extLst>
          </p:cNvPr>
          <p:cNvGrpSpPr/>
          <p:nvPr/>
        </p:nvGrpSpPr>
        <p:grpSpPr>
          <a:xfrm>
            <a:off x="2208597" y="4056555"/>
            <a:ext cx="707603" cy="509732"/>
            <a:chOff x="3988156" y="1568461"/>
            <a:chExt cx="349052" cy="230049"/>
          </a:xfrm>
        </p:grpSpPr>
        <p:sp>
          <p:nvSpPr>
            <p:cNvPr id="76" name="Google Shape;6752;p70">
              <a:extLst>
                <a:ext uri="{FF2B5EF4-FFF2-40B4-BE49-F238E27FC236}">
                  <a16:creationId xmlns:a16="http://schemas.microsoft.com/office/drawing/2014/main" id="{C25D9F16-7F74-406D-BA34-286536CE5D90}"/>
                </a:ext>
              </a:extLst>
            </p:cNvPr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77" name="Google Shape;6753;p70">
              <a:extLst>
                <a:ext uri="{FF2B5EF4-FFF2-40B4-BE49-F238E27FC236}">
                  <a16:creationId xmlns:a16="http://schemas.microsoft.com/office/drawing/2014/main" id="{0C97569E-03B0-4FE4-9AF3-1CEA81C36804}"/>
                </a:ext>
              </a:extLst>
            </p:cNvPr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78" name="Google Shape;6754;p70">
              <a:extLst>
                <a:ext uri="{FF2B5EF4-FFF2-40B4-BE49-F238E27FC236}">
                  <a16:creationId xmlns:a16="http://schemas.microsoft.com/office/drawing/2014/main" id="{78D67CC8-DCF9-4C62-917A-8B7C690E8544}"/>
                </a:ext>
              </a:extLst>
            </p:cNvPr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81" name="Google Shape;6755;p70">
              <a:extLst>
                <a:ext uri="{FF2B5EF4-FFF2-40B4-BE49-F238E27FC236}">
                  <a16:creationId xmlns:a16="http://schemas.microsoft.com/office/drawing/2014/main" id="{3863673E-3F09-4929-B57E-B2543F2BB86F}"/>
                </a:ext>
              </a:extLst>
            </p:cNvPr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1" name="Google Shape;6756;p70">
              <a:extLst>
                <a:ext uri="{FF2B5EF4-FFF2-40B4-BE49-F238E27FC236}">
                  <a16:creationId xmlns:a16="http://schemas.microsoft.com/office/drawing/2014/main" id="{1DD47C3A-7272-4136-A95E-DFD040557E53}"/>
                </a:ext>
              </a:extLst>
            </p:cNvPr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2" name="Google Shape;6757;p70">
              <a:extLst>
                <a:ext uri="{FF2B5EF4-FFF2-40B4-BE49-F238E27FC236}">
                  <a16:creationId xmlns:a16="http://schemas.microsoft.com/office/drawing/2014/main" id="{50D55A97-83B9-4616-8C55-4B7EE3362703}"/>
                </a:ext>
              </a:extLst>
            </p:cNvPr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3" name="Google Shape;6758;p70">
              <a:extLst>
                <a:ext uri="{FF2B5EF4-FFF2-40B4-BE49-F238E27FC236}">
                  <a16:creationId xmlns:a16="http://schemas.microsoft.com/office/drawing/2014/main" id="{A399AF68-5E73-45AA-AA0E-C176543756FC}"/>
                </a:ext>
              </a:extLst>
            </p:cNvPr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</p:grpSp>
      <p:grpSp>
        <p:nvGrpSpPr>
          <p:cNvPr id="104" name="Google Shape;6751;p70">
            <a:extLst>
              <a:ext uri="{FF2B5EF4-FFF2-40B4-BE49-F238E27FC236}">
                <a16:creationId xmlns:a16="http://schemas.microsoft.com/office/drawing/2014/main" id="{134D7792-D09F-4FFC-94DF-C2B626731FBD}"/>
              </a:ext>
            </a:extLst>
          </p:cNvPr>
          <p:cNvGrpSpPr/>
          <p:nvPr/>
        </p:nvGrpSpPr>
        <p:grpSpPr>
          <a:xfrm>
            <a:off x="5412545" y="2781001"/>
            <a:ext cx="707603" cy="509732"/>
            <a:chOff x="3988156" y="1568461"/>
            <a:chExt cx="349052" cy="230049"/>
          </a:xfrm>
        </p:grpSpPr>
        <p:sp>
          <p:nvSpPr>
            <p:cNvPr id="105" name="Google Shape;6752;p70">
              <a:extLst>
                <a:ext uri="{FF2B5EF4-FFF2-40B4-BE49-F238E27FC236}">
                  <a16:creationId xmlns:a16="http://schemas.microsoft.com/office/drawing/2014/main" id="{C25D9F16-7F74-406D-BA34-286536CE5D90}"/>
                </a:ext>
              </a:extLst>
            </p:cNvPr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6" name="Google Shape;6753;p70">
              <a:extLst>
                <a:ext uri="{FF2B5EF4-FFF2-40B4-BE49-F238E27FC236}">
                  <a16:creationId xmlns:a16="http://schemas.microsoft.com/office/drawing/2014/main" id="{0C97569E-03B0-4FE4-9AF3-1CEA81C36804}"/>
                </a:ext>
              </a:extLst>
            </p:cNvPr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7" name="Google Shape;6754;p70">
              <a:extLst>
                <a:ext uri="{FF2B5EF4-FFF2-40B4-BE49-F238E27FC236}">
                  <a16:creationId xmlns:a16="http://schemas.microsoft.com/office/drawing/2014/main" id="{78D67CC8-DCF9-4C62-917A-8B7C690E8544}"/>
                </a:ext>
              </a:extLst>
            </p:cNvPr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8" name="Google Shape;6755;p70">
              <a:extLst>
                <a:ext uri="{FF2B5EF4-FFF2-40B4-BE49-F238E27FC236}">
                  <a16:creationId xmlns:a16="http://schemas.microsoft.com/office/drawing/2014/main" id="{3863673E-3F09-4929-B57E-B2543F2BB86F}"/>
                </a:ext>
              </a:extLst>
            </p:cNvPr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09" name="Google Shape;6756;p70">
              <a:extLst>
                <a:ext uri="{FF2B5EF4-FFF2-40B4-BE49-F238E27FC236}">
                  <a16:creationId xmlns:a16="http://schemas.microsoft.com/office/drawing/2014/main" id="{1DD47C3A-7272-4136-A95E-DFD040557E53}"/>
                </a:ext>
              </a:extLst>
            </p:cNvPr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10" name="Google Shape;6757;p70">
              <a:extLst>
                <a:ext uri="{FF2B5EF4-FFF2-40B4-BE49-F238E27FC236}">
                  <a16:creationId xmlns:a16="http://schemas.microsoft.com/office/drawing/2014/main" id="{50D55A97-83B9-4616-8C55-4B7EE3362703}"/>
                </a:ext>
              </a:extLst>
            </p:cNvPr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  <p:sp>
          <p:nvSpPr>
            <p:cNvPr id="111" name="Google Shape;6758;p70">
              <a:extLst>
                <a:ext uri="{FF2B5EF4-FFF2-40B4-BE49-F238E27FC236}">
                  <a16:creationId xmlns:a16="http://schemas.microsoft.com/office/drawing/2014/main" id="{A399AF68-5E73-45AA-AA0E-C176543756FC}"/>
                </a:ext>
              </a:extLst>
            </p:cNvPr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endParaRPr sz="1733" dirty="0"/>
            </a:p>
          </p:txBody>
        </p:sp>
      </p:grpSp>
      <p:pic>
        <p:nvPicPr>
          <p:cNvPr id="112" name="Imagen 1">
            <a:extLst>
              <a:ext uri="{FF2B5EF4-FFF2-40B4-BE49-F238E27FC236}">
                <a16:creationId xmlns:a16="http://schemas.microsoft.com/office/drawing/2014/main" id="{E16B2DD3-A134-463A-8278-D999C8E6241B}"/>
              </a:ext>
            </a:extLst>
          </p:cNvPr>
          <p:cNvPicPr/>
          <p:nvPr/>
        </p:nvPicPr>
        <p:blipFill rotWithShape="1">
          <a:blip r:embed="rId3"/>
          <a:srcRect l="65760" t="55946" r="24453" b="35442"/>
          <a:stretch/>
        </p:blipFill>
        <p:spPr bwMode="auto">
          <a:xfrm flipH="1">
            <a:off x="5495137" y="3875272"/>
            <a:ext cx="646108" cy="37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Flecha derecha 112"/>
          <p:cNvSpPr/>
          <p:nvPr/>
        </p:nvSpPr>
        <p:spPr>
          <a:xfrm>
            <a:off x="5268692" y="3243943"/>
            <a:ext cx="1491336" cy="686164"/>
          </a:xfrm>
          <a:prstGeom prst="rightArrow">
            <a:avLst>
              <a:gd name="adj1" fmla="val 50000"/>
              <a:gd name="adj2" fmla="val 706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14" name="Rectángulo 113"/>
          <p:cNvSpPr/>
          <p:nvPr/>
        </p:nvSpPr>
        <p:spPr>
          <a:xfrm>
            <a:off x="731139" y="5661306"/>
            <a:ext cx="1504130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Etapa 1</a:t>
            </a:r>
          </a:p>
        </p:txBody>
      </p:sp>
      <p:sp>
        <p:nvSpPr>
          <p:cNvPr id="115" name="Rectángulo 114"/>
          <p:cNvSpPr/>
          <p:nvPr/>
        </p:nvSpPr>
        <p:spPr>
          <a:xfrm>
            <a:off x="5236030" y="1428450"/>
            <a:ext cx="124992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3"/>
                </a:solidFill>
              </a:rPr>
              <a:t>Etapa 2</a:t>
            </a:r>
          </a:p>
        </p:txBody>
      </p:sp>
      <p:sp>
        <p:nvSpPr>
          <p:cNvPr id="116" name="Rectángulo redondeado 115"/>
          <p:cNvSpPr/>
          <p:nvPr/>
        </p:nvSpPr>
        <p:spPr>
          <a:xfrm>
            <a:off x="3080658" y="1061773"/>
            <a:ext cx="2155372" cy="5045113"/>
          </a:xfrm>
          <a:prstGeom prst="roundRect">
            <a:avLst/>
          </a:prstGeom>
          <a:solidFill>
            <a:srgbClr val="0956E8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117" name="CuadroTexto 116"/>
          <p:cNvSpPr txBox="1"/>
          <p:nvPr/>
        </p:nvSpPr>
        <p:spPr>
          <a:xfrm>
            <a:off x="3091363" y="3416018"/>
            <a:ext cx="219551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67" b="1" dirty="0">
                <a:solidFill>
                  <a:srgbClr val="F62F63"/>
                </a:solidFill>
              </a:rPr>
              <a:t>44 ultracongeladores</a:t>
            </a:r>
          </a:p>
        </p:txBody>
      </p:sp>
      <p:pic>
        <p:nvPicPr>
          <p:cNvPr id="48" name="Google Shape;110;p3">
            <a:extLst>
              <a:ext uri="{FF2B5EF4-FFF2-40B4-BE49-F238E27FC236}">
                <a16:creationId xmlns:a16="http://schemas.microsoft.com/office/drawing/2014/main" id="{FFFD073F-776A-4ADA-9314-4348CCACFE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9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B0513803-1631-B447-A90A-525D50022F21}"/>
              </a:ext>
            </a:extLst>
          </p:cNvPr>
          <p:cNvSpPr/>
          <p:nvPr/>
        </p:nvSpPr>
        <p:spPr>
          <a:xfrm>
            <a:off x="3461860" y="5710865"/>
            <a:ext cx="5203350" cy="916234"/>
          </a:xfrm>
          <a:prstGeom prst="rect">
            <a:avLst/>
          </a:prstGeom>
          <a:solidFill>
            <a:srgbClr val="759FF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88" name="11 Conector recto">
            <a:extLst>
              <a:ext uri="{FF2B5EF4-FFF2-40B4-BE49-F238E27FC236}">
                <a16:creationId xmlns:a16="http://schemas.microsoft.com/office/drawing/2014/main" id="{336B4392-F9FF-3F48-94E1-784F66A157A2}"/>
              </a:ext>
            </a:extLst>
          </p:cNvPr>
          <p:cNvCxnSpPr>
            <a:cxnSpLocks/>
          </p:cNvCxnSpPr>
          <p:nvPr/>
        </p:nvCxnSpPr>
        <p:spPr>
          <a:xfrm>
            <a:off x="1074330" y="1139451"/>
            <a:ext cx="0" cy="44235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11 Conector recto">
            <a:extLst>
              <a:ext uri="{FF2B5EF4-FFF2-40B4-BE49-F238E27FC236}">
                <a16:creationId xmlns:a16="http://schemas.microsoft.com/office/drawing/2014/main" id="{5E2C0278-EC4B-914D-B444-5A4D73525ABB}"/>
              </a:ext>
            </a:extLst>
          </p:cNvPr>
          <p:cNvCxnSpPr>
            <a:cxnSpLocks/>
          </p:cNvCxnSpPr>
          <p:nvPr/>
        </p:nvCxnSpPr>
        <p:spPr>
          <a:xfrm flipV="1">
            <a:off x="-65314" y="1019482"/>
            <a:ext cx="8522019" cy="19208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Elipse 15">
            <a:extLst>
              <a:ext uri="{FF2B5EF4-FFF2-40B4-BE49-F238E27FC236}">
                <a16:creationId xmlns:a16="http://schemas.microsoft.com/office/drawing/2014/main" id="{64AEE139-E6FD-B747-87FB-FDB0EF7D87A1}"/>
              </a:ext>
            </a:extLst>
          </p:cNvPr>
          <p:cNvSpPr/>
          <p:nvPr/>
        </p:nvSpPr>
        <p:spPr>
          <a:xfrm>
            <a:off x="982941" y="964559"/>
            <a:ext cx="182779" cy="182779"/>
          </a:xfrm>
          <a:prstGeom prst="ellipse">
            <a:avLst/>
          </a:prstGeom>
          <a:solidFill>
            <a:srgbClr val="053A61"/>
          </a:solidFill>
          <a:ln w="19050">
            <a:solidFill>
              <a:srgbClr val="2D6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Rectángulo 25">
            <a:extLst>
              <a:ext uri="{FF2B5EF4-FFF2-40B4-BE49-F238E27FC236}">
                <a16:creationId xmlns:a16="http://schemas.microsoft.com/office/drawing/2014/main" id="{FC7E3163-4BED-EB48-AA83-956FA45B2C5E}"/>
              </a:ext>
            </a:extLst>
          </p:cNvPr>
          <p:cNvSpPr/>
          <p:nvPr/>
        </p:nvSpPr>
        <p:spPr>
          <a:xfrm>
            <a:off x="234704" y="1689333"/>
            <a:ext cx="16860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conversaciones con distintas casas farmacéuticas </a:t>
            </a:r>
          </a:p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Covax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Rectángulo 3">
            <a:extLst>
              <a:ext uri="{FF2B5EF4-FFF2-40B4-BE49-F238E27FC236}">
                <a16:creationId xmlns:a16="http://schemas.microsoft.com/office/drawing/2014/main" id="{D9582A7A-1D14-A443-8FFF-DF8E70219A17}"/>
              </a:ext>
            </a:extLst>
          </p:cNvPr>
          <p:cNvSpPr/>
          <p:nvPr/>
        </p:nvSpPr>
        <p:spPr>
          <a:xfrm>
            <a:off x="9136386" y="2279616"/>
            <a:ext cx="3487560" cy="230882"/>
          </a:xfrm>
          <a:prstGeom prst="rect">
            <a:avLst/>
          </a:prstGeom>
          <a:solidFill>
            <a:srgbClr val="CB276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5" name="Rectángulo 11">
            <a:extLst>
              <a:ext uri="{FF2B5EF4-FFF2-40B4-BE49-F238E27FC236}">
                <a16:creationId xmlns:a16="http://schemas.microsoft.com/office/drawing/2014/main" id="{7261F7A8-03B5-054E-AEDE-B43A7675691C}"/>
              </a:ext>
            </a:extLst>
          </p:cNvPr>
          <p:cNvSpPr/>
          <p:nvPr/>
        </p:nvSpPr>
        <p:spPr>
          <a:xfrm>
            <a:off x="10070587" y="1418081"/>
            <a:ext cx="142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</a:p>
        </p:txBody>
      </p:sp>
      <p:cxnSp>
        <p:nvCxnSpPr>
          <p:cNvPr id="107" name="11 Conector recto">
            <a:extLst>
              <a:ext uri="{FF2B5EF4-FFF2-40B4-BE49-F238E27FC236}">
                <a16:creationId xmlns:a16="http://schemas.microsoft.com/office/drawing/2014/main" id="{083F163B-F197-FD4F-8F28-08942F8C4E4E}"/>
              </a:ext>
            </a:extLst>
          </p:cNvPr>
          <p:cNvCxnSpPr>
            <a:cxnSpLocks/>
          </p:cNvCxnSpPr>
          <p:nvPr/>
        </p:nvCxnSpPr>
        <p:spPr>
          <a:xfrm>
            <a:off x="11579701" y="-17290"/>
            <a:ext cx="0" cy="263900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Rectángulo 24">
            <a:extLst>
              <a:ext uri="{FF2B5EF4-FFF2-40B4-BE49-F238E27FC236}">
                <a16:creationId xmlns:a16="http://schemas.microsoft.com/office/drawing/2014/main" id="{B32E1198-6FFB-1E4B-810B-C0E6BB1039EE}"/>
              </a:ext>
            </a:extLst>
          </p:cNvPr>
          <p:cNvSpPr/>
          <p:nvPr/>
        </p:nvSpPr>
        <p:spPr>
          <a:xfrm>
            <a:off x="703024" y="534679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endParaRPr lang="es-CO" sz="2000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ángulo 25">
            <a:extLst>
              <a:ext uri="{FF2B5EF4-FFF2-40B4-BE49-F238E27FC236}">
                <a16:creationId xmlns:a16="http://schemas.microsoft.com/office/drawing/2014/main" id="{F311C260-AEA4-CC4F-9C61-959784EFAEB8}"/>
              </a:ext>
            </a:extLst>
          </p:cNvPr>
          <p:cNvSpPr/>
          <p:nvPr/>
        </p:nvSpPr>
        <p:spPr>
          <a:xfrm>
            <a:off x="2028178" y="1714089"/>
            <a:ext cx="20320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borrador de estrategia de acceso.</a:t>
            </a:r>
          </a:p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frentes de negociación: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8" name="11 Conector recto">
            <a:extLst>
              <a:ext uri="{FF2B5EF4-FFF2-40B4-BE49-F238E27FC236}">
                <a16:creationId xmlns:a16="http://schemas.microsoft.com/office/drawing/2014/main" id="{D65E0F69-5BA1-954E-BD63-90756C43F1D5}"/>
              </a:ext>
            </a:extLst>
          </p:cNvPr>
          <p:cNvCxnSpPr>
            <a:cxnSpLocks/>
          </p:cNvCxnSpPr>
          <p:nvPr/>
        </p:nvCxnSpPr>
        <p:spPr>
          <a:xfrm>
            <a:off x="2941230" y="1139451"/>
            <a:ext cx="0" cy="44235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9" name="Elipse 15">
            <a:extLst>
              <a:ext uri="{FF2B5EF4-FFF2-40B4-BE49-F238E27FC236}">
                <a16:creationId xmlns:a16="http://schemas.microsoft.com/office/drawing/2014/main" id="{3C0ACCC1-9FDB-2A46-ACED-9FDCC1AD71B3}"/>
              </a:ext>
            </a:extLst>
          </p:cNvPr>
          <p:cNvSpPr/>
          <p:nvPr/>
        </p:nvSpPr>
        <p:spPr>
          <a:xfrm>
            <a:off x="2849841" y="964559"/>
            <a:ext cx="182779" cy="182779"/>
          </a:xfrm>
          <a:prstGeom prst="ellipse">
            <a:avLst/>
          </a:prstGeom>
          <a:solidFill>
            <a:srgbClr val="053A61"/>
          </a:solidFill>
          <a:ln w="19050">
            <a:solidFill>
              <a:srgbClr val="2D6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Rectángulo 24">
            <a:extLst>
              <a:ext uri="{FF2B5EF4-FFF2-40B4-BE49-F238E27FC236}">
                <a16:creationId xmlns:a16="http://schemas.microsoft.com/office/drawing/2014/main" id="{AA65E951-47BE-3D4B-ACD3-BBFED8DEF412}"/>
              </a:ext>
            </a:extLst>
          </p:cNvPr>
          <p:cNvSpPr/>
          <p:nvPr/>
        </p:nvSpPr>
        <p:spPr>
          <a:xfrm>
            <a:off x="2569924" y="534679"/>
            <a:ext cx="68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s-CO" sz="2000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7B4CE-938C-6646-BAED-7203661AB175}"/>
              </a:ext>
            </a:extLst>
          </p:cNvPr>
          <p:cNvSpPr/>
          <p:nvPr/>
        </p:nvSpPr>
        <p:spPr>
          <a:xfrm>
            <a:off x="1766038" y="2759557"/>
            <a:ext cx="2399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ángulo 25">
            <a:extLst>
              <a:ext uri="{FF2B5EF4-FFF2-40B4-BE49-F238E27FC236}">
                <a16:creationId xmlns:a16="http://schemas.microsoft.com/office/drawing/2014/main" id="{758EA238-B1D9-C74D-A53B-B237C847604A}"/>
              </a:ext>
            </a:extLst>
          </p:cNvPr>
          <p:cNvSpPr/>
          <p:nvPr/>
        </p:nvSpPr>
        <p:spPr>
          <a:xfrm>
            <a:off x="4241667" y="1698814"/>
            <a:ext cx="1623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Estratégico de Salud del MSPS comienza análisis de las vacunas candidatas.</a:t>
            </a:r>
          </a:p>
        </p:txBody>
      </p:sp>
      <p:cxnSp>
        <p:nvCxnSpPr>
          <p:cNvPr id="134" name="11 Conector recto">
            <a:extLst>
              <a:ext uri="{FF2B5EF4-FFF2-40B4-BE49-F238E27FC236}">
                <a16:creationId xmlns:a16="http://schemas.microsoft.com/office/drawing/2014/main" id="{79EC778F-0E9F-F244-9476-9993C131C12A}"/>
              </a:ext>
            </a:extLst>
          </p:cNvPr>
          <p:cNvCxnSpPr>
            <a:cxnSpLocks/>
          </p:cNvCxnSpPr>
          <p:nvPr/>
        </p:nvCxnSpPr>
        <p:spPr>
          <a:xfrm>
            <a:off x="5053206" y="1139451"/>
            <a:ext cx="0" cy="44235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Elipse 15">
            <a:extLst>
              <a:ext uri="{FF2B5EF4-FFF2-40B4-BE49-F238E27FC236}">
                <a16:creationId xmlns:a16="http://schemas.microsoft.com/office/drawing/2014/main" id="{C0C8E0FF-4FDB-B543-917E-168B1EC6546D}"/>
              </a:ext>
            </a:extLst>
          </p:cNvPr>
          <p:cNvSpPr/>
          <p:nvPr/>
        </p:nvSpPr>
        <p:spPr>
          <a:xfrm>
            <a:off x="4961817" y="964559"/>
            <a:ext cx="182779" cy="182779"/>
          </a:xfrm>
          <a:prstGeom prst="ellipse">
            <a:avLst/>
          </a:prstGeom>
          <a:solidFill>
            <a:srgbClr val="053A61"/>
          </a:solidFill>
          <a:ln w="19050">
            <a:solidFill>
              <a:srgbClr val="2D6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Rectángulo 24">
            <a:extLst>
              <a:ext uri="{FF2B5EF4-FFF2-40B4-BE49-F238E27FC236}">
                <a16:creationId xmlns:a16="http://schemas.microsoft.com/office/drawing/2014/main" id="{E5F4C96B-A15C-4142-9C6A-34CA9075C97F}"/>
              </a:ext>
            </a:extLst>
          </p:cNvPr>
          <p:cNvSpPr/>
          <p:nvPr/>
        </p:nvSpPr>
        <p:spPr>
          <a:xfrm>
            <a:off x="4560749" y="53467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endParaRPr lang="es-CO" sz="2000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84C21D-849C-9245-9C25-31F739EF0CBC}"/>
              </a:ext>
            </a:extLst>
          </p:cNvPr>
          <p:cNvSpPr/>
          <p:nvPr/>
        </p:nvSpPr>
        <p:spPr>
          <a:xfrm>
            <a:off x="1716916" y="3947899"/>
            <a:ext cx="2448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59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</a:t>
            </a:r>
            <a:r>
              <a:rPr lang="en-US" sz="1400" b="1" dirty="0" err="1">
                <a:solidFill>
                  <a:srgbClr val="759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r>
              <a:rPr lang="en-US" sz="1400" b="1" dirty="0">
                <a:solidFill>
                  <a:srgbClr val="759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MSPS para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Inmunización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covid-19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7DBFF-24ED-DB4E-BE11-549AE0E61E0F}"/>
              </a:ext>
            </a:extLst>
          </p:cNvPr>
          <p:cNvSpPr/>
          <p:nvPr/>
        </p:nvSpPr>
        <p:spPr>
          <a:xfrm>
            <a:off x="3537857" y="5801141"/>
            <a:ext cx="2678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candidatas</a:t>
            </a:r>
            <a:endParaRPr lang="en-US" sz="140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</a:t>
            </a:r>
            <a:endParaRPr lang="en-US" sz="140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8" name="Rectángulo 25">
            <a:extLst>
              <a:ext uri="{FF2B5EF4-FFF2-40B4-BE49-F238E27FC236}">
                <a16:creationId xmlns:a16="http://schemas.microsoft.com/office/drawing/2014/main" id="{7ACC2C0A-9BAC-BF4B-94D3-5151996F80CF}"/>
              </a:ext>
            </a:extLst>
          </p:cNvPr>
          <p:cNvSpPr/>
          <p:nvPr/>
        </p:nvSpPr>
        <p:spPr>
          <a:xfrm>
            <a:off x="6123599" y="1698814"/>
            <a:ext cx="224778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septiembre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Instancia de Coordinación y Asesoría para el Acceso a Vacunas Seguras y Eficaces contra el Covid-19.</a:t>
            </a:r>
          </a:p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entidades del Estado y expertos científicos. </a:t>
            </a:r>
          </a:p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y evaluación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técnicos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vacunas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exitosas internacionales</a:t>
            </a:r>
          </a:p>
        </p:txBody>
      </p:sp>
      <p:cxnSp>
        <p:nvCxnSpPr>
          <p:cNvPr id="139" name="11 Conector recto">
            <a:extLst>
              <a:ext uri="{FF2B5EF4-FFF2-40B4-BE49-F238E27FC236}">
                <a16:creationId xmlns:a16="http://schemas.microsoft.com/office/drawing/2014/main" id="{F5126CB7-6504-4944-81DE-1956698D237A}"/>
              </a:ext>
            </a:extLst>
          </p:cNvPr>
          <p:cNvCxnSpPr>
            <a:cxnSpLocks/>
          </p:cNvCxnSpPr>
          <p:nvPr/>
        </p:nvCxnSpPr>
        <p:spPr>
          <a:xfrm>
            <a:off x="7162192" y="1139451"/>
            <a:ext cx="0" cy="44235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Elipse 15">
            <a:extLst>
              <a:ext uri="{FF2B5EF4-FFF2-40B4-BE49-F238E27FC236}">
                <a16:creationId xmlns:a16="http://schemas.microsoft.com/office/drawing/2014/main" id="{CA164D47-AB4D-8049-BBE9-417747282173}"/>
              </a:ext>
            </a:extLst>
          </p:cNvPr>
          <p:cNvSpPr/>
          <p:nvPr/>
        </p:nvSpPr>
        <p:spPr>
          <a:xfrm>
            <a:off x="7070803" y="964559"/>
            <a:ext cx="182779" cy="182779"/>
          </a:xfrm>
          <a:prstGeom prst="ellipse">
            <a:avLst/>
          </a:prstGeom>
          <a:solidFill>
            <a:srgbClr val="053A61"/>
          </a:solidFill>
          <a:ln w="19050">
            <a:solidFill>
              <a:srgbClr val="2D6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1" name="Rectángulo 24">
            <a:extLst>
              <a:ext uri="{FF2B5EF4-FFF2-40B4-BE49-F238E27FC236}">
                <a16:creationId xmlns:a16="http://schemas.microsoft.com/office/drawing/2014/main" id="{28EBB00A-1F8B-2944-BBD2-32CD4111BE9A}"/>
              </a:ext>
            </a:extLst>
          </p:cNvPr>
          <p:cNvSpPr/>
          <p:nvPr/>
        </p:nvSpPr>
        <p:spPr>
          <a:xfrm>
            <a:off x="6452530" y="534679"/>
            <a:ext cx="1388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endParaRPr lang="es-CO" sz="2000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21A2A-9F06-9941-8DFE-0773BE58F2E4}"/>
              </a:ext>
            </a:extLst>
          </p:cNvPr>
          <p:cNvSpPr/>
          <p:nvPr/>
        </p:nvSpPr>
        <p:spPr>
          <a:xfrm>
            <a:off x="461914" y="5738740"/>
            <a:ext cx="279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incluyen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US" sz="16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6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A856B42-EEEF-3542-AD03-62656460A433}"/>
              </a:ext>
            </a:extLst>
          </p:cNvPr>
          <p:cNvSpPr/>
          <p:nvPr/>
        </p:nvSpPr>
        <p:spPr>
          <a:xfrm>
            <a:off x="6032500" y="5801141"/>
            <a:ext cx="2678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priorización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endParaRPr lang="en-US" sz="140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riangle 143">
            <a:extLst>
              <a:ext uri="{FF2B5EF4-FFF2-40B4-BE49-F238E27FC236}">
                <a16:creationId xmlns:a16="http://schemas.microsoft.com/office/drawing/2014/main" id="{7F433396-1062-A040-A4E4-B2E1710A952C}"/>
              </a:ext>
            </a:extLst>
          </p:cNvPr>
          <p:cNvSpPr/>
          <p:nvPr/>
        </p:nvSpPr>
        <p:spPr>
          <a:xfrm rot="10800000">
            <a:off x="2582624" y="5568532"/>
            <a:ext cx="309414" cy="157508"/>
          </a:xfrm>
          <a:prstGeom prst="triangle">
            <a:avLst/>
          </a:prstGeom>
          <a:solidFill>
            <a:srgbClr val="759FF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45" name="Triangle 144">
            <a:extLst>
              <a:ext uri="{FF2B5EF4-FFF2-40B4-BE49-F238E27FC236}">
                <a16:creationId xmlns:a16="http://schemas.microsoft.com/office/drawing/2014/main" id="{014CA856-8A34-9F4A-8512-373718B5DA12}"/>
              </a:ext>
            </a:extLst>
          </p:cNvPr>
          <p:cNvSpPr/>
          <p:nvPr/>
        </p:nvSpPr>
        <p:spPr>
          <a:xfrm rot="10800000">
            <a:off x="2582624" y="5441532"/>
            <a:ext cx="309414" cy="157508"/>
          </a:xfrm>
          <a:prstGeom prst="triangle">
            <a:avLst/>
          </a:prstGeom>
          <a:solidFill>
            <a:srgbClr val="759FF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5A4A6-0099-384A-A54E-D3FB11477466}"/>
              </a:ext>
            </a:extLst>
          </p:cNvPr>
          <p:cNvSpPr/>
          <p:nvPr/>
        </p:nvSpPr>
        <p:spPr>
          <a:xfrm>
            <a:off x="9102879" y="1835099"/>
            <a:ext cx="2433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tiempo</a:t>
            </a:r>
            <a:endParaRPr lang="es-CO" sz="4000" b="1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576131F8-6386-2047-9D6E-A7E1662A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6568" y="304389"/>
            <a:ext cx="1200329" cy="1200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DBD4FC-DF66-0C48-B3DD-FD6C8B64E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166" y="3149600"/>
            <a:ext cx="457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3471;p56"/>
          <p:cNvSpPr txBox="1"/>
          <p:nvPr/>
        </p:nvSpPr>
        <p:spPr>
          <a:xfrm>
            <a:off x="417951" y="213387"/>
            <a:ext cx="10901692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cs typeface="Arial" panose="020B0604020202020204" pitchFamily="34" charset="0"/>
              </a:rPr>
              <a:t>Vacunadores de red pública y privada por municipio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66955" r="82025" b="7613"/>
          <a:stretch/>
        </p:blipFill>
        <p:spPr>
          <a:xfrm>
            <a:off x="682439" y="3586563"/>
            <a:ext cx="2492039" cy="28166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28BEA9-6C76-4098-A82F-B58C989FE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-703" r="27501"/>
          <a:stretch/>
        </p:blipFill>
        <p:spPr>
          <a:xfrm>
            <a:off x="6812791" y="767330"/>
            <a:ext cx="5202621" cy="60021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130287-AD74-4B2C-BFB7-1684882FD2E4}"/>
              </a:ext>
            </a:extLst>
          </p:cNvPr>
          <p:cNvSpPr txBox="1"/>
          <p:nvPr/>
        </p:nvSpPr>
        <p:spPr>
          <a:xfrm>
            <a:off x="451067" y="1450574"/>
            <a:ext cx="6897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Total vacunadores: 7.920</a:t>
            </a:r>
          </a:p>
          <a:p>
            <a:r>
              <a:rPr lang="es-ES" sz="2800" b="1" dirty="0"/>
              <a:t>Capacidad de vacunación/día: 277.200</a:t>
            </a:r>
          </a:p>
          <a:p>
            <a:r>
              <a:rPr lang="es-ES" sz="2800" b="1" dirty="0"/>
              <a:t>Consumo de vacunación PAI: 100.000 </a:t>
            </a:r>
          </a:p>
          <a:p>
            <a:r>
              <a:rPr lang="es-ES" sz="2800" b="1" dirty="0"/>
              <a:t>Disponibilidad: 177.200</a:t>
            </a:r>
          </a:p>
          <a:p>
            <a:endParaRPr lang="es-CO" sz="2800" b="1" dirty="0"/>
          </a:p>
        </p:txBody>
      </p:sp>
      <p:pic>
        <p:nvPicPr>
          <p:cNvPr id="6" name="Google Shape;110;p3">
            <a:extLst>
              <a:ext uri="{FF2B5EF4-FFF2-40B4-BE49-F238E27FC236}">
                <a16:creationId xmlns:a16="http://schemas.microsoft.com/office/drawing/2014/main" id="{8195951D-04ED-45D7-839A-37C9242B73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3C9C0-1D8E-204D-AF5A-7D89059C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654"/>
            <a:ext cx="12192000" cy="5860676"/>
          </a:xfrm>
          <a:prstGeom prst="rect">
            <a:avLst/>
          </a:prstGeom>
        </p:spPr>
      </p:pic>
      <p:sp>
        <p:nvSpPr>
          <p:cNvPr id="3" name="Google Shape;73471;p56">
            <a:extLst>
              <a:ext uri="{FF2B5EF4-FFF2-40B4-BE49-F238E27FC236}">
                <a16:creationId xmlns:a16="http://schemas.microsoft.com/office/drawing/2014/main" id="{366E42A9-DBC7-8D4A-AD20-39C8A127F3C9}"/>
              </a:ext>
            </a:extLst>
          </p:cNvPr>
          <p:cNvSpPr txBox="1"/>
          <p:nvPr/>
        </p:nvSpPr>
        <p:spPr>
          <a:xfrm>
            <a:off x="90232" y="167235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Estrategia de vacunación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id="{639F89D0-518F-DE4B-8E79-DC607CBECF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FB8573A-4ED1-4A5E-947F-57AB7ED58831}"/>
              </a:ext>
            </a:extLst>
          </p:cNvPr>
          <p:cNvSpPr/>
          <p:nvPr/>
        </p:nvSpPr>
        <p:spPr>
          <a:xfrm>
            <a:off x="4687614" y="3657600"/>
            <a:ext cx="1954923" cy="536028"/>
          </a:xfrm>
          <a:prstGeom prst="rect">
            <a:avLst/>
          </a:prstGeom>
          <a:solidFill>
            <a:srgbClr val="E5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DD5803-2FBC-41FA-B336-FE0F337E6E64}"/>
              </a:ext>
            </a:extLst>
          </p:cNvPr>
          <p:cNvSpPr txBox="1"/>
          <p:nvPr/>
        </p:nvSpPr>
        <p:spPr>
          <a:xfrm>
            <a:off x="6642538" y="6113123"/>
            <a:ext cx="1156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Registro 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9884F7-49CF-4DAA-8BA1-323D37F98D09}"/>
              </a:ext>
            </a:extLst>
          </p:cNvPr>
          <p:cNvSpPr/>
          <p:nvPr/>
        </p:nvSpPr>
        <p:spPr>
          <a:xfrm>
            <a:off x="279418" y="3429000"/>
            <a:ext cx="3556858" cy="305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7B879613-0773-4E68-AE38-4926E8F0E6F1}"/>
              </a:ext>
            </a:extLst>
          </p:cNvPr>
          <p:cNvSpPr/>
          <p:nvPr/>
        </p:nvSpPr>
        <p:spPr>
          <a:xfrm flipH="1">
            <a:off x="2564523" y="3429000"/>
            <a:ext cx="1271752" cy="1952396"/>
          </a:xfrm>
          <a:prstGeom prst="bentUp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3FCD3F-3266-4CEE-960F-3107012EFC55}"/>
              </a:ext>
            </a:extLst>
          </p:cNvPr>
          <p:cNvSpPr txBox="1"/>
          <p:nvPr/>
        </p:nvSpPr>
        <p:spPr>
          <a:xfrm>
            <a:off x="1846746" y="4227886"/>
            <a:ext cx="11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2° cita </a:t>
            </a:r>
            <a:endParaRPr lang="es-CO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80D062D-98AD-4C5D-A4A3-C8DC0F16634D}"/>
              </a:ext>
            </a:extLst>
          </p:cNvPr>
          <p:cNvSpPr/>
          <p:nvPr/>
        </p:nvSpPr>
        <p:spPr>
          <a:xfrm>
            <a:off x="1846746" y="4193628"/>
            <a:ext cx="800761" cy="505963"/>
          </a:xfrm>
          <a:prstGeom prst="roundRect">
            <a:avLst/>
          </a:prstGeom>
          <a:noFill/>
          <a:ln>
            <a:solidFill>
              <a:srgbClr val="F09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1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9D746D-1552-9E47-B028-7B351023D4C9}"/>
              </a:ext>
            </a:extLst>
          </p:cNvPr>
          <p:cNvSpPr/>
          <p:nvPr/>
        </p:nvSpPr>
        <p:spPr>
          <a:xfrm>
            <a:off x="4203700" y="1689333"/>
            <a:ext cx="8089900" cy="2692167"/>
          </a:xfrm>
          <a:prstGeom prst="rect">
            <a:avLst/>
          </a:prstGeom>
          <a:solidFill>
            <a:srgbClr val="05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CC4F58-6BD8-7D44-A82F-F46194797715}"/>
              </a:ext>
            </a:extLst>
          </p:cNvPr>
          <p:cNvCxnSpPr/>
          <p:nvPr/>
        </p:nvCxnSpPr>
        <p:spPr>
          <a:xfrm>
            <a:off x="7874000" y="1837136"/>
            <a:ext cx="0" cy="2339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25639-29EB-AA4C-9F88-392393965491}"/>
              </a:ext>
            </a:extLst>
          </p:cNvPr>
          <p:cNvSpPr/>
          <p:nvPr/>
        </p:nvSpPr>
        <p:spPr>
          <a:xfrm>
            <a:off x="587374" y="6007100"/>
            <a:ext cx="2494547" cy="288530"/>
          </a:xfrm>
          <a:prstGeom prst="rect">
            <a:avLst/>
          </a:prstGeom>
          <a:solidFill>
            <a:srgbClr val="CB2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5E9268-CDF1-D54C-8F38-E85D3E9FDCEB}"/>
              </a:ext>
            </a:extLst>
          </p:cNvPr>
          <p:cNvSpPr/>
          <p:nvPr/>
        </p:nvSpPr>
        <p:spPr>
          <a:xfrm>
            <a:off x="1019248" y="-671137"/>
            <a:ext cx="6622454" cy="3070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FFDCB0-2053-0543-8662-B9E8F1C5D891}"/>
              </a:ext>
            </a:extLst>
          </p:cNvPr>
          <p:cNvSpPr txBox="1"/>
          <p:nvPr/>
        </p:nvSpPr>
        <p:spPr>
          <a:xfrm>
            <a:off x="1074330" y="-686088"/>
            <a:ext cx="6622454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1600" b="1" spc="0">
                <a:solidFill>
                  <a:srgbClr val="1F4E78"/>
                </a:solidFill>
                <a:latin typeface="Arial"/>
                <a:cs typeface="Arial"/>
              </a:defRPr>
            </a:lvl1pPr>
          </a:lstStyle>
          <a:p>
            <a:r>
              <a:rPr lang="es-ES" sz="1500" dirty="0">
                <a:solidFill>
                  <a:schemeClr val="bg1"/>
                </a:solidFill>
              </a:rPr>
              <a:t>Comportamiento ocupación de camas UCI - Colombia </a:t>
            </a:r>
            <a:r>
              <a:rPr lang="es-ES" sz="1500" b="0" dirty="0">
                <a:solidFill>
                  <a:schemeClr val="bg1"/>
                </a:solidFill>
              </a:rPr>
              <a:t>(6 </a:t>
            </a:r>
            <a:r>
              <a:rPr lang="es-ES" sz="1500" b="0" dirty="0" err="1">
                <a:solidFill>
                  <a:schemeClr val="bg1"/>
                </a:solidFill>
              </a:rPr>
              <a:t>may</a:t>
            </a:r>
            <a:r>
              <a:rPr lang="es-ES" sz="1500" b="0" dirty="0">
                <a:solidFill>
                  <a:schemeClr val="bg1"/>
                </a:solidFill>
              </a:rPr>
              <a:t>. – 16 dic.)</a:t>
            </a:r>
            <a:endParaRPr lang="en-US" sz="1500" b="0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1CCF2D5-AF7E-F94F-BAA4-DD085F3AAC6D}"/>
              </a:ext>
            </a:extLst>
          </p:cNvPr>
          <p:cNvSpPr/>
          <p:nvPr/>
        </p:nvSpPr>
        <p:spPr>
          <a:xfrm>
            <a:off x="966939" y="-584471"/>
            <a:ext cx="135270" cy="135270"/>
          </a:xfrm>
          <a:prstGeom prst="ellipse">
            <a:avLst/>
          </a:prstGeom>
          <a:solidFill>
            <a:srgbClr val="CB2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88" name="11 Conector recto">
            <a:extLst>
              <a:ext uri="{FF2B5EF4-FFF2-40B4-BE49-F238E27FC236}">
                <a16:creationId xmlns:a16="http://schemas.microsoft.com/office/drawing/2014/main" id="{336B4392-F9FF-3F48-94E1-784F66A157A2}"/>
              </a:ext>
            </a:extLst>
          </p:cNvPr>
          <p:cNvCxnSpPr>
            <a:cxnSpLocks/>
          </p:cNvCxnSpPr>
          <p:nvPr/>
        </p:nvCxnSpPr>
        <p:spPr>
          <a:xfrm>
            <a:off x="1074330" y="1139451"/>
            <a:ext cx="0" cy="442357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11 Conector recto">
            <a:extLst>
              <a:ext uri="{FF2B5EF4-FFF2-40B4-BE49-F238E27FC236}">
                <a16:creationId xmlns:a16="http://schemas.microsoft.com/office/drawing/2014/main" id="{5E2C0278-EC4B-914D-B444-5A4D73525ABB}"/>
              </a:ext>
            </a:extLst>
          </p:cNvPr>
          <p:cNvCxnSpPr>
            <a:cxnSpLocks/>
          </p:cNvCxnSpPr>
          <p:nvPr/>
        </p:nvCxnSpPr>
        <p:spPr>
          <a:xfrm flipV="1">
            <a:off x="-65314" y="1032532"/>
            <a:ext cx="2732314" cy="6158"/>
          </a:xfrm>
          <a:prstGeom prst="line">
            <a:avLst/>
          </a:prstGeom>
          <a:solidFill>
            <a:srgbClr val="E6D2B9"/>
          </a:solidFill>
          <a:ln w="15875">
            <a:solidFill>
              <a:srgbClr val="CB276B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Elipse 15">
            <a:extLst>
              <a:ext uri="{FF2B5EF4-FFF2-40B4-BE49-F238E27FC236}">
                <a16:creationId xmlns:a16="http://schemas.microsoft.com/office/drawing/2014/main" id="{64AEE139-E6FD-B747-87FB-FDB0EF7D87A1}"/>
              </a:ext>
            </a:extLst>
          </p:cNvPr>
          <p:cNvSpPr/>
          <p:nvPr/>
        </p:nvSpPr>
        <p:spPr>
          <a:xfrm>
            <a:off x="982941" y="964559"/>
            <a:ext cx="182779" cy="182779"/>
          </a:xfrm>
          <a:prstGeom prst="ellipse">
            <a:avLst/>
          </a:prstGeom>
          <a:solidFill>
            <a:srgbClr val="053A61"/>
          </a:solidFill>
          <a:ln w="19050">
            <a:solidFill>
              <a:srgbClr val="2D6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Rectángulo 25">
            <a:extLst>
              <a:ext uri="{FF2B5EF4-FFF2-40B4-BE49-F238E27FC236}">
                <a16:creationId xmlns:a16="http://schemas.microsoft.com/office/drawing/2014/main" id="{FC7E3163-4BED-EB48-AA83-956FA45B2C5E}"/>
              </a:ext>
            </a:extLst>
          </p:cNvPr>
          <p:cNvSpPr/>
          <p:nvPr/>
        </p:nvSpPr>
        <p:spPr>
          <a:xfrm>
            <a:off x="158504" y="1689333"/>
            <a:ext cx="1835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de diciembre</a:t>
            </a:r>
          </a:p>
          <a:p>
            <a:pPr algn="ctr"/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Expedición Ley 2064: declara de interés general la estrategia de vacunación contra el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6" name="Rectángulo 24">
            <a:extLst>
              <a:ext uri="{FF2B5EF4-FFF2-40B4-BE49-F238E27FC236}">
                <a16:creationId xmlns:a16="http://schemas.microsoft.com/office/drawing/2014/main" id="{B32E1198-6FFB-1E4B-810B-C0E6BB1039EE}"/>
              </a:ext>
            </a:extLst>
          </p:cNvPr>
          <p:cNvSpPr/>
          <p:nvPr/>
        </p:nvSpPr>
        <p:spPr>
          <a:xfrm>
            <a:off x="454557" y="534679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endParaRPr lang="es-CO" sz="2000" spc="-150" dirty="0">
              <a:solidFill>
                <a:srgbClr val="053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944E1-A916-3F45-8E48-460014D07DA9}"/>
              </a:ext>
            </a:extLst>
          </p:cNvPr>
          <p:cNvSpPr txBox="1"/>
          <p:nvPr/>
        </p:nvSpPr>
        <p:spPr>
          <a:xfrm>
            <a:off x="4419333" y="1773636"/>
            <a:ext cx="30655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AstraZeneca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AstraZeneca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Colombia 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formal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negociaciones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F4528-C2ED-074D-896E-55390E49AC55}"/>
              </a:ext>
            </a:extLst>
          </p:cNvPr>
          <p:cNvSpPr/>
          <p:nvPr/>
        </p:nvSpPr>
        <p:spPr>
          <a:xfrm>
            <a:off x="8178207" y="-17720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•	Para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las </a:t>
            </a:r>
            <a:r>
              <a:rPr lang="en-US" dirty="0" err="1"/>
              <a:t>negociaciones</a:t>
            </a:r>
            <a:r>
              <a:rPr lang="en-US" dirty="0"/>
              <a:t> </a:t>
            </a:r>
            <a:r>
              <a:rPr lang="en-US" dirty="0" err="1"/>
              <a:t>directas</a:t>
            </a:r>
            <a:r>
              <a:rPr lang="en-US" dirty="0"/>
              <a:t>, el </a:t>
            </a:r>
            <a:r>
              <a:rPr lang="en-US" dirty="0" err="1"/>
              <a:t>Gobierno</a:t>
            </a:r>
            <a:r>
              <a:rPr lang="en-US" dirty="0"/>
              <a:t> </a:t>
            </a:r>
            <a:r>
              <a:rPr lang="en-US" dirty="0" err="1"/>
              <a:t>hizo</a:t>
            </a:r>
            <a:r>
              <a:rPr lang="en-US" dirty="0"/>
              <a:t> un </a:t>
            </a:r>
            <a:r>
              <a:rPr lang="en-US" dirty="0" err="1"/>
              <a:t>despliegue</a:t>
            </a:r>
            <a:r>
              <a:rPr lang="en-US" dirty="0"/>
              <a:t> </a:t>
            </a:r>
            <a:r>
              <a:rPr lang="en-US" dirty="0" err="1"/>
              <a:t>diplomático</a:t>
            </a:r>
            <a:r>
              <a:rPr lang="en-US" dirty="0"/>
              <a:t> por medio de las </a:t>
            </a:r>
            <a:r>
              <a:rPr lang="en-US" dirty="0" err="1"/>
              <a:t>representaciones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Israel, </a:t>
            </a:r>
            <a:r>
              <a:rPr lang="en-US" dirty="0" err="1"/>
              <a:t>Estados</a:t>
            </a:r>
            <a:r>
              <a:rPr lang="en-US" dirty="0"/>
              <a:t> Unidos, China, </a:t>
            </a:r>
            <a:r>
              <a:rPr lang="en-US" dirty="0" err="1"/>
              <a:t>Reino</a:t>
            </a:r>
            <a:r>
              <a:rPr lang="en-US" dirty="0"/>
              <a:t> </a:t>
            </a:r>
            <a:r>
              <a:rPr lang="en-US" dirty="0" err="1"/>
              <a:t>Unido</a:t>
            </a:r>
            <a:r>
              <a:rPr lang="en-US" dirty="0"/>
              <a:t>, Francia y </a:t>
            </a:r>
            <a:r>
              <a:rPr lang="en-US" dirty="0" err="1"/>
              <a:t>Alemania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41CB5-6901-2246-AFC5-5C16CF96A5C2}"/>
              </a:ext>
            </a:extLst>
          </p:cNvPr>
          <p:cNvSpPr/>
          <p:nvPr/>
        </p:nvSpPr>
        <p:spPr>
          <a:xfrm>
            <a:off x="807928" y="3833417"/>
            <a:ext cx="30655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Destinación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reacciones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indemnizaciones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Gratuidad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D3A8280-BE08-1444-9909-9F228EF1FD17}"/>
              </a:ext>
            </a:extLst>
          </p:cNvPr>
          <p:cNvSpPr/>
          <p:nvPr/>
        </p:nvSpPr>
        <p:spPr>
          <a:xfrm rot="5400000">
            <a:off x="2581954" y="934400"/>
            <a:ext cx="283778" cy="182779"/>
          </a:xfrm>
          <a:prstGeom prst="triangle">
            <a:avLst/>
          </a:prstGeom>
          <a:solidFill>
            <a:srgbClr val="CB276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996FCC8-BBC8-CC4E-BAFC-D072F31F04CB}"/>
              </a:ext>
            </a:extLst>
          </p:cNvPr>
          <p:cNvSpPr/>
          <p:nvPr/>
        </p:nvSpPr>
        <p:spPr>
          <a:xfrm rot="5400000">
            <a:off x="2708954" y="934400"/>
            <a:ext cx="283778" cy="182779"/>
          </a:xfrm>
          <a:prstGeom prst="triangle">
            <a:avLst/>
          </a:prstGeom>
          <a:solidFill>
            <a:srgbClr val="CB276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73A4E644-80AD-904B-A6D8-1194EF11F9B7}"/>
              </a:ext>
            </a:extLst>
          </p:cNvPr>
          <p:cNvSpPr/>
          <p:nvPr/>
        </p:nvSpPr>
        <p:spPr>
          <a:xfrm rot="5400000">
            <a:off x="2848654" y="934400"/>
            <a:ext cx="283778" cy="182779"/>
          </a:xfrm>
          <a:prstGeom prst="triangle">
            <a:avLst/>
          </a:prstGeom>
          <a:solidFill>
            <a:srgbClr val="CB276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692F1E-DBFD-854F-81D3-0EDE6621FD8A}"/>
              </a:ext>
            </a:extLst>
          </p:cNvPr>
          <p:cNvCxnSpPr>
            <a:cxnSpLocks/>
          </p:cNvCxnSpPr>
          <p:nvPr/>
        </p:nvCxnSpPr>
        <p:spPr>
          <a:xfrm>
            <a:off x="769828" y="3884217"/>
            <a:ext cx="0" cy="2457860"/>
          </a:xfrm>
          <a:prstGeom prst="line">
            <a:avLst/>
          </a:prstGeom>
          <a:ln w="34925">
            <a:solidFill>
              <a:srgbClr val="CB2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97553-EB9B-AF48-8BF3-4FF29CF8A1F0}"/>
              </a:ext>
            </a:extLst>
          </p:cNvPr>
          <p:cNvSpPr/>
          <p:nvPr/>
        </p:nvSpPr>
        <p:spPr>
          <a:xfrm>
            <a:off x="3277840" y="779494"/>
            <a:ext cx="391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Conversaciones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negociaciones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las </a:t>
            </a:r>
            <a:r>
              <a:rPr lang="en-US" sz="1400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</a:t>
            </a:r>
            <a:r>
              <a:rPr lang="en-US" sz="1400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</a:t>
            </a:r>
            <a:r>
              <a:rPr lang="en-US" sz="1400" b="1" dirty="0" err="1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farmacéuticas</a:t>
            </a:r>
            <a:r>
              <a:rPr lang="en-US" sz="1400" b="1" dirty="0">
                <a:solidFill>
                  <a:srgbClr val="05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97A8A-229F-B14A-AD11-47FBF44A00A6}"/>
              </a:ext>
            </a:extLst>
          </p:cNvPr>
          <p:cNvSpPr/>
          <p:nvPr/>
        </p:nvSpPr>
        <p:spPr>
          <a:xfrm>
            <a:off x="8094239" y="1777476"/>
            <a:ext cx="3314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Pfizer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Primera reunion de alto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-Pfizer.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Julio-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formal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0218A651-9230-8F43-9951-18D02F535797}"/>
              </a:ext>
            </a:extLst>
          </p:cNvPr>
          <p:cNvSpPr/>
          <p:nvPr/>
        </p:nvSpPr>
        <p:spPr>
          <a:xfrm rot="5400000">
            <a:off x="4084786" y="1830572"/>
            <a:ext cx="283778" cy="244636"/>
          </a:xfrm>
          <a:prstGeom prst="triangle">
            <a:avLst/>
          </a:prstGeom>
          <a:solidFill>
            <a:srgbClr val="CB276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07C65389-BD36-F941-8574-022E9111611D}"/>
              </a:ext>
            </a:extLst>
          </p:cNvPr>
          <p:cNvSpPr/>
          <p:nvPr/>
        </p:nvSpPr>
        <p:spPr>
          <a:xfrm rot="5400000">
            <a:off x="7767786" y="1830572"/>
            <a:ext cx="283778" cy="244636"/>
          </a:xfrm>
          <a:prstGeom prst="triangle">
            <a:avLst/>
          </a:prstGeom>
          <a:solidFill>
            <a:srgbClr val="CB276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06C6956F-43BF-E849-B62F-0D2C082A20F7}"/>
              </a:ext>
            </a:extLst>
          </p:cNvPr>
          <p:cNvSpPr/>
          <p:nvPr/>
        </p:nvSpPr>
        <p:spPr>
          <a:xfrm rot="10800000">
            <a:off x="947501" y="3598490"/>
            <a:ext cx="309415" cy="148649"/>
          </a:xfrm>
          <a:prstGeom prst="triangle">
            <a:avLst/>
          </a:prstGeom>
          <a:solidFill>
            <a:srgbClr val="759FF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748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3">
            <a:extLst>
              <a:ext uri="{FF2B5EF4-FFF2-40B4-BE49-F238E27FC236}">
                <a16:creationId xmlns:a16="http://schemas.microsoft.com/office/drawing/2014/main" id="{88460CA6-9317-DE40-BAD9-A75DFDBDE404}"/>
              </a:ext>
            </a:extLst>
          </p:cNvPr>
          <p:cNvSpPr txBox="1"/>
          <p:nvPr/>
        </p:nvSpPr>
        <p:spPr>
          <a:xfrm>
            <a:off x="327980" y="240517"/>
            <a:ext cx="5319051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>
                <a:sym typeface="Calibri"/>
              </a:rPr>
              <a:t>Principios del Plan Nacional </a:t>
            </a:r>
          </a:p>
        </p:txBody>
      </p:sp>
      <p:pic>
        <p:nvPicPr>
          <p:cNvPr id="3" name="Google Shape;110;p3">
            <a:extLst>
              <a:ext uri="{FF2B5EF4-FFF2-40B4-BE49-F238E27FC236}">
                <a16:creationId xmlns:a16="http://schemas.microsoft.com/office/drawing/2014/main" id="{37480421-DDFB-0A43-B95E-A5D081244C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áfico 26" descr="Cuidado con relleno sólido">
            <a:extLst>
              <a:ext uri="{FF2B5EF4-FFF2-40B4-BE49-F238E27FC236}">
                <a16:creationId xmlns:a16="http://schemas.microsoft.com/office/drawing/2014/main" id="{DB4C1C4A-F440-554D-8001-8760C9717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0777" y="2089170"/>
            <a:ext cx="1093764" cy="1093764"/>
          </a:xfrm>
          <a:prstGeom prst="rect">
            <a:avLst/>
          </a:prstGeom>
        </p:spPr>
      </p:pic>
      <p:pic>
        <p:nvPicPr>
          <p:cNvPr id="29" name="Gráfico 28" descr="Apretón de manos con relleno sólido">
            <a:extLst>
              <a:ext uri="{FF2B5EF4-FFF2-40B4-BE49-F238E27FC236}">
                <a16:creationId xmlns:a16="http://schemas.microsoft.com/office/drawing/2014/main" id="{0E0E6C94-0A39-AE46-A0E7-780E4D979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2040" y="2190512"/>
            <a:ext cx="1093764" cy="1093764"/>
          </a:xfrm>
          <a:prstGeom prst="rect">
            <a:avLst/>
          </a:prstGeom>
        </p:spPr>
      </p:pic>
      <p:pic>
        <p:nvPicPr>
          <p:cNvPr id="31" name="Gráfico 30" descr="Balanza de la justicia con relleno sólido">
            <a:extLst>
              <a:ext uri="{FF2B5EF4-FFF2-40B4-BE49-F238E27FC236}">
                <a16:creationId xmlns:a16="http://schemas.microsoft.com/office/drawing/2014/main" id="{976668FA-1973-F144-ABC9-E55FB28CC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3573" y="2264863"/>
            <a:ext cx="914400" cy="914400"/>
          </a:xfrm>
          <a:prstGeom prst="rect">
            <a:avLst/>
          </a:prstGeom>
        </p:spPr>
      </p:pic>
      <p:sp>
        <p:nvSpPr>
          <p:cNvPr id="38" name="Rectángulo 21">
            <a:extLst>
              <a:ext uri="{FF2B5EF4-FFF2-40B4-BE49-F238E27FC236}">
                <a16:creationId xmlns:a16="http://schemas.microsoft.com/office/drawing/2014/main" id="{9F789B91-3F2A-964A-BE17-91EC56EC818E}"/>
              </a:ext>
            </a:extLst>
          </p:cNvPr>
          <p:cNvSpPr/>
          <p:nvPr/>
        </p:nvSpPr>
        <p:spPr>
          <a:xfrm>
            <a:off x="1201456" y="3172537"/>
            <a:ext cx="159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Cambria" panose="02040503050406030204" pitchFamily="18" charset="0"/>
              </a:rPr>
              <a:t>Beneficencia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39" name="Rectángulo 22">
            <a:extLst>
              <a:ext uri="{FF2B5EF4-FFF2-40B4-BE49-F238E27FC236}">
                <a16:creationId xmlns:a16="http://schemas.microsoft.com/office/drawing/2014/main" id="{EA8E6FDB-B569-1E4C-85F2-F25B336C22A6}"/>
              </a:ext>
            </a:extLst>
          </p:cNvPr>
          <p:cNvSpPr/>
          <p:nvPr/>
        </p:nvSpPr>
        <p:spPr>
          <a:xfrm>
            <a:off x="4189721" y="3163539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Cambria" panose="02040503050406030204" pitchFamily="18" charset="0"/>
              </a:rPr>
              <a:t>Solidaridad 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40" name="Rectángulo 23">
            <a:extLst>
              <a:ext uri="{FF2B5EF4-FFF2-40B4-BE49-F238E27FC236}">
                <a16:creationId xmlns:a16="http://schemas.microsoft.com/office/drawing/2014/main" id="{CF714DA9-5E6C-7147-A0EE-6E4FC201C832}"/>
              </a:ext>
            </a:extLst>
          </p:cNvPr>
          <p:cNvSpPr/>
          <p:nvPr/>
        </p:nvSpPr>
        <p:spPr>
          <a:xfrm>
            <a:off x="6850776" y="3179263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Equidad y justicia 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ángulo 23">
            <a:extLst>
              <a:ext uri="{FF2B5EF4-FFF2-40B4-BE49-F238E27FC236}">
                <a16:creationId xmlns:a16="http://schemas.microsoft.com/office/drawing/2014/main" id="{B6F5A67E-A3F2-CD44-92F6-20CE2FFE835D}"/>
              </a:ext>
            </a:extLst>
          </p:cNvPr>
          <p:cNvSpPr/>
          <p:nvPr/>
        </p:nvSpPr>
        <p:spPr>
          <a:xfrm>
            <a:off x="9802945" y="3151830"/>
            <a:ext cx="172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Transparencia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ángulo 23">
            <a:extLst>
              <a:ext uri="{FF2B5EF4-FFF2-40B4-BE49-F238E27FC236}">
                <a16:creationId xmlns:a16="http://schemas.microsoft.com/office/drawing/2014/main" id="{92C556F9-F9BB-C044-9354-0509FA3EA4A1}"/>
              </a:ext>
            </a:extLst>
          </p:cNvPr>
          <p:cNvSpPr/>
          <p:nvPr/>
        </p:nvSpPr>
        <p:spPr>
          <a:xfrm>
            <a:off x="2353922" y="5508846"/>
            <a:ext cx="166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Progresividad</a:t>
            </a:r>
            <a:endParaRPr lang="es-CO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Rectángulo 21">
            <a:extLst>
              <a:ext uri="{FF2B5EF4-FFF2-40B4-BE49-F238E27FC236}">
                <a16:creationId xmlns:a16="http://schemas.microsoft.com/office/drawing/2014/main" id="{26841F11-6B42-404F-A2C5-FFA2339A6EB9}"/>
              </a:ext>
            </a:extLst>
          </p:cNvPr>
          <p:cNvSpPr/>
          <p:nvPr/>
        </p:nvSpPr>
        <p:spPr>
          <a:xfrm>
            <a:off x="5243914" y="5583012"/>
            <a:ext cx="2151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Cambria" panose="02040503050406030204" pitchFamily="18" charset="0"/>
              </a:rPr>
              <a:t>Primacía del interés general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44" name="Rectángulo 22">
            <a:extLst>
              <a:ext uri="{FF2B5EF4-FFF2-40B4-BE49-F238E27FC236}">
                <a16:creationId xmlns:a16="http://schemas.microsoft.com/office/drawing/2014/main" id="{B695CA5E-9E93-204F-BADB-8F27D76DAE92}"/>
              </a:ext>
            </a:extLst>
          </p:cNvPr>
          <p:cNvSpPr/>
          <p:nvPr/>
        </p:nvSpPr>
        <p:spPr>
          <a:xfrm>
            <a:off x="8616100" y="5508846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224E6B"/>
                </a:solidFill>
                <a:latin typeface="Cambria" panose="02040503050406030204" pitchFamily="18" charset="0"/>
              </a:rPr>
              <a:t>Eficiencia </a:t>
            </a:r>
            <a:endParaRPr lang="es-CO" dirty="0">
              <a:solidFill>
                <a:srgbClr val="224E6B"/>
              </a:solidFill>
            </a:endParaRPr>
          </a:p>
        </p:txBody>
      </p:sp>
      <p:pic>
        <p:nvPicPr>
          <p:cNvPr id="13" name="Graphic 12" descr="Magnifying glass with solid fill">
            <a:extLst>
              <a:ext uri="{FF2B5EF4-FFF2-40B4-BE49-F238E27FC236}">
                <a16:creationId xmlns:a16="http://schemas.microsoft.com/office/drawing/2014/main" id="{D67C4E59-9EE4-2948-BAB3-C614B6DA76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6238" y="2292067"/>
            <a:ext cx="914400" cy="914400"/>
          </a:xfrm>
          <a:prstGeom prst="rect">
            <a:avLst/>
          </a:prstGeom>
        </p:spPr>
      </p:pic>
      <p:pic>
        <p:nvPicPr>
          <p:cNvPr id="18" name="Graphic 17" descr="Business Growth with solid fill">
            <a:extLst>
              <a:ext uri="{FF2B5EF4-FFF2-40B4-BE49-F238E27FC236}">
                <a16:creationId xmlns:a16="http://schemas.microsoft.com/office/drawing/2014/main" id="{A10462D7-7956-A042-82FD-B7C5B4738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9138" y="4520467"/>
            <a:ext cx="1062545" cy="1062545"/>
          </a:xfrm>
          <a:prstGeom prst="rect">
            <a:avLst/>
          </a:prstGeom>
        </p:spPr>
      </p:pic>
      <p:pic>
        <p:nvPicPr>
          <p:cNvPr id="1026" name="Picture 2" descr="Collective flat icon Royalty Free Vector Image">
            <a:extLst>
              <a:ext uri="{FF2B5EF4-FFF2-40B4-BE49-F238E27FC236}">
                <a16:creationId xmlns:a16="http://schemas.microsoft.com/office/drawing/2014/main" id="{9FABCCD7-6946-664E-85B2-FE1E0ED5E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8"/>
          <a:stretch/>
        </p:blipFill>
        <p:spPr bwMode="auto">
          <a:xfrm>
            <a:off x="5788231" y="4596098"/>
            <a:ext cx="1062545" cy="83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tivo, Diana, Iconos De Equipo imagen png - imagen transparente descarga  gratuita">
            <a:extLst>
              <a:ext uri="{FF2B5EF4-FFF2-40B4-BE49-F238E27FC236}">
                <a16:creationId xmlns:a16="http://schemas.microsoft.com/office/drawing/2014/main" id="{B55EDEC9-2A26-FE43-8971-CD3995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71" y="4632694"/>
            <a:ext cx="1349597" cy="7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3">
            <a:extLst>
              <a:ext uri="{FF2B5EF4-FFF2-40B4-BE49-F238E27FC236}">
                <a16:creationId xmlns:a16="http://schemas.microsoft.com/office/drawing/2014/main" id="{88460CA6-9317-DE40-BAD9-A75DFDBDE404}"/>
              </a:ext>
            </a:extLst>
          </p:cNvPr>
          <p:cNvSpPr txBox="1"/>
          <p:nvPr/>
        </p:nvSpPr>
        <p:spPr>
          <a:xfrm>
            <a:off x="488192" y="186263"/>
            <a:ext cx="5319051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>
                <a:sym typeface="Calibri"/>
              </a:rPr>
              <a:t>Objetivos para la priorización </a:t>
            </a:r>
          </a:p>
        </p:txBody>
      </p:sp>
      <p:pic>
        <p:nvPicPr>
          <p:cNvPr id="3" name="Google Shape;110;p3">
            <a:extLst>
              <a:ext uri="{FF2B5EF4-FFF2-40B4-BE49-F238E27FC236}">
                <a16:creationId xmlns:a16="http://schemas.microsoft.com/office/drawing/2014/main" id="{37480421-DDFB-0A43-B95E-A5D081244C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86110742-7B5F-BF48-861B-AA26FF3DECC2}"/>
              </a:ext>
            </a:extLst>
          </p:cNvPr>
          <p:cNvSpPr/>
          <p:nvPr/>
        </p:nvSpPr>
        <p:spPr>
          <a:xfrm>
            <a:off x="488192" y="1353586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66D5"/>
                </a:solidFill>
                <a:latin typeface="Avenir Next Condensed" panose="020B0506020202020204" pitchFamily="34" charset="0"/>
              </a:rPr>
              <a:t>Objetivos Primera fase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9393E2B-50FF-C849-A819-F220C5A1C110}"/>
              </a:ext>
            </a:extLst>
          </p:cNvPr>
          <p:cNvSpPr/>
          <p:nvPr/>
        </p:nvSpPr>
        <p:spPr>
          <a:xfrm>
            <a:off x="500338" y="5036181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66D5"/>
                </a:solidFill>
                <a:latin typeface="Avenir Next Condensed" panose="020B0506020202020204" pitchFamily="34" charset="0"/>
              </a:rPr>
              <a:t>Objetivo Segunda fase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DA08E-CD34-485E-93C2-49ED78EAF108}"/>
              </a:ext>
            </a:extLst>
          </p:cNvPr>
          <p:cNvSpPr txBox="1"/>
          <p:nvPr/>
        </p:nvSpPr>
        <p:spPr>
          <a:xfrm>
            <a:off x="2594450" y="5905671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el contagio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1F76A8-D943-45D8-8D68-DFB189442866}"/>
              </a:ext>
            </a:extLst>
          </p:cNvPr>
          <p:cNvSpPr txBox="1"/>
          <p:nvPr/>
        </p:nvSpPr>
        <p:spPr>
          <a:xfrm>
            <a:off x="2941833" y="1913973"/>
            <a:ext cx="5691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la mortalidad por Covid-19</a:t>
            </a:r>
          </a:p>
          <a:p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la incidencia de casos graves por Covid-19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E787EC-70B6-4437-945E-7510CDE82BA4}"/>
              </a:ext>
            </a:extLst>
          </p:cNvPr>
          <p:cNvSpPr txBox="1"/>
          <p:nvPr/>
        </p:nvSpPr>
        <p:spPr>
          <a:xfrm>
            <a:off x="2961334" y="4006399"/>
            <a:ext cx="823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Proteger a los trabajadores de la salud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887F4084-9F50-4847-BF7F-CB6ADE7AF128}"/>
              </a:ext>
            </a:extLst>
          </p:cNvPr>
          <p:cNvSpPr/>
          <p:nvPr/>
        </p:nvSpPr>
        <p:spPr>
          <a:xfrm rot="5400000">
            <a:off x="2513413" y="2082909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C881543B-08A7-496B-BB5C-99BDB236A0AA}"/>
              </a:ext>
            </a:extLst>
          </p:cNvPr>
          <p:cNvSpPr/>
          <p:nvPr/>
        </p:nvSpPr>
        <p:spPr>
          <a:xfrm rot="5400000">
            <a:off x="2557280" y="3048341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BBF72984-19E5-4C25-812D-C29DCCB7EBCB}"/>
              </a:ext>
            </a:extLst>
          </p:cNvPr>
          <p:cNvSpPr/>
          <p:nvPr/>
        </p:nvSpPr>
        <p:spPr>
          <a:xfrm rot="5400000">
            <a:off x="2557280" y="4163673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B14F9199-64D0-426F-8F5E-FAC587620CB6}"/>
              </a:ext>
            </a:extLst>
          </p:cNvPr>
          <p:cNvSpPr/>
          <p:nvPr/>
        </p:nvSpPr>
        <p:spPr>
          <a:xfrm rot="5400000">
            <a:off x="2557280" y="6065018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1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8">
            <a:extLst>
              <a:ext uri="{FF2B5EF4-FFF2-40B4-BE49-F238E27FC236}">
                <a16:creationId xmlns:a16="http://schemas.microsoft.com/office/drawing/2014/main" id="{AD7488A0-D06C-BE49-993A-7772385A27F9}"/>
              </a:ext>
            </a:extLst>
          </p:cNvPr>
          <p:cNvSpPr/>
          <p:nvPr/>
        </p:nvSpPr>
        <p:spPr>
          <a:xfrm>
            <a:off x="0" y="1892105"/>
            <a:ext cx="12192000" cy="3073790"/>
          </a:xfrm>
          <a:prstGeom prst="rect">
            <a:avLst/>
          </a:prstGeom>
          <a:solidFill>
            <a:srgbClr val="D9D9D9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latin typeface="Avenir Next Condensed" panose="020B0506020202020204" pitchFamily="34" charset="0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9;p3">
            <a:extLst>
              <a:ext uri="{FF2B5EF4-FFF2-40B4-BE49-F238E27FC236}">
                <a16:creationId xmlns:a16="http://schemas.microsoft.com/office/drawing/2014/main" id="{C97132BA-FA15-0F4D-B709-B9FB06540DEA}"/>
              </a:ext>
            </a:extLst>
          </p:cNvPr>
          <p:cNvSpPr txBox="1"/>
          <p:nvPr/>
        </p:nvSpPr>
        <p:spPr>
          <a:xfrm>
            <a:off x="358735" y="72075"/>
            <a:ext cx="7051058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  <a:buSzPts val="2400"/>
            </a:pPr>
            <a:r>
              <a:rPr lang="es-ES" sz="28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  <a:sym typeface="Calibri"/>
              </a:rPr>
              <a:t>PRIORIZACIÓN BASADA EN LA EVIDENCIA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F6D3F8-884A-C746-B79D-EFCADE8DAE7A}"/>
              </a:ext>
            </a:extLst>
          </p:cNvPr>
          <p:cNvSpPr txBox="1"/>
          <p:nvPr/>
        </p:nvSpPr>
        <p:spPr>
          <a:xfrm>
            <a:off x="3025691" y="4565784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0054AD"/>
                </a:solidFill>
                <a:latin typeface="Avenir Next Condensed" panose="020B0506020202020204" pitchFamily="34" charset="0"/>
              </a:rPr>
              <a:t>EDAD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8970453-44C0-1C43-9E70-0E12F6684C58}"/>
              </a:ext>
            </a:extLst>
          </p:cNvPr>
          <p:cNvSpPr txBox="1"/>
          <p:nvPr/>
        </p:nvSpPr>
        <p:spPr>
          <a:xfrm>
            <a:off x="5041893" y="4565784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D3693A"/>
                </a:solidFill>
                <a:latin typeface="Avenir Next Condensed" panose="020B0506020202020204" pitchFamily="34" charset="0"/>
              </a:rPr>
              <a:t>COMORBILIDADES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36EDF30-584F-194E-88E0-FDB8374618ED}"/>
              </a:ext>
            </a:extLst>
          </p:cNvPr>
          <p:cNvSpPr txBox="1"/>
          <p:nvPr/>
        </p:nvSpPr>
        <p:spPr>
          <a:xfrm>
            <a:off x="7786288" y="4549776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</a:rPr>
              <a:t>RIESGO DE CONTAGIO 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A374410D-27FF-9A44-9C57-065AAD400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6070" b="17172"/>
          <a:stretch/>
        </p:blipFill>
        <p:spPr>
          <a:xfrm>
            <a:off x="2175990" y="2268740"/>
            <a:ext cx="7840020" cy="23205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11E254-301A-9D46-AEC2-89080004DC7B}"/>
              </a:ext>
            </a:extLst>
          </p:cNvPr>
          <p:cNvSpPr>
            <a:spLocks noChangeAspect="1"/>
          </p:cNvSpPr>
          <p:nvPr/>
        </p:nvSpPr>
        <p:spPr>
          <a:xfrm>
            <a:off x="2761238" y="2664763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rgbClr val="005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D3F146-9210-B645-9E7D-35CAAA06F962}"/>
              </a:ext>
            </a:extLst>
          </p:cNvPr>
          <p:cNvSpPr>
            <a:spLocks noChangeAspect="1"/>
          </p:cNvSpPr>
          <p:nvPr/>
        </p:nvSpPr>
        <p:spPr>
          <a:xfrm>
            <a:off x="5504988" y="2680261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rgbClr val="F5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6CDAA2-FA58-1045-8C37-167FB1CA5C96}"/>
              </a:ext>
            </a:extLst>
          </p:cNvPr>
          <p:cNvSpPr>
            <a:spLocks noChangeAspect="1"/>
          </p:cNvSpPr>
          <p:nvPr/>
        </p:nvSpPr>
        <p:spPr>
          <a:xfrm>
            <a:off x="8248738" y="2691916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4" name="Graphic 3" descr="Man with cane outline">
            <a:extLst>
              <a:ext uri="{FF2B5EF4-FFF2-40B4-BE49-F238E27FC236}">
                <a16:creationId xmlns:a16="http://schemas.microsoft.com/office/drawing/2014/main" id="{8541DD00-D922-1042-843D-2D62489A7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6931" y="2843613"/>
            <a:ext cx="914400" cy="914400"/>
          </a:xfrm>
          <a:prstGeom prst="rect">
            <a:avLst/>
          </a:prstGeom>
        </p:spPr>
      </p:pic>
      <p:pic>
        <p:nvPicPr>
          <p:cNvPr id="6" name="Graphic 5" descr="Lungs with virus outline">
            <a:extLst>
              <a:ext uri="{FF2B5EF4-FFF2-40B4-BE49-F238E27FC236}">
                <a16:creationId xmlns:a16="http://schemas.microsoft.com/office/drawing/2014/main" id="{94427DAC-7ABF-D644-84B2-A4DC66D01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1788" y="2860056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E650C-ED21-2B41-82F1-BB9402667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4688" y="2878363"/>
            <a:ext cx="736099" cy="9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43D8A3-3839-4C6C-A2E4-E9ECF3C0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pic>
        <p:nvPicPr>
          <p:cNvPr id="39" name="Google Shape;110;p3">
            <a:extLst>
              <a:ext uri="{FF2B5EF4-FFF2-40B4-BE49-F238E27FC236}">
                <a16:creationId xmlns:a16="http://schemas.microsoft.com/office/drawing/2014/main" id="{87D3D634-EBC7-1445-B342-6BE824555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9;p3">
            <a:extLst>
              <a:ext uri="{FF2B5EF4-FFF2-40B4-BE49-F238E27FC236}">
                <a16:creationId xmlns:a16="http://schemas.microsoft.com/office/drawing/2014/main" id="{779AF375-D15C-4FD7-9775-D7AB92227192}"/>
              </a:ext>
            </a:extLst>
          </p:cNvPr>
          <p:cNvSpPr txBox="1"/>
          <p:nvPr/>
        </p:nvSpPr>
        <p:spPr>
          <a:xfrm>
            <a:off x="74956" y="-3187"/>
            <a:ext cx="5319051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>
                <a:sym typeface="Calibri"/>
              </a:rPr>
              <a:t>Cobertura poblacional </a:t>
            </a:r>
          </a:p>
        </p:txBody>
      </p:sp>
    </p:spTree>
    <p:extLst>
      <p:ext uri="{BB962C8B-B14F-4D97-AF65-F5344CB8AC3E}">
        <p14:creationId xmlns:p14="http://schemas.microsoft.com/office/powerpoint/2010/main" val="170157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Heart with pulse with solid fill">
            <a:extLst>
              <a:ext uri="{FF2B5EF4-FFF2-40B4-BE49-F238E27FC236}">
                <a16:creationId xmlns:a16="http://schemas.microsoft.com/office/drawing/2014/main" id="{768BD671-C0AC-284F-A553-663FF2224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5868" y="2573813"/>
            <a:ext cx="1112128" cy="1112128"/>
          </a:xfrm>
          <a:prstGeom prst="rect">
            <a:avLst/>
          </a:prstGeom>
        </p:spPr>
      </p:pic>
      <p:pic>
        <p:nvPicPr>
          <p:cNvPr id="2056" name="Picture 8" descr="Icono Del Equipo Médico Médico Masculino Y Femenino Enfermera Y Cirujano  Sym, Iconos Del Equipo, Iconos Medicos, Iconos De Doctor PNG y Vector para  Descargar Gratis | Pngtree">
            <a:extLst>
              <a:ext uri="{FF2B5EF4-FFF2-40B4-BE49-F238E27FC236}">
                <a16:creationId xmlns:a16="http://schemas.microsoft.com/office/drawing/2014/main" id="{DA210FFC-8F3E-2C43-8704-850DF3AE6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23231" r="10584" b="22060"/>
          <a:stretch/>
        </p:blipFill>
        <p:spPr bwMode="auto">
          <a:xfrm>
            <a:off x="2083887" y="4259875"/>
            <a:ext cx="2570542" cy="17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rueba - Comfenalco Valle - Educación">
            <a:extLst>
              <a:ext uri="{FF2B5EF4-FFF2-40B4-BE49-F238E27FC236}">
                <a16:creationId xmlns:a16="http://schemas.microsoft.com/office/drawing/2014/main" id="{909CDBFA-E46E-6249-9426-7010E4F5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4" y="2083051"/>
            <a:ext cx="1995368" cy="17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23BCF9-B7A5-F441-9CE4-0036C3F5E73D}"/>
              </a:ext>
            </a:extLst>
          </p:cNvPr>
          <p:cNvSpPr/>
          <p:nvPr/>
        </p:nvSpPr>
        <p:spPr>
          <a:xfrm>
            <a:off x="6846087" y="1844931"/>
            <a:ext cx="4946519" cy="1780012"/>
          </a:xfrm>
          <a:prstGeom prst="rect">
            <a:avLst/>
          </a:prstGeom>
          <a:solidFill>
            <a:srgbClr val="8FAADC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6E0FB8-A1E1-A44E-9CFE-EED0816A282C}"/>
              </a:ext>
            </a:extLst>
          </p:cNvPr>
          <p:cNvSpPr>
            <a:spLocks noChangeAspect="1"/>
          </p:cNvSpPr>
          <p:nvPr/>
        </p:nvSpPr>
        <p:spPr>
          <a:xfrm>
            <a:off x="582575" y="1332189"/>
            <a:ext cx="3526972" cy="3526972"/>
          </a:xfrm>
          <a:prstGeom prst="ellipse">
            <a:avLst/>
          </a:prstGeom>
          <a:solidFill>
            <a:srgbClr val="FFC000">
              <a:alpha val="6275"/>
            </a:srgb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95D0A9-91A5-E541-98E2-A6E17F3399EB}"/>
              </a:ext>
            </a:extLst>
          </p:cNvPr>
          <p:cNvSpPr>
            <a:spLocks noChangeAspect="1"/>
          </p:cNvSpPr>
          <p:nvPr/>
        </p:nvSpPr>
        <p:spPr>
          <a:xfrm>
            <a:off x="2714977" y="1332189"/>
            <a:ext cx="3526972" cy="3526972"/>
          </a:xfrm>
          <a:prstGeom prst="ellipse">
            <a:avLst/>
          </a:prstGeom>
          <a:solidFill>
            <a:srgbClr val="F62F63">
              <a:alpha val="10588"/>
            </a:srgbClr>
          </a:solidFill>
          <a:ln w="76200"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947DC-1DBB-994F-A6E6-C356F3A3E0C5}"/>
              </a:ext>
            </a:extLst>
          </p:cNvPr>
          <p:cNvSpPr>
            <a:spLocks noChangeAspect="1"/>
          </p:cNvSpPr>
          <p:nvPr/>
        </p:nvSpPr>
        <p:spPr>
          <a:xfrm>
            <a:off x="1636463" y="3214153"/>
            <a:ext cx="3526972" cy="3526972"/>
          </a:xfrm>
          <a:prstGeom prst="ellipse">
            <a:avLst/>
          </a:prstGeom>
          <a:solidFill>
            <a:srgbClr val="0070C0">
              <a:alpha val="10196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pic>
        <p:nvPicPr>
          <p:cNvPr id="17" name="Graphic 16" descr="Lungs with virus with solid fill">
            <a:extLst>
              <a:ext uri="{FF2B5EF4-FFF2-40B4-BE49-F238E27FC236}">
                <a16:creationId xmlns:a16="http://schemas.microsoft.com/office/drawing/2014/main" id="{65D7B5D0-D498-DF45-8933-BD55ED1D6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4853" y="2381194"/>
            <a:ext cx="1025578" cy="1025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9A9C3F-48E1-C54C-B631-FA71443D509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814" y="1377754"/>
            <a:ext cx="747287" cy="1107092"/>
          </a:xfrm>
          <a:prstGeom prst="rect">
            <a:avLst/>
          </a:prstGeom>
        </p:spPr>
      </p:pic>
      <p:pic>
        <p:nvPicPr>
          <p:cNvPr id="2054" name="Picture 6" descr="Iconos Diabetes - Descarga gratuita, PNG y SVG">
            <a:extLst>
              <a:ext uri="{FF2B5EF4-FFF2-40B4-BE49-F238E27FC236}">
                <a16:creationId xmlns:a16="http://schemas.microsoft.com/office/drawing/2014/main" id="{8D0435C0-7547-9E4D-9EB6-54F9378A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08" y="2773920"/>
            <a:ext cx="602938" cy="6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0">
            <a:extLst>
              <a:ext uri="{FF2B5EF4-FFF2-40B4-BE49-F238E27FC236}">
                <a16:creationId xmlns:a16="http://schemas.microsoft.com/office/drawing/2014/main" id="{47AB2225-3966-F947-91C3-8AE568479B23}"/>
              </a:ext>
            </a:extLst>
          </p:cNvPr>
          <p:cNvSpPr txBox="1"/>
          <p:nvPr/>
        </p:nvSpPr>
        <p:spPr>
          <a:xfrm>
            <a:off x="545341" y="71568"/>
            <a:ext cx="757223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CO" sz="3600" dirty="0"/>
              <a:t>Poblaciones fase 1 </a:t>
            </a:r>
          </a:p>
        </p:txBody>
      </p:sp>
      <p:pic>
        <p:nvPicPr>
          <p:cNvPr id="24" name="Google Shape;110;p3">
            <a:extLst>
              <a:ext uri="{FF2B5EF4-FFF2-40B4-BE49-F238E27FC236}">
                <a16:creationId xmlns:a16="http://schemas.microsoft.com/office/drawing/2014/main" id="{5043208D-066C-6544-909F-9B3F521CB1C4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;p3">
            <a:extLst>
              <a:ext uri="{FF2B5EF4-FFF2-40B4-BE49-F238E27FC236}">
                <a16:creationId xmlns:a16="http://schemas.microsoft.com/office/drawing/2014/main" id="{506C1912-C4EB-DD44-8410-71145BF8AD1D}"/>
              </a:ext>
            </a:extLst>
          </p:cNvPr>
          <p:cNvSpPr txBox="1"/>
          <p:nvPr/>
        </p:nvSpPr>
        <p:spPr>
          <a:xfrm>
            <a:off x="7019434" y="1958333"/>
            <a:ext cx="300310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  <a:sym typeface="Calibri"/>
              </a:rPr>
              <a:t>Enfermedades hipertensivas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Diabetes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Insuficiencia renal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EPOC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Asma</a:t>
            </a:r>
          </a:p>
        </p:txBody>
      </p:sp>
      <p:sp>
        <p:nvSpPr>
          <p:cNvPr id="26" name="Google Shape;108;p3">
            <a:extLst>
              <a:ext uri="{FF2B5EF4-FFF2-40B4-BE49-F238E27FC236}">
                <a16:creationId xmlns:a16="http://schemas.microsoft.com/office/drawing/2014/main" id="{C636BE00-82D5-B245-8774-9E2D64A6BF38}"/>
              </a:ext>
            </a:extLst>
          </p:cNvPr>
          <p:cNvSpPr txBox="1"/>
          <p:nvPr/>
        </p:nvSpPr>
        <p:spPr>
          <a:xfrm>
            <a:off x="10220096" y="1958333"/>
            <a:ext cx="169655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VIH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Cáncer</a:t>
            </a:r>
            <a:endParaRPr lang="es-ES_tradnl" sz="1600" dirty="0">
              <a:solidFill>
                <a:srgbClr val="C00000"/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TBC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Hepatitis C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  <a:buFont typeface="Wingdings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Obesidad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2C22533-1598-9F4B-9B37-D47F1A46B94E}"/>
              </a:ext>
            </a:extLst>
          </p:cNvPr>
          <p:cNvSpPr/>
          <p:nvPr/>
        </p:nvSpPr>
        <p:spPr>
          <a:xfrm>
            <a:off x="6669737" y="1844933"/>
            <a:ext cx="349697" cy="1780011"/>
          </a:xfrm>
          <a:prstGeom prst="leftBrace">
            <a:avLst/>
          </a:prstGeom>
          <a:ln w="38100">
            <a:solidFill>
              <a:srgbClr val="A64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9483118-B755-C947-8D1E-574FF66FB0C4}"/>
              </a:ext>
            </a:extLst>
          </p:cNvPr>
          <p:cNvSpPr/>
          <p:nvPr/>
        </p:nvSpPr>
        <p:spPr>
          <a:xfrm rot="10800000">
            <a:off x="11625265" y="1844932"/>
            <a:ext cx="349697" cy="1780011"/>
          </a:xfrm>
          <a:prstGeom prst="leftBrace">
            <a:avLst/>
          </a:prstGeom>
          <a:ln w="38100">
            <a:solidFill>
              <a:srgbClr val="A64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O">
              <a:latin typeface="Avenir Next Condensed" panose="020B0506020202020204" pitchFamily="34" charset="0"/>
            </a:endParaRPr>
          </a:p>
        </p:txBody>
      </p:sp>
      <p:pic>
        <p:nvPicPr>
          <p:cNvPr id="2060" name="Picture 12" descr="Riñón - Iconos gratis de médico">
            <a:extLst>
              <a:ext uri="{FF2B5EF4-FFF2-40B4-BE49-F238E27FC236}">
                <a16:creationId xmlns:a16="http://schemas.microsoft.com/office/drawing/2014/main" id="{32B1D572-14AA-8945-9965-874B1A32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27" y="1611692"/>
            <a:ext cx="546568" cy="5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cono El vih, virus, estructura, bacterias, ciencia Gratis de Virus">
            <a:extLst>
              <a:ext uri="{FF2B5EF4-FFF2-40B4-BE49-F238E27FC236}">
                <a16:creationId xmlns:a16="http://schemas.microsoft.com/office/drawing/2014/main" id="{5B358CDD-A2CF-E042-A8FA-C6736999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36" y="3599166"/>
            <a:ext cx="314462" cy="3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cono Del Cáncer, Ejemplo Del Vector Ilustración del Vector - Ilustración  de ejemplo, vector: 112133133">
            <a:extLst>
              <a:ext uri="{FF2B5EF4-FFF2-40B4-BE49-F238E27FC236}">
                <a16:creationId xmlns:a16="http://schemas.microsoft.com/office/drawing/2014/main" id="{52370FA5-CCC6-B14F-BACA-6BC8AD56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79" y="3530511"/>
            <a:ext cx="766233" cy="7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6CA5326-7E0D-824B-80D8-6CFC8B07E804}"/>
              </a:ext>
            </a:extLst>
          </p:cNvPr>
          <p:cNvSpPr/>
          <p:nvPr/>
        </p:nvSpPr>
        <p:spPr>
          <a:xfrm>
            <a:off x="8133335" y="4758413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11.035.970</a:t>
            </a:r>
            <a:endParaRPr lang="en-CO" sz="3200" strike="sngStrike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venir Next Condensed" panose="020B0506020202020204" pitchFamily="34" charset="0"/>
            </a:endParaRPr>
          </a:p>
        </p:txBody>
      </p:sp>
      <p:sp>
        <p:nvSpPr>
          <p:cNvPr id="41" name="Google Shape;108;p3">
            <a:extLst>
              <a:ext uri="{FF2B5EF4-FFF2-40B4-BE49-F238E27FC236}">
                <a16:creationId xmlns:a16="http://schemas.microsoft.com/office/drawing/2014/main" id="{D1B9CF52-752C-9140-B4F4-BE04E5C185E3}"/>
              </a:ext>
            </a:extLst>
          </p:cNvPr>
          <p:cNvSpPr txBox="1"/>
          <p:nvPr/>
        </p:nvSpPr>
        <p:spPr>
          <a:xfrm>
            <a:off x="6757502" y="3688664"/>
            <a:ext cx="5083554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2400"/>
            </a:pPr>
            <a:r>
              <a:rPr lang="es-ES_tradnl" sz="1200" dirty="0">
                <a:solidFill>
                  <a:srgbClr val="757070"/>
                </a:solidFill>
                <a:latin typeface="Avenir Next Condensed" panose="020B0506020202020204" pitchFamily="34" charset="0"/>
                <a:cs typeface="Calibri" panose="020F0502020204030204" pitchFamily="34" charset="0"/>
                <a:sym typeface="Calibri"/>
              </a:rPr>
              <a:t>*Se incluyen aquellas patologías para las cuales existe evidencia de mayor letalidad</a:t>
            </a:r>
            <a:endParaRPr lang="es-ES_tradnl" sz="1200" dirty="0">
              <a:solidFill>
                <a:srgbClr val="757070"/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BF07FC-BC8A-8647-95EF-10506D33F293}"/>
              </a:ext>
            </a:extLst>
          </p:cNvPr>
          <p:cNvSpPr/>
          <p:nvPr/>
        </p:nvSpPr>
        <p:spPr>
          <a:xfrm>
            <a:off x="2658050" y="625525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O" sz="2800" b="1" dirty="0">
                <a:solidFill>
                  <a:srgbClr val="0066D5"/>
                </a:solidFill>
                <a:latin typeface="Avenir Next Condensed" panose="020B0506020202020204" pitchFamily="34" charset="0"/>
              </a:rPr>
              <a:t>2021</a:t>
            </a:r>
          </a:p>
        </p:txBody>
      </p:sp>
      <p:sp>
        <p:nvSpPr>
          <p:cNvPr id="27" name="Rectángulo 13">
            <a:extLst>
              <a:ext uri="{FF2B5EF4-FFF2-40B4-BE49-F238E27FC236}">
                <a16:creationId xmlns:a16="http://schemas.microsoft.com/office/drawing/2014/main" id="{7308B9CB-A58A-754B-B52D-FFDA5F0F30C9}"/>
              </a:ext>
            </a:extLst>
          </p:cNvPr>
          <p:cNvSpPr/>
          <p:nvPr/>
        </p:nvSpPr>
        <p:spPr>
          <a:xfrm>
            <a:off x="7555499" y="5369212"/>
            <a:ext cx="3770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757070"/>
                </a:solidFill>
                <a:latin typeface="Avenir Next Condensed" panose="020B0506020202020204" pitchFamily="34" charset="0"/>
              </a:rPr>
              <a:t>Personas priorizadas*</a:t>
            </a:r>
            <a:endParaRPr lang="es-ES" sz="2400" dirty="0">
              <a:solidFill>
                <a:srgbClr val="757070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0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BCDA7D4F-5F2D-1B40-8C0E-2421C8792418}"/>
              </a:ext>
            </a:extLst>
          </p:cNvPr>
          <p:cNvSpPr/>
          <p:nvPr/>
        </p:nvSpPr>
        <p:spPr>
          <a:xfrm>
            <a:off x="469570" y="2597252"/>
            <a:ext cx="5310169" cy="1640228"/>
          </a:xfrm>
          <a:prstGeom prst="roundRect">
            <a:avLst/>
          </a:prstGeom>
          <a:noFill/>
          <a:ln w="76200">
            <a:solidFill>
              <a:srgbClr val="00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28">
            <a:extLst>
              <a:ext uri="{FF2B5EF4-FFF2-40B4-BE49-F238E27FC236}">
                <a16:creationId xmlns:a16="http://schemas.microsoft.com/office/drawing/2014/main" id="{87F765E3-D6AC-AA46-9BA5-5838ABAB697C}"/>
              </a:ext>
            </a:extLst>
          </p:cNvPr>
          <p:cNvSpPr txBox="1"/>
          <p:nvPr/>
        </p:nvSpPr>
        <p:spPr>
          <a:xfrm>
            <a:off x="767360" y="3093724"/>
            <a:ext cx="274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8EE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PERSONAS DE 60 AÑOS Y MÁS</a:t>
            </a:r>
          </a:p>
        </p:txBody>
      </p:sp>
      <p:sp>
        <p:nvSpPr>
          <p:cNvPr id="6" name="Rectángulo redondeado 33">
            <a:extLst>
              <a:ext uri="{FF2B5EF4-FFF2-40B4-BE49-F238E27FC236}">
                <a16:creationId xmlns:a16="http://schemas.microsoft.com/office/drawing/2014/main" id="{281F2B2E-8D6D-AF4E-8D37-29D9B54EF725}"/>
              </a:ext>
            </a:extLst>
          </p:cNvPr>
          <p:cNvSpPr/>
          <p:nvPr/>
        </p:nvSpPr>
        <p:spPr>
          <a:xfrm>
            <a:off x="6477536" y="2573869"/>
            <a:ext cx="5310169" cy="1710262"/>
          </a:xfrm>
          <a:prstGeom prst="roundRect">
            <a:avLst/>
          </a:prstGeom>
          <a:noFill/>
          <a:ln w="76200"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redondeado 37">
            <a:extLst>
              <a:ext uri="{FF2B5EF4-FFF2-40B4-BE49-F238E27FC236}">
                <a16:creationId xmlns:a16="http://schemas.microsoft.com/office/drawing/2014/main" id="{7E4C1DFE-1FAE-0241-A3E7-9CCA8EADF56B}"/>
              </a:ext>
            </a:extLst>
          </p:cNvPr>
          <p:cNvSpPr/>
          <p:nvPr/>
        </p:nvSpPr>
        <p:spPr>
          <a:xfrm>
            <a:off x="465078" y="3000334"/>
            <a:ext cx="525274" cy="832514"/>
          </a:xfrm>
          <a:prstGeom prst="roundRect">
            <a:avLst/>
          </a:prstGeom>
          <a:solidFill>
            <a:srgbClr val="008EE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38">
            <a:extLst>
              <a:ext uri="{FF2B5EF4-FFF2-40B4-BE49-F238E27FC236}">
                <a16:creationId xmlns:a16="http://schemas.microsoft.com/office/drawing/2014/main" id="{B1151FDF-0C6A-6E46-AC06-7C5E85865D45}"/>
              </a:ext>
            </a:extLst>
          </p:cNvPr>
          <p:cNvSpPr/>
          <p:nvPr/>
        </p:nvSpPr>
        <p:spPr>
          <a:xfrm>
            <a:off x="6519891" y="2949346"/>
            <a:ext cx="525274" cy="832514"/>
          </a:xfrm>
          <a:prstGeom prst="roundRect">
            <a:avLst/>
          </a:prstGeom>
          <a:solidFill>
            <a:srgbClr val="F62F6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42">
            <a:extLst>
              <a:ext uri="{FF2B5EF4-FFF2-40B4-BE49-F238E27FC236}">
                <a16:creationId xmlns:a16="http://schemas.microsoft.com/office/drawing/2014/main" id="{CB868032-A1DC-0B4F-B300-4B56B62747A2}"/>
              </a:ext>
            </a:extLst>
          </p:cNvPr>
          <p:cNvSpPr txBox="1"/>
          <p:nvPr/>
        </p:nvSpPr>
        <p:spPr>
          <a:xfrm>
            <a:off x="6813230" y="2757651"/>
            <a:ext cx="434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TALENTO HUMANO EN SALUD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id="{0BB1B55C-0436-9B45-8118-163B25DDCC98}"/>
              </a:ext>
            </a:extLst>
          </p:cNvPr>
          <p:cNvSpPr/>
          <p:nvPr/>
        </p:nvSpPr>
        <p:spPr>
          <a:xfrm>
            <a:off x="454073" y="3178172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01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24" name="Rectángulo 49">
            <a:extLst>
              <a:ext uri="{FF2B5EF4-FFF2-40B4-BE49-F238E27FC236}">
                <a16:creationId xmlns:a16="http://schemas.microsoft.com/office/drawing/2014/main" id="{B354E460-BDA9-6A4C-B38C-C27CFDB4278E}"/>
              </a:ext>
            </a:extLst>
          </p:cNvPr>
          <p:cNvSpPr/>
          <p:nvPr/>
        </p:nvSpPr>
        <p:spPr>
          <a:xfrm>
            <a:off x="6498787" y="3130404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02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30" name="Google Shape;110;p3">
            <a:extLst>
              <a:ext uri="{FF2B5EF4-FFF2-40B4-BE49-F238E27FC236}">
                <a16:creationId xmlns:a16="http://schemas.microsoft.com/office/drawing/2014/main" id="{C26C4BA6-9D2A-3346-BD08-0847AD05CF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28">
            <a:extLst>
              <a:ext uri="{FF2B5EF4-FFF2-40B4-BE49-F238E27FC236}">
                <a16:creationId xmlns:a16="http://schemas.microsoft.com/office/drawing/2014/main" id="{F4E9DBE4-C80A-D042-84FD-BA40D35F7D3C}"/>
              </a:ext>
            </a:extLst>
          </p:cNvPr>
          <p:cNvSpPr txBox="1"/>
          <p:nvPr/>
        </p:nvSpPr>
        <p:spPr>
          <a:xfrm>
            <a:off x="3176345" y="3130404"/>
            <a:ext cx="268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8EE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7.644.171</a:t>
            </a:r>
          </a:p>
        </p:txBody>
      </p:sp>
      <p:sp>
        <p:nvSpPr>
          <p:cNvPr id="32" name="CuadroTexto 28">
            <a:extLst>
              <a:ext uri="{FF2B5EF4-FFF2-40B4-BE49-F238E27FC236}">
                <a16:creationId xmlns:a16="http://schemas.microsoft.com/office/drawing/2014/main" id="{DFB2B357-1616-154A-862E-B7511DFEF338}"/>
              </a:ext>
            </a:extLst>
          </p:cNvPr>
          <p:cNvSpPr txBox="1"/>
          <p:nvPr/>
        </p:nvSpPr>
        <p:spPr>
          <a:xfrm>
            <a:off x="7935901" y="3135529"/>
            <a:ext cx="239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F62F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1.217.971</a:t>
            </a:r>
          </a:p>
        </p:txBody>
      </p:sp>
      <p:sp>
        <p:nvSpPr>
          <p:cNvPr id="64" name="Rectángulo 13">
            <a:extLst>
              <a:ext uri="{FF2B5EF4-FFF2-40B4-BE49-F238E27FC236}">
                <a16:creationId xmlns:a16="http://schemas.microsoft.com/office/drawing/2014/main" id="{BBBB42A6-FBF1-2048-BD3B-AC609A20D392}"/>
              </a:ext>
            </a:extLst>
          </p:cNvPr>
          <p:cNvSpPr/>
          <p:nvPr/>
        </p:nvSpPr>
        <p:spPr>
          <a:xfrm>
            <a:off x="7963867" y="3647776"/>
            <a:ext cx="241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757070"/>
                </a:solidFill>
                <a:latin typeface="Avenir Next Condensed" panose="020B0506020202020204" pitchFamily="34" charset="0"/>
              </a:rPr>
              <a:t>Incluye apoyo logístico</a:t>
            </a:r>
            <a:endParaRPr lang="es-ES" sz="1600" b="1" dirty="0">
              <a:solidFill>
                <a:srgbClr val="75707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F40FF0-70AC-49BE-90B5-57FC8ED63A30}"/>
              </a:ext>
            </a:extLst>
          </p:cNvPr>
          <p:cNvSpPr/>
          <p:nvPr/>
        </p:nvSpPr>
        <p:spPr>
          <a:xfrm>
            <a:off x="438969" y="519793"/>
            <a:ext cx="4807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Poblaciones priorizadas </a:t>
            </a:r>
          </a:p>
        </p:txBody>
      </p:sp>
    </p:spTree>
    <p:extLst>
      <p:ext uri="{BB962C8B-B14F-4D97-AF65-F5344CB8AC3E}">
        <p14:creationId xmlns:p14="http://schemas.microsoft.com/office/powerpoint/2010/main" val="3505858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1194</Words>
  <Application>Microsoft Office PowerPoint</Application>
  <PresentationFormat>Panorámica</PresentationFormat>
  <Paragraphs>514</Paragraphs>
  <Slides>21</Slides>
  <Notes>12</Notes>
  <HiddenSlides>5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Avenir Next Condensed</vt:lpstr>
      <vt:lpstr>Calibri</vt:lpstr>
      <vt:lpstr>Calibri Light</vt:lpstr>
      <vt:lpstr>Cambria</vt:lpstr>
      <vt:lpstr>Futura Medium</vt:lpstr>
      <vt:lpstr>Helvetica Neue</vt:lpstr>
      <vt:lpstr>Wingdings</vt:lpstr>
      <vt:lpstr>Work Sans Light</vt:lpstr>
      <vt:lpstr>Work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MAYLEN LISETH ROJAS BOTERO</dc:creator>
  <cp:lastModifiedBy>Ginna Marcela Chaves Henriquez</cp:lastModifiedBy>
  <cp:revision>110</cp:revision>
  <dcterms:created xsi:type="dcterms:W3CDTF">2020-12-15T01:35:11Z</dcterms:created>
  <dcterms:modified xsi:type="dcterms:W3CDTF">2020-12-18T21:47:02Z</dcterms:modified>
</cp:coreProperties>
</file>