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4"/>
    <p:sldMasterId id="2147483849" r:id="rId5"/>
  </p:sldMasterIdLst>
  <p:notesMasterIdLst>
    <p:notesMasterId r:id="rId35"/>
  </p:notesMasterIdLst>
  <p:handoutMasterIdLst>
    <p:handoutMasterId r:id="rId36"/>
  </p:handoutMasterIdLst>
  <p:sldIdLst>
    <p:sldId id="916" r:id="rId6"/>
    <p:sldId id="917" r:id="rId7"/>
    <p:sldId id="918" r:id="rId8"/>
    <p:sldId id="937" r:id="rId9"/>
    <p:sldId id="2831" r:id="rId10"/>
    <p:sldId id="919" r:id="rId11"/>
    <p:sldId id="920" r:id="rId12"/>
    <p:sldId id="884" r:id="rId13"/>
    <p:sldId id="934" r:id="rId14"/>
    <p:sldId id="932" r:id="rId15"/>
    <p:sldId id="933" r:id="rId16"/>
    <p:sldId id="889" r:id="rId17"/>
    <p:sldId id="908" r:id="rId18"/>
    <p:sldId id="896" r:id="rId19"/>
    <p:sldId id="921" r:id="rId20"/>
    <p:sldId id="931" r:id="rId21"/>
    <p:sldId id="935" r:id="rId22"/>
    <p:sldId id="891" r:id="rId23"/>
    <p:sldId id="893" r:id="rId24"/>
    <p:sldId id="892" r:id="rId25"/>
    <p:sldId id="927" r:id="rId26"/>
    <p:sldId id="899" r:id="rId27"/>
    <p:sldId id="924" r:id="rId28"/>
    <p:sldId id="928" r:id="rId29"/>
    <p:sldId id="936" r:id="rId30"/>
    <p:sldId id="903" r:id="rId31"/>
    <p:sldId id="904" r:id="rId32"/>
    <p:sldId id="2832" r:id="rId33"/>
    <p:sldId id="925" r:id="rId34"/>
  </p:sldIdLst>
  <p:sldSz cx="12192000" cy="6858000"/>
  <p:notesSz cx="7010400" cy="9296400"/>
  <p:defaultTextStyle>
    <a:defPPr>
      <a:defRPr lang="es-CO"/>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71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rgio Andres Neiza Castiblanco" initials="SANC" lastIdx="7" clrIdx="0"/>
  <p:cmAuthor id="1" name="Ingrid Juliana Lagos Camargo" initials="IJLC" lastIdx="11" clrIdx="1">
    <p:extLst>
      <p:ext uri="{19B8F6BF-5375-455C-9EA6-DF929625EA0E}">
        <p15:presenceInfo xmlns:p15="http://schemas.microsoft.com/office/powerpoint/2012/main" userId="S::ijlagos@superfinanciera.gov.co::a9c51ea9-221d-4b20-b564-8b178ccb36f0" providerId="AD"/>
      </p:ext>
    </p:extLst>
  </p:cmAuthor>
  <p:cmAuthor id="2" name="Maria Fernanda Tenjo Fandiño" initials="MFTF" lastIdx="5" clrIdx="2">
    <p:extLst>
      <p:ext uri="{19B8F6BF-5375-455C-9EA6-DF929625EA0E}">
        <p15:presenceInfo xmlns:p15="http://schemas.microsoft.com/office/powerpoint/2012/main" userId="S::mftenjo@superfinanciera.gov.co::92214f4f-7d43-461e-b43a-f61dead621fa" providerId="AD"/>
      </p:ext>
    </p:extLst>
  </p:cmAuthor>
  <p:cmAuthor id="3" name="Myriam Ramirez Castillo" initials="MRC" lastIdx="1" clrIdx="3">
    <p:extLst>
      <p:ext uri="{19B8F6BF-5375-455C-9EA6-DF929625EA0E}">
        <p15:presenceInfo xmlns:p15="http://schemas.microsoft.com/office/powerpoint/2012/main" userId="S::myramirez@superfinanciera.gov.co::8d22fe3a-a242-4a21-b55a-6c02e99318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999966"/>
    <a:srgbClr val="CC6666"/>
    <a:srgbClr val="CC9900"/>
    <a:srgbClr val="CC6600"/>
    <a:srgbClr val="006666"/>
    <a:srgbClr val="006600"/>
    <a:srgbClr val="8000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93873" autoAdjust="0"/>
  </p:normalViewPr>
  <p:slideViewPr>
    <p:cSldViewPr>
      <p:cViewPr varScale="1">
        <p:scale>
          <a:sx n="68" d="100"/>
          <a:sy n="68" d="100"/>
        </p:scale>
        <p:origin x="840" y="54"/>
      </p:cViewPr>
      <p:guideLst>
        <p:guide orient="horz" pos="2160"/>
        <p:guide pos="3719"/>
      </p:guideLst>
    </p:cSldViewPr>
  </p:slideViewPr>
  <p:outlineViewPr>
    <p:cViewPr>
      <p:scale>
        <a:sx n="33" d="100"/>
        <a:sy n="33" d="100"/>
      </p:scale>
      <p:origin x="0" y="25104"/>
    </p:cViewPr>
  </p:outlineViewPr>
  <p:notesTextViewPr>
    <p:cViewPr>
      <p:scale>
        <a:sx n="100" d="100"/>
        <a:sy n="100" d="100"/>
      </p:scale>
      <p:origin x="0" y="0"/>
    </p:cViewPr>
  </p:notesTextViewPr>
  <p:sorterViewPr>
    <p:cViewPr>
      <p:scale>
        <a:sx n="76" d="100"/>
        <a:sy n="7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rid Juliana Lagos Camargo" userId="a9c51ea9-221d-4b20-b564-8b178ccb36f0" providerId="ADAL" clId="{98B216D3-001C-4C9B-BD16-1D7CAC65FE1A}"/>
    <pc:docChg chg="modSld">
      <pc:chgData name="Ingrid Juliana Lagos Camargo" userId="a9c51ea9-221d-4b20-b564-8b178ccb36f0" providerId="ADAL" clId="{98B216D3-001C-4C9B-BD16-1D7CAC65FE1A}" dt="2020-10-21T01:54:27.342" v="22" actId="20577"/>
      <pc:docMkLst>
        <pc:docMk/>
      </pc:docMkLst>
      <pc:sldChg chg="modSp mod">
        <pc:chgData name="Ingrid Juliana Lagos Camargo" userId="a9c51ea9-221d-4b20-b564-8b178ccb36f0" providerId="ADAL" clId="{98B216D3-001C-4C9B-BD16-1D7CAC65FE1A}" dt="2020-10-21T01:54:27.342" v="22" actId="20577"/>
        <pc:sldMkLst>
          <pc:docMk/>
          <pc:sldMk cId="596870358" sldId="2831"/>
        </pc:sldMkLst>
        <pc:spChg chg="mod">
          <ac:chgData name="Ingrid Juliana Lagos Camargo" userId="a9c51ea9-221d-4b20-b564-8b178ccb36f0" providerId="ADAL" clId="{98B216D3-001C-4C9B-BD16-1D7CAC65FE1A}" dt="2020-10-21T01:54:27.342" v="22" actId="20577"/>
          <ac:spMkLst>
            <pc:docMk/>
            <pc:sldMk cId="596870358" sldId="2831"/>
            <ac:spMk id="2"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 Id="rId4"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3"/>
            <a:ext cx="3037840" cy="465221"/>
          </a:xfrm>
          <a:prstGeom prst="rect">
            <a:avLst/>
          </a:prstGeom>
        </p:spPr>
        <p:txBody>
          <a:bodyPr vert="horz" lIns="92822" tIns="46407" rIns="92822" bIns="46407" rtlCol="0"/>
          <a:lstStyle>
            <a:lvl1pPr algn="l" fontAlgn="auto">
              <a:spcBef>
                <a:spcPts val="0"/>
              </a:spcBef>
              <a:spcAft>
                <a:spcPts val="0"/>
              </a:spcAft>
              <a:defRPr sz="1200">
                <a:latin typeface="+mn-lt"/>
                <a:cs typeface="+mn-cs"/>
              </a:defRPr>
            </a:lvl1pPr>
          </a:lstStyle>
          <a:p>
            <a:pPr>
              <a:defRPr/>
            </a:pPr>
            <a:endParaRPr lang="es-CO"/>
          </a:p>
        </p:txBody>
      </p:sp>
      <p:sp>
        <p:nvSpPr>
          <p:cNvPr id="3" name="2 Marcador de fecha"/>
          <p:cNvSpPr>
            <a:spLocks noGrp="1"/>
          </p:cNvSpPr>
          <p:nvPr>
            <p:ph type="dt" sz="quarter" idx="1"/>
          </p:nvPr>
        </p:nvSpPr>
        <p:spPr>
          <a:xfrm>
            <a:off x="3970944" y="3"/>
            <a:ext cx="3037840" cy="465221"/>
          </a:xfrm>
          <a:prstGeom prst="rect">
            <a:avLst/>
          </a:prstGeom>
        </p:spPr>
        <p:txBody>
          <a:bodyPr vert="horz" lIns="92822" tIns="46407" rIns="92822" bIns="46407" rtlCol="0"/>
          <a:lstStyle>
            <a:lvl1pPr algn="r" fontAlgn="auto">
              <a:spcBef>
                <a:spcPts val="0"/>
              </a:spcBef>
              <a:spcAft>
                <a:spcPts val="0"/>
              </a:spcAft>
              <a:defRPr sz="1200">
                <a:latin typeface="+mn-lt"/>
                <a:cs typeface="+mn-cs"/>
              </a:defRPr>
            </a:lvl1pPr>
          </a:lstStyle>
          <a:p>
            <a:pPr>
              <a:defRPr/>
            </a:pPr>
            <a:fld id="{990E7A51-96D8-481E-B226-F5A2BE963CB9}" type="datetimeFigureOut">
              <a:rPr lang="es-CO"/>
              <a:pPr>
                <a:defRPr/>
              </a:pPr>
              <a:t>30/10/2020</a:t>
            </a:fld>
            <a:endParaRPr lang="es-CO"/>
          </a:p>
        </p:txBody>
      </p:sp>
      <p:sp>
        <p:nvSpPr>
          <p:cNvPr id="4" name="3 Marcador de pie de página"/>
          <p:cNvSpPr>
            <a:spLocks noGrp="1"/>
          </p:cNvSpPr>
          <p:nvPr>
            <p:ph type="ftr" sz="quarter" idx="2"/>
          </p:nvPr>
        </p:nvSpPr>
        <p:spPr>
          <a:xfrm>
            <a:off x="0" y="8829581"/>
            <a:ext cx="3037840" cy="465221"/>
          </a:xfrm>
          <a:prstGeom prst="rect">
            <a:avLst/>
          </a:prstGeom>
        </p:spPr>
        <p:txBody>
          <a:bodyPr vert="horz" lIns="92822" tIns="46407" rIns="92822" bIns="46407" rtlCol="0" anchor="b"/>
          <a:lstStyle>
            <a:lvl1pPr algn="l" fontAlgn="auto">
              <a:spcBef>
                <a:spcPts val="0"/>
              </a:spcBef>
              <a:spcAft>
                <a:spcPts val="0"/>
              </a:spcAft>
              <a:defRPr sz="1200">
                <a:latin typeface="+mn-lt"/>
                <a:cs typeface="+mn-cs"/>
              </a:defRPr>
            </a:lvl1pPr>
          </a:lstStyle>
          <a:p>
            <a:pPr>
              <a:defRPr/>
            </a:pPr>
            <a:endParaRPr lang="es-CO"/>
          </a:p>
        </p:txBody>
      </p:sp>
      <p:sp>
        <p:nvSpPr>
          <p:cNvPr id="5" name="4 Marcador de número de diapositiva"/>
          <p:cNvSpPr>
            <a:spLocks noGrp="1"/>
          </p:cNvSpPr>
          <p:nvPr>
            <p:ph type="sldNum" sz="quarter" idx="3"/>
          </p:nvPr>
        </p:nvSpPr>
        <p:spPr>
          <a:xfrm>
            <a:off x="3970944" y="8829581"/>
            <a:ext cx="3037840" cy="465221"/>
          </a:xfrm>
          <a:prstGeom prst="rect">
            <a:avLst/>
          </a:prstGeom>
        </p:spPr>
        <p:txBody>
          <a:bodyPr vert="horz" lIns="92822" tIns="46407" rIns="92822" bIns="46407" rtlCol="0" anchor="b"/>
          <a:lstStyle>
            <a:lvl1pPr algn="r" fontAlgn="auto">
              <a:spcBef>
                <a:spcPts val="0"/>
              </a:spcBef>
              <a:spcAft>
                <a:spcPts val="0"/>
              </a:spcAft>
              <a:defRPr sz="1200">
                <a:latin typeface="+mn-lt"/>
                <a:cs typeface="+mn-cs"/>
              </a:defRPr>
            </a:lvl1pPr>
          </a:lstStyle>
          <a:p>
            <a:pPr>
              <a:defRPr/>
            </a:pPr>
            <a:fld id="{666FA5EE-0CD0-437B-A69A-F4476CC92B4E}" type="slidenum">
              <a:rPr lang="es-CO"/>
              <a:pPr>
                <a:defRPr/>
              </a:pPr>
              <a:t>‹Nº›</a:t>
            </a:fld>
            <a:endParaRPr lang="es-CO"/>
          </a:p>
        </p:txBody>
      </p:sp>
    </p:spTree>
    <p:extLst>
      <p:ext uri="{BB962C8B-B14F-4D97-AF65-F5344CB8AC3E}">
        <p14:creationId xmlns:p14="http://schemas.microsoft.com/office/powerpoint/2010/main" val="1318684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3"/>
            <a:ext cx="3037840" cy="465221"/>
          </a:xfrm>
          <a:prstGeom prst="rect">
            <a:avLst/>
          </a:prstGeom>
        </p:spPr>
        <p:txBody>
          <a:bodyPr vert="horz" lIns="92822" tIns="46407" rIns="92822" bIns="46407" rtlCol="0"/>
          <a:lstStyle>
            <a:lvl1pPr algn="l" fontAlgn="auto">
              <a:spcBef>
                <a:spcPts val="0"/>
              </a:spcBef>
              <a:spcAft>
                <a:spcPts val="0"/>
              </a:spcAft>
              <a:defRPr sz="1200">
                <a:latin typeface="+mn-lt"/>
                <a:cs typeface="+mn-cs"/>
              </a:defRPr>
            </a:lvl1pPr>
          </a:lstStyle>
          <a:p>
            <a:pPr>
              <a:defRPr/>
            </a:pPr>
            <a:endParaRPr lang="es-CO"/>
          </a:p>
        </p:txBody>
      </p:sp>
      <p:sp>
        <p:nvSpPr>
          <p:cNvPr id="3" name="2 Marcador de fecha"/>
          <p:cNvSpPr>
            <a:spLocks noGrp="1"/>
          </p:cNvSpPr>
          <p:nvPr>
            <p:ph type="dt" idx="1"/>
          </p:nvPr>
        </p:nvSpPr>
        <p:spPr>
          <a:xfrm>
            <a:off x="3970944" y="3"/>
            <a:ext cx="3037840" cy="465221"/>
          </a:xfrm>
          <a:prstGeom prst="rect">
            <a:avLst/>
          </a:prstGeom>
        </p:spPr>
        <p:txBody>
          <a:bodyPr vert="horz" lIns="92822" tIns="46407" rIns="92822" bIns="46407" rtlCol="0"/>
          <a:lstStyle>
            <a:lvl1pPr algn="r" fontAlgn="auto">
              <a:spcBef>
                <a:spcPts val="0"/>
              </a:spcBef>
              <a:spcAft>
                <a:spcPts val="0"/>
              </a:spcAft>
              <a:defRPr sz="1200">
                <a:latin typeface="+mn-lt"/>
                <a:cs typeface="+mn-cs"/>
              </a:defRPr>
            </a:lvl1pPr>
          </a:lstStyle>
          <a:p>
            <a:pPr>
              <a:defRPr/>
            </a:pPr>
            <a:fld id="{3F2CAA8C-59D7-47B5-B72F-37C53D9A6E67}" type="datetimeFigureOut">
              <a:rPr lang="es-CO"/>
              <a:pPr>
                <a:defRPr/>
              </a:pPr>
              <a:t>30/10/2020</a:t>
            </a:fld>
            <a:endParaRPr lang="es-CO"/>
          </a:p>
        </p:txBody>
      </p:sp>
      <p:sp>
        <p:nvSpPr>
          <p:cNvPr id="4" name="3 Marcador de imagen de diapositiva"/>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2822" tIns="46407" rIns="92822" bIns="46407" rtlCol="0" anchor="ctr"/>
          <a:lstStyle/>
          <a:p>
            <a:pPr lvl="0"/>
            <a:endParaRPr lang="es-CO" noProof="0"/>
          </a:p>
        </p:txBody>
      </p:sp>
      <p:sp>
        <p:nvSpPr>
          <p:cNvPr id="5" name="4 Marcador de notas"/>
          <p:cNvSpPr>
            <a:spLocks noGrp="1"/>
          </p:cNvSpPr>
          <p:nvPr>
            <p:ph type="body" sz="quarter" idx="3"/>
          </p:nvPr>
        </p:nvSpPr>
        <p:spPr>
          <a:xfrm>
            <a:off x="701041" y="4416393"/>
            <a:ext cx="5608320" cy="4182176"/>
          </a:xfrm>
          <a:prstGeom prst="rect">
            <a:avLst/>
          </a:prstGeom>
        </p:spPr>
        <p:txBody>
          <a:bodyPr vert="horz" lIns="92822" tIns="46407" rIns="92822" bIns="46407"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CO" noProof="0"/>
          </a:p>
        </p:txBody>
      </p:sp>
      <p:sp>
        <p:nvSpPr>
          <p:cNvPr id="6" name="5 Marcador de pie de página"/>
          <p:cNvSpPr>
            <a:spLocks noGrp="1"/>
          </p:cNvSpPr>
          <p:nvPr>
            <p:ph type="ftr" sz="quarter" idx="4"/>
          </p:nvPr>
        </p:nvSpPr>
        <p:spPr>
          <a:xfrm>
            <a:off x="0" y="8829581"/>
            <a:ext cx="3037840" cy="465221"/>
          </a:xfrm>
          <a:prstGeom prst="rect">
            <a:avLst/>
          </a:prstGeom>
        </p:spPr>
        <p:txBody>
          <a:bodyPr vert="horz" lIns="92822" tIns="46407" rIns="92822" bIns="46407" rtlCol="0" anchor="b"/>
          <a:lstStyle>
            <a:lvl1pPr algn="l" fontAlgn="auto">
              <a:spcBef>
                <a:spcPts val="0"/>
              </a:spcBef>
              <a:spcAft>
                <a:spcPts val="0"/>
              </a:spcAft>
              <a:defRPr sz="1200">
                <a:latin typeface="+mn-lt"/>
                <a:cs typeface="+mn-cs"/>
              </a:defRPr>
            </a:lvl1pPr>
          </a:lstStyle>
          <a:p>
            <a:pPr>
              <a:defRPr/>
            </a:pPr>
            <a:endParaRPr lang="es-CO"/>
          </a:p>
        </p:txBody>
      </p:sp>
      <p:sp>
        <p:nvSpPr>
          <p:cNvPr id="7" name="6 Marcador de número de diapositiva"/>
          <p:cNvSpPr>
            <a:spLocks noGrp="1"/>
          </p:cNvSpPr>
          <p:nvPr>
            <p:ph type="sldNum" sz="quarter" idx="5"/>
          </p:nvPr>
        </p:nvSpPr>
        <p:spPr>
          <a:xfrm>
            <a:off x="3970944" y="8829581"/>
            <a:ext cx="3037840" cy="465221"/>
          </a:xfrm>
          <a:prstGeom prst="rect">
            <a:avLst/>
          </a:prstGeom>
        </p:spPr>
        <p:txBody>
          <a:bodyPr vert="horz" lIns="92822" tIns="46407" rIns="92822" bIns="46407" rtlCol="0" anchor="b"/>
          <a:lstStyle>
            <a:lvl1pPr algn="r" fontAlgn="auto">
              <a:spcBef>
                <a:spcPts val="0"/>
              </a:spcBef>
              <a:spcAft>
                <a:spcPts val="0"/>
              </a:spcAft>
              <a:defRPr sz="1200">
                <a:latin typeface="+mn-lt"/>
                <a:cs typeface="+mn-cs"/>
              </a:defRPr>
            </a:lvl1pPr>
          </a:lstStyle>
          <a:p>
            <a:pPr>
              <a:defRPr/>
            </a:pPr>
            <a:fld id="{DC1E7D16-C255-4A54-87A1-CD6BA925C235}" type="slidenum">
              <a:rPr lang="es-CO"/>
              <a:pPr>
                <a:defRPr/>
              </a:pPr>
              <a:t>‹Nº›</a:t>
            </a:fld>
            <a:endParaRPr lang="es-CO"/>
          </a:p>
        </p:txBody>
      </p:sp>
    </p:spTree>
    <p:extLst>
      <p:ext uri="{BB962C8B-B14F-4D97-AF65-F5344CB8AC3E}">
        <p14:creationId xmlns:p14="http://schemas.microsoft.com/office/powerpoint/2010/main" val="41250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696913"/>
            <a:ext cx="6197600" cy="348615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474BFA-25C5-4178-915C-60316D8F8293}" type="slidenum">
              <a:rPr kumimoji="0" lang="es-C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C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1490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dirty="0"/>
          </a:p>
        </p:txBody>
      </p:sp>
      <p:sp>
        <p:nvSpPr>
          <p:cNvPr id="4" name="Slide Number Placeholder 3"/>
          <p:cNvSpPr>
            <a:spLocks noGrp="1"/>
          </p:cNvSpPr>
          <p:nvPr>
            <p:ph type="sldNum" sz="quarter" idx="5"/>
          </p:nvPr>
        </p:nvSpPr>
        <p:spPr/>
        <p:txBody>
          <a:bodyPr/>
          <a:lstStyle/>
          <a:p>
            <a:pPr>
              <a:defRPr/>
            </a:pPr>
            <a:fld id="{5C0038D4-02E5-4DEB-9E39-608A37CFEFEB}" type="slidenum">
              <a:rPr lang="es-CO" smtClean="0"/>
              <a:pPr>
                <a:defRPr/>
              </a:pPr>
              <a:t>16</a:t>
            </a:fld>
            <a:endParaRPr lang="es-CO"/>
          </a:p>
        </p:txBody>
      </p:sp>
    </p:spTree>
    <p:extLst>
      <p:ext uri="{BB962C8B-B14F-4D97-AF65-F5344CB8AC3E}">
        <p14:creationId xmlns:p14="http://schemas.microsoft.com/office/powerpoint/2010/main" val="2130026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dirty="0"/>
          </a:p>
        </p:txBody>
      </p:sp>
      <p:sp>
        <p:nvSpPr>
          <p:cNvPr id="4" name="Slide Number Placeholder 3"/>
          <p:cNvSpPr>
            <a:spLocks noGrp="1"/>
          </p:cNvSpPr>
          <p:nvPr>
            <p:ph type="sldNum" sz="quarter" idx="5"/>
          </p:nvPr>
        </p:nvSpPr>
        <p:spPr/>
        <p:txBody>
          <a:bodyPr/>
          <a:lstStyle/>
          <a:p>
            <a:pPr>
              <a:defRPr/>
            </a:pPr>
            <a:fld id="{5C0038D4-02E5-4DEB-9E39-608A37CFEFEB}" type="slidenum">
              <a:rPr lang="es-CO" smtClean="0"/>
              <a:pPr>
                <a:defRPr/>
              </a:pPr>
              <a:t>17</a:t>
            </a:fld>
            <a:endParaRPr lang="es-CO"/>
          </a:p>
        </p:txBody>
      </p:sp>
    </p:spTree>
    <p:extLst>
      <p:ext uri="{BB962C8B-B14F-4D97-AF65-F5344CB8AC3E}">
        <p14:creationId xmlns:p14="http://schemas.microsoft.com/office/powerpoint/2010/main" val="34619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dirty="0"/>
          </a:p>
        </p:txBody>
      </p:sp>
      <p:sp>
        <p:nvSpPr>
          <p:cNvPr id="4" name="Slide Number Placeholder 3"/>
          <p:cNvSpPr>
            <a:spLocks noGrp="1"/>
          </p:cNvSpPr>
          <p:nvPr>
            <p:ph type="sldNum" sz="quarter" idx="5"/>
          </p:nvPr>
        </p:nvSpPr>
        <p:spPr/>
        <p:txBody>
          <a:bodyPr/>
          <a:lstStyle/>
          <a:p>
            <a:pPr>
              <a:defRPr/>
            </a:pPr>
            <a:fld id="{5C0038D4-02E5-4DEB-9E39-608A37CFEFEB}" type="slidenum">
              <a:rPr lang="es-CO" smtClean="0"/>
              <a:pPr>
                <a:defRPr/>
              </a:pPr>
              <a:t>18</a:t>
            </a:fld>
            <a:endParaRPr lang="es-CO"/>
          </a:p>
        </p:txBody>
      </p:sp>
    </p:spTree>
    <p:extLst>
      <p:ext uri="{BB962C8B-B14F-4D97-AF65-F5344CB8AC3E}">
        <p14:creationId xmlns:p14="http://schemas.microsoft.com/office/powerpoint/2010/main" val="2508539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dirty="0"/>
          </a:p>
        </p:txBody>
      </p:sp>
      <p:sp>
        <p:nvSpPr>
          <p:cNvPr id="4" name="Slide Number Placeholder 3"/>
          <p:cNvSpPr>
            <a:spLocks noGrp="1"/>
          </p:cNvSpPr>
          <p:nvPr>
            <p:ph type="sldNum" sz="quarter" idx="5"/>
          </p:nvPr>
        </p:nvSpPr>
        <p:spPr/>
        <p:txBody>
          <a:bodyPr/>
          <a:lstStyle/>
          <a:p>
            <a:pPr>
              <a:defRPr/>
            </a:pPr>
            <a:fld id="{5C0038D4-02E5-4DEB-9E39-608A37CFEFEB}" type="slidenum">
              <a:rPr lang="es-CO" smtClean="0"/>
              <a:pPr>
                <a:defRPr/>
              </a:pPr>
              <a:t>19</a:t>
            </a:fld>
            <a:endParaRPr lang="es-CO"/>
          </a:p>
        </p:txBody>
      </p:sp>
    </p:spTree>
    <p:extLst>
      <p:ext uri="{BB962C8B-B14F-4D97-AF65-F5344CB8AC3E}">
        <p14:creationId xmlns:p14="http://schemas.microsoft.com/office/powerpoint/2010/main" val="614949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dirty="0"/>
          </a:p>
        </p:txBody>
      </p:sp>
      <p:sp>
        <p:nvSpPr>
          <p:cNvPr id="4" name="Slide Number Placeholder 3"/>
          <p:cNvSpPr>
            <a:spLocks noGrp="1"/>
          </p:cNvSpPr>
          <p:nvPr>
            <p:ph type="sldNum" sz="quarter" idx="5"/>
          </p:nvPr>
        </p:nvSpPr>
        <p:spPr/>
        <p:txBody>
          <a:bodyPr/>
          <a:lstStyle/>
          <a:p>
            <a:pPr>
              <a:defRPr/>
            </a:pPr>
            <a:fld id="{5C0038D4-02E5-4DEB-9E39-608A37CFEFEB}" type="slidenum">
              <a:rPr lang="es-CO" smtClean="0"/>
              <a:pPr>
                <a:defRPr/>
              </a:pPr>
              <a:t>20</a:t>
            </a:fld>
            <a:endParaRPr lang="es-CO"/>
          </a:p>
        </p:txBody>
      </p:sp>
    </p:spTree>
    <p:extLst>
      <p:ext uri="{BB962C8B-B14F-4D97-AF65-F5344CB8AC3E}">
        <p14:creationId xmlns:p14="http://schemas.microsoft.com/office/powerpoint/2010/main" val="4157456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dirty="0"/>
          </a:p>
        </p:txBody>
      </p:sp>
      <p:sp>
        <p:nvSpPr>
          <p:cNvPr id="4" name="Slide Number Placeholder 3"/>
          <p:cNvSpPr>
            <a:spLocks noGrp="1"/>
          </p:cNvSpPr>
          <p:nvPr>
            <p:ph type="sldNum" sz="quarter" idx="5"/>
          </p:nvPr>
        </p:nvSpPr>
        <p:spPr/>
        <p:txBody>
          <a:bodyPr/>
          <a:lstStyle/>
          <a:p>
            <a:pPr>
              <a:defRPr/>
            </a:pPr>
            <a:fld id="{5C0038D4-02E5-4DEB-9E39-608A37CFEFEB}" type="slidenum">
              <a:rPr lang="es-CO" smtClean="0"/>
              <a:pPr>
                <a:defRPr/>
              </a:pPr>
              <a:t>21</a:t>
            </a:fld>
            <a:endParaRPr lang="es-CO"/>
          </a:p>
        </p:txBody>
      </p:sp>
    </p:spTree>
    <p:extLst>
      <p:ext uri="{BB962C8B-B14F-4D97-AF65-F5344CB8AC3E}">
        <p14:creationId xmlns:p14="http://schemas.microsoft.com/office/powerpoint/2010/main" val="937778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dirty="0"/>
          </a:p>
        </p:txBody>
      </p:sp>
      <p:sp>
        <p:nvSpPr>
          <p:cNvPr id="4" name="Slide Number Placeholder 3"/>
          <p:cNvSpPr>
            <a:spLocks noGrp="1"/>
          </p:cNvSpPr>
          <p:nvPr>
            <p:ph type="sldNum" sz="quarter" idx="5"/>
          </p:nvPr>
        </p:nvSpPr>
        <p:spPr/>
        <p:txBody>
          <a:bodyPr/>
          <a:lstStyle/>
          <a:p>
            <a:pPr>
              <a:defRPr/>
            </a:pPr>
            <a:fld id="{5C0038D4-02E5-4DEB-9E39-608A37CFEFEB}" type="slidenum">
              <a:rPr lang="es-CO" smtClean="0"/>
              <a:pPr>
                <a:defRPr/>
              </a:pPr>
              <a:t>22</a:t>
            </a:fld>
            <a:endParaRPr lang="es-CO"/>
          </a:p>
        </p:txBody>
      </p:sp>
    </p:spTree>
    <p:extLst>
      <p:ext uri="{BB962C8B-B14F-4D97-AF65-F5344CB8AC3E}">
        <p14:creationId xmlns:p14="http://schemas.microsoft.com/office/powerpoint/2010/main" val="2805026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dirty="0"/>
          </a:p>
        </p:txBody>
      </p:sp>
      <p:sp>
        <p:nvSpPr>
          <p:cNvPr id="4" name="Slide Number Placeholder 3"/>
          <p:cNvSpPr>
            <a:spLocks noGrp="1"/>
          </p:cNvSpPr>
          <p:nvPr>
            <p:ph type="sldNum" sz="quarter" idx="5"/>
          </p:nvPr>
        </p:nvSpPr>
        <p:spPr/>
        <p:txBody>
          <a:bodyPr/>
          <a:lstStyle/>
          <a:p>
            <a:pPr>
              <a:defRPr/>
            </a:pPr>
            <a:fld id="{5C0038D4-02E5-4DEB-9E39-608A37CFEFEB}" type="slidenum">
              <a:rPr lang="es-CO" smtClean="0"/>
              <a:pPr>
                <a:defRPr/>
              </a:pPr>
              <a:t>23</a:t>
            </a:fld>
            <a:endParaRPr lang="es-CO"/>
          </a:p>
        </p:txBody>
      </p:sp>
    </p:spTree>
    <p:extLst>
      <p:ext uri="{BB962C8B-B14F-4D97-AF65-F5344CB8AC3E}">
        <p14:creationId xmlns:p14="http://schemas.microsoft.com/office/powerpoint/2010/main" val="2267222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dirty="0"/>
          </a:p>
        </p:txBody>
      </p:sp>
      <p:sp>
        <p:nvSpPr>
          <p:cNvPr id="4" name="Slide Number Placeholder 3"/>
          <p:cNvSpPr>
            <a:spLocks noGrp="1"/>
          </p:cNvSpPr>
          <p:nvPr>
            <p:ph type="sldNum" sz="quarter" idx="5"/>
          </p:nvPr>
        </p:nvSpPr>
        <p:spPr/>
        <p:txBody>
          <a:bodyPr/>
          <a:lstStyle/>
          <a:p>
            <a:pPr>
              <a:defRPr/>
            </a:pPr>
            <a:fld id="{5C0038D4-02E5-4DEB-9E39-608A37CFEFEB}" type="slidenum">
              <a:rPr lang="es-CO" smtClean="0"/>
              <a:pPr>
                <a:defRPr/>
              </a:pPr>
              <a:t>24</a:t>
            </a:fld>
            <a:endParaRPr lang="es-CO"/>
          </a:p>
        </p:txBody>
      </p:sp>
    </p:spTree>
    <p:extLst>
      <p:ext uri="{BB962C8B-B14F-4D97-AF65-F5344CB8AC3E}">
        <p14:creationId xmlns:p14="http://schemas.microsoft.com/office/powerpoint/2010/main" val="2915823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dirty="0"/>
          </a:p>
        </p:txBody>
      </p:sp>
      <p:sp>
        <p:nvSpPr>
          <p:cNvPr id="4" name="Slide Number Placeholder 3"/>
          <p:cNvSpPr>
            <a:spLocks noGrp="1"/>
          </p:cNvSpPr>
          <p:nvPr>
            <p:ph type="sldNum" sz="quarter" idx="5"/>
          </p:nvPr>
        </p:nvSpPr>
        <p:spPr/>
        <p:txBody>
          <a:bodyPr/>
          <a:lstStyle/>
          <a:p>
            <a:pPr>
              <a:defRPr/>
            </a:pPr>
            <a:fld id="{5C0038D4-02E5-4DEB-9E39-608A37CFEFEB}" type="slidenum">
              <a:rPr lang="es-CO" smtClean="0"/>
              <a:pPr>
                <a:defRPr/>
              </a:pPr>
              <a:t>25</a:t>
            </a:fld>
            <a:endParaRPr lang="es-CO"/>
          </a:p>
        </p:txBody>
      </p:sp>
    </p:spTree>
    <p:extLst>
      <p:ext uri="{BB962C8B-B14F-4D97-AF65-F5344CB8AC3E}">
        <p14:creationId xmlns:p14="http://schemas.microsoft.com/office/powerpoint/2010/main" val="363808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dirty="0"/>
          </a:p>
        </p:txBody>
      </p:sp>
      <p:sp>
        <p:nvSpPr>
          <p:cNvPr id="4" name="Slide Number Placeholder 3"/>
          <p:cNvSpPr>
            <a:spLocks noGrp="1"/>
          </p:cNvSpPr>
          <p:nvPr>
            <p:ph type="sldNum" sz="quarter" idx="5"/>
          </p:nvPr>
        </p:nvSpPr>
        <p:spPr/>
        <p:txBody>
          <a:bodyPr/>
          <a:lstStyle/>
          <a:p>
            <a:pPr>
              <a:defRPr/>
            </a:pPr>
            <a:fld id="{5C0038D4-02E5-4DEB-9E39-608A37CFEFEB}" type="slidenum">
              <a:rPr lang="es-CO" smtClean="0"/>
              <a:pPr>
                <a:defRPr/>
              </a:pPr>
              <a:t>8</a:t>
            </a:fld>
            <a:endParaRPr lang="es-CO"/>
          </a:p>
        </p:txBody>
      </p:sp>
    </p:spTree>
    <p:extLst>
      <p:ext uri="{BB962C8B-B14F-4D97-AF65-F5344CB8AC3E}">
        <p14:creationId xmlns:p14="http://schemas.microsoft.com/office/powerpoint/2010/main" val="3740492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dirty="0"/>
          </a:p>
        </p:txBody>
      </p:sp>
      <p:sp>
        <p:nvSpPr>
          <p:cNvPr id="4" name="Slide Number Placeholder 3"/>
          <p:cNvSpPr>
            <a:spLocks noGrp="1"/>
          </p:cNvSpPr>
          <p:nvPr>
            <p:ph type="sldNum" sz="quarter" idx="5"/>
          </p:nvPr>
        </p:nvSpPr>
        <p:spPr/>
        <p:txBody>
          <a:bodyPr/>
          <a:lstStyle/>
          <a:p>
            <a:pPr>
              <a:defRPr/>
            </a:pPr>
            <a:fld id="{5C0038D4-02E5-4DEB-9E39-608A37CFEFEB}" type="slidenum">
              <a:rPr lang="es-CO" smtClean="0"/>
              <a:pPr>
                <a:defRPr/>
              </a:pPr>
              <a:t>26</a:t>
            </a:fld>
            <a:endParaRPr lang="es-CO"/>
          </a:p>
        </p:txBody>
      </p:sp>
    </p:spTree>
    <p:extLst>
      <p:ext uri="{BB962C8B-B14F-4D97-AF65-F5344CB8AC3E}">
        <p14:creationId xmlns:p14="http://schemas.microsoft.com/office/powerpoint/2010/main" val="3799094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dirty="0"/>
          </a:p>
        </p:txBody>
      </p:sp>
      <p:sp>
        <p:nvSpPr>
          <p:cNvPr id="4" name="Slide Number Placeholder 3"/>
          <p:cNvSpPr>
            <a:spLocks noGrp="1"/>
          </p:cNvSpPr>
          <p:nvPr>
            <p:ph type="sldNum" sz="quarter" idx="5"/>
          </p:nvPr>
        </p:nvSpPr>
        <p:spPr/>
        <p:txBody>
          <a:bodyPr/>
          <a:lstStyle/>
          <a:p>
            <a:pPr>
              <a:defRPr/>
            </a:pPr>
            <a:fld id="{5C0038D4-02E5-4DEB-9E39-608A37CFEFEB}" type="slidenum">
              <a:rPr lang="es-CO" smtClean="0"/>
              <a:pPr>
                <a:defRPr/>
              </a:pPr>
              <a:t>27</a:t>
            </a:fld>
            <a:endParaRPr lang="es-CO"/>
          </a:p>
        </p:txBody>
      </p:sp>
    </p:spTree>
    <p:extLst>
      <p:ext uri="{BB962C8B-B14F-4D97-AF65-F5344CB8AC3E}">
        <p14:creationId xmlns:p14="http://schemas.microsoft.com/office/powerpoint/2010/main" val="811980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dirty="0"/>
          </a:p>
        </p:txBody>
      </p:sp>
      <p:sp>
        <p:nvSpPr>
          <p:cNvPr id="4" name="Slide Number Placeholder 3"/>
          <p:cNvSpPr>
            <a:spLocks noGrp="1"/>
          </p:cNvSpPr>
          <p:nvPr>
            <p:ph type="sldNum" sz="quarter" idx="5"/>
          </p:nvPr>
        </p:nvSpPr>
        <p:spPr/>
        <p:txBody>
          <a:bodyPr/>
          <a:lstStyle/>
          <a:p>
            <a:pPr>
              <a:defRPr/>
            </a:pPr>
            <a:fld id="{5C0038D4-02E5-4DEB-9E39-608A37CFEFEB}" type="slidenum">
              <a:rPr lang="es-CO" smtClean="0"/>
              <a:pPr>
                <a:defRPr/>
              </a:pPr>
              <a:t>28</a:t>
            </a:fld>
            <a:endParaRPr lang="es-CO"/>
          </a:p>
        </p:txBody>
      </p:sp>
    </p:spTree>
    <p:extLst>
      <p:ext uri="{BB962C8B-B14F-4D97-AF65-F5344CB8AC3E}">
        <p14:creationId xmlns:p14="http://schemas.microsoft.com/office/powerpoint/2010/main" val="3511738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dirty="0"/>
          </a:p>
        </p:txBody>
      </p:sp>
      <p:sp>
        <p:nvSpPr>
          <p:cNvPr id="4" name="Slide Number Placeholder 3"/>
          <p:cNvSpPr>
            <a:spLocks noGrp="1"/>
          </p:cNvSpPr>
          <p:nvPr>
            <p:ph type="sldNum" sz="quarter" idx="5"/>
          </p:nvPr>
        </p:nvSpPr>
        <p:spPr/>
        <p:txBody>
          <a:bodyPr/>
          <a:lstStyle/>
          <a:p>
            <a:pPr>
              <a:defRPr/>
            </a:pPr>
            <a:fld id="{5C0038D4-02E5-4DEB-9E39-608A37CFEFEB}" type="slidenum">
              <a:rPr lang="es-CO" smtClean="0"/>
              <a:pPr>
                <a:defRPr/>
              </a:pPr>
              <a:t>29</a:t>
            </a:fld>
            <a:endParaRPr lang="es-CO"/>
          </a:p>
        </p:txBody>
      </p:sp>
    </p:spTree>
    <p:extLst>
      <p:ext uri="{BB962C8B-B14F-4D97-AF65-F5344CB8AC3E}">
        <p14:creationId xmlns:p14="http://schemas.microsoft.com/office/powerpoint/2010/main" val="4257668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dirty="0"/>
          </a:p>
        </p:txBody>
      </p:sp>
      <p:sp>
        <p:nvSpPr>
          <p:cNvPr id="4" name="Slide Number Placeholder 3"/>
          <p:cNvSpPr>
            <a:spLocks noGrp="1"/>
          </p:cNvSpPr>
          <p:nvPr>
            <p:ph type="sldNum" sz="quarter" idx="5"/>
          </p:nvPr>
        </p:nvSpPr>
        <p:spPr/>
        <p:txBody>
          <a:bodyPr/>
          <a:lstStyle/>
          <a:p>
            <a:pPr>
              <a:defRPr/>
            </a:pPr>
            <a:fld id="{5C0038D4-02E5-4DEB-9E39-608A37CFEFEB}" type="slidenum">
              <a:rPr lang="es-CO" smtClean="0"/>
              <a:pPr>
                <a:defRPr/>
              </a:pPr>
              <a:t>9</a:t>
            </a:fld>
            <a:endParaRPr lang="es-CO"/>
          </a:p>
        </p:txBody>
      </p:sp>
    </p:spTree>
    <p:extLst>
      <p:ext uri="{BB962C8B-B14F-4D97-AF65-F5344CB8AC3E}">
        <p14:creationId xmlns:p14="http://schemas.microsoft.com/office/powerpoint/2010/main" val="1379795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dirty="0"/>
          </a:p>
        </p:txBody>
      </p:sp>
      <p:sp>
        <p:nvSpPr>
          <p:cNvPr id="4" name="Slide Number Placeholder 3"/>
          <p:cNvSpPr>
            <a:spLocks noGrp="1"/>
          </p:cNvSpPr>
          <p:nvPr>
            <p:ph type="sldNum" sz="quarter" idx="5"/>
          </p:nvPr>
        </p:nvSpPr>
        <p:spPr/>
        <p:txBody>
          <a:bodyPr/>
          <a:lstStyle/>
          <a:p>
            <a:pPr>
              <a:defRPr/>
            </a:pPr>
            <a:fld id="{5C0038D4-02E5-4DEB-9E39-608A37CFEFEB}" type="slidenum">
              <a:rPr lang="es-CO" smtClean="0"/>
              <a:pPr>
                <a:defRPr/>
              </a:pPr>
              <a:t>10</a:t>
            </a:fld>
            <a:endParaRPr lang="es-CO"/>
          </a:p>
        </p:txBody>
      </p:sp>
    </p:spTree>
    <p:extLst>
      <p:ext uri="{BB962C8B-B14F-4D97-AF65-F5344CB8AC3E}">
        <p14:creationId xmlns:p14="http://schemas.microsoft.com/office/powerpoint/2010/main" val="3350502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dirty="0"/>
          </a:p>
        </p:txBody>
      </p:sp>
      <p:sp>
        <p:nvSpPr>
          <p:cNvPr id="4" name="Slide Number Placeholder 3"/>
          <p:cNvSpPr>
            <a:spLocks noGrp="1"/>
          </p:cNvSpPr>
          <p:nvPr>
            <p:ph type="sldNum" sz="quarter" idx="5"/>
          </p:nvPr>
        </p:nvSpPr>
        <p:spPr/>
        <p:txBody>
          <a:bodyPr/>
          <a:lstStyle/>
          <a:p>
            <a:pPr>
              <a:defRPr/>
            </a:pPr>
            <a:fld id="{5C0038D4-02E5-4DEB-9E39-608A37CFEFEB}" type="slidenum">
              <a:rPr lang="es-CO" smtClean="0"/>
              <a:pPr>
                <a:defRPr/>
              </a:pPr>
              <a:t>11</a:t>
            </a:fld>
            <a:endParaRPr lang="es-CO"/>
          </a:p>
        </p:txBody>
      </p:sp>
    </p:spTree>
    <p:extLst>
      <p:ext uri="{BB962C8B-B14F-4D97-AF65-F5344CB8AC3E}">
        <p14:creationId xmlns:p14="http://schemas.microsoft.com/office/powerpoint/2010/main" val="2486768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dirty="0"/>
          </a:p>
        </p:txBody>
      </p:sp>
      <p:sp>
        <p:nvSpPr>
          <p:cNvPr id="4" name="Slide Number Placeholder 3"/>
          <p:cNvSpPr>
            <a:spLocks noGrp="1"/>
          </p:cNvSpPr>
          <p:nvPr>
            <p:ph type="sldNum" sz="quarter" idx="5"/>
          </p:nvPr>
        </p:nvSpPr>
        <p:spPr/>
        <p:txBody>
          <a:bodyPr/>
          <a:lstStyle/>
          <a:p>
            <a:pPr>
              <a:defRPr/>
            </a:pPr>
            <a:fld id="{5C0038D4-02E5-4DEB-9E39-608A37CFEFEB}" type="slidenum">
              <a:rPr lang="es-CO" smtClean="0"/>
              <a:pPr>
                <a:defRPr/>
              </a:pPr>
              <a:t>12</a:t>
            </a:fld>
            <a:endParaRPr lang="es-CO"/>
          </a:p>
        </p:txBody>
      </p:sp>
    </p:spTree>
    <p:extLst>
      <p:ext uri="{BB962C8B-B14F-4D97-AF65-F5344CB8AC3E}">
        <p14:creationId xmlns:p14="http://schemas.microsoft.com/office/powerpoint/2010/main" val="1412808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dirty="0"/>
          </a:p>
        </p:txBody>
      </p:sp>
      <p:sp>
        <p:nvSpPr>
          <p:cNvPr id="4" name="Slide Number Placeholder 3"/>
          <p:cNvSpPr>
            <a:spLocks noGrp="1"/>
          </p:cNvSpPr>
          <p:nvPr>
            <p:ph type="sldNum" sz="quarter" idx="5"/>
          </p:nvPr>
        </p:nvSpPr>
        <p:spPr/>
        <p:txBody>
          <a:bodyPr/>
          <a:lstStyle/>
          <a:p>
            <a:pPr>
              <a:defRPr/>
            </a:pPr>
            <a:fld id="{5C0038D4-02E5-4DEB-9E39-608A37CFEFEB}" type="slidenum">
              <a:rPr lang="es-CO" smtClean="0"/>
              <a:pPr>
                <a:defRPr/>
              </a:pPr>
              <a:t>13</a:t>
            </a:fld>
            <a:endParaRPr lang="es-CO"/>
          </a:p>
        </p:txBody>
      </p:sp>
    </p:spTree>
    <p:extLst>
      <p:ext uri="{BB962C8B-B14F-4D97-AF65-F5344CB8AC3E}">
        <p14:creationId xmlns:p14="http://schemas.microsoft.com/office/powerpoint/2010/main" val="3828604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dirty="0"/>
          </a:p>
        </p:txBody>
      </p:sp>
      <p:sp>
        <p:nvSpPr>
          <p:cNvPr id="4" name="Slide Number Placeholder 3"/>
          <p:cNvSpPr>
            <a:spLocks noGrp="1"/>
          </p:cNvSpPr>
          <p:nvPr>
            <p:ph type="sldNum" sz="quarter" idx="5"/>
          </p:nvPr>
        </p:nvSpPr>
        <p:spPr/>
        <p:txBody>
          <a:bodyPr/>
          <a:lstStyle/>
          <a:p>
            <a:pPr>
              <a:defRPr/>
            </a:pPr>
            <a:fld id="{5C0038D4-02E5-4DEB-9E39-608A37CFEFEB}" type="slidenum">
              <a:rPr lang="es-CO" smtClean="0"/>
              <a:pPr>
                <a:defRPr/>
              </a:pPr>
              <a:t>14</a:t>
            </a:fld>
            <a:endParaRPr lang="es-CO"/>
          </a:p>
        </p:txBody>
      </p:sp>
    </p:spTree>
    <p:extLst>
      <p:ext uri="{BB962C8B-B14F-4D97-AF65-F5344CB8AC3E}">
        <p14:creationId xmlns:p14="http://schemas.microsoft.com/office/powerpoint/2010/main" val="2595613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dirty="0"/>
          </a:p>
        </p:txBody>
      </p:sp>
      <p:sp>
        <p:nvSpPr>
          <p:cNvPr id="4" name="Slide Number Placeholder 3"/>
          <p:cNvSpPr>
            <a:spLocks noGrp="1"/>
          </p:cNvSpPr>
          <p:nvPr>
            <p:ph type="sldNum" sz="quarter" idx="5"/>
          </p:nvPr>
        </p:nvSpPr>
        <p:spPr/>
        <p:txBody>
          <a:bodyPr/>
          <a:lstStyle/>
          <a:p>
            <a:pPr>
              <a:defRPr/>
            </a:pPr>
            <a:fld id="{5C0038D4-02E5-4DEB-9E39-608A37CFEFEB}" type="slidenum">
              <a:rPr lang="es-CO" smtClean="0"/>
              <a:pPr>
                <a:defRPr/>
              </a:pPr>
              <a:t>15</a:t>
            </a:fld>
            <a:endParaRPr lang="es-CO"/>
          </a:p>
        </p:txBody>
      </p:sp>
    </p:spTree>
    <p:extLst>
      <p:ext uri="{BB962C8B-B14F-4D97-AF65-F5344CB8AC3E}">
        <p14:creationId xmlns:p14="http://schemas.microsoft.com/office/powerpoint/2010/main" val="295946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2.pn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vmlDrawing" Target="../drawings/vmlDrawing1.vml"/><Relationship Id="rId6" Type="http://schemas.openxmlformats.org/officeDocument/2006/relationships/image" Target="../media/image7.emf"/><Relationship Id="rId11" Type="http://schemas.openxmlformats.org/officeDocument/2006/relationships/image" Target="../media/image10.png"/><Relationship Id="rId5" Type="http://schemas.openxmlformats.org/officeDocument/2006/relationships/oleObject" Target="../embeddings/oleObject2.bin"/><Relationship Id="rId10" Type="http://schemas.openxmlformats.org/officeDocument/2006/relationships/image" Target="../media/image9.emf"/><Relationship Id="rId4" Type="http://schemas.openxmlformats.org/officeDocument/2006/relationships/image" Target="../media/image6.emf"/><Relationship Id="rId9" Type="http://schemas.openxmlformats.org/officeDocument/2006/relationships/oleObject" Target="../embeddings/oleObject4.bin"/><Relationship Id="rId1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a:xfrm>
            <a:off x="609600" y="6356351"/>
            <a:ext cx="2844800" cy="365125"/>
          </a:xfrm>
          <a:prstGeom prst="rect">
            <a:avLst/>
          </a:prstGeom>
        </p:spPr>
        <p:txBody>
          <a:bodyPr/>
          <a:lstStyle/>
          <a:p>
            <a:pPr>
              <a:defRPr/>
            </a:pPr>
            <a:r>
              <a:rPr lang="es-CO"/>
              <a:t>20/12/2011</a:t>
            </a:r>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pPr>
              <a:defRPr/>
            </a:pPr>
            <a:endParaRPr lang="es-CO"/>
          </a:p>
        </p:txBody>
      </p:sp>
      <p:sp>
        <p:nvSpPr>
          <p:cNvPr id="7" name="3 Marcador de número de diapositiva"/>
          <p:cNvSpPr>
            <a:spLocks noGrp="1"/>
          </p:cNvSpPr>
          <p:nvPr>
            <p:ph type="sldNum" sz="quarter" idx="4"/>
          </p:nvPr>
        </p:nvSpPr>
        <p:spPr>
          <a:xfrm>
            <a:off x="11334751" y="6520260"/>
            <a:ext cx="7620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3299452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a:xfrm>
            <a:off x="609600" y="6356351"/>
            <a:ext cx="2844800" cy="365125"/>
          </a:xfrm>
          <a:prstGeom prst="rect">
            <a:avLst/>
          </a:prstGeom>
        </p:spPr>
        <p:txBody>
          <a:bodyPr/>
          <a:lstStyle/>
          <a:p>
            <a:pPr>
              <a:defRPr/>
            </a:pPr>
            <a:r>
              <a:rPr lang="es-CO"/>
              <a:t>20/12/2011</a:t>
            </a:r>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pPr>
              <a:defRPr/>
            </a:pPr>
            <a:endParaRPr lang="es-CO"/>
          </a:p>
        </p:txBody>
      </p:sp>
      <p:sp>
        <p:nvSpPr>
          <p:cNvPr id="7" name="3 Marcador de número de diapositiva"/>
          <p:cNvSpPr>
            <a:spLocks noGrp="1"/>
          </p:cNvSpPr>
          <p:nvPr>
            <p:ph type="sldNum" sz="quarter" idx="4"/>
          </p:nvPr>
        </p:nvSpPr>
        <p:spPr>
          <a:xfrm>
            <a:off x="11334751" y="6520260"/>
            <a:ext cx="7620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3215794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a:xfrm>
            <a:off x="609600" y="6356351"/>
            <a:ext cx="2844800" cy="365125"/>
          </a:xfrm>
          <a:prstGeom prst="rect">
            <a:avLst/>
          </a:prstGeom>
        </p:spPr>
        <p:txBody>
          <a:bodyPr/>
          <a:lstStyle/>
          <a:p>
            <a:pPr>
              <a:defRPr/>
            </a:pPr>
            <a:r>
              <a:rPr lang="es-CO"/>
              <a:t>20/12/2011</a:t>
            </a:r>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pPr>
              <a:defRPr/>
            </a:pPr>
            <a:endParaRPr lang="es-CO"/>
          </a:p>
        </p:txBody>
      </p:sp>
      <p:sp>
        <p:nvSpPr>
          <p:cNvPr id="7" name="3 Marcador de número de diapositiva"/>
          <p:cNvSpPr>
            <a:spLocks noGrp="1"/>
          </p:cNvSpPr>
          <p:nvPr>
            <p:ph type="sldNum" sz="quarter" idx="4"/>
          </p:nvPr>
        </p:nvSpPr>
        <p:spPr>
          <a:xfrm>
            <a:off x="11334751" y="6520260"/>
            <a:ext cx="7620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113271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ólo el título">
    <p:spTree>
      <p:nvGrpSpPr>
        <p:cNvPr id="1" name=""/>
        <p:cNvGrpSpPr/>
        <p:nvPr/>
      </p:nvGrpSpPr>
      <p:grpSpPr>
        <a:xfrm>
          <a:off x="0" y="0"/>
          <a:ext cx="0" cy="0"/>
          <a:chOff x="0" y="0"/>
          <a:chExt cx="0" cy="0"/>
        </a:xfrm>
      </p:grpSpPr>
      <p:sp>
        <p:nvSpPr>
          <p:cNvPr id="8" name="2 Marcador de contenido"/>
          <p:cNvSpPr>
            <a:spLocks noGrp="1"/>
          </p:cNvSpPr>
          <p:nvPr>
            <p:ph idx="1" hasCustomPrompt="1"/>
          </p:nvPr>
        </p:nvSpPr>
        <p:spPr>
          <a:xfrm>
            <a:off x="609600" y="1340768"/>
            <a:ext cx="10972800" cy="4785395"/>
          </a:xfrm>
        </p:spPr>
        <p:txBody>
          <a:bodyPr/>
          <a:lstStyle>
            <a:lvl1pPr>
              <a:buClr>
                <a:srgbClr val="990000"/>
              </a:buClr>
              <a:buSzPct val="115000"/>
              <a:defRPr sz="2400" baseline="0">
                <a:latin typeface="Arial" pitchFamily="34" charset="0"/>
                <a:cs typeface="Arial" pitchFamily="34" charset="0"/>
              </a:defRPr>
            </a:lvl1pPr>
          </a:lstStyle>
          <a:p>
            <a:r>
              <a:rPr lang="es-CO" dirty="0"/>
              <a:t>Haga clic para agregar texto</a:t>
            </a:r>
          </a:p>
        </p:txBody>
      </p:sp>
      <p:sp>
        <p:nvSpPr>
          <p:cNvPr id="5" name="1 Marcador de título"/>
          <p:cNvSpPr>
            <a:spLocks noGrp="1"/>
          </p:cNvSpPr>
          <p:nvPr>
            <p:ph type="title"/>
          </p:nvPr>
        </p:nvSpPr>
        <p:spPr>
          <a:xfrm>
            <a:off x="4751851" y="0"/>
            <a:ext cx="7440149" cy="750714"/>
          </a:xfrm>
          <a:prstGeom prst="rect">
            <a:avLst/>
          </a:prstGeom>
        </p:spPr>
        <p:txBody>
          <a:bodyPr vert="horz" lIns="91440" tIns="45720" rIns="91440" bIns="45720" rtlCol="0" anchor="ctr">
            <a:normAutofit/>
          </a:bodyPr>
          <a:lstStyle/>
          <a:p>
            <a:r>
              <a:rPr lang="es-ES" dirty="0"/>
              <a:t>Haga clic para agregar título</a:t>
            </a:r>
            <a:endParaRPr lang="es-CO" dirty="0"/>
          </a:p>
        </p:txBody>
      </p:sp>
      <p:sp>
        <p:nvSpPr>
          <p:cNvPr id="6" name="3 Marcador de número de diapositiva"/>
          <p:cNvSpPr>
            <a:spLocks noGrp="1"/>
          </p:cNvSpPr>
          <p:nvPr>
            <p:ph type="sldNum" sz="quarter" idx="4"/>
          </p:nvPr>
        </p:nvSpPr>
        <p:spPr>
          <a:xfrm>
            <a:off x="11334751" y="6520260"/>
            <a:ext cx="7620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4101520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ólo el título">
    <p:spTree>
      <p:nvGrpSpPr>
        <p:cNvPr id="1" name=""/>
        <p:cNvGrpSpPr/>
        <p:nvPr/>
      </p:nvGrpSpPr>
      <p:grpSpPr>
        <a:xfrm>
          <a:off x="0" y="0"/>
          <a:ext cx="0" cy="0"/>
          <a:chOff x="0" y="0"/>
          <a:chExt cx="0" cy="0"/>
        </a:xfrm>
      </p:grpSpPr>
      <p:sp>
        <p:nvSpPr>
          <p:cNvPr id="8" name="2 Marcador de contenido"/>
          <p:cNvSpPr>
            <a:spLocks noGrp="1"/>
          </p:cNvSpPr>
          <p:nvPr>
            <p:ph idx="1" hasCustomPrompt="1"/>
          </p:nvPr>
        </p:nvSpPr>
        <p:spPr>
          <a:xfrm>
            <a:off x="609600" y="1340768"/>
            <a:ext cx="10972800" cy="4785395"/>
          </a:xfrm>
        </p:spPr>
        <p:txBody>
          <a:bodyPr/>
          <a:lstStyle>
            <a:lvl1pPr>
              <a:buClr>
                <a:srgbClr val="990000"/>
              </a:buClr>
              <a:buSzPct val="115000"/>
              <a:defRPr sz="2400" baseline="0">
                <a:latin typeface="Arial" pitchFamily="34" charset="0"/>
                <a:cs typeface="Arial" pitchFamily="34" charset="0"/>
              </a:defRPr>
            </a:lvl1pPr>
          </a:lstStyle>
          <a:p>
            <a:r>
              <a:rPr lang="es-CO" dirty="0"/>
              <a:t>Haga clic para agregar texto</a:t>
            </a:r>
          </a:p>
        </p:txBody>
      </p:sp>
      <p:sp>
        <p:nvSpPr>
          <p:cNvPr id="5" name="1 Marcador de título"/>
          <p:cNvSpPr>
            <a:spLocks noGrp="1"/>
          </p:cNvSpPr>
          <p:nvPr>
            <p:ph type="title"/>
          </p:nvPr>
        </p:nvSpPr>
        <p:spPr>
          <a:xfrm>
            <a:off x="4751851" y="0"/>
            <a:ext cx="7440149" cy="750714"/>
          </a:xfrm>
          <a:prstGeom prst="rect">
            <a:avLst/>
          </a:prstGeom>
        </p:spPr>
        <p:txBody>
          <a:bodyPr vert="horz" lIns="91440" tIns="45720" rIns="91440" bIns="45720" rtlCol="0" anchor="ctr">
            <a:normAutofit/>
          </a:bodyPr>
          <a:lstStyle/>
          <a:p>
            <a:r>
              <a:rPr lang="es-ES" dirty="0"/>
              <a:t>Haga clic para agregar título</a:t>
            </a:r>
            <a:endParaRPr lang="es-CO" dirty="0"/>
          </a:p>
        </p:txBody>
      </p:sp>
      <p:sp>
        <p:nvSpPr>
          <p:cNvPr id="6" name="3 Marcador de número de diapositiva"/>
          <p:cNvSpPr>
            <a:spLocks noGrp="1"/>
          </p:cNvSpPr>
          <p:nvPr>
            <p:ph type="sldNum" sz="quarter" idx="4"/>
          </p:nvPr>
        </p:nvSpPr>
        <p:spPr>
          <a:xfrm>
            <a:off x="11334751" y="6520260"/>
            <a:ext cx="7620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1685576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ólo el título">
    <p:spTree>
      <p:nvGrpSpPr>
        <p:cNvPr id="1" name=""/>
        <p:cNvGrpSpPr/>
        <p:nvPr/>
      </p:nvGrpSpPr>
      <p:grpSpPr>
        <a:xfrm>
          <a:off x="0" y="0"/>
          <a:ext cx="0" cy="0"/>
          <a:chOff x="0" y="0"/>
          <a:chExt cx="0" cy="0"/>
        </a:xfrm>
      </p:grpSpPr>
      <p:sp>
        <p:nvSpPr>
          <p:cNvPr id="8" name="2 Marcador de contenido"/>
          <p:cNvSpPr>
            <a:spLocks noGrp="1"/>
          </p:cNvSpPr>
          <p:nvPr>
            <p:ph idx="1" hasCustomPrompt="1"/>
          </p:nvPr>
        </p:nvSpPr>
        <p:spPr>
          <a:xfrm>
            <a:off x="609600" y="1340768"/>
            <a:ext cx="10972800" cy="4785395"/>
          </a:xfrm>
        </p:spPr>
        <p:txBody>
          <a:bodyPr/>
          <a:lstStyle>
            <a:lvl1pPr>
              <a:buClr>
                <a:srgbClr val="990000"/>
              </a:buClr>
              <a:buSzPct val="115000"/>
              <a:defRPr sz="2400" baseline="0">
                <a:latin typeface="Arial" pitchFamily="34" charset="0"/>
                <a:cs typeface="Arial" pitchFamily="34" charset="0"/>
              </a:defRPr>
            </a:lvl1pPr>
          </a:lstStyle>
          <a:p>
            <a:r>
              <a:rPr lang="es-CO" dirty="0"/>
              <a:t>Haga clic para agregar texto</a:t>
            </a:r>
          </a:p>
        </p:txBody>
      </p:sp>
      <p:sp>
        <p:nvSpPr>
          <p:cNvPr id="5" name="1 Marcador de título"/>
          <p:cNvSpPr>
            <a:spLocks noGrp="1"/>
          </p:cNvSpPr>
          <p:nvPr>
            <p:ph type="title"/>
          </p:nvPr>
        </p:nvSpPr>
        <p:spPr>
          <a:xfrm>
            <a:off x="4751851" y="0"/>
            <a:ext cx="7440149" cy="750714"/>
          </a:xfrm>
          <a:prstGeom prst="rect">
            <a:avLst/>
          </a:prstGeom>
        </p:spPr>
        <p:txBody>
          <a:bodyPr vert="horz" lIns="91440" tIns="45720" rIns="91440" bIns="45720" rtlCol="0" anchor="ctr">
            <a:normAutofit/>
          </a:bodyPr>
          <a:lstStyle/>
          <a:p>
            <a:r>
              <a:rPr lang="es-ES" dirty="0"/>
              <a:t>Haga clic para agregar título</a:t>
            </a:r>
            <a:endParaRPr lang="es-CO" dirty="0"/>
          </a:p>
        </p:txBody>
      </p:sp>
      <p:sp>
        <p:nvSpPr>
          <p:cNvPr id="6" name="3 Marcador de número de diapositiva"/>
          <p:cNvSpPr>
            <a:spLocks noGrp="1"/>
          </p:cNvSpPr>
          <p:nvPr>
            <p:ph type="sldNum" sz="quarter" idx="4"/>
          </p:nvPr>
        </p:nvSpPr>
        <p:spPr>
          <a:xfrm>
            <a:off x="11334751" y="6520260"/>
            <a:ext cx="7620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162711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ólo el título">
    <p:spTree>
      <p:nvGrpSpPr>
        <p:cNvPr id="1" name=""/>
        <p:cNvGrpSpPr/>
        <p:nvPr/>
      </p:nvGrpSpPr>
      <p:grpSpPr>
        <a:xfrm>
          <a:off x="0" y="0"/>
          <a:ext cx="0" cy="0"/>
          <a:chOff x="0" y="0"/>
          <a:chExt cx="0" cy="0"/>
        </a:xfrm>
      </p:grpSpPr>
      <p:sp>
        <p:nvSpPr>
          <p:cNvPr id="8" name="2 Marcador de contenido"/>
          <p:cNvSpPr>
            <a:spLocks noGrp="1"/>
          </p:cNvSpPr>
          <p:nvPr>
            <p:ph idx="1" hasCustomPrompt="1"/>
          </p:nvPr>
        </p:nvSpPr>
        <p:spPr>
          <a:xfrm>
            <a:off x="609600" y="1340768"/>
            <a:ext cx="10972800" cy="4785395"/>
          </a:xfrm>
        </p:spPr>
        <p:txBody>
          <a:bodyPr/>
          <a:lstStyle>
            <a:lvl1pPr>
              <a:buClr>
                <a:srgbClr val="990000"/>
              </a:buClr>
              <a:buSzPct val="115000"/>
              <a:defRPr sz="2400" baseline="0">
                <a:latin typeface="Arial" pitchFamily="34" charset="0"/>
                <a:cs typeface="Arial" pitchFamily="34" charset="0"/>
              </a:defRPr>
            </a:lvl1pPr>
          </a:lstStyle>
          <a:p>
            <a:r>
              <a:rPr lang="es-CO" dirty="0"/>
              <a:t>Haga clic para agregar texto</a:t>
            </a:r>
          </a:p>
        </p:txBody>
      </p:sp>
      <p:sp>
        <p:nvSpPr>
          <p:cNvPr id="5" name="1 Marcador de título"/>
          <p:cNvSpPr>
            <a:spLocks noGrp="1"/>
          </p:cNvSpPr>
          <p:nvPr>
            <p:ph type="title"/>
          </p:nvPr>
        </p:nvSpPr>
        <p:spPr>
          <a:xfrm>
            <a:off x="4751851" y="0"/>
            <a:ext cx="7440149" cy="750714"/>
          </a:xfrm>
          <a:prstGeom prst="rect">
            <a:avLst/>
          </a:prstGeom>
        </p:spPr>
        <p:txBody>
          <a:bodyPr vert="horz" lIns="91440" tIns="45720" rIns="91440" bIns="45720" rtlCol="0" anchor="ctr">
            <a:normAutofit/>
          </a:bodyPr>
          <a:lstStyle/>
          <a:p>
            <a:r>
              <a:rPr lang="es-ES" dirty="0"/>
              <a:t>Haga clic para agregar título</a:t>
            </a:r>
            <a:endParaRPr lang="es-CO" dirty="0"/>
          </a:p>
        </p:txBody>
      </p:sp>
      <p:sp>
        <p:nvSpPr>
          <p:cNvPr id="6" name="3 Marcador de número de diapositiva"/>
          <p:cNvSpPr>
            <a:spLocks noGrp="1"/>
          </p:cNvSpPr>
          <p:nvPr>
            <p:ph type="sldNum" sz="quarter" idx="4"/>
          </p:nvPr>
        </p:nvSpPr>
        <p:spPr>
          <a:xfrm>
            <a:off x="11334751" y="6520260"/>
            <a:ext cx="7620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2342860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ADDFA7D5-9A32-4391-A68E-5936FC6E5BAF}" type="datetimeFigureOut">
              <a:rPr lang="es-CO" smtClean="0"/>
              <a:t>30/10/2020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98621A4-F840-4FB5-ADAC-B68FE90EA2B3}" type="slidenum">
              <a:rPr lang="es-CO" smtClean="0"/>
              <a:t>‹Nº›</a:t>
            </a:fld>
            <a:endParaRPr lang="es-CO"/>
          </a:p>
        </p:txBody>
      </p:sp>
    </p:spTree>
    <p:extLst>
      <p:ext uri="{BB962C8B-B14F-4D97-AF65-F5344CB8AC3E}">
        <p14:creationId xmlns:p14="http://schemas.microsoft.com/office/powerpoint/2010/main" val="2460517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DDFA7D5-9A32-4391-A68E-5936FC6E5BAF}" type="datetimeFigureOut">
              <a:rPr lang="es-CO" smtClean="0"/>
              <a:t>30/10/2020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98621A4-F840-4FB5-ADAC-B68FE90EA2B3}" type="slidenum">
              <a:rPr lang="es-CO" smtClean="0"/>
              <a:t>‹Nº›</a:t>
            </a:fld>
            <a:endParaRPr lang="es-CO"/>
          </a:p>
        </p:txBody>
      </p:sp>
    </p:spTree>
    <p:extLst>
      <p:ext uri="{BB962C8B-B14F-4D97-AF65-F5344CB8AC3E}">
        <p14:creationId xmlns:p14="http://schemas.microsoft.com/office/powerpoint/2010/main" val="2917396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ADDFA7D5-9A32-4391-A68E-5936FC6E5BAF}" type="datetimeFigureOut">
              <a:rPr lang="es-CO" smtClean="0"/>
              <a:t>30/10/2020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98621A4-F840-4FB5-ADAC-B68FE90EA2B3}" type="slidenum">
              <a:rPr lang="es-CO" smtClean="0"/>
              <a:t>‹Nº›</a:t>
            </a:fld>
            <a:endParaRPr lang="es-CO"/>
          </a:p>
        </p:txBody>
      </p:sp>
    </p:spTree>
    <p:extLst>
      <p:ext uri="{BB962C8B-B14F-4D97-AF65-F5344CB8AC3E}">
        <p14:creationId xmlns:p14="http://schemas.microsoft.com/office/powerpoint/2010/main" val="3439132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DDFA7D5-9A32-4391-A68E-5936FC6E5BAF}" type="datetimeFigureOut">
              <a:rPr lang="es-CO" smtClean="0"/>
              <a:t>30/10/2020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98621A4-F840-4FB5-ADAC-B68FE90EA2B3}" type="slidenum">
              <a:rPr lang="es-CO" smtClean="0"/>
              <a:t>‹Nº›</a:t>
            </a:fld>
            <a:endParaRPr lang="es-CO"/>
          </a:p>
        </p:txBody>
      </p:sp>
    </p:spTree>
    <p:extLst>
      <p:ext uri="{BB962C8B-B14F-4D97-AF65-F5344CB8AC3E}">
        <p14:creationId xmlns:p14="http://schemas.microsoft.com/office/powerpoint/2010/main" val="1650010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a:xfrm>
            <a:off x="609600" y="6356351"/>
            <a:ext cx="2844800" cy="365125"/>
          </a:xfrm>
          <a:prstGeom prst="rect">
            <a:avLst/>
          </a:prstGeom>
        </p:spPr>
        <p:txBody>
          <a:bodyPr/>
          <a:lstStyle/>
          <a:p>
            <a:pPr>
              <a:defRPr/>
            </a:pPr>
            <a:r>
              <a:rPr lang="es-CO"/>
              <a:t>20/12/2011</a:t>
            </a:r>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pPr>
              <a:defRPr/>
            </a:pPr>
            <a:endParaRPr lang="es-CO"/>
          </a:p>
        </p:txBody>
      </p:sp>
      <p:sp>
        <p:nvSpPr>
          <p:cNvPr id="7" name="3 Marcador de número de diapositiva"/>
          <p:cNvSpPr>
            <a:spLocks noGrp="1"/>
          </p:cNvSpPr>
          <p:nvPr>
            <p:ph type="sldNum" sz="quarter" idx="4"/>
          </p:nvPr>
        </p:nvSpPr>
        <p:spPr>
          <a:xfrm>
            <a:off x="11334751" y="6520260"/>
            <a:ext cx="7620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29992992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DDFA7D5-9A32-4391-A68E-5936FC6E5BAF}" type="datetimeFigureOut">
              <a:rPr lang="es-CO" smtClean="0"/>
              <a:t>30/10/2020</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E98621A4-F840-4FB5-ADAC-B68FE90EA2B3}" type="slidenum">
              <a:rPr lang="es-CO" smtClean="0"/>
              <a:t>‹Nº›</a:t>
            </a:fld>
            <a:endParaRPr lang="es-CO"/>
          </a:p>
        </p:txBody>
      </p:sp>
    </p:spTree>
    <p:extLst>
      <p:ext uri="{BB962C8B-B14F-4D97-AF65-F5344CB8AC3E}">
        <p14:creationId xmlns:p14="http://schemas.microsoft.com/office/powerpoint/2010/main" val="106162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DDFA7D5-9A32-4391-A68E-5936FC6E5BAF}" type="datetimeFigureOut">
              <a:rPr lang="es-CO" smtClean="0"/>
              <a:t>30/10/2020</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E98621A4-F840-4FB5-ADAC-B68FE90EA2B3}" type="slidenum">
              <a:rPr lang="es-CO" smtClean="0"/>
              <a:t>‹Nº›</a:t>
            </a:fld>
            <a:endParaRPr lang="es-CO"/>
          </a:p>
        </p:txBody>
      </p:sp>
    </p:spTree>
    <p:extLst>
      <p:ext uri="{BB962C8B-B14F-4D97-AF65-F5344CB8AC3E}">
        <p14:creationId xmlns:p14="http://schemas.microsoft.com/office/powerpoint/2010/main" val="3376976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DFA7D5-9A32-4391-A68E-5936FC6E5BAF}" type="datetimeFigureOut">
              <a:rPr lang="es-CO" smtClean="0"/>
              <a:t>30/10/2020</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E98621A4-F840-4FB5-ADAC-B68FE90EA2B3}" type="slidenum">
              <a:rPr lang="es-CO" smtClean="0"/>
              <a:t>‹Nº›</a:t>
            </a:fld>
            <a:endParaRPr lang="es-CO"/>
          </a:p>
        </p:txBody>
      </p:sp>
    </p:spTree>
    <p:extLst>
      <p:ext uri="{BB962C8B-B14F-4D97-AF65-F5344CB8AC3E}">
        <p14:creationId xmlns:p14="http://schemas.microsoft.com/office/powerpoint/2010/main" val="3410365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ADDFA7D5-9A32-4391-A68E-5936FC6E5BAF}" type="datetimeFigureOut">
              <a:rPr lang="es-CO" smtClean="0"/>
              <a:t>30/10/2020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98621A4-F840-4FB5-ADAC-B68FE90EA2B3}" type="slidenum">
              <a:rPr lang="es-CO" smtClean="0"/>
              <a:t>‹Nº›</a:t>
            </a:fld>
            <a:endParaRPr lang="es-CO"/>
          </a:p>
        </p:txBody>
      </p:sp>
    </p:spTree>
    <p:extLst>
      <p:ext uri="{BB962C8B-B14F-4D97-AF65-F5344CB8AC3E}">
        <p14:creationId xmlns:p14="http://schemas.microsoft.com/office/powerpoint/2010/main" val="15415234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ADDFA7D5-9A32-4391-A68E-5936FC6E5BAF}" type="datetimeFigureOut">
              <a:rPr lang="es-CO" smtClean="0"/>
              <a:t>30/10/2020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98621A4-F840-4FB5-ADAC-B68FE90EA2B3}" type="slidenum">
              <a:rPr lang="es-CO" smtClean="0"/>
              <a:t>‹Nº›</a:t>
            </a:fld>
            <a:endParaRPr lang="es-CO"/>
          </a:p>
        </p:txBody>
      </p:sp>
    </p:spTree>
    <p:extLst>
      <p:ext uri="{BB962C8B-B14F-4D97-AF65-F5344CB8AC3E}">
        <p14:creationId xmlns:p14="http://schemas.microsoft.com/office/powerpoint/2010/main" val="4733717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DDFA7D5-9A32-4391-A68E-5936FC6E5BAF}" type="datetimeFigureOut">
              <a:rPr lang="es-CO" smtClean="0"/>
              <a:t>30/10/2020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98621A4-F840-4FB5-ADAC-B68FE90EA2B3}" type="slidenum">
              <a:rPr lang="es-CO" smtClean="0"/>
              <a:t>‹Nº›</a:t>
            </a:fld>
            <a:endParaRPr lang="es-CO"/>
          </a:p>
        </p:txBody>
      </p:sp>
    </p:spTree>
    <p:extLst>
      <p:ext uri="{BB962C8B-B14F-4D97-AF65-F5344CB8AC3E}">
        <p14:creationId xmlns:p14="http://schemas.microsoft.com/office/powerpoint/2010/main" val="21344055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DDFA7D5-9A32-4391-A68E-5936FC6E5BAF}" type="datetimeFigureOut">
              <a:rPr lang="es-CO" smtClean="0"/>
              <a:t>30/10/2020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98621A4-F840-4FB5-ADAC-B68FE90EA2B3}" type="slidenum">
              <a:rPr lang="es-CO" smtClean="0"/>
              <a:t>‹Nº›</a:t>
            </a:fld>
            <a:endParaRPr lang="es-CO"/>
          </a:p>
        </p:txBody>
      </p:sp>
    </p:spTree>
    <p:extLst>
      <p:ext uri="{BB962C8B-B14F-4D97-AF65-F5344CB8AC3E}">
        <p14:creationId xmlns:p14="http://schemas.microsoft.com/office/powerpoint/2010/main" val="7196806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7" name="Rectángulo 28"/>
          <p:cNvSpPr/>
          <p:nvPr userDrawn="1"/>
        </p:nvSpPr>
        <p:spPr>
          <a:xfrm>
            <a:off x="1" y="-15045"/>
            <a:ext cx="12193587" cy="3197845"/>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000" dirty="0">
              <a:latin typeface="Arial" panose="020B0604020202020204" pitchFamily="34" charset="0"/>
              <a:cs typeface="Arial" panose="020B0604020202020204" pitchFamily="34" charset="0"/>
            </a:endParaRPr>
          </a:p>
        </p:txBody>
      </p:sp>
      <p:pic>
        <p:nvPicPr>
          <p:cNvPr id="3" name="Imagen 2"/>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2165" y="5819666"/>
            <a:ext cx="1188756" cy="791524"/>
          </a:xfrm>
          <a:prstGeom prst="rect">
            <a:avLst/>
          </a:prstGeom>
        </p:spPr>
      </p:pic>
    </p:spTree>
    <p:extLst>
      <p:ext uri="{BB962C8B-B14F-4D97-AF65-F5344CB8AC3E}">
        <p14:creationId xmlns:p14="http://schemas.microsoft.com/office/powerpoint/2010/main" val="39121432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Encabezado de sección">
    <p:spTree>
      <p:nvGrpSpPr>
        <p:cNvPr id="1" name=""/>
        <p:cNvGrpSpPr/>
        <p:nvPr/>
      </p:nvGrpSpPr>
      <p:grpSpPr>
        <a:xfrm>
          <a:off x="0" y="0"/>
          <a:ext cx="0" cy="0"/>
          <a:chOff x="0" y="0"/>
          <a:chExt cx="0" cy="0"/>
        </a:xfrm>
      </p:grpSpPr>
      <p:sp>
        <p:nvSpPr>
          <p:cNvPr id="7" name="Rectángulo 28"/>
          <p:cNvSpPr/>
          <p:nvPr userDrawn="1"/>
        </p:nvSpPr>
        <p:spPr>
          <a:xfrm>
            <a:off x="1" y="-15044"/>
            <a:ext cx="12193587" cy="1076439"/>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000" dirty="0">
              <a:latin typeface="Arial" panose="020B0604020202020204" pitchFamily="34" charset="0"/>
              <a:cs typeface="Arial" panose="020B0604020202020204" pitchFamily="34" charset="0"/>
            </a:endParaRPr>
          </a:p>
        </p:txBody>
      </p:sp>
      <p:pic>
        <p:nvPicPr>
          <p:cNvPr id="4" name="Imagen 3"/>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9134" y="6310649"/>
            <a:ext cx="657687" cy="437916"/>
          </a:xfrm>
          <a:prstGeom prst="rect">
            <a:avLst/>
          </a:prstGeom>
        </p:spPr>
      </p:pic>
    </p:spTree>
    <p:extLst>
      <p:ext uri="{BB962C8B-B14F-4D97-AF65-F5344CB8AC3E}">
        <p14:creationId xmlns:p14="http://schemas.microsoft.com/office/powerpoint/2010/main" val="3071337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6" name="Rectángulo 28"/>
          <p:cNvSpPr/>
          <p:nvPr userDrawn="1"/>
        </p:nvSpPr>
        <p:spPr>
          <a:xfrm>
            <a:off x="5664201" y="-15045"/>
            <a:ext cx="6529388" cy="3197845"/>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1477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609600" y="6356351"/>
            <a:ext cx="2844800" cy="365125"/>
          </a:xfrm>
          <a:prstGeom prst="rect">
            <a:avLst/>
          </a:prstGeom>
        </p:spPr>
        <p:txBody>
          <a:bodyPr/>
          <a:lstStyle/>
          <a:p>
            <a:pPr>
              <a:defRPr/>
            </a:pPr>
            <a:r>
              <a:rPr lang="es-CO"/>
              <a:t>20/12/2011</a:t>
            </a:r>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pPr>
              <a:defRPr/>
            </a:pPr>
            <a:endParaRPr lang="es-CO"/>
          </a:p>
        </p:txBody>
      </p:sp>
      <p:sp>
        <p:nvSpPr>
          <p:cNvPr id="7" name="3 Marcador de número de diapositiva"/>
          <p:cNvSpPr>
            <a:spLocks noGrp="1"/>
          </p:cNvSpPr>
          <p:nvPr>
            <p:ph type="sldNum" sz="quarter" idx="4"/>
          </p:nvPr>
        </p:nvSpPr>
        <p:spPr>
          <a:xfrm>
            <a:off x="11334751" y="6520260"/>
            <a:ext cx="7620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27196906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7" name="Rectángulo 28"/>
          <p:cNvSpPr/>
          <p:nvPr userDrawn="1"/>
        </p:nvSpPr>
        <p:spPr>
          <a:xfrm>
            <a:off x="1" y="-15044"/>
            <a:ext cx="12193587" cy="1076439"/>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000" dirty="0">
              <a:latin typeface="Arial" panose="020B0604020202020204" pitchFamily="34" charset="0"/>
              <a:cs typeface="Arial" panose="020B0604020202020204" pitchFamily="34" charset="0"/>
            </a:endParaRPr>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63355" y="6504111"/>
            <a:ext cx="875335" cy="228617"/>
          </a:xfrm>
          <a:prstGeom prst="rect">
            <a:avLst/>
          </a:prstGeom>
        </p:spPr>
      </p:pic>
    </p:spTree>
    <p:extLst>
      <p:ext uri="{BB962C8B-B14F-4D97-AF65-F5344CB8AC3E}">
        <p14:creationId xmlns:p14="http://schemas.microsoft.com/office/powerpoint/2010/main" val="30147740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Dos objetos">
    <p:spTree>
      <p:nvGrpSpPr>
        <p:cNvPr id="1" name=""/>
        <p:cNvGrpSpPr/>
        <p:nvPr/>
      </p:nvGrpSpPr>
      <p:grpSpPr>
        <a:xfrm>
          <a:off x="0" y="0"/>
          <a:ext cx="0" cy="0"/>
          <a:chOff x="0" y="0"/>
          <a:chExt cx="0" cy="0"/>
        </a:xfrm>
      </p:grpSpPr>
      <p:sp>
        <p:nvSpPr>
          <p:cNvPr id="8" name="Rectángulo 28"/>
          <p:cNvSpPr/>
          <p:nvPr userDrawn="1"/>
        </p:nvSpPr>
        <p:spPr>
          <a:xfrm>
            <a:off x="1" y="-50564"/>
            <a:ext cx="12193587" cy="1076439"/>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83425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Solo el título">
    <p:spTree>
      <p:nvGrpSpPr>
        <p:cNvPr id="1" name=""/>
        <p:cNvGrpSpPr/>
        <p:nvPr/>
      </p:nvGrpSpPr>
      <p:grpSpPr>
        <a:xfrm>
          <a:off x="0" y="0"/>
          <a:ext cx="0" cy="0"/>
          <a:chOff x="0" y="0"/>
          <a:chExt cx="0" cy="0"/>
        </a:xfrm>
      </p:grpSpPr>
      <p:sp>
        <p:nvSpPr>
          <p:cNvPr id="2" name="Rectángulo 1"/>
          <p:cNvSpPr/>
          <p:nvPr userDrawn="1"/>
        </p:nvSpPr>
        <p:spPr>
          <a:xfrm flipH="1">
            <a:off x="0" y="-27384"/>
            <a:ext cx="4511824" cy="6885384"/>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p>
        </p:txBody>
      </p:sp>
      <p:pic>
        <p:nvPicPr>
          <p:cNvPr id="3" name="Imagen 2"/>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1438773" y="6298719"/>
            <a:ext cx="657687" cy="437916"/>
          </a:xfrm>
          <a:prstGeom prst="rect">
            <a:avLst/>
          </a:prstGeom>
        </p:spPr>
      </p:pic>
    </p:spTree>
    <p:extLst>
      <p:ext uri="{BB962C8B-B14F-4D97-AF65-F5344CB8AC3E}">
        <p14:creationId xmlns:p14="http://schemas.microsoft.com/office/powerpoint/2010/main" val="16839258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ítulo y objetos">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63355" y="6504111"/>
            <a:ext cx="875335" cy="228617"/>
          </a:xfrm>
          <a:prstGeom prst="rect">
            <a:avLst/>
          </a:prstGeom>
        </p:spPr>
      </p:pic>
    </p:spTree>
    <p:extLst>
      <p:ext uri="{BB962C8B-B14F-4D97-AF65-F5344CB8AC3E}">
        <p14:creationId xmlns:p14="http://schemas.microsoft.com/office/powerpoint/2010/main" val="7411732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Solo el títul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124530" y="6504111"/>
            <a:ext cx="875335" cy="228617"/>
          </a:xfrm>
          <a:prstGeom prst="rect">
            <a:avLst/>
          </a:prstGeom>
        </p:spPr>
      </p:pic>
    </p:spTree>
    <p:extLst>
      <p:ext uri="{BB962C8B-B14F-4D97-AF65-F5344CB8AC3E}">
        <p14:creationId xmlns:p14="http://schemas.microsoft.com/office/powerpoint/2010/main" val="11191050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Solo el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602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10" name="Rectangle 2"/>
          <p:cNvSpPr>
            <a:spLocks noChangeArrowheads="1"/>
          </p:cNvSpPr>
          <p:nvPr userDrawn="1"/>
        </p:nvSpPr>
        <p:spPr bwMode="auto">
          <a:xfrm>
            <a:off x="1" y="0"/>
            <a:ext cx="12193587" cy="6885384"/>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spcBef>
                <a:spcPct val="20000"/>
              </a:spcBef>
              <a:buClr>
                <a:srgbClr val="990000"/>
              </a:buClr>
              <a:buSzPct val="115000"/>
              <a:buFont typeface="Arial" charset="0"/>
              <a:defRPr sz="2400">
                <a:solidFill>
                  <a:schemeClr val="tx1"/>
                </a:solidFill>
                <a:latin typeface="Arial" charset="0"/>
                <a:cs typeface="Arial" charset="0"/>
              </a:defRPr>
            </a:lvl1pPr>
            <a:lvl2pPr marL="742950" indent="-285750" eaLnBrk="0" hangingPunct="0">
              <a:spcBef>
                <a:spcPct val="20000"/>
              </a:spcBef>
              <a:buClr>
                <a:srgbClr val="990000"/>
              </a:buClr>
              <a:buSzPct val="115000"/>
              <a:buFont typeface="Arial" charset="0"/>
              <a:buChar char="•"/>
              <a:defRPr sz="2000">
                <a:solidFill>
                  <a:schemeClr val="tx1"/>
                </a:solidFill>
                <a:latin typeface="Arial" charset="0"/>
                <a:cs typeface="Arial" charset="0"/>
              </a:defRPr>
            </a:lvl2pPr>
            <a:lvl3pPr marL="1143000" indent="-228600" eaLnBrk="0" hangingPunct="0">
              <a:spcBef>
                <a:spcPct val="20000"/>
              </a:spcBef>
              <a:buClr>
                <a:srgbClr val="990000"/>
              </a:buClr>
              <a:buSzPct val="115000"/>
              <a:buFont typeface="Wingdings" pitchFamily="2" charset="2"/>
              <a:buChar char="ü"/>
              <a:defRPr>
                <a:solidFill>
                  <a:schemeClr val="tx1"/>
                </a:solidFill>
                <a:latin typeface="Arial" charset="0"/>
                <a:cs typeface="Arial" charset="0"/>
              </a:defRPr>
            </a:lvl3pPr>
            <a:lvl4pPr marL="1600200" indent="-228600" eaLnBrk="0" hangingPunct="0">
              <a:spcBef>
                <a:spcPct val="20000"/>
              </a:spcBef>
              <a:buClr>
                <a:srgbClr val="990000"/>
              </a:buClr>
              <a:buSzPct val="115000"/>
              <a:buFont typeface="Wingdings" pitchFamily="2" charset="2"/>
              <a:buChar char="§"/>
              <a:defRPr>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ClrTx/>
              <a:buSzTx/>
              <a:buFontTx/>
              <a:buNone/>
            </a:pPr>
            <a:endParaRPr lang="es-CO" altLang="es-CO" sz="1350" dirty="0">
              <a:solidFill>
                <a:srgbClr val="000000"/>
              </a:solidFill>
              <a:latin typeface="Calibri" pitchFamily="34" charset="0"/>
            </a:endParaRPr>
          </a:p>
        </p:txBody>
      </p:sp>
      <p:sp>
        <p:nvSpPr>
          <p:cNvPr id="12" name="Rectángulo 2"/>
          <p:cNvSpPr/>
          <p:nvPr userDrawn="1"/>
        </p:nvSpPr>
        <p:spPr>
          <a:xfrm flipH="1">
            <a:off x="6888985" y="0"/>
            <a:ext cx="5304603" cy="6858000"/>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p>
        </p:txBody>
      </p:sp>
      <p:graphicFrame>
        <p:nvGraphicFramePr>
          <p:cNvPr id="13" name="Objeto 3"/>
          <p:cNvGraphicFramePr>
            <a:graphicFrameLocks noChangeAspect="1"/>
          </p:cNvGraphicFramePr>
          <p:nvPr userDrawn="1"/>
        </p:nvGraphicFramePr>
        <p:xfrm>
          <a:off x="512737" y="1257126"/>
          <a:ext cx="651616" cy="651531"/>
        </p:xfrm>
        <a:graphic>
          <a:graphicData uri="http://schemas.openxmlformats.org/presentationml/2006/ole">
            <mc:AlternateContent xmlns:mc="http://schemas.openxmlformats.org/markup-compatibility/2006">
              <mc:Choice xmlns:v="urn:schemas-microsoft-com:vml" Requires="v">
                <p:oleObj spid="_x0000_s1030" name="CorelDRAW" r:id="rId3" imgW="620640" imgH="620640" progId="">
                  <p:embed/>
                </p:oleObj>
              </mc:Choice>
              <mc:Fallback>
                <p:oleObj name="CorelDRAW" r:id="rId3" imgW="620640" imgH="620640" progId="">
                  <p:embed/>
                  <p:pic>
                    <p:nvPicPr>
                      <p:cNvPr id="13" name="Objeto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737" y="1257126"/>
                        <a:ext cx="651616" cy="651531"/>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 name="Objeto 4"/>
          <p:cNvGraphicFramePr>
            <a:graphicFrameLocks noChangeAspect="1"/>
          </p:cNvGraphicFramePr>
          <p:nvPr userDrawn="1"/>
        </p:nvGraphicFramePr>
        <p:xfrm>
          <a:off x="512737" y="2572713"/>
          <a:ext cx="651616" cy="651531"/>
        </p:xfrm>
        <a:graphic>
          <a:graphicData uri="http://schemas.openxmlformats.org/presentationml/2006/ole">
            <mc:AlternateContent xmlns:mc="http://schemas.openxmlformats.org/markup-compatibility/2006">
              <mc:Choice xmlns:v="urn:schemas-microsoft-com:vml" Requires="v">
                <p:oleObj spid="_x0000_s1031" name="CorelDRAW" r:id="rId5" imgW="620640" imgH="620640" progId="">
                  <p:embed/>
                </p:oleObj>
              </mc:Choice>
              <mc:Fallback>
                <p:oleObj name="CorelDRAW" r:id="rId5" imgW="620640" imgH="620640" progId="">
                  <p:embed/>
                  <p:pic>
                    <p:nvPicPr>
                      <p:cNvPr id="14" name="Objeto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737" y="2572713"/>
                        <a:ext cx="651616" cy="651531"/>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5" name="Objeto 5"/>
          <p:cNvGraphicFramePr>
            <a:graphicFrameLocks noChangeAspect="1"/>
          </p:cNvGraphicFramePr>
          <p:nvPr userDrawn="1"/>
        </p:nvGraphicFramePr>
        <p:xfrm>
          <a:off x="500000" y="3885121"/>
          <a:ext cx="677093" cy="677005"/>
        </p:xfrm>
        <a:graphic>
          <a:graphicData uri="http://schemas.openxmlformats.org/presentationml/2006/ole">
            <mc:AlternateContent xmlns:mc="http://schemas.openxmlformats.org/markup-compatibility/2006">
              <mc:Choice xmlns:v="urn:schemas-microsoft-com:vml" Requires="v">
                <p:oleObj spid="_x0000_s1032" name="CorelDRAW" r:id="rId7" imgW="620640" imgH="620640" progId="">
                  <p:embed/>
                </p:oleObj>
              </mc:Choice>
              <mc:Fallback>
                <p:oleObj name="CorelDRAW" r:id="rId7" imgW="620640" imgH="620640" progId="">
                  <p:embed/>
                  <p:pic>
                    <p:nvPicPr>
                      <p:cNvPr id="15" name="Objeto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0000" y="3885121"/>
                        <a:ext cx="677093" cy="67700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6" name="Objeto 6"/>
          <p:cNvGraphicFramePr>
            <a:graphicFrameLocks noChangeAspect="1"/>
          </p:cNvGraphicFramePr>
          <p:nvPr userDrawn="1"/>
        </p:nvGraphicFramePr>
        <p:xfrm>
          <a:off x="479441" y="5324799"/>
          <a:ext cx="718212" cy="718119"/>
        </p:xfrm>
        <a:graphic>
          <a:graphicData uri="http://schemas.openxmlformats.org/presentationml/2006/ole">
            <mc:AlternateContent xmlns:mc="http://schemas.openxmlformats.org/markup-compatibility/2006">
              <mc:Choice xmlns:v="urn:schemas-microsoft-com:vml" Requires="v">
                <p:oleObj spid="_x0000_s1033" name="CorelDRAW" r:id="rId9" imgW="620640" imgH="620640" progId="">
                  <p:embed/>
                </p:oleObj>
              </mc:Choice>
              <mc:Fallback>
                <p:oleObj name="CorelDRAW" r:id="rId9" imgW="620640" imgH="620640" progId="">
                  <p:embed/>
                  <p:pic>
                    <p:nvPicPr>
                      <p:cNvPr id="16" name="Objeto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9441" y="5324799"/>
                        <a:ext cx="718212" cy="71811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7" name="Rectángulo 7"/>
          <p:cNvSpPr/>
          <p:nvPr userDrawn="1"/>
        </p:nvSpPr>
        <p:spPr>
          <a:xfrm>
            <a:off x="1380165" y="1372382"/>
            <a:ext cx="4572595" cy="938719"/>
          </a:xfrm>
          <a:prstGeom prst="rect">
            <a:avLst/>
          </a:prstGeom>
        </p:spPr>
        <p:txBody>
          <a:bodyPr>
            <a:spAutoFit/>
          </a:bodyPr>
          <a:lstStyle/>
          <a:p>
            <a:r>
              <a:rPr lang="es-CO" sz="1800" dirty="0">
                <a:effectLst>
                  <a:outerShdw blurRad="38100" dist="38100" dir="2700000" algn="tl">
                    <a:srgbClr val="000000">
                      <a:alpha val="43137"/>
                    </a:srgbClr>
                  </a:outerShdw>
                </a:effectLst>
                <a:latin typeface="Arial" panose="020B0604020202020204" pitchFamily="34" charset="0"/>
                <a:ea typeface="Roboto Light" panose="02000000000000000000" pitchFamily="2" charset="0"/>
                <a:cs typeface="Arial" panose="020B0604020202020204" pitchFamily="34" charset="0"/>
              </a:rPr>
              <a:t>superintendencia.financiera</a:t>
            </a:r>
          </a:p>
          <a:p>
            <a:endParaRPr lang="es-CO" sz="100" dirty="0">
              <a:solidFill>
                <a:prstClr val="white"/>
              </a:solidFill>
              <a:effectLst>
                <a:outerShdw blurRad="38100" dist="38100" dir="2700000" algn="tl">
                  <a:srgbClr val="000000">
                    <a:alpha val="43137"/>
                  </a:srgbClr>
                </a:outerShdw>
              </a:effectLst>
              <a:latin typeface="Arial" panose="020B0604020202020204" pitchFamily="34" charset="0"/>
              <a:ea typeface="Roboto Light" panose="02000000000000000000" pitchFamily="2" charset="0"/>
              <a:cs typeface="Arial" panose="020B0604020202020204" pitchFamily="34" charset="0"/>
            </a:endParaRPr>
          </a:p>
          <a:p>
            <a:endParaRPr lang="es-CO" sz="1200" dirty="0">
              <a:solidFill>
                <a:prstClr val="white"/>
              </a:solidFill>
              <a:effectLst>
                <a:outerShdw blurRad="38100" dist="38100" dir="2700000" algn="tl">
                  <a:srgbClr val="000000">
                    <a:alpha val="43137"/>
                  </a:srgbClr>
                </a:outerShdw>
              </a:effectLst>
              <a:latin typeface="Arial" panose="020B0604020202020204" pitchFamily="34" charset="0"/>
              <a:ea typeface="Roboto Light" panose="02000000000000000000" pitchFamily="2" charset="0"/>
              <a:cs typeface="Arial" panose="020B0604020202020204" pitchFamily="34" charset="0"/>
            </a:endParaRPr>
          </a:p>
          <a:p>
            <a:endParaRPr lang="es-CO" sz="1200" dirty="0">
              <a:solidFill>
                <a:prstClr val="white"/>
              </a:solidFill>
              <a:effectLst>
                <a:outerShdw blurRad="38100" dist="38100" dir="2700000" algn="tl">
                  <a:srgbClr val="000000">
                    <a:alpha val="43137"/>
                  </a:srgbClr>
                </a:outerShdw>
              </a:effectLst>
              <a:latin typeface="Arial" panose="020B0604020202020204" pitchFamily="34" charset="0"/>
              <a:ea typeface="Roboto Light" panose="02000000000000000000" pitchFamily="2" charset="0"/>
              <a:cs typeface="Arial" panose="020B0604020202020204" pitchFamily="34" charset="0"/>
            </a:endParaRPr>
          </a:p>
          <a:p>
            <a:endParaRPr lang="es-CO" sz="1200" dirty="0">
              <a:solidFill>
                <a:prstClr val="white"/>
              </a:solidFill>
              <a:effectLst>
                <a:outerShdw blurRad="38100" dist="38100" dir="2700000" algn="tl">
                  <a:srgbClr val="000000">
                    <a:alpha val="43137"/>
                  </a:srgbClr>
                </a:outerShdw>
              </a:effectLst>
              <a:latin typeface="Arial" panose="020B0604020202020204" pitchFamily="34" charset="0"/>
              <a:ea typeface="Roboto Light" panose="02000000000000000000" pitchFamily="2" charset="0"/>
              <a:cs typeface="Arial" panose="020B0604020202020204" pitchFamily="34" charset="0"/>
            </a:endParaRPr>
          </a:p>
        </p:txBody>
      </p:sp>
      <p:sp>
        <p:nvSpPr>
          <p:cNvPr id="18" name="Rectángulo 8"/>
          <p:cNvSpPr/>
          <p:nvPr userDrawn="1"/>
        </p:nvSpPr>
        <p:spPr>
          <a:xfrm>
            <a:off x="1380166" y="3966329"/>
            <a:ext cx="4537095" cy="369332"/>
          </a:xfrm>
          <a:prstGeom prst="rect">
            <a:avLst/>
          </a:prstGeom>
        </p:spPr>
        <p:txBody>
          <a:bodyPr wrap="square">
            <a:spAutoFit/>
          </a:bodyPr>
          <a:lstStyle/>
          <a:p>
            <a:r>
              <a:rPr lang="es-CO" sz="1800" dirty="0">
                <a:effectLst>
                  <a:outerShdw blurRad="38100" dist="38100" dir="2700000" algn="tl">
                    <a:srgbClr val="000000">
                      <a:alpha val="43137"/>
                    </a:srgbClr>
                  </a:outerShdw>
                </a:effectLst>
                <a:latin typeface="Arial" panose="020B0604020202020204" pitchFamily="34" charset="0"/>
                <a:ea typeface="Roboto Light" panose="02000000000000000000" pitchFamily="2" charset="0"/>
                <a:cs typeface="Arial" panose="020B0604020202020204" pitchFamily="34" charset="0"/>
              </a:rPr>
              <a:t>+Superfinanciera     </a:t>
            </a:r>
          </a:p>
        </p:txBody>
      </p:sp>
      <p:sp>
        <p:nvSpPr>
          <p:cNvPr id="19" name="CuadroTexto 9"/>
          <p:cNvSpPr txBox="1"/>
          <p:nvPr userDrawn="1"/>
        </p:nvSpPr>
        <p:spPr>
          <a:xfrm>
            <a:off x="1380166" y="5436897"/>
            <a:ext cx="3783828" cy="577081"/>
          </a:xfrm>
          <a:prstGeom prst="rect">
            <a:avLst/>
          </a:prstGeom>
          <a:noFill/>
        </p:spPr>
        <p:txBody>
          <a:bodyPr wrap="square" rtlCol="0">
            <a:spAutoFit/>
          </a:bodyPr>
          <a:lstStyle/>
          <a:p>
            <a:r>
              <a:rPr lang="es-CO" sz="1800" dirty="0">
                <a:effectLst>
                  <a:outerShdw blurRad="38100" dist="38100" dir="2700000" algn="tl">
                    <a:srgbClr val="000000">
                      <a:alpha val="43137"/>
                    </a:srgbClr>
                  </a:outerShdw>
                </a:effectLst>
                <a:latin typeface="Arial" panose="020B0604020202020204" pitchFamily="34" charset="0"/>
                <a:ea typeface="Roboto Light" panose="02000000000000000000" pitchFamily="2" charset="0"/>
                <a:cs typeface="Arial" panose="020B0604020202020204" pitchFamily="34" charset="0"/>
              </a:rPr>
              <a:t>/superfinancieracol</a:t>
            </a:r>
          </a:p>
          <a:p>
            <a:endParaRPr lang="es-CO" sz="1350" dirty="0"/>
          </a:p>
        </p:txBody>
      </p:sp>
      <p:sp>
        <p:nvSpPr>
          <p:cNvPr id="20" name="CuadroTexto 10"/>
          <p:cNvSpPr txBox="1"/>
          <p:nvPr userDrawn="1"/>
        </p:nvSpPr>
        <p:spPr>
          <a:xfrm>
            <a:off x="1380166" y="2614747"/>
            <a:ext cx="4086839" cy="577081"/>
          </a:xfrm>
          <a:prstGeom prst="rect">
            <a:avLst/>
          </a:prstGeom>
          <a:noFill/>
        </p:spPr>
        <p:txBody>
          <a:bodyPr wrap="square" rtlCol="0">
            <a:spAutoFit/>
          </a:bodyPr>
          <a:lstStyle/>
          <a:p>
            <a:r>
              <a:rPr lang="es-CO" sz="1800" dirty="0">
                <a:effectLst>
                  <a:outerShdw blurRad="38100" dist="38100" dir="2700000" algn="tl">
                    <a:srgbClr val="000000">
                      <a:alpha val="43137"/>
                    </a:srgbClr>
                  </a:outerShdw>
                </a:effectLst>
                <a:latin typeface="Arial" panose="020B0604020202020204" pitchFamily="34" charset="0"/>
                <a:ea typeface="Roboto Light" panose="02000000000000000000" pitchFamily="2" charset="0"/>
                <a:cs typeface="Arial" panose="020B0604020202020204" pitchFamily="34" charset="0"/>
              </a:rPr>
              <a:t>@SFCsupervisor</a:t>
            </a:r>
          </a:p>
          <a:p>
            <a:endParaRPr lang="es-CO" sz="1350" dirty="0"/>
          </a:p>
        </p:txBody>
      </p:sp>
      <p:sp>
        <p:nvSpPr>
          <p:cNvPr id="21" name="Rectangle 3"/>
          <p:cNvSpPr txBox="1">
            <a:spLocks noChangeArrowheads="1"/>
          </p:cNvSpPr>
          <p:nvPr userDrawn="1"/>
        </p:nvSpPr>
        <p:spPr bwMode="auto">
          <a:xfrm>
            <a:off x="7073346" y="2553581"/>
            <a:ext cx="5000892" cy="1223948"/>
          </a:xfrm>
          <a:prstGeom prst="rect">
            <a:avLst/>
          </a:prstGeom>
          <a:noFill/>
          <a:ln w="38100" cap="flat" cmpd="sng" algn="ctr">
            <a:noFill/>
            <a:prstDash val="solid"/>
          </a:ln>
          <a:effectLst>
            <a:outerShdw blurRad="88900" dist="25400" algn="ctr" rotWithShape="0">
              <a:srgbClr val="000000">
                <a:alpha val="40000"/>
              </a:srgbClr>
            </a:outerShdw>
          </a:effectLst>
        </p:spPr>
        <p:txBody>
          <a:bodyPr rtlCol="0" anchor="t"/>
          <a:lstStyle>
            <a:defPPr>
              <a:defRPr lang="es-CO"/>
            </a:defPPr>
            <a:lvl1pPr>
              <a:defRPr sz="1650" kern="0">
                <a:latin typeface="Roboto Light" panose="02000000000000000000" pitchFamily="2" charset="0"/>
                <a:ea typeface="Roboto Light" panose="02000000000000000000" pitchFamily="2" charset="0"/>
                <a:cs typeface="Roboto Light" panose="02000000000000000000" pitchFamily="2" charset="0"/>
              </a:defRPr>
            </a:lvl1pPr>
          </a:lstStyle>
          <a:p>
            <a:pPr algn="ctr"/>
            <a:r>
              <a:rPr lang="es-CO" altLang="es-CO" sz="6600"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Roboto Thin" panose="02000000000000000000" pitchFamily="2" charset="0"/>
                <a:cs typeface="Arial" panose="020B0604020202020204" pitchFamily="34" charset="0"/>
              </a:rPr>
              <a:t>Gracias</a:t>
            </a:r>
          </a:p>
        </p:txBody>
      </p:sp>
      <p:sp>
        <p:nvSpPr>
          <p:cNvPr id="22" name="CuadroTexto 13"/>
          <p:cNvSpPr txBox="1"/>
          <p:nvPr userDrawn="1"/>
        </p:nvSpPr>
        <p:spPr>
          <a:xfrm>
            <a:off x="7746526" y="5459038"/>
            <a:ext cx="3848845" cy="323165"/>
          </a:xfrm>
          <a:prstGeom prst="rect">
            <a:avLst/>
          </a:prstGeom>
          <a:noFill/>
        </p:spPr>
        <p:txBody>
          <a:bodyPr wrap="square" rtlCol="0">
            <a:spAutoFit/>
          </a:bodyPr>
          <a:lstStyle/>
          <a:p>
            <a:r>
              <a:rPr lang="es-CO" sz="1500" dirty="0">
                <a:solidFill>
                  <a:schemeClr val="bg1"/>
                </a:solidFill>
                <a:latin typeface="Arial" panose="020B0604020202020204" pitchFamily="34" charset="0"/>
                <a:ea typeface="Roboto Light" panose="02000000000000000000" pitchFamily="2" charset="0"/>
                <a:cs typeface="Arial" panose="020B0604020202020204" pitchFamily="34" charset="0"/>
              </a:rPr>
              <a:t>super@superfinanciera.gov.co</a:t>
            </a:r>
          </a:p>
        </p:txBody>
      </p:sp>
      <p:sp>
        <p:nvSpPr>
          <p:cNvPr id="23" name="CuadroTexto 14"/>
          <p:cNvSpPr txBox="1"/>
          <p:nvPr userDrawn="1"/>
        </p:nvSpPr>
        <p:spPr>
          <a:xfrm>
            <a:off x="7788439" y="5877645"/>
            <a:ext cx="3570701" cy="323165"/>
          </a:xfrm>
          <a:prstGeom prst="rect">
            <a:avLst/>
          </a:prstGeom>
          <a:noFill/>
        </p:spPr>
        <p:txBody>
          <a:bodyPr wrap="square" rtlCol="0">
            <a:spAutoFit/>
          </a:bodyPr>
          <a:lstStyle/>
          <a:p>
            <a:pPr algn="r"/>
            <a:r>
              <a:rPr lang="es-CO" sz="1500" dirty="0">
                <a:solidFill>
                  <a:prstClr val="black">
                    <a:lumMod val="75000"/>
                    <a:lumOff val="25000"/>
                  </a:prstClr>
                </a:solidFill>
                <a:latin typeface="Arial" panose="020B0604020202020204" pitchFamily="34" charset="0"/>
                <a:ea typeface="Roboto Light" panose="02000000000000000000" pitchFamily="2" charset="0"/>
                <a:cs typeface="Arial" panose="020B0604020202020204" pitchFamily="34" charset="0"/>
              </a:rPr>
              <a:t>   </a:t>
            </a:r>
            <a:r>
              <a:rPr lang="es-CO" sz="1500" dirty="0">
                <a:solidFill>
                  <a:schemeClr val="bg1"/>
                </a:solidFill>
                <a:latin typeface="Arial" panose="020B0604020202020204" pitchFamily="34" charset="0"/>
                <a:ea typeface="Roboto Light" panose="02000000000000000000" pitchFamily="2" charset="0"/>
                <a:cs typeface="Arial" panose="020B0604020202020204" pitchFamily="34" charset="0"/>
              </a:rPr>
              <a:t>www.superfinanciera.gov.co</a:t>
            </a:r>
          </a:p>
        </p:txBody>
      </p:sp>
      <p:pic>
        <p:nvPicPr>
          <p:cNvPr id="24" name="Imagen 19"/>
          <p:cNvPicPr>
            <a:picLocks noChangeAspect="1"/>
          </p:cNvPicPr>
          <p:nvPr userDrawn="1"/>
        </p:nvPicPr>
        <p:blipFill rotWithShape="1">
          <a:blip r:embed="rId11" cstate="print">
            <a:extLst>
              <a:ext uri="{28A0092B-C50C-407E-A947-70E740481C1C}">
                <a14:useLocalDpi xmlns:a14="http://schemas.microsoft.com/office/drawing/2010/main"/>
              </a:ext>
            </a:extLst>
          </a:blip>
          <a:srcRect l="7002" t="5527" r="9623" b="9945"/>
          <a:stretch/>
        </p:blipFill>
        <p:spPr>
          <a:xfrm>
            <a:off x="5399966" y="1032431"/>
            <a:ext cx="1241577" cy="1241416"/>
          </a:xfrm>
          <a:prstGeom prst="rect">
            <a:avLst/>
          </a:prstGeom>
        </p:spPr>
      </p:pic>
      <p:pic>
        <p:nvPicPr>
          <p:cNvPr id="25" name="Imagen 20"/>
          <p:cNvPicPr>
            <a:picLocks noChangeAspect="1"/>
          </p:cNvPicPr>
          <p:nvPr userDrawn="1"/>
        </p:nvPicPr>
        <p:blipFill rotWithShape="1">
          <a:blip r:embed="rId12" cstate="print">
            <a:extLst>
              <a:ext uri="{28A0092B-C50C-407E-A947-70E740481C1C}">
                <a14:useLocalDpi xmlns:a14="http://schemas.microsoft.com/office/drawing/2010/main"/>
              </a:ext>
            </a:extLst>
          </a:blip>
          <a:srcRect l="4405" t="10357" r="10104" b="6907"/>
          <a:stretch/>
        </p:blipFill>
        <p:spPr>
          <a:xfrm>
            <a:off x="5406011" y="5202435"/>
            <a:ext cx="1152279" cy="1075320"/>
          </a:xfrm>
          <a:prstGeom prst="rect">
            <a:avLst/>
          </a:prstGeom>
        </p:spPr>
      </p:pic>
      <p:pic>
        <p:nvPicPr>
          <p:cNvPr id="26" name="Imagen 21"/>
          <p:cNvPicPr>
            <a:picLocks noChangeAspect="1"/>
          </p:cNvPicPr>
          <p:nvPr userDrawn="1"/>
        </p:nvPicPr>
        <p:blipFill rotWithShape="1">
          <a:blip r:embed="rId13" cstate="print">
            <a:extLst>
              <a:ext uri="{28A0092B-C50C-407E-A947-70E740481C1C}">
                <a14:useLocalDpi xmlns:a14="http://schemas.microsoft.com/office/drawing/2010/main"/>
              </a:ext>
            </a:extLst>
          </a:blip>
          <a:srcRect l="10294" t="7003" r="9308" b="6311"/>
          <a:stretch/>
        </p:blipFill>
        <p:spPr>
          <a:xfrm>
            <a:off x="5440594" y="3732966"/>
            <a:ext cx="1160324" cy="1237519"/>
          </a:xfrm>
          <a:prstGeom prst="rect">
            <a:avLst/>
          </a:prstGeom>
        </p:spPr>
      </p:pic>
      <p:pic>
        <p:nvPicPr>
          <p:cNvPr id="27" name="Imagen 11"/>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5373384" y="2347084"/>
            <a:ext cx="1268157" cy="1241128"/>
          </a:xfrm>
          <a:prstGeom prst="rect">
            <a:avLst/>
          </a:prstGeom>
        </p:spPr>
      </p:pic>
    </p:spTree>
    <p:extLst>
      <p:ext uri="{BB962C8B-B14F-4D97-AF65-F5344CB8AC3E}">
        <p14:creationId xmlns:p14="http://schemas.microsoft.com/office/powerpoint/2010/main" val="42004812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5448300" y="142876"/>
            <a:ext cx="6648451" cy="2073405"/>
          </a:xfrm>
        </p:spPr>
        <p:txBody>
          <a:bodyPr anchor="b">
            <a:noAutofit/>
          </a:bodyPr>
          <a:lstStyle>
            <a:lvl1pPr algn="ctr">
              <a:defRPr sz="2700" b="1" baseline="0">
                <a:solidFill>
                  <a:srgbClr val="A4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s-ES" dirty="0"/>
              <a:t>Título</a:t>
            </a:r>
            <a:endParaRPr lang="es-CO" dirty="0"/>
          </a:p>
        </p:txBody>
      </p:sp>
      <p:pic>
        <p:nvPicPr>
          <p:cNvPr id="11" name="Picture 3" descr="FONDOPRES"/>
          <p:cNvPicPr>
            <a:picLocks noChangeAspect="1" noChangeArrowheads="1"/>
          </p:cNvPicPr>
          <p:nvPr userDrawn="1"/>
        </p:nvPicPr>
        <p:blipFill rotWithShape="1">
          <a:blip r:embed="rId2" cstate="hqprint">
            <a:extLst>
              <a:ext uri="{28A0092B-C50C-407E-A947-70E740481C1C}">
                <a14:useLocalDpi xmlns:a14="http://schemas.microsoft.com/office/drawing/2010/main"/>
              </a:ext>
            </a:extLst>
          </a:blip>
          <a:srcRect t="-1371"/>
          <a:stretch/>
        </p:blipFill>
        <p:spPr bwMode="auto">
          <a:xfrm>
            <a:off x="47330" y="947550"/>
            <a:ext cx="5308684" cy="5260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424419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Dos objetos">
    <p:spTree>
      <p:nvGrpSpPr>
        <p:cNvPr id="1" name=""/>
        <p:cNvGrpSpPr/>
        <p:nvPr/>
      </p:nvGrpSpPr>
      <p:grpSpPr>
        <a:xfrm>
          <a:off x="0" y="0"/>
          <a:ext cx="0" cy="0"/>
          <a:chOff x="0" y="0"/>
          <a:chExt cx="0" cy="0"/>
        </a:xfrm>
      </p:grpSpPr>
      <p:sp>
        <p:nvSpPr>
          <p:cNvPr id="8" name="Rectángulo 28"/>
          <p:cNvSpPr/>
          <p:nvPr userDrawn="1"/>
        </p:nvSpPr>
        <p:spPr>
          <a:xfrm>
            <a:off x="1" y="-50564"/>
            <a:ext cx="12193587" cy="1076439"/>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000" dirty="0">
              <a:latin typeface="Arial" panose="020B0604020202020204" pitchFamily="34" charset="0"/>
              <a:cs typeface="Arial" panose="020B0604020202020204" pitchFamily="34" charset="0"/>
            </a:endParaRPr>
          </a:p>
        </p:txBody>
      </p:sp>
      <p:pic>
        <p:nvPicPr>
          <p:cNvPr id="3" name="Imagen 2"/>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1352458" y="6307445"/>
            <a:ext cx="657687" cy="437916"/>
          </a:xfrm>
          <a:prstGeom prst="rect">
            <a:avLst/>
          </a:prstGeom>
        </p:spPr>
      </p:pic>
    </p:spTree>
    <p:extLst>
      <p:ext uri="{BB962C8B-B14F-4D97-AF65-F5344CB8AC3E}">
        <p14:creationId xmlns:p14="http://schemas.microsoft.com/office/powerpoint/2010/main" val="33041187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Encabezado de sección">
    <p:spTree>
      <p:nvGrpSpPr>
        <p:cNvPr id="1" name=""/>
        <p:cNvGrpSpPr/>
        <p:nvPr/>
      </p:nvGrpSpPr>
      <p:grpSpPr>
        <a:xfrm>
          <a:off x="0" y="0"/>
          <a:ext cx="0" cy="0"/>
          <a:chOff x="0" y="0"/>
          <a:chExt cx="0" cy="0"/>
        </a:xfrm>
      </p:grpSpPr>
      <p:sp>
        <p:nvSpPr>
          <p:cNvPr id="7" name="Rectángulo 28"/>
          <p:cNvSpPr/>
          <p:nvPr userDrawn="1"/>
        </p:nvSpPr>
        <p:spPr>
          <a:xfrm>
            <a:off x="1" y="-15044"/>
            <a:ext cx="12193587" cy="1076439"/>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000">
              <a:latin typeface="Arial" panose="020B0604020202020204" pitchFamily="34" charset="0"/>
              <a:cs typeface="Arial" panose="020B0604020202020204" pitchFamily="34" charset="0"/>
            </a:endParaRPr>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1389" y="6490665"/>
            <a:ext cx="875335" cy="228617"/>
          </a:xfrm>
          <a:prstGeom prst="rect">
            <a:avLst/>
          </a:prstGeom>
        </p:spPr>
      </p:pic>
    </p:spTree>
    <p:extLst>
      <p:ext uri="{BB962C8B-B14F-4D97-AF65-F5344CB8AC3E}">
        <p14:creationId xmlns:p14="http://schemas.microsoft.com/office/powerpoint/2010/main" val="918045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a:xfrm>
            <a:off x="609600" y="6356351"/>
            <a:ext cx="2844800" cy="365125"/>
          </a:xfrm>
          <a:prstGeom prst="rect">
            <a:avLst/>
          </a:prstGeom>
        </p:spPr>
        <p:txBody>
          <a:bodyPr/>
          <a:lstStyle/>
          <a:p>
            <a:pPr>
              <a:defRPr/>
            </a:pPr>
            <a:r>
              <a:rPr lang="es-CO"/>
              <a:t>20/12/2011</a:t>
            </a:r>
          </a:p>
        </p:txBody>
      </p:sp>
      <p:sp>
        <p:nvSpPr>
          <p:cNvPr id="6" name="5 Marcador de pie de página"/>
          <p:cNvSpPr>
            <a:spLocks noGrp="1"/>
          </p:cNvSpPr>
          <p:nvPr>
            <p:ph type="ftr" sz="quarter" idx="11"/>
          </p:nvPr>
        </p:nvSpPr>
        <p:spPr>
          <a:xfrm>
            <a:off x="4165600" y="6356351"/>
            <a:ext cx="3860800" cy="365125"/>
          </a:xfrm>
          <a:prstGeom prst="rect">
            <a:avLst/>
          </a:prstGeom>
        </p:spPr>
        <p:txBody>
          <a:bodyPr/>
          <a:lstStyle/>
          <a:p>
            <a:pPr>
              <a:defRPr/>
            </a:pPr>
            <a:endParaRPr lang="es-CO"/>
          </a:p>
        </p:txBody>
      </p:sp>
      <p:sp>
        <p:nvSpPr>
          <p:cNvPr id="8" name="3 Marcador de número de diapositiva"/>
          <p:cNvSpPr>
            <a:spLocks noGrp="1"/>
          </p:cNvSpPr>
          <p:nvPr>
            <p:ph type="sldNum" sz="quarter" idx="4"/>
          </p:nvPr>
        </p:nvSpPr>
        <p:spPr>
          <a:xfrm>
            <a:off x="11334751" y="6520260"/>
            <a:ext cx="7620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2130228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a:xfrm>
            <a:off x="609600" y="6356351"/>
            <a:ext cx="2844800" cy="365125"/>
          </a:xfrm>
          <a:prstGeom prst="rect">
            <a:avLst/>
          </a:prstGeom>
        </p:spPr>
        <p:txBody>
          <a:bodyPr/>
          <a:lstStyle/>
          <a:p>
            <a:pPr>
              <a:defRPr/>
            </a:pPr>
            <a:r>
              <a:rPr lang="es-CO"/>
              <a:t>20/12/2011</a:t>
            </a:r>
          </a:p>
        </p:txBody>
      </p:sp>
      <p:sp>
        <p:nvSpPr>
          <p:cNvPr id="8" name="7 Marcador de pie de página"/>
          <p:cNvSpPr>
            <a:spLocks noGrp="1"/>
          </p:cNvSpPr>
          <p:nvPr>
            <p:ph type="ftr" sz="quarter" idx="11"/>
          </p:nvPr>
        </p:nvSpPr>
        <p:spPr>
          <a:xfrm>
            <a:off x="4165600" y="6356351"/>
            <a:ext cx="3860800" cy="365125"/>
          </a:xfrm>
          <a:prstGeom prst="rect">
            <a:avLst/>
          </a:prstGeom>
        </p:spPr>
        <p:txBody>
          <a:bodyPr/>
          <a:lstStyle/>
          <a:p>
            <a:pPr>
              <a:defRPr/>
            </a:pPr>
            <a:endParaRPr lang="es-CO"/>
          </a:p>
        </p:txBody>
      </p:sp>
      <p:sp>
        <p:nvSpPr>
          <p:cNvPr id="10" name="3 Marcador de número de diapositiva"/>
          <p:cNvSpPr>
            <a:spLocks noGrp="1"/>
          </p:cNvSpPr>
          <p:nvPr>
            <p:ph type="sldNum" sz="quarter" idx="12"/>
          </p:nvPr>
        </p:nvSpPr>
        <p:spPr>
          <a:xfrm>
            <a:off x="11334751" y="6520260"/>
            <a:ext cx="7620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2750091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a:xfrm>
            <a:off x="609600" y="6356351"/>
            <a:ext cx="2844800" cy="365125"/>
          </a:xfrm>
          <a:prstGeom prst="rect">
            <a:avLst/>
          </a:prstGeom>
        </p:spPr>
        <p:txBody>
          <a:bodyPr/>
          <a:lstStyle/>
          <a:p>
            <a:pPr>
              <a:defRPr/>
            </a:pPr>
            <a:r>
              <a:rPr lang="es-CO"/>
              <a:t>20/12/2011</a:t>
            </a:r>
          </a:p>
        </p:txBody>
      </p:sp>
      <p:sp>
        <p:nvSpPr>
          <p:cNvPr id="4" name="3 Marcador de pie de página"/>
          <p:cNvSpPr>
            <a:spLocks noGrp="1"/>
          </p:cNvSpPr>
          <p:nvPr>
            <p:ph type="ftr" sz="quarter" idx="11"/>
          </p:nvPr>
        </p:nvSpPr>
        <p:spPr>
          <a:xfrm>
            <a:off x="4165600" y="6356351"/>
            <a:ext cx="3860800" cy="365125"/>
          </a:xfrm>
          <a:prstGeom prst="rect">
            <a:avLst/>
          </a:prstGeom>
        </p:spPr>
        <p:txBody>
          <a:bodyPr/>
          <a:lstStyle/>
          <a:p>
            <a:pPr>
              <a:defRPr/>
            </a:pPr>
            <a:endParaRPr lang="es-CO"/>
          </a:p>
        </p:txBody>
      </p:sp>
      <p:sp>
        <p:nvSpPr>
          <p:cNvPr id="6" name="3 Marcador de número de diapositiva"/>
          <p:cNvSpPr>
            <a:spLocks noGrp="1"/>
          </p:cNvSpPr>
          <p:nvPr>
            <p:ph type="sldNum" sz="quarter" idx="4"/>
          </p:nvPr>
        </p:nvSpPr>
        <p:spPr>
          <a:xfrm>
            <a:off x="11334751" y="6520260"/>
            <a:ext cx="7620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145393589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609600" y="6356351"/>
            <a:ext cx="2844800" cy="365125"/>
          </a:xfrm>
          <a:prstGeom prst="rect">
            <a:avLst/>
          </a:prstGeom>
        </p:spPr>
        <p:txBody>
          <a:bodyPr/>
          <a:lstStyle/>
          <a:p>
            <a:fld id="{4F8C73C4-0CDA-4B89-A497-D80032171DDC}" type="datetimeFigureOut">
              <a:rPr lang="es-CO" smtClean="0"/>
              <a:t>30/10/2020</a:t>
            </a:fld>
            <a:endParaRPr lang="es-CO"/>
          </a:p>
        </p:txBody>
      </p:sp>
      <p:sp>
        <p:nvSpPr>
          <p:cNvPr id="3" name="2 Marcador de pie de página"/>
          <p:cNvSpPr>
            <a:spLocks noGrp="1"/>
          </p:cNvSpPr>
          <p:nvPr>
            <p:ph type="ftr" sz="quarter" idx="11"/>
          </p:nvPr>
        </p:nvSpPr>
        <p:spPr>
          <a:xfrm>
            <a:off x="4165600" y="6356351"/>
            <a:ext cx="3860800" cy="365125"/>
          </a:xfrm>
          <a:prstGeom prst="rect">
            <a:avLst/>
          </a:prstGeom>
        </p:spPr>
        <p:txBody>
          <a:bodyPr/>
          <a:lstStyle/>
          <a:p>
            <a:endParaRPr lang="es-CO"/>
          </a:p>
        </p:txBody>
      </p:sp>
      <p:sp>
        <p:nvSpPr>
          <p:cNvPr id="5" name="3 Marcador de número de diapositiva"/>
          <p:cNvSpPr>
            <a:spLocks noGrp="1"/>
          </p:cNvSpPr>
          <p:nvPr>
            <p:ph type="sldNum" sz="quarter" idx="4"/>
          </p:nvPr>
        </p:nvSpPr>
        <p:spPr>
          <a:xfrm>
            <a:off x="11334751" y="6520260"/>
            <a:ext cx="7620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2108184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609600" y="6356351"/>
            <a:ext cx="2844800" cy="365125"/>
          </a:xfrm>
          <a:prstGeom prst="rect">
            <a:avLst/>
          </a:prstGeom>
        </p:spPr>
        <p:txBody>
          <a:bodyPr/>
          <a:lstStyle/>
          <a:p>
            <a:pPr>
              <a:defRPr/>
            </a:pPr>
            <a:r>
              <a:rPr lang="es-CO"/>
              <a:t>20/12/2011</a:t>
            </a:r>
          </a:p>
        </p:txBody>
      </p:sp>
      <p:sp>
        <p:nvSpPr>
          <p:cNvPr id="6" name="5 Marcador de pie de página"/>
          <p:cNvSpPr>
            <a:spLocks noGrp="1"/>
          </p:cNvSpPr>
          <p:nvPr>
            <p:ph type="ftr" sz="quarter" idx="11"/>
          </p:nvPr>
        </p:nvSpPr>
        <p:spPr>
          <a:xfrm>
            <a:off x="4165600" y="6356351"/>
            <a:ext cx="3860800" cy="365125"/>
          </a:xfrm>
          <a:prstGeom prst="rect">
            <a:avLst/>
          </a:prstGeom>
        </p:spPr>
        <p:txBody>
          <a:bodyPr/>
          <a:lstStyle/>
          <a:p>
            <a:pPr>
              <a:defRPr/>
            </a:pPr>
            <a:endParaRPr lang="es-CO"/>
          </a:p>
        </p:txBody>
      </p:sp>
      <p:sp>
        <p:nvSpPr>
          <p:cNvPr id="8" name="3 Marcador de número de diapositiva"/>
          <p:cNvSpPr>
            <a:spLocks noGrp="1"/>
          </p:cNvSpPr>
          <p:nvPr>
            <p:ph type="sldNum" sz="quarter" idx="4"/>
          </p:nvPr>
        </p:nvSpPr>
        <p:spPr>
          <a:xfrm>
            <a:off x="11334751" y="6520260"/>
            <a:ext cx="7620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3810866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609600" y="6356351"/>
            <a:ext cx="2844800" cy="365125"/>
          </a:xfrm>
          <a:prstGeom prst="rect">
            <a:avLst/>
          </a:prstGeom>
        </p:spPr>
        <p:txBody>
          <a:bodyPr/>
          <a:lstStyle/>
          <a:p>
            <a:pPr>
              <a:defRPr/>
            </a:pPr>
            <a:r>
              <a:rPr lang="es-CO"/>
              <a:t>20/12/2011</a:t>
            </a:r>
          </a:p>
        </p:txBody>
      </p:sp>
      <p:sp>
        <p:nvSpPr>
          <p:cNvPr id="6" name="5 Marcador de pie de página"/>
          <p:cNvSpPr>
            <a:spLocks noGrp="1"/>
          </p:cNvSpPr>
          <p:nvPr>
            <p:ph type="ftr" sz="quarter" idx="11"/>
          </p:nvPr>
        </p:nvSpPr>
        <p:spPr>
          <a:xfrm>
            <a:off x="4165600" y="6356351"/>
            <a:ext cx="3860800" cy="365125"/>
          </a:xfrm>
          <a:prstGeom prst="rect">
            <a:avLst/>
          </a:prstGeom>
        </p:spPr>
        <p:txBody>
          <a:bodyPr/>
          <a:lstStyle/>
          <a:p>
            <a:pPr>
              <a:defRPr/>
            </a:pPr>
            <a:endParaRPr lang="es-CO"/>
          </a:p>
        </p:txBody>
      </p:sp>
      <p:sp>
        <p:nvSpPr>
          <p:cNvPr id="8" name="3 Marcador de número de diapositiva"/>
          <p:cNvSpPr>
            <a:spLocks noGrp="1"/>
          </p:cNvSpPr>
          <p:nvPr>
            <p:ph type="sldNum" sz="quarter" idx="4"/>
          </p:nvPr>
        </p:nvSpPr>
        <p:spPr>
          <a:xfrm>
            <a:off x="11334751" y="6520260"/>
            <a:ext cx="7620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2284771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14 Imagen"/>
          <p:cNvPicPr>
            <a:picLocks noChangeAspect="1"/>
          </p:cNvPicPr>
          <p:nvPr userDrawn="1"/>
        </p:nvPicPr>
        <p:blipFill rotWithShape="1">
          <a:blip r:embed="rId17" cstate="print">
            <a:extLst>
              <a:ext uri="{28A0092B-C50C-407E-A947-70E740481C1C}">
                <a14:useLocalDpi xmlns:a14="http://schemas.microsoft.com/office/drawing/2010/main" val="0"/>
              </a:ext>
            </a:extLst>
          </a:blip>
          <a:srcRect l="3430" t="9951" r="3954" b="10534"/>
          <a:stretch/>
        </p:blipFill>
        <p:spPr>
          <a:xfrm>
            <a:off x="81985" y="154462"/>
            <a:ext cx="2152207" cy="449223"/>
          </a:xfrm>
          <a:prstGeom prst="rect">
            <a:avLst/>
          </a:prstGeom>
        </p:spPr>
      </p:pic>
      <p:sp>
        <p:nvSpPr>
          <p:cNvPr id="2" name="1 Marcador de título"/>
          <p:cNvSpPr>
            <a:spLocks noGrp="1"/>
          </p:cNvSpPr>
          <p:nvPr>
            <p:ph type="title"/>
          </p:nvPr>
        </p:nvSpPr>
        <p:spPr>
          <a:xfrm>
            <a:off x="4751851" y="0"/>
            <a:ext cx="7440149" cy="750714"/>
          </a:xfrm>
          <a:prstGeom prst="rect">
            <a:avLst/>
          </a:prstGeom>
        </p:spPr>
        <p:txBody>
          <a:bodyPr vert="horz" lIns="91440" tIns="45720" rIns="91440" bIns="45720" rtlCol="0" anchor="ctr">
            <a:normAutofit/>
          </a:bodyPr>
          <a:lstStyle/>
          <a:p>
            <a:r>
              <a:rPr lang="es-ES" dirty="0"/>
              <a:t>Haga clic para agregar título</a:t>
            </a:r>
            <a:endParaRPr lang="es-CO" dirty="0"/>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13" name="3 Marcador de número de diapositiva"/>
          <p:cNvSpPr>
            <a:spLocks noGrp="1"/>
          </p:cNvSpPr>
          <p:nvPr>
            <p:ph type="sldNum" sz="quarter" idx="4"/>
          </p:nvPr>
        </p:nvSpPr>
        <p:spPr>
          <a:xfrm>
            <a:off x="11334751" y="6520260"/>
            <a:ext cx="7620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pic>
        <p:nvPicPr>
          <p:cNvPr id="10" name="3 Imagen"/>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2735627" y="116632"/>
            <a:ext cx="1536171" cy="530872"/>
          </a:xfrm>
          <a:prstGeom prst="rect">
            <a:avLst/>
          </a:prstGeom>
          <a:noFill/>
          <a:ln w="9525">
            <a:noFill/>
            <a:miter lim="800000"/>
            <a:headEnd/>
            <a:tailEnd/>
          </a:ln>
        </p:spPr>
      </p:pic>
      <p:cxnSp>
        <p:nvCxnSpPr>
          <p:cNvPr id="9" name="8 Conector recto"/>
          <p:cNvCxnSpPr/>
          <p:nvPr userDrawn="1"/>
        </p:nvCxnSpPr>
        <p:spPr>
          <a:xfrm>
            <a:off x="335360" y="764704"/>
            <a:ext cx="11521280" cy="0"/>
          </a:xfrm>
          <a:prstGeom prst="line">
            <a:avLst/>
          </a:prstGeom>
          <a:ln w="25400">
            <a:gradFill>
              <a:gsLst>
                <a:gs pos="1000">
                  <a:schemeClr val="bg1"/>
                </a:gs>
                <a:gs pos="50000">
                  <a:srgbClr val="990000"/>
                </a:gs>
                <a:gs pos="100000">
                  <a:schemeClr val="bg1"/>
                </a:gs>
              </a:gsLst>
              <a:lin ang="21594000" scaled="0"/>
            </a:gra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8 Conector recto"/>
          <p:cNvCxnSpPr/>
          <p:nvPr userDrawn="1"/>
        </p:nvCxnSpPr>
        <p:spPr>
          <a:xfrm>
            <a:off x="11521280" y="6453336"/>
            <a:ext cx="527381" cy="0"/>
          </a:xfrm>
          <a:prstGeom prst="line">
            <a:avLst/>
          </a:prstGeom>
          <a:ln w="3175">
            <a:solidFill>
              <a:schemeClr val="bg1">
                <a:lumMod val="65000"/>
              </a:schemeClr>
            </a:solidFill>
          </a:ln>
          <a:effectLst>
            <a:innerShdw blurRad="63500" dist="50800" dir="8100000">
              <a:prstClr val="black">
                <a:alpha val="50000"/>
              </a:prstClr>
            </a:innerShdw>
            <a:reflection blurRad="317500" stA="0" endPos="55000" dist="584200" dir="5400000" sy="-100000" algn="bl" rotWithShape="0"/>
          </a:effectLst>
        </p:spPr>
        <p:style>
          <a:lnRef idx="1">
            <a:schemeClr val="accent1"/>
          </a:lnRef>
          <a:fillRef idx="0">
            <a:schemeClr val="accent1"/>
          </a:fillRef>
          <a:effectRef idx="0">
            <a:schemeClr val="accent1"/>
          </a:effectRef>
          <a:fontRef idx="minor">
            <a:schemeClr val="tx1"/>
          </a:fontRef>
        </p:style>
      </p:cxnSp>
      <p:cxnSp>
        <p:nvCxnSpPr>
          <p:cNvPr id="14" name="8 Conector recto"/>
          <p:cNvCxnSpPr/>
          <p:nvPr userDrawn="1"/>
        </p:nvCxnSpPr>
        <p:spPr>
          <a:xfrm>
            <a:off x="11509697" y="6453337"/>
            <a:ext cx="0" cy="348051"/>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2660666"/>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Lst>
  <p:hf hdr="0" ftr="0" dt="0"/>
  <p:txStyles>
    <p:titleStyle>
      <a:lvl1pPr algn="r" defTabSz="914400" rtl="0" eaLnBrk="1" latinLnBrk="0" hangingPunct="1">
        <a:spcBef>
          <a:spcPct val="0"/>
        </a:spcBef>
        <a:buNone/>
        <a:defRPr sz="3200" b="1" kern="1200">
          <a:solidFill>
            <a:srgbClr val="990000"/>
          </a:solidFill>
          <a:effectLst>
            <a:outerShdw blurRad="38100" dist="38100" dir="2700000" algn="tl">
              <a:srgbClr val="000000">
                <a:alpha val="43137"/>
              </a:srgbClr>
            </a:outerShdw>
          </a:effectLst>
          <a:latin typeface="Arial Narrow" pitchFamily="34" charset="0"/>
          <a:ea typeface="+mj-ea"/>
          <a:cs typeface="+mj-cs"/>
        </a:defRPr>
      </a:lvl1pPr>
    </p:titleStyle>
    <p:bodyStyle>
      <a:lvl1pPr marL="0" indent="0" algn="l" defTabSz="914400" rtl="0" eaLnBrk="1" latinLnBrk="0" hangingPunct="1">
        <a:spcBef>
          <a:spcPct val="20000"/>
        </a:spcBef>
        <a:buClr>
          <a:srgbClr val="990000"/>
        </a:buClr>
        <a:buSzPct val="115000"/>
        <a:buFont typeface="Arial" pitchFamily="34" charset="0"/>
        <a:buNone/>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990000"/>
        </a:buClr>
        <a:buSzPct val="115000"/>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90000"/>
        </a:buClr>
        <a:buSzPct val="115000"/>
        <a:buFont typeface="Wingdings" pitchFamily="2" charset="2"/>
        <a:buChar char="ü"/>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990000"/>
        </a:buClr>
        <a:buSzPct val="115000"/>
        <a:buFont typeface="Wingdings" pitchFamily="2" charset="2"/>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10/30/2020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1731167472"/>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30" r:id="rId14"/>
    <p:sldLayoutId id="2147483831" r:id="rId15"/>
    <p:sldLayoutId id="2147483833" r:id="rId16"/>
    <p:sldLayoutId id="2147483834" r:id="rId17"/>
    <p:sldLayoutId id="2147483835" r:id="rId18"/>
    <p:sldLayoutId id="2147483836" r:id="rId19"/>
    <p:sldLayoutId id="2147483837" r:id="rId20"/>
    <p:sldLayoutId id="2147483838" r:id="rId21"/>
    <p:sldLayoutId id="2147483845" r:id="rId22"/>
    <p:sldLayoutId id="2147483847" r:id="rId23"/>
    <p:sldLayoutId id="2147483848"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image" Target="../media/image16.png"/><Relationship Id="rId16" Type="http://schemas.openxmlformats.org/officeDocument/2006/relationships/image" Target="../media/image30.png"/><Relationship Id="rId1" Type="http://schemas.openxmlformats.org/officeDocument/2006/relationships/slideLayout" Target="../slideLayouts/slideLayout28.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5" Type="http://schemas.openxmlformats.org/officeDocument/2006/relationships/image" Target="../media/image2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 Id="rId14"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575759" y="3644119"/>
            <a:ext cx="9144000" cy="1677382"/>
          </a:xfrm>
          <a:prstGeom prst="rect">
            <a:avLst/>
          </a:prstGeom>
        </p:spPr>
        <p:txBody>
          <a:bodyPr wrap="square" anchor="t">
            <a:spAutoFit/>
          </a:bodyPr>
          <a:lstStyle/>
          <a:p>
            <a:pPr algn="ctr" defTabSz="685800" fontAlgn="auto">
              <a:spcBef>
                <a:spcPts val="0"/>
              </a:spcBef>
              <a:spcAft>
                <a:spcPts val="0"/>
              </a:spcAft>
            </a:pPr>
            <a:r>
              <a:rPr lang="es-CO" altLang="es-CO" sz="5400" b="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Segundo trimestre 2020</a:t>
            </a:r>
          </a:p>
          <a:p>
            <a:pPr algn="ctr" defTabSz="685800" fontAlgn="auto">
              <a:spcBef>
                <a:spcPts val="0"/>
              </a:spcBef>
              <a:spcAft>
                <a:spcPts val="0"/>
              </a:spcAft>
            </a:pPr>
            <a:endParaRPr lang="es-CO" altLang="es-CO" sz="2700" b="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defTabSz="685800" fontAlgn="auto">
              <a:spcBef>
                <a:spcPts val="0"/>
              </a:spcBef>
              <a:spcAft>
                <a:spcPts val="0"/>
              </a:spcAft>
            </a:pPr>
            <a:r>
              <a:rPr lang="es-MX" altLang="es-CO" sz="2200" b="1" dirty="0">
                <a:solidFill>
                  <a:srgbClr val="000000"/>
                </a:solidFill>
                <a:latin typeface="Arial" panose="020B0604020202020204" pitchFamily="34" charset="0"/>
                <a:cs typeface="Arial" panose="020B0604020202020204" pitchFamily="34" charset="0"/>
              </a:rPr>
              <a:t>Dirección de Investigación, Innovación y Desarrollo</a:t>
            </a:r>
          </a:p>
        </p:txBody>
      </p:sp>
      <p:sp>
        <p:nvSpPr>
          <p:cNvPr id="7" name="Título 10"/>
          <p:cNvSpPr txBox="1">
            <a:spLocks/>
          </p:cNvSpPr>
          <p:nvPr/>
        </p:nvSpPr>
        <p:spPr>
          <a:xfrm>
            <a:off x="59128" y="764704"/>
            <a:ext cx="12177261" cy="146538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spcAft>
                <a:spcPts val="0"/>
              </a:spcAft>
            </a:pPr>
            <a:r>
              <a:rPr lang="es-MX" sz="54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Informe de atención de quejas a cargo de bancos y defensores del consumidor financiero</a:t>
            </a:r>
          </a:p>
        </p:txBody>
      </p:sp>
      <p:sp>
        <p:nvSpPr>
          <p:cNvPr id="8" name="Rectángulo 7"/>
          <p:cNvSpPr/>
          <p:nvPr/>
        </p:nvSpPr>
        <p:spPr>
          <a:xfrm>
            <a:off x="3071664" y="6396973"/>
            <a:ext cx="8946486" cy="307777"/>
          </a:xfrm>
          <a:prstGeom prst="rect">
            <a:avLst/>
          </a:prstGeom>
        </p:spPr>
        <p:txBody>
          <a:bodyPr wrap="square" anchor="t">
            <a:spAutoFit/>
          </a:bodyPr>
          <a:lstStyle/>
          <a:p>
            <a:pPr algn="r" defTabSz="685800" fontAlgn="auto">
              <a:spcBef>
                <a:spcPts val="0"/>
              </a:spcBef>
              <a:spcAft>
                <a:spcPts val="0"/>
              </a:spcAft>
            </a:pPr>
            <a:r>
              <a:rPr lang="es-CO" altLang="es-CO" sz="1400" dirty="0">
                <a:solidFill>
                  <a:srgbClr val="000000"/>
                </a:solidFill>
                <a:latin typeface="Arial" panose="020B0604020202020204" pitchFamily="34" charset="0"/>
                <a:cs typeface="Arial" panose="020B0604020202020204" pitchFamily="34" charset="0"/>
              </a:rPr>
              <a:t>Bogotá, octubre 30 de 2020</a:t>
            </a:r>
          </a:p>
        </p:txBody>
      </p:sp>
    </p:spTree>
    <p:extLst>
      <p:ext uri="{BB962C8B-B14F-4D97-AF65-F5344CB8AC3E}">
        <p14:creationId xmlns:p14="http://schemas.microsoft.com/office/powerpoint/2010/main" val="3557339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91344" y="1263248"/>
            <a:ext cx="11449272" cy="1754326"/>
          </a:xfrm>
          <a:prstGeom prst="rect">
            <a:avLst/>
          </a:prstGeom>
          <a:noFill/>
        </p:spPr>
        <p:txBody>
          <a:bodyPr wrap="square" rtlCol="0">
            <a:spAutoFit/>
          </a:bodyPr>
          <a:lstStyle/>
          <a:p>
            <a:pPr algn="just"/>
            <a:r>
              <a:rPr lang="es-CO" dirty="0"/>
              <a:t>Durante el segundo trimestre de 2020 el </a:t>
            </a:r>
            <a:r>
              <a:rPr lang="es-CO" b="1" dirty="0">
                <a:solidFill>
                  <a:srgbClr val="990000"/>
                </a:solidFill>
              </a:rPr>
              <a:t>total de quejas en trámite a cargo de los bancos y DCF </a:t>
            </a:r>
            <a:r>
              <a:rPr lang="es-CO" dirty="0"/>
              <a:t>fue de </a:t>
            </a:r>
            <a:r>
              <a:rPr lang="es-CO" b="1" dirty="0"/>
              <a:t>92,868</a:t>
            </a:r>
            <a:r>
              <a:rPr lang="es-CO" dirty="0"/>
              <a:t> presentando un </a:t>
            </a:r>
            <a:r>
              <a:rPr lang="es-CO" b="1" dirty="0"/>
              <a:t>aumento de 4.9% </a:t>
            </a:r>
            <a:r>
              <a:rPr lang="es-CO" dirty="0"/>
              <a:t>frente al trimestre anterior. Las quejas en trámite representan el 0.1% el total de créditos de consumo y/o comercial. </a:t>
            </a:r>
          </a:p>
          <a:p>
            <a:endParaRPr lang="es-CO" dirty="0"/>
          </a:p>
          <a:p>
            <a:r>
              <a:rPr lang="es-CO" dirty="0"/>
              <a:t>Con base en el indicador construido para cada uno de los bancos que ofrece el producto es:</a:t>
            </a:r>
          </a:p>
          <a:p>
            <a:pPr algn="just">
              <a:buClr>
                <a:srgbClr val="990000"/>
              </a:buClr>
            </a:pPr>
            <a:endParaRPr lang="es-CO" dirty="0"/>
          </a:p>
        </p:txBody>
      </p:sp>
      <p:sp>
        <p:nvSpPr>
          <p:cNvPr id="6" name="3 Rectángulo"/>
          <p:cNvSpPr/>
          <p:nvPr/>
        </p:nvSpPr>
        <p:spPr>
          <a:xfrm>
            <a:off x="5781675" y="306654"/>
            <a:ext cx="6410325" cy="553998"/>
          </a:xfrm>
          <a:prstGeom prst="rect">
            <a:avLst/>
          </a:prstGeom>
          <a:noFill/>
        </p:spPr>
        <p:txBody>
          <a:bodyPr>
            <a:spAutoFit/>
          </a:bodyPr>
          <a:lstStyle/>
          <a:p>
            <a:pPr marL="514350" indent="-514350" algn="r" fontAlgn="auto">
              <a:lnSpc>
                <a:spcPct val="75000"/>
              </a:lnSpc>
              <a:spcBef>
                <a:spcPts val="0"/>
              </a:spcBef>
              <a:spcAft>
                <a:spcPts val="0"/>
              </a:spcAft>
              <a:defRPr/>
            </a:pPr>
            <a:r>
              <a:rPr lang="es-CO" sz="4000" b="1" dirty="0">
                <a:solidFill>
                  <a:schemeClr val="bg1"/>
                </a:solidFill>
                <a:latin typeface="Arial" panose="020B0604020202020204" pitchFamily="34" charset="0"/>
                <a:cs typeface="Arial" panose="020B0604020202020204" pitchFamily="34" charset="0"/>
              </a:rPr>
              <a:t>Quejas cuenta de ahorro</a:t>
            </a:r>
          </a:p>
        </p:txBody>
      </p:sp>
      <p:sp>
        <p:nvSpPr>
          <p:cNvPr id="9" name="8 Rectángulo"/>
          <p:cNvSpPr/>
          <p:nvPr/>
        </p:nvSpPr>
        <p:spPr>
          <a:xfrm>
            <a:off x="6023991" y="6304373"/>
            <a:ext cx="5472607" cy="246221"/>
          </a:xfrm>
          <a:prstGeom prst="rect">
            <a:avLst/>
          </a:prstGeom>
        </p:spPr>
        <p:txBody>
          <a:bodyPr wrap="square">
            <a:spAutoFit/>
          </a:bodyPr>
          <a:lstStyle/>
          <a:p>
            <a:pPr algn="r"/>
            <a:r>
              <a:rPr lang="es-CO" sz="1000" dirty="0"/>
              <a:t>Fuente: Formatos 378, 379 y 459. Fecha proceso información 27  de agosto  2020</a:t>
            </a:r>
          </a:p>
        </p:txBody>
      </p:sp>
      <p:pic>
        <p:nvPicPr>
          <p:cNvPr id="3" name="Imagen 2">
            <a:extLst>
              <a:ext uri="{FF2B5EF4-FFF2-40B4-BE49-F238E27FC236}">
                <a16:creationId xmlns:a16="http://schemas.microsoft.com/office/drawing/2014/main" id="{2FF23B48-4C2C-4122-9AD2-312958E15D63}"/>
              </a:ext>
            </a:extLst>
          </p:cNvPr>
          <p:cNvPicPr>
            <a:picLocks noChangeAspect="1"/>
          </p:cNvPicPr>
          <p:nvPr/>
        </p:nvPicPr>
        <p:blipFill>
          <a:blip r:embed="rId3"/>
          <a:stretch>
            <a:fillRect/>
          </a:stretch>
        </p:blipFill>
        <p:spPr>
          <a:xfrm>
            <a:off x="407368" y="2852935"/>
            <a:ext cx="11449272" cy="3451438"/>
          </a:xfrm>
          <a:prstGeom prst="rect">
            <a:avLst/>
          </a:prstGeom>
        </p:spPr>
      </p:pic>
    </p:spTree>
    <p:extLst>
      <p:ext uri="{BB962C8B-B14F-4D97-AF65-F5344CB8AC3E}">
        <p14:creationId xmlns:p14="http://schemas.microsoft.com/office/powerpoint/2010/main" val="1644550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91344" y="1263248"/>
            <a:ext cx="11449272" cy="923330"/>
          </a:xfrm>
          <a:prstGeom prst="rect">
            <a:avLst/>
          </a:prstGeom>
          <a:noFill/>
        </p:spPr>
        <p:txBody>
          <a:bodyPr wrap="square" rtlCol="0">
            <a:spAutoFit/>
          </a:bodyPr>
          <a:lstStyle/>
          <a:p>
            <a:pPr marL="285750" indent="-285750" algn="just">
              <a:buClr>
                <a:srgbClr val="990000"/>
              </a:buClr>
              <a:buFont typeface="Arial" panose="020B0604020202020204" pitchFamily="34" charset="0"/>
              <a:buChar char="•"/>
            </a:pPr>
            <a:r>
              <a:rPr lang="es-CO" dirty="0"/>
              <a:t>Las </a:t>
            </a:r>
            <a:r>
              <a:rPr lang="es-CO" b="1" dirty="0">
                <a:solidFill>
                  <a:srgbClr val="990000"/>
                </a:solidFill>
              </a:rPr>
              <a:t>quejas en trámite </a:t>
            </a:r>
            <a:r>
              <a:rPr lang="es-CO" dirty="0"/>
              <a:t>durante el periodo asociadas al motivo </a:t>
            </a:r>
            <a:r>
              <a:rPr lang="es-CO" b="1" dirty="0">
                <a:solidFill>
                  <a:srgbClr val="990000"/>
                </a:solidFill>
              </a:rPr>
              <a:t>fallas en cajero automático </a:t>
            </a:r>
            <a:r>
              <a:rPr lang="es-CO" dirty="0"/>
              <a:t>ascendieron a </a:t>
            </a:r>
            <a:r>
              <a:rPr lang="es-CO" b="1" dirty="0"/>
              <a:t>33,322</a:t>
            </a:r>
            <a:r>
              <a:rPr lang="es-CO" dirty="0"/>
              <a:t> presentando una </a:t>
            </a:r>
            <a:r>
              <a:rPr lang="es-CO" b="1" dirty="0"/>
              <a:t>disminución </a:t>
            </a:r>
            <a:r>
              <a:rPr lang="es-CO" dirty="0"/>
              <a:t>de </a:t>
            </a:r>
            <a:r>
              <a:rPr lang="es-CO" b="1" dirty="0"/>
              <a:t>19.5%</a:t>
            </a:r>
            <a:r>
              <a:rPr lang="es-CO" dirty="0"/>
              <a:t> frente al trimestre anterior. Las quejas en trámite  representan el 0.05% del total de cuentas de ahorro.</a:t>
            </a:r>
          </a:p>
        </p:txBody>
      </p:sp>
      <p:sp>
        <p:nvSpPr>
          <p:cNvPr id="6" name="3 Rectángulo"/>
          <p:cNvSpPr/>
          <p:nvPr/>
        </p:nvSpPr>
        <p:spPr>
          <a:xfrm>
            <a:off x="5781675" y="306654"/>
            <a:ext cx="6410325" cy="553998"/>
          </a:xfrm>
          <a:prstGeom prst="rect">
            <a:avLst/>
          </a:prstGeom>
          <a:noFill/>
        </p:spPr>
        <p:txBody>
          <a:bodyPr>
            <a:spAutoFit/>
          </a:bodyPr>
          <a:lstStyle/>
          <a:p>
            <a:pPr marL="514350" indent="-514350" algn="r" fontAlgn="auto">
              <a:lnSpc>
                <a:spcPct val="75000"/>
              </a:lnSpc>
              <a:spcBef>
                <a:spcPts val="0"/>
              </a:spcBef>
              <a:spcAft>
                <a:spcPts val="0"/>
              </a:spcAft>
              <a:defRPr/>
            </a:pPr>
            <a:r>
              <a:rPr lang="es-CO" sz="4000" b="1" dirty="0">
                <a:solidFill>
                  <a:schemeClr val="bg1"/>
                </a:solidFill>
                <a:latin typeface="Arial" panose="020B0604020202020204" pitchFamily="34" charset="0"/>
                <a:cs typeface="Arial" panose="020B0604020202020204" pitchFamily="34" charset="0"/>
              </a:rPr>
              <a:t>Quejas cuenta de ahorro</a:t>
            </a:r>
          </a:p>
        </p:txBody>
      </p:sp>
      <p:sp>
        <p:nvSpPr>
          <p:cNvPr id="9" name="8 Rectángulo"/>
          <p:cNvSpPr/>
          <p:nvPr/>
        </p:nvSpPr>
        <p:spPr>
          <a:xfrm>
            <a:off x="6023991" y="6304373"/>
            <a:ext cx="5472607" cy="246221"/>
          </a:xfrm>
          <a:prstGeom prst="rect">
            <a:avLst/>
          </a:prstGeom>
        </p:spPr>
        <p:txBody>
          <a:bodyPr wrap="square">
            <a:spAutoFit/>
          </a:bodyPr>
          <a:lstStyle/>
          <a:p>
            <a:pPr algn="r"/>
            <a:r>
              <a:rPr lang="es-CO" sz="1000" dirty="0"/>
              <a:t>Fuente: Formatos 378, 379 y 459. Fecha proceso información 27  de agosto  2020</a:t>
            </a:r>
          </a:p>
        </p:txBody>
      </p:sp>
      <p:pic>
        <p:nvPicPr>
          <p:cNvPr id="3" name="Imagen 2">
            <a:extLst>
              <a:ext uri="{FF2B5EF4-FFF2-40B4-BE49-F238E27FC236}">
                <a16:creationId xmlns:a16="http://schemas.microsoft.com/office/drawing/2014/main" id="{B1CBEEBA-6D81-48C3-A503-BB783540B5CA}"/>
              </a:ext>
            </a:extLst>
          </p:cNvPr>
          <p:cNvPicPr>
            <a:picLocks noChangeAspect="1"/>
          </p:cNvPicPr>
          <p:nvPr/>
        </p:nvPicPr>
        <p:blipFill>
          <a:blip r:embed="rId3"/>
          <a:stretch>
            <a:fillRect/>
          </a:stretch>
        </p:blipFill>
        <p:spPr>
          <a:xfrm>
            <a:off x="191344" y="2276871"/>
            <a:ext cx="11737304" cy="4027501"/>
          </a:xfrm>
          <a:prstGeom prst="rect">
            <a:avLst/>
          </a:prstGeom>
        </p:spPr>
      </p:pic>
    </p:spTree>
    <p:extLst>
      <p:ext uri="{BB962C8B-B14F-4D97-AF65-F5344CB8AC3E}">
        <p14:creationId xmlns:p14="http://schemas.microsoft.com/office/powerpoint/2010/main" val="4072388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Rectángulo"/>
          <p:cNvSpPr/>
          <p:nvPr/>
        </p:nvSpPr>
        <p:spPr>
          <a:xfrm>
            <a:off x="5258087" y="274004"/>
            <a:ext cx="6912768" cy="553998"/>
          </a:xfrm>
          <a:prstGeom prst="rect">
            <a:avLst/>
          </a:prstGeom>
          <a:noFill/>
        </p:spPr>
        <p:txBody>
          <a:bodyPr wrap="square">
            <a:spAutoFit/>
          </a:bodyPr>
          <a:lstStyle/>
          <a:p>
            <a:pPr marL="514350" indent="-514350" algn="r" fontAlgn="auto">
              <a:lnSpc>
                <a:spcPct val="75000"/>
              </a:lnSpc>
              <a:spcBef>
                <a:spcPts val="0"/>
              </a:spcBef>
              <a:spcAft>
                <a:spcPts val="0"/>
              </a:spcAft>
              <a:defRPr/>
            </a:pPr>
            <a:r>
              <a:rPr lang="es-CO" sz="4000" b="1" dirty="0">
                <a:solidFill>
                  <a:schemeClr val="bg1"/>
                </a:solidFill>
                <a:latin typeface="Arial" panose="020B0604020202020204" pitchFamily="34" charset="0"/>
                <a:cs typeface="Arial" panose="020B0604020202020204" pitchFamily="34" charset="0"/>
              </a:rPr>
              <a:t>Quejas cuenta de ahorro</a:t>
            </a:r>
          </a:p>
        </p:txBody>
      </p:sp>
      <p:sp>
        <p:nvSpPr>
          <p:cNvPr id="9" name="8 Rectángulo"/>
          <p:cNvSpPr/>
          <p:nvPr/>
        </p:nvSpPr>
        <p:spPr>
          <a:xfrm>
            <a:off x="5968890" y="6525344"/>
            <a:ext cx="5491162" cy="415498"/>
          </a:xfrm>
          <a:prstGeom prst="rect">
            <a:avLst/>
          </a:prstGeom>
        </p:spPr>
        <p:txBody>
          <a:bodyPr wrap="square">
            <a:spAutoFit/>
          </a:bodyPr>
          <a:lstStyle/>
          <a:p>
            <a:pPr algn="r"/>
            <a:r>
              <a:rPr lang="es-CO" sz="1000" dirty="0">
                <a:latin typeface="Arial" panose="020B0604020202020204" pitchFamily="34" charset="0"/>
                <a:cs typeface="Arial" panose="020B0604020202020204" pitchFamily="34" charset="0"/>
              </a:rPr>
              <a:t>Fuente: Formatos 378, 379 y 459. Fecha proceso información  27 de agosto 2020</a:t>
            </a:r>
          </a:p>
          <a:p>
            <a:pPr algn="r"/>
            <a:endParaRPr lang="es-CO" sz="1100" dirty="0"/>
          </a:p>
        </p:txBody>
      </p:sp>
      <p:pic>
        <p:nvPicPr>
          <p:cNvPr id="4" name="Imagen 3">
            <a:extLst>
              <a:ext uri="{FF2B5EF4-FFF2-40B4-BE49-F238E27FC236}">
                <a16:creationId xmlns:a16="http://schemas.microsoft.com/office/drawing/2014/main" id="{FE683599-19AE-4541-905E-40E027C3B9A0}"/>
              </a:ext>
            </a:extLst>
          </p:cNvPr>
          <p:cNvPicPr>
            <a:picLocks noChangeAspect="1"/>
          </p:cNvPicPr>
          <p:nvPr/>
        </p:nvPicPr>
        <p:blipFill>
          <a:blip r:embed="rId3"/>
          <a:stretch>
            <a:fillRect/>
          </a:stretch>
        </p:blipFill>
        <p:spPr>
          <a:xfrm>
            <a:off x="210390" y="2276872"/>
            <a:ext cx="11737304" cy="4002305"/>
          </a:xfrm>
          <a:prstGeom prst="rect">
            <a:avLst/>
          </a:prstGeom>
        </p:spPr>
      </p:pic>
      <p:sp>
        <p:nvSpPr>
          <p:cNvPr id="7" name="6 CuadroTexto"/>
          <p:cNvSpPr txBox="1"/>
          <p:nvPr/>
        </p:nvSpPr>
        <p:spPr>
          <a:xfrm>
            <a:off x="-6385" y="1148551"/>
            <a:ext cx="12170854" cy="923330"/>
          </a:xfrm>
          <a:prstGeom prst="rect">
            <a:avLst/>
          </a:prstGeom>
          <a:noFill/>
        </p:spPr>
        <p:txBody>
          <a:bodyPr wrap="square" rtlCol="0">
            <a:spAutoFit/>
          </a:bodyPr>
          <a:lstStyle/>
          <a:p>
            <a:pPr marL="285750" indent="-285750" algn="just">
              <a:buClr>
                <a:srgbClr val="990000"/>
              </a:buClr>
              <a:buFont typeface="Arial" panose="020B0604020202020204" pitchFamily="34" charset="0"/>
              <a:buChar char="•"/>
            </a:pPr>
            <a:r>
              <a:rPr lang="es-CO" dirty="0"/>
              <a:t>Las </a:t>
            </a:r>
            <a:r>
              <a:rPr lang="es-CO" b="1" dirty="0">
                <a:solidFill>
                  <a:srgbClr val="990000"/>
                </a:solidFill>
              </a:rPr>
              <a:t>quejas en trámite </a:t>
            </a:r>
            <a:r>
              <a:rPr lang="es-CO" dirty="0"/>
              <a:t>durante el periodo asociadas al motivo </a:t>
            </a:r>
            <a:r>
              <a:rPr lang="es-CO" b="1" dirty="0">
                <a:solidFill>
                  <a:srgbClr val="990000"/>
                </a:solidFill>
              </a:rPr>
              <a:t>fallas en internet </a:t>
            </a:r>
            <a:r>
              <a:rPr lang="es-CO" dirty="0"/>
              <a:t>ascendieron a </a:t>
            </a:r>
            <a:r>
              <a:rPr lang="es-CO" b="1" dirty="0"/>
              <a:t>12,847</a:t>
            </a:r>
            <a:r>
              <a:rPr lang="es-CO" dirty="0"/>
              <a:t> presentando una </a:t>
            </a:r>
            <a:r>
              <a:rPr lang="es-CO" b="1" dirty="0"/>
              <a:t>disminución</a:t>
            </a:r>
            <a:r>
              <a:rPr lang="es-CO" dirty="0"/>
              <a:t> de </a:t>
            </a:r>
            <a:r>
              <a:rPr lang="es-CO" b="1" dirty="0"/>
              <a:t>119.9%</a:t>
            </a:r>
            <a:r>
              <a:rPr lang="es-CO" dirty="0"/>
              <a:t> frente al trimestre anterior. Las quejas en trámite representan el 0.02% del total de cuentas de ahorro. </a:t>
            </a:r>
            <a:endParaRPr lang="es-CO" dirty="0">
              <a:solidFill>
                <a:srgbClr val="FF0000"/>
              </a:solidFill>
            </a:endParaRPr>
          </a:p>
        </p:txBody>
      </p:sp>
    </p:spTree>
    <p:extLst>
      <p:ext uri="{BB962C8B-B14F-4D97-AF65-F5344CB8AC3E}">
        <p14:creationId xmlns:p14="http://schemas.microsoft.com/office/powerpoint/2010/main" val="102908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0" y="1047801"/>
            <a:ext cx="12192000" cy="923330"/>
          </a:xfrm>
          <a:prstGeom prst="rect">
            <a:avLst/>
          </a:prstGeom>
          <a:noFill/>
        </p:spPr>
        <p:txBody>
          <a:bodyPr wrap="square" rtlCol="0">
            <a:spAutoFit/>
          </a:bodyPr>
          <a:lstStyle/>
          <a:p>
            <a:pPr marL="285750" indent="-285750" algn="just">
              <a:buClr>
                <a:srgbClr val="990000"/>
              </a:buClr>
              <a:buFont typeface="Arial" panose="020B0604020202020204" pitchFamily="34" charset="0"/>
              <a:buChar char="•"/>
            </a:pPr>
            <a:r>
              <a:rPr lang="es-CO" dirty="0"/>
              <a:t>Las </a:t>
            </a:r>
            <a:r>
              <a:rPr lang="es-CO" b="1" dirty="0">
                <a:solidFill>
                  <a:srgbClr val="990000"/>
                </a:solidFill>
              </a:rPr>
              <a:t>quejas en trámite </a:t>
            </a:r>
            <a:r>
              <a:rPr lang="es-CO" dirty="0"/>
              <a:t>durante el periodo asociadas al motivo </a:t>
            </a:r>
            <a:r>
              <a:rPr lang="es-CO" b="1" dirty="0">
                <a:solidFill>
                  <a:srgbClr val="990000"/>
                </a:solidFill>
              </a:rPr>
              <a:t>descuentos injustificados  </a:t>
            </a:r>
            <a:r>
              <a:rPr lang="es-CO" dirty="0"/>
              <a:t>ascendieron a </a:t>
            </a:r>
            <a:r>
              <a:rPr lang="es-CO" b="1" dirty="0"/>
              <a:t>12,496 </a:t>
            </a:r>
            <a:r>
              <a:rPr lang="es-CO" dirty="0"/>
              <a:t>presentando una </a:t>
            </a:r>
            <a:r>
              <a:rPr lang="es-CO" b="1" dirty="0"/>
              <a:t>disminución</a:t>
            </a:r>
            <a:r>
              <a:rPr lang="es-CO" dirty="0"/>
              <a:t> de </a:t>
            </a:r>
            <a:r>
              <a:rPr lang="es-CO" b="1" dirty="0"/>
              <a:t>10.9%</a:t>
            </a:r>
            <a:r>
              <a:rPr lang="es-CO" dirty="0"/>
              <a:t> frente al trimestre anterior. Las quejas en trámite representan el 0.02% del total de cuentas de ahorro. </a:t>
            </a:r>
          </a:p>
        </p:txBody>
      </p:sp>
      <p:sp>
        <p:nvSpPr>
          <p:cNvPr id="6" name="3 Rectángulo"/>
          <p:cNvSpPr/>
          <p:nvPr/>
        </p:nvSpPr>
        <p:spPr>
          <a:xfrm>
            <a:off x="5781675" y="246234"/>
            <a:ext cx="6410325" cy="555345"/>
          </a:xfrm>
          <a:prstGeom prst="rect">
            <a:avLst/>
          </a:prstGeom>
          <a:noFill/>
        </p:spPr>
        <p:txBody>
          <a:bodyPr>
            <a:spAutoFit/>
          </a:bodyPr>
          <a:lstStyle/>
          <a:p>
            <a:pPr marL="514350" indent="-514350" algn="r" fontAlgn="auto">
              <a:lnSpc>
                <a:spcPct val="75000"/>
              </a:lnSpc>
              <a:spcBef>
                <a:spcPts val="0"/>
              </a:spcBef>
              <a:spcAft>
                <a:spcPts val="0"/>
              </a:spcAft>
              <a:defRPr/>
            </a:pPr>
            <a:r>
              <a:rPr lang="es-CO" sz="4000" b="1" dirty="0">
                <a:solidFill>
                  <a:schemeClr val="bg1"/>
                </a:solidFill>
                <a:latin typeface="Arial" panose="020B0604020202020204" pitchFamily="34" charset="0"/>
                <a:cs typeface="Arial" panose="020B0604020202020204" pitchFamily="34" charset="0"/>
              </a:rPr>
              <a:t>Quejas cuenta de ahorro</a:t>
            </a:r>
          </a:p>
        </p:txBody>
      </p:sp>
      <p:sp>
        <p:nvSpPr>
          <p:cNvPr id="9" name="8 Rectángulo"/>
          <p:cNvSpPr/>
          <p:nvPr/>
        </p:nvSpPr>
        <p:spPr>
          <a:xfrm>
            <a:off x="5938838" y="6449221"/>
            <a:ext cx="5491162" cy="400110"/>
          </a:xfrm>
          <a:prstGeom prst="rect">
            <a:avLst/>
          </a:prstGeom>
        </p:spPr>
        <p:txBody>
          <a:bodyPr wrap="square">
            <a:spAutoFit/>
          </a:bodyPr>
          <a:lstStyle/>
          <a:p>
            <a:pPr algn="r"/>
            <a:r>
              <a:rPr lang="es-CO" sz="1000" dirty="0"/>
              <a:t>Fuente: Formatos 378, 379 y 459. Fecha proceso información 27 de agosto 2020</a:t>
            </a:r>
          </a:p>
          <a:p>
            <a:pPr algn="r"/>
            <a:endParaRPr lang="es-CO" sz="1000" dirty="0"/>
          </a:p>
        </p:txBody>
      </p:sp>
      <p:pic>
        <p:nvPicPr>
          <p:cNvPr id="2" name="Imagen 1">
            <a:extLst>
              <a:ext uri="{FF2B5EF4-FFF2-40B4-BE49-F238E27FC236}">
                <a16:creationId xmlns:a16="http://schemas.microsoft.com/office/drawing/2014/main" id="{2C66776A-DCCD-461B-BFDF-63E4835B4186}"/>
              </a:ext>
            </a:extLst>
          </p:cNvPr>
          <p:cNvPicPr>
            <a:picLocks noChangeAspect="1"/>
          </p:cNvPicPr>
          <p:nvPr/>
        </p:nvPicPr>
        <p:blipFill>
          <a:blip r:embed="rId3"/>
          <a:stretch>
            <a:fillRect/>
          </a:stretch>
        </p:blipFill>
        <p:spPr>
          <a:xfrm>
            <a:off x="335360" y="2217352"/>
            <a:ext cx="11449272" cy="4019959"/>
          </a:xfrm>
          <a:prstGeom prst="rect">
            <a:avLst/>
          </a:prstGeom>
        </p:spPr>
      </p:pic>
    </p:spTree>
    <p:extLst>
      <p:ext uri="{BB962C8B-B14F-4D97-AF65-F5344CB8AC3E}">
        <p14:creationId xmlns:p14="http://schemas.microsoft.com/office/powerpoint/2010/main" val="3413949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Rectángulo"/>
          <p:cNvSpPr/>
          <p:nvPr/>
        </p:nvSpPr>
        <p:spPr>
          <a:xfrm>
            <a:off x="4295800" y="47507"/>
            <a:ext cx="7814988" cy="924548"/>
          </a:xfrm>
          <a:prstGeom prst="rect">
            <a:avLst/>
          </a:prstGeom>
          <a:noFill/>
        </p:spPr>
        <p:txBody>
          <a:bodyPr wrap="square">
            <a:spAutoFit/>
          </a:bodyPr>
          <a:lstStyle/>
          <a:p>
            <a:pPr marL="514350" indent="-514350" algn="r" fontAlgn="auto">
              <a:lnSpc>
                <a:spcPct val="75000"/>
              </a:lnSpc>
              <a:spcBef>
                <a:spcPts val="0"/>
              </a:spcBef>
              <a:spcAft>
                <a:spcPts val="0"/>
              </a:spcAft>
              <a:defRPr/>
            </a:pPr>
            <a:r>
              <a:rPr lang="es-CO" sz="3600" b="1" dirty="0">
                <a:solidFill>
                  <a:schemeClr val="bg1"/>
                </a:solidFill>
                <a:latin typeface="Arial" panose="020B0604020202020204" pitchFamily="34" charset="0"/>
                <a:cs typeface="Arial" panose="020B0604020202020204" pitchFamily="34" charset="0"/>
              </a:rPr>
              <a:t>Quejas crédito de consumo y/o comercial</a:t>
            </a:r>
          </a:p>
        </p:txBody>
      </p:sp>
      <p:sp>
        <p:nvSpPr>
          <p:cNvPr id="9" name="8 Rectángulo"/>
          <p:cNvSpPr/>
          <p:nvPr/>
        </p:nvSpPr>
        <p:spPr>
          <a:xfrm>
            <a:off x="2196324" y="6242864"/>
            <a:ext cx="9084252" cy="1015663"/>
          </a:xfrm>
          <a:prstGeom prst="rect">
            <a:avLst/>
          </a:prstGeom>
        </p:spPr>
        <p:txBody>
          <a:bodyPr wrap="square">
            <a:spAutoFit/>
          </a:bodyPr>
          <a:lstStyle/>
          <a:p>
            <a:pPr algn="r"/>
            <a:r>
              <a:rPr lang="es-CO" sz="1000" dirty="0"/>
              <a:t>Fuente: Formatos 378, 379  y 341. Para el indicador por cada 1,000 deudores se toma en cuenta los deudores únicos, independientemente del número de créditos que tengan. Fecha proceso información:  27 de agosto 2020</a:t>
            </a:r>
          </a:p>
          <a:p>
            <a:pPr algn="r"/>
            <a:endParaRPr lang="es-CO" sz="1000" dirty="0"/>
          </a:p>
          <a:p>
            <a:pPr algn="r"/>
            <a:endParaRPr lang="es-CO" sz="1000" dirty="0"/>
          </a:p>
          <a:p>
            <a:pPr algn="r"/>
            <a:endParaRPr lang="es-CO" sz="1000" dirty="0"/>
          </a:p>
          <a:p>
            <a:pPr algn="r"/>
            <a:endParaRPr lang="es-CO" sz="1000" dirty="0"/>
          </a:p>
        </p:txBody>
      </p:sp>
      <p:sp>
        <p:nvSpPr>
          <p:cNvPr id="2" name="Rectángulo 1">
            <a:extLst>
              <a:ext uri="{FF2B5EF4-FFF2-40B4-BE49-F238E27FC236}">
                <a16:creationId xmlns:a16="http://schemas.microsoft.com/office/drawing/2014/main" id="{76EC8DAA-20C2-41B8-A4E7-388088535767}"/>
              </a:ext>
            </a:extLst>
          </p:cNvPr>
          <p:cNvSpPr/>
          <p:nvPr/>
        </p:nvSpPr>
        <p:spPr>
          <a:xfrm>
            <a:off x="191344" y="1159584"/>
            <a:ext cx="11809312" cy="1477328"/>
          </a:xfrm>
          <a:prstGeom prst="rect">
            <a:avLst/>
          </a:prstGeom>
        </p:spPr>
        <p:txBody>
          <a:bodyPr wrap="square">
            <a:spAutoFit/>
          </a:bodyPr>
          <a:lstStyle/>
          <a:p>
            <a:pPr algn="just"/>
            <a:r>
              <a:rPr lang="es-CO" dirty="0"/>
              <a:t>Durante el segundo trimestre de 2020 el </a:t>
            </a:r>
            <a:r>
              <a:rPr lang="es-CO" b="1" dirty="0">
                <a:solidFill>
                  <a:srgbClr val="990000"/>
                </a:solidFill>
              </a:rPr>
              <a:t>total de quejas en trámite a cargo de los bancos y DCF </a:t>
            </a:r>
            <a:r>
              <a:rPr lang="es-CO" dirty="0"/>
              <a:t>fue de </a:t>
            </a:r>
            <a:r>
              <a:rPr lang="es-CO" b="1" dirty="0"/>
              <a:t>55,410</a:t>
            </a:r>
            <a:r>
              <a:rPr lang="es-CO" dirty="0"/>
              <a:t> presentando un </a:t>
            </a:r>
            <a:r>
              <a:rPr lang="es-CO" b="1" dirty="0"/>
              <a:t>aumento de 63.6% </a:t>
            </a:r>
            <a:r>
              <a:rPr lang="es-CO" dirty="0"/>
              <a:t>frente al trimestre anterior. Las quejas en trámite representan el 0.9% el total de créditos de consumo y/o comercial. </a:t>
            </a:r>
            <a:endParaRPr lang="es-CO" dirty="0">
              <a:solidFill>
                <a:srgbClr val="FF0000"/>
              </a:solidFill>
            </a:endParaRPr>
          </a:p>
          <a:p>
            <a:pPr algn="just"/>
            <a:endParaRPr lang="es-CO" dirty="0"/>
          </a:p>
          <a:p>
            <a:r>
              <a:rPr lang="es-CO" dirty="0"/>
              <a:t>Con base en el indicador construido para cada uno de los bancos que ofrece el producto es:</a:t>
            </a:r>
          </a:p>
        </p:txBody>
      </p:sp>
      <p:pic>
        <p:nvPicPr>
          <p:cNvPr id="5" name="Imagen 4">
            <a:extLst>
              <a:ext uri="{FF2B5EF4-FFF2-40B4-BE49-F238E27FC236}">
                <a16:creationId xmlns:a16="http://schemas.microsoft.com/office/drawing/2014/main" id="{949EECDA-C575-4313-8659-8AE95380695A}"/>
              </a:ext>
            </a:extLst>
          </p:cNvPr>
          <p:cNvPicPr>
            <a:picLocks noChangeAspect="1"/>
          </p:cNvPicPr>
          <p:nvPr/>
        </p:nvPicPr>
        <p:blipFill>
          <a:blip r:embed="rId3"/>
          <a:stretch>
            <a:fillRect/>
          </a:stretch>
        </p:blipFill>
        <p:spPr>
          <a:xfrm>
            <a:off x="347932" y="2708920"/>
            <a:ext cx="11580716" cy="3672408"/>
          </a:xfrm>
          <a:prstGeom prst="rect">
            <a:avLst/>
          </a:prstGeom>
        </p:spPr>
      </p:pic>
    </p:spTree>
    <p:extLst>
      <p:ext uri="{BB962C8B-B14F-4D97-AF65-F5344CB8AC3E}">
        <p14:creationId xmlns:p14="http://schemas.microsoft.com/office/powerpoint/2010/main" val="1148470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Rectángulo"/>
          <p:cNvSpPr/>
          <p:nvPr/>
        </p:nvSpPr>
        <p:spPr>
          <a:xfrm>
            <a:off x="4943872" y="42544"/>
            <a:ext cx="7092281" cy="1017010"/>
          </a:xfrm>
          <a:prstGeom prst="rect">
            <a:avLst/>
          </a:prstGeom>
          <a:noFill/>
        </p:spPr>
        <p:txBody>
          <a:bodyPr wrap="square">
            <a:spAutoFit/>
          </a:bodyPr>
          <a:lstStyle/>
          <a:p>
            <a:pPr marL="514350" indent="-514350" algn="r" fontAlgn="auto">
              <a:lnSpc>
                <a:spcPct val="75000"/>
              </a:lnSpc>
              <a:spcBef>
                <a:spcPts val="0"/>
              </a:spcBef>
              <a:spcAft>
                <a:spcPts val="0"/>
              </a:spcAft>
              <a:defRPr/>
            </a:pPr>
            <a:r>
              <a:rPr lang="es-CO" sz="4000" b="1" dirty="0">
                <a:solidFill>
                  <a:schemeClr val="bg1"/>
                </a:solidFill>
                <a:latin typeface="Arial" panose="020B0604020202020204" pitchFamily="34" charset="0"/>
                <a:cs typeface="Arial" panose="020B0604020202020204" pitchFamily="34" charset="0"/>
              </a:rPr>
              <a:t>Quejas crédito de consumo y/o comercial</a:t>
            </a:r>
          </a:p>
        </p:txBody>
      </p:sp>
      <p:sp>
        <p:nvSpPr>
          <p:cNvPr id="6" name="5 Rectángulo"/>
          <p:cNvSpPr/>
          <p:nvPr/>
        </p:nvSpPr>
        <p:spPr>
          <a:xfrm>
            <a:off x="2783632" y="6338992"/>
            <a:ext cx="9084252" cy="400110"/>
          </a:xfrm>
          <a:prstGeom prst="rect">
            <a:avLst/>
          </a:prstGeom>
        </p:spPr>
        <p:txBody>
          <a:bodyPr wrap="square">
            <a:spAutoFit/>
          </a:bodyPr>
          <a:lstStyle/>
          <a:p>
            <a:pPr algn="r"/>
            <a:r>
              <a:rPr lang="es-CO" sz="1000" dirty="0"/>
              <a:t>Fuente: Formatos 378, 379  y 341. Para el indicador por cada 1,000 deudores se toma en cuenta los deudores únicos, independientemente del número de créditos que tengan. Fecha proceso información: 27 de agosto  2020</a:t>
            </a:r>
          </a:p>
        </p:txBody>
      </p:sp>
      <p:pic>
        <p:nvPicPr>
          <p:cNvPr id="2" name="Imagen 1">
            <a:extLst>
              <a:ext uri="{FF2B5EF4-FFF2-40B4-BE49-F238E27FC236}">
                <a16:creationId xmlns:a16="http://schemas.microsoft.com/office/drawing/2014/main" id="{F47C3C9D-7F01-4B95-9D72-4C8AF74A0A10}"/>
              </a:ext>
            </a:extLst>
          </p:cNvPr>
          <p:cNvPicPr>
            <a:picLocks noChangeAspect="1"/>
          </p:cNvPicPr>
          <p:nvPr/>
        </p:nvPicPr>
        <p:blipFill>
          <a:blip r:embed="rId3"/>
          <a:stretch>
            <a:fillRect/>
          </a:stretch>
        </p:blipFill>
        <p:spPr>
          <a:xfrm>
            <a:off x="191344" y="2162528"/>
            <a:ext cx="11305256" cy="4176464"/>
          </a:xfrm>
          <a:prstGeom prst="rect">
            <a:avLst/>
          </a:prstGeom>
        </p:spPr>
      </p:pic>
      <p:sp>
        <p:nvSpPr>
          <p:cNvPr id="7" name="6 CuadroTexto"/>
          <p:cNvSpPr txBox="1"/>
          <p:nvPr/>
        </p:nvSpPr>
        <p:spPr>
          <a:xfrm>
            <a:off x="0" y="1196752"/>
            <a:ext cx="12192000" cy="1200329"/>
          </a:xfrm>
          <a:prstGeom prst="rect">
            <a:avLst/>
          </a:prstGeom>
          <a:noFill/>
        </p:spPr>
        <p:txBody>
          <a:bodyPr wrap="square" rtlCol="0">
            <a:spAutoFit/>
          </a:bodyPr>
          <a:lstStyle/>
          <a:p>
            <a:pPr marL="285750" indent="-285750" algn="just">
              <a:buClr>
                <a:srgbClr val="990000"/>
              </a:buClr>
              <a:buFont typeface="Arial" panose="020B0604020202020204" pitchFamily="34" charset="0"/>
              <a:buChar char="•"/>
            </a:pPr>
            <a:r>
              <a:rPr lang="es-CO" dirty="0"/>
              <a:t>Las </a:t>
            </a:r>
            <a:r>
              <a:rPr lang="es-CO" b="1" dirty="0">
                <a:solidFill>
                  <a:srgbClr val="990000"/>
                </a:solidFill>
              </a:rPr>
              <a:t>quejas en trámite </a:t>
            </a:r>
            <a:r>
              <a:rPr lang="es-CO" dirty="0"/>
              <a:t>durante el periodo asociadas al motivo </a:t>
            </a:r>
            <a:r>
              <a:rPr lang="es-CO" b="1" dirty="0">
                <a:solidFill>
                  <a:srgbClr val="990000"/>
                </a:solidFill>
              </a:rPr>
              <a:t>revisión y/o liquidación </a:t>
            </a:r>
            <a:r>
              <a:rPr lang="es-CO" dirty="0"/>
              <a:t>ascendieron a </a:t>
            </a:r>
            <a:r>
              <a:rPr lang="es-CO" b="1" dirty="0"/>
              <a:t>19,739 </a:t>
            </a:r>
            <a:r>
              <a:rPr lang="es-CO" dirty="0"/>
              <a:t>presentando un </a:t>
            </a:r>
            <a:r>
              <a:rPr lang="es-CO" b="1" dirty="0"/>
              <a:t>aumento</a:t>
            </a:r>
            <a:r>
              <a:rPr lang="es-CO" dirty="0"/>
              <a:t> de </a:t>
            </a:r>
            <a:r>
              <a:rPr lang="es-CO" b="1" dirty="0"/>
              <a:t>51.3%</a:t>
            </a:r>
            <a:r>
              <a:rPr lang="es-CO" dirty="0"/>
              <a:t> frente al trimestre anterior. Las quejas en trámite representan el 0.3% del total de créditos de consumo y/o comercial. </a:t>
            </a:r>
            <a:endParaRPr lang="es-CO" dirty="0">
              <a:solidFill>
                <a:srgbClr val="FF0000"/>
              </a:solidFill>
            </a:endParaRPr>
          </a:p>
          <a:p>
            <a:pPr marL="285750" indent="-285750" algn="just">
              <a:buClr>
                <a:srgbClr val="990000"/>
              </a:buClr>
              <a:buFont typeface="Arial" panose="020B0604020202020204" pitchFamily="34" charset="0"/>
              <a:buChar char="•"/>
            </a:pPr>
            <a:endParaRPr lang="es-CO" dirty="0"/>
          </a:p>
        </p:txBody>
      </p:sp>
    </p:spTree>
    <p:extLst>
      <p:ext uri="{BB962C8B-B14F-4D97-AF65-F5344CB8AC3E}">
        <p14:creationId xmlns:p14="http://schemas.microsoft.com/office/powerpoint/2010/main" val="3624125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0" y="1075756"/>
            <a:ext cx="12192000" cy="1200329"/>
          </a:xfrm>
          <a:prstGeom prst="rect">
            <a:avLst/>
          </a:prstGeom>
          <a:noFill/>
        </p:spPr>
        <p:txBody>
          <a:bodyPr wrap="square" rtlCol="0">
            <a:spAutoFit/>
          </a:bodyPr>
          <a:lstStyle/>
          <a:p>
            <a:pPr marL="285750" indent="-285750" algn="just">
              <a:buClr>
                <a:srgbClr val="990000"/>
              </a:buClr>
              <a:buFont typeface="Arial" panose="020B0604020202020204" pitchFamily="34" charset="0"/>
              <a:buChar char="•"/>
            </a:pPr>
            <a:r>
              <a:rPr lang="es-CO" dirty="0"/>
              <a:t>Las </a:t>
            </a:r>
            <a:r>
              <a:rPr lang="es-CO" b="1" dirty="0">
                <a:solidFill>
                  <a:srgbClr val="990000"/>
                </a:solidFill>
              </a:rPr>
              <a:t>quejas en trámite </a:t>
            </a:r>
            <a:r>
              <a:rPr lang="es-CO" dirty="0"/>
              <a:t>durante el periodo asociadas al motivo </a:t>
            </a:r>
            <a:r>
              <a:rPr lang="es-CO" b="1" dirty="0">
                <a:solidFill>
                  <a:srgbClr val="990000"/>
                </a:solidFill>
              </a:rPr>
              <a:t>aspectos contractuales (incumplimiento y/o modificación) </a:t>
            </a:r>
            <a:r>
              <a:rPr lang="es-CO" dirty="0"/>
              <a:t>ascendieron a </a:t>
            </a:r>
            <a:r>
              <a:rPr lang="es-CO" b="1" dirty="0"/>
              <a:t>10,093 </a:t>
            </a:r>
            <a:r>
              <a:rPr lang="es-CO" dirty="0"/>
              <a:t>presentando un </a:t>
            </a:r>
            <a:r>
              <a:rPr lang="es-CO" b="1" dirty="0"/>
              <a:t>aumento</a:t>
            </a:r>
            <a:r>
              <a:rPr lang="es-CO" dirty="0"/>
              <a:t> de </a:t>
            </a:r>
            <a:r>
              <a:rPr lang="es-CO" b="1" dirty="0"/>
              <a:t>179.7%</a:t>
            </a:r>
            <a:r>
              <a:rPr lang="es-CO" dirty="0"/>
              <a:t> frente al trimestre anterior. Las quejas en trámite representan el 0.2% del total de créditos de consumo y/o comercial.</a:t>
            </a:r>
          </a:p>
          <a:p>
            <a:pPr marL="285750" indent="-285750" algn="just">
              <a:buClr>
                <a:srgbClr val="990000"/>
              </a:buClr>
              <a:buFont typeface="Arial" panose="020B0604020202020204" pitchFamily="34" charset="0"/>
              <a:buChar char="•"/>
            </a:pPr>
            <a:endParaRPr lang="es-CO" dirty="0"/>
          </a:p>
        </p:txBody>
      </p:sp>
      <p:sp>
        <p:nvSpPr>
          <p:cNvPr id="8" name="3 Rectángulo"/>
          <p:cNvSpPr/>
          <p:nvPr/>
        </p:nvSpPr>
        <p:spPr>
          <a:xfrm>
            <a:off x="4943872" y="42544"/>
            <a:ext cx="7092281" cy="1017010"/>
          </a:xfrm>
          <a:prstGeom prst="rect">
            <a:avLst/>
          </a:prstGeom>
          <a:noFill/>
        </p:spPr>
        <p:txBody>
          <a:bodyPr wrap="square">
            <a:spAutoFit/>
          </a:bodyPr>
          <a:lstStyle/>
          <a:p>
            <a:pPr marL="514350" indent="-514350" algn="r" fontAlgn="auto">
              <a:lnSpc>
                <a:spcPct val="75000"/>
              </a:lnSpc>
              <a:spcBef>
                <a:spcPts val="0"/>
              </a:spcBef>
              <a:spcAft>
                <a:spcPts val="0"/>
              </a:spcAft>
              <a:defRPr/>
            </a:pPr>
            <a:r>
              <a:rPr lang="es-CO" sz="4000" b="1" dirty="0">
                <a:solidFill>
                  <a:schemeClr val="bg1"/>
                </a:solidFill>
                <a:latin typeface="Arial" panose="020B0604020202020204" pitchFamily="34" charset="0"/>
                <a:cs typeface="Arial" panose="020B0604020202020204" pitchFamily="34" charset="0"/>
              </a:rPr>
              <a:t>Quejas crédito de consumo y/o comercial</a:t>
            </a:r>
          </a:p>
        </p:txBody>
      </p:sp>
      <p:sp>
        <p:nvSpPr>
          <p:cNvPr id="6" name="5 Rectángulo"/>
          <p:cNvSpPr/>
          <p:nvPr/>
        </p:nvSpPr>
        <p:spPr>
          <a:xfrm>
            <a:off x="2783632" y="6338992"/>
            <a:ext cx="9084252" cy="400110"/>
          </a:xfrm>
          <a:prstGeom prst="rect">
            <a:avLst/>
          </a:prstGeom>
        </p:spPr>
        <p:txBody>
          <a:bodyPr wrap="square">
            <a:spAutoFit/>
          </a:bodyPr>
          <a:lstStyle/>
          <a:p>
            <a:pPr algn="r"/>
            <a:r>
              <a:rPr lang="es-CO" sz="1000" dirty="0"/>
              <a:t>Fuente: Formatos 378, 379  y 341. Para el indicador por cada 1,000 deudores se toma en cuenta los deudores únicos, independientemente del número de créditos que tengan. Fecha proceso información: 27 de agosto  2020</a:t>
            </a:r>
          </a:p>
        </p:txBody>
      </p:sp>
      <p:pic>
        <p:nvPicPr>
          <p:cNvPr id="2" name="Imagen 1">
            <a:extLst>
              <a:ext uri="{FF2B5EF4-FFF2-40B4-BE49-F238E27FC236}">
                <a16:creationId xmlns:a16="http://schemas.microsoft.com/office/drawing/2014/main" id="{1FCF863B-F07D-4B58-B666-5676B7E5ED5E}"/>
              </a:ext>
            </a:extLst>
          </p:cNvPr>
          <p:cNvPicPr>
            <a:picLocks noChangeAspect="1"/>
          </p:cNvPicPr>
          <p:nvPr/>
        </p:nvPicPr>
        <p:blipFill>
          <a:blip r:embed="rId3"/>
          <a:stretch>
            <a:fillRect/>
          </a:stretch>
        </p:blipFill>
        <p:spPr>
          <a:xfrm>
            <a:off x="335360" y="2060848"/>
            <a:ext cx="11532524" cy="4032447"/>
          </a:xfrm>
          <a:prstGeom prst="rect">
            <a:avLst/>
          </a:prstGeom>
        </p:spPr>
      </p:pic>
    </p:spTree>
    <p:extLst>
      <p:ext uri="{BB962C8B-B14F-4D97-AF65-F5344CB8AC3E}">
        <p14:creationId xmlns:p14="http://schemas.microsoft.com/office/powerpoint/2010/main" val="3816157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0" y="1075756"/>
            <a:ext cx="12192000" cy="1200329"/>
          </a:xfrm>
          <a:prstGeom prst="rect">
            <a:avLst/>
          </a:prstGeom>
          <a:noFill/>
        </p:spPr>
        <p:txBody>
          <a:bodyPr wrap="square" rtlCol="0">
            <a:spAutoFit/>
          </a:bodyPr>
          <a:lstStyle/>
          <a:p>
            <a:pPr marL="285750" indent="-285750" algn="just">
              <a:buClr>
                <a:srgbClr val="990000"/>
              </a:buClr>
              <a:buFont typeface="Arial" panose="020B0604020202020204" pitchFamily="34" charset="0"/>
              <a:buChar char="•"/>
            </a:pPr>
            <a:r>
              <a:rPr lang="es-CO" dirty="0"/>
              <a:t>Las </a:t>
            </a:r>
            <a:r>
              <a:rPr lang="es-CO" b="1" dirty="0">
                <a:solidFill>
                  <a:srgbClr val="990000"/>
                </a:solidFill>
              </a:rPr>
              <a:t>quejas en trámite </a:t>
            </a:r>
            <a:r>
              <a:rPr lang="es-CO" dirty="0"/>
              <a:t>durante el periodo asociadas al motivo </a:t>
            </a:r>
            <a:r>
              <a:rPr lang="es-CO" b="1" dirty="0">
                <a:solidFill>
                  <a:srgbClr val="990000"/>
                </a:solidFill>
              </a:rPr>
              <a:t>indebida atención al consumidor financiero - servicio </a:t>
            </a:r>
            <a:r>
              <a:rPr lang="es-CO" dirty="0"/>
              <a:t>ascendieron a </a:t>
            </a:r>
            <a:r>
              <a:rPr lang="es-CO" b="1" dirty="0"/>
              <a:t>8,513 </a:t>
            </a:r>
            <a:r>
              <a:rPr lang="es-CO" dirty="0"/>
              <a:t>presentando un </a:t>
            </a:r>
            <a:r>
              <a:rPr lang="es-CO" b="1" dirty="0"/>
              <a:t>aumento</a:t>
            </a:r>
            <a:r>
              <a:rPr lang="es-CO" dirty="0"/>
              <a:t> de </a:t>
            </a:r>
            <a:r>
              <a:rPr lang="es-CO" b="1" dirty="0"/>
              <a:t>49.4%</a:t>
            </a:r>
            <a:r>
              <a:rPr lang="es-CO" dirty="0"/>
              <a:t> frente al trimestre anterior. Las quejas en trámite representan el 0.1% del total de créditos de consumo y/o comercial.</a:t>
            </a:r>
          </a:p>
          <a:p>
            <a:pPr marL="285750" indent="-285750" algn="just">
              <a:buClr>
                <a:srgbClr val="990000"/>
              </a:buClr>
              <a:buFont typeface="Arial" panose="020B0604020202020204" pitchFamily="34" charset="0"/>
              <a:buChar char="•"/>
            </a:pPr>
            <a:endParaRPr lang="es-CO" dirty="0"/>
          </a:p>
        </p:txBody>
      </p:sp>
      <p:sp>
        <p:nvSpPr>
          <p:cNvPr id="8" name="3 Rectángulo"/>
          <p:cNvSpPr/>
          <p:nvPr/>
        </p:nvSpPr>
        <p:spPr>
          <a:xfrm>
            <a:off x="4943872" y="42544"/>
            <a:ext cx="7092281" cy="1017010"/>
          </a:xfrm>
          <a:prstGeom prst="rect">
            <a:avLst/>
          </a:prstGeom>
          <a:noFill/>
        </p:spPr>
        <p:txBody>
          <a:bodyPr wrap="square">
            <a:spAutoFit/>
          </a:bodyPr>
          <a:lstStyle/>
          <a:p>
            <a:pPr marL="514350" indent="-514350" algn="r" fontAlgn="auto">
              <a:lnSpc>
                <a:spcPct val="75000"/>
              </a:lnSpc>
              <a:spcBef>
                <a:spcPts val="0"/>
              </a:spcBef>
              <a:spcAft>
                <a:spcPts val="0"/>
              </a:spcAft>
              <a:defRPr/>
            </a:pPr>
            <a:r>
              <a:rPr lang="es-CO" sz="4000" b="1" dirty="0">
                <a:solidFill>
                  <a:schemeClr val="bg1"/>
                </a:solidFill>
                <a:latin typeface="Arial" panose="020B0604020202020204" pitchFamily="34" charset="0"/>
                <a:cs typeface="Arial" panose="020B0604020202020204" pitchFamily="34" charset="0"/>
              </a:rPr>
              <a:t>Quejas crédito de consumo y/o comercial</a:t>
            </a:r>
          </a:p>
        </p:txBody>
      </p:sp>
      <p:sp>
        <p:nvSpPr>
          <p:cNvPr id="6" name="5 Rectángulo"/>
          <p:cNvSpPr/>
          <p:nvPr/>
        </p:nvSpPr>
        <p:spPr>
          <a:xfrm>
            <a:off x="2783632" y="6338992"/>
            <a:ext cx="9084252" cy="400110"/>
          </a:xfrm>
          <a:prstGeom prst="rect">
            <a:avLst/>
          </a:prstGeom>
        </p:spPr>
        <p:txBody>
          <a:bodyPr wrap="square">
            <a:spAutoFit/>
          </a:bodyPr>
          <a:lstStyle/>
          <a:p>
            <a:pPr algn="r"/>
            <a:r>
              <a:rPr lang="es-CO" sz="1000" dirty="0"/>
              <a:t>Fuente: Formatos 378, 379  y 341. Para el indicador por cada 1,000 deudores se toma en cuenta los deudores únicos, independientemente del número de créditos que tengan. Fecha proceso información: 27 de agosto  2020</a:t>
            </a:r>
          </a:p>
        </p:txBody>
      </p:sp>
      <p:pic>
        <p:nvPicPr>
          <p:cNvPr id="3" name="Imagen 2">
            <a:extLst>
              <a:ext uri="{FF2B5EF4-FFF2-40B4-BE49-F238E27FC236}">
                <a16:creationId xmlns:a16="http://schemas.microsoft.com/office/drawing/2014/main" id="{44C08947-DA57-4458-9C38-24766A9E7E5B}"/>
              </a:ext>
            </a:extLst>
          </p:cNvPr>
          <p:cNvPicPr>
            <a:picLocks noChangeAspect="1"/>
          </p:cNvPicPr>
          <p:nvPr/>
        </p:nvPicPr>
        <p:blipFill>
          <a:blip r:embed="rId3"/>
          <a:stretch>
            <a:fillRect/>
          </a:stretch>
        </p:blipFill>
        <p:spPr>
          <a:xfrm>
            <a:off x="191344" y="2276085"/>
            <a:ext cx="11676540" cy="3817211"/>
          </a:xfrm>
          <a:prstGeom prst="rect">
            <a:avLst/>
          </a:prstGeom>
        </p:spPr>
      </p:pic>
    </p:spTree>
    <p:extLst>
      <p:ext uri="{BB962C8B-B14F-4D97-AF65-F5344CB8AC3E}">
        <p14:creationId xmlns:p14="http://schemas.microsoft.com/office/powerpoint/2010/main" val="1835804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0" y="1052736"/>
            <a:ext cx="12192000" cy="1338828"/>
          </a:xfrm>
          <a:prstGeom prst="rect">
            <a:avLst/>
          </a:prstGeom>
          <a:noFill/>
        </p:spPr>
        <p:txBody>
          <a:bodyPr wrap="square" rtlCol="0">
            <a:spAutoFit/>
          </a:bodyPr>
          <a:lstStyle/>
          <a:p>
            <a:pPr marL="285750" indent="-285750" algn="just">
              <a:buClr>
                <a:srgbClr val="990000"/>
              </a:buClr>
              <a:buFont typeface="Arial" panose="020B0604020202020204" pitchFamily="34" charset="0"/>
              <a:buChar char="•"/>
            </a:pPr>
            <a:r>
              <a:rPr lang="es-CO" dirty="0"/>
              <a:t>Durante el segundo trimestre de 2020</a:t>
            </a:r>
            <a:r>
              <a:rPr lang="es-CO" dirty="0">
                <a:solidFill>
                  <a:srgbClr val="FF0000"/>
                </a:solidFill>
              </a:rPr>
              <a:t> </a:t>
            </a:r>
            <a:r>
              <a:rPr lang="es-CO" dirty="0"/>
              <a:t>el </a:t>
            </a:r>
            <a:r>
              <a:rPr lang="es-CO" b="1" dirty="0">
                <a:solidFill>
                  <a:srgbClr val="990000"/>
                </a:solidFill>
              </a:rPr>
              <a:t>total de quejas en trámite a cargo de los bancos y DCF </a:t>
            </a:r>
            <a:r>
              <a:rPr lang="es-CO" dirty="0"/>
              <a:t>fue de </a:t>
            </a:r>
            <a:r>
              <a:rPr lang="es-CO" b="1" dirty="0"/>
              <a:t>4,911</a:t>
            </a:r>
            <a:r>
              <a:rPr lang="es-CO" dirty="0"/>
              <a:t> presentando una </a:t>
            </a:r>
            <a:r>
              <a:rPr lang="es-CO" b="1" dirty="0"/>
              <a:t>disminución</a:t>
            </a:r>
            <a:r>
              <a:rPr lang="es-CO" dirty="0"/>
              <a:t> de </a:t>
            </a:r>
            <a:r>
              <a:rPr lang="es-CO" b="1" dirty="0"/>
              <a:t>10.9%</a:t>
            </a:r>
            <a:r>
              <a:rPr lang="es-CO" dirty="0"/>
              <a:t> frente al trimestre anterior. Las quejas en trámite representan el 0.2% del total de cuentas corrientes.</a:t>
            </a:r>
          </a:p>
          <a:p>
            <a:pPr marL="285750" indent="-285750" algn="just">
              <a:buClr>
                <a:srgbClr val="990000"/>
              </a:buClr>
              <a:buFont typeface="Arial" panose="020B0604020202020204" pitchFamily="34" charset="0"/>
              <a:buChar char="•"/>
            </a:pPr>
            <a:endParaRPr lang="es-CO" sz="900" dirty="0"/>
          </a:p>
          <a:p>
            <a:pPr marL="285750" indent="-285750" algn="just">
              <a:buClr>
                <a:srgbClr val="990000"/>
              </a:buClr>
              <a:buFont typeface="Arial" panose="020B0604020202020204" pitchFamily="34" charset="0"/>
              <a:buChar char="•"/>
            </a:pPr>
            <a:r>
              <a:rPr lang="es-CO" dirty="0"/>
              <a:t>Con base en el indicador construido para cada uno de los bancos que ofrece el producto es:</a:t>
            </a:r>
          </a:p>
        </p:txBody>
      </p:sp>
      <p:sp>
        <p:nvSpPr>
          <p:cNvPr id="2" name="1 Rectángulo"/>
          <p:cNvSpPr/>
          <p:nvPr/>
        </p:nvSpPr>
        <p:spPr>
          <a:xfrm>
            <a:off x="6184193" y="6396752"/>
            <a:ext cx="5491162" cy="246221"/>
          </a:xfrm>
          <a:prstGeom prst="rect">
            <a:avLst/>
          </a:prstGeom>
        </p:spPr>
        <p:txBody>
          <a:bodyPr wrap="square">
            <a:spAutoFit/>
          </a:bodyPr>
          <a:lstStyle/>
          <a:p>
            <a:pPr algn="r"/>
            <a:r>
              <a:rPr lang="es-CO" sz="1000" dirty="0"/>
              <a:t>Fuente: Formato 378, 379  y 459. Fecha proceso información: 27 de agosto  2020</a:t>
            </a:r>
          </a:p>
        </p:txBody>
      </p:sp>
      <p:sp>
        <p:nvSpPr>
          <p:cNvPr id="8" name="3 Rectángulo"/>
          <p:cNvSpPr/>
          <p:nvPr/>
        </p:nvSpPr>
        <p:spPr>
          <a:xfrm>
            <a:off x="5663952" y="284269"/>
            <a:ext cx="6410325" cy="555345"/>
          </a:xfrm>
          <a:prstGeom prst="rect">
            <a:avLst/>
          </a:prstGeom>
          <a:noFill/>
        </p:spPr>
        <p:txBody>
          <a:bodyPr>
            <a:spAutoFit/>
          </a:bodyPr>
          <a:lstStyle/>
          <a:p>
            <a:pPr marL="514350" indent="-514350" algn="r" fontAlgn="auto">
              <a:lnSpc>
                <a:spcPct val="75000"/>
              </a:lnSpc>
              <a:spcBef>
                <a:spcPts val="0"/>
              </a:spcBef>
              <a:spcAft>
                <a:spcPts val="0"/>
              </a:spcAft>
              <a:defRPr/>
            </a:pPr>
            <a:r>
              <a:rPr lang="es-CO" sz="4000" b="1" dirty="0">
                <a:solidFill>
                  <a:schemeClr val="bg1"/>
                </a:solidFill>
                <a:latin typeface="Arial" panose="020B0604020202020204" pitchFamily="34" charset="0"/>
                <a:cs typeface="Arial" panose="020B0604020202020204" pitchFamily="34" charset="0"/>
              </a:rPr>
              <a:t>Quejas cuenta corriente</a:t>
            </a:r>
          </a:p>
        </p:txBody>
      </p:sp>
      <p:pic>
        <p:nvPicPr>
          <p:cNvPr id="3" name="Imagen 2">
            <a:extLst>
              <a:ext uri="{FF2B5EF4-FFF2-40B4-BE49-F238E27FC236}">
                <a16:creationId xmlns:a16="http://schemas.microsoft.com/office/drawing/2014/main" id="{80EE8CE8-D029-4A26-B5D9-1384237F0AC8}"/>
              </a:ext>
            </a:extLst>
          </p:cNvPr>
          <p:cNvPicPr>
            <a:picLocks noChangeAspect="1"/>
          </p:cNvPicPr>
          <p:nvPr/>
        </p:nvPicPr>
        <p:blipFill>
          <a:blip r:embed="rId3"/>
          <a:stretch>
            <a:fillRect/>
          </a:stretch>
        </p:blipFill>
        <p:spPr>
          <a:xfrm>
            <a:off x="263352" y="2604686"/>
            <a:ext cx="11593288" cy="3560618"/>
          </a:xfrm>
          <a:prstGeom prst="rect">
            <a:avLst/>
          </a:prstGeom>
        </p:spPr>
      </p:pic>
    </p:spTree>
    <p:extLst>
      <p:ext uri="{BB962C8B-B14F-4D97-AF65-F5344CB8AC3E}">
        <p14:creationId xmlns:p14="http://schemas.microsoft.com/office/powerpoint/2010/main" val="4197183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83332" y="1052736"/>
            <a:ext cx="12025336" cy="923330"/>
          </a:xfrm>
          <a:prstGeom prst="rect">
            <a:avLst/>
          </a:prstGeom>
          <a:noFill/>
        </p:spPr>
        <p:txBody>
          <a:bodyPr wrap="square" rtlCol="0">
            <a:spAutoFit/>
          </a:bodyPr>
          <a:lstStyle/>
          <a:p>
            <a:pPr marL="285750" indent="-285750" algn="just">
              <a:buClr>
                <a:srgbClr val="990000"/>
              </a:buClr>
              <a:buFont typeface="Arial" panose="020B0604020202020204" pitchFamily="34" charset="0"/>
              <a:buChar char="•"/>
            </a:pPr>
            <a:r>
              <a:rPr lang="es-CO" dirty="0"/>
              <a:t>Las </a:t>
            </a:r>
            <a:r>
              <a:rPr lang="es-CO" b="1" dirty="0">
                <a:solidFill>
                  <a:srgbClr val="990000"/>
                </a:solidFill>
              </a:rPr>
              <a:t>quejas en trámite </a:t>
            </a:r>
            <a:r>
              <a:rPr lang="es-CO" dirty="0"/>
              <a:t>durante el periodo asociadas al motivo </a:t>
            </a:r>
            <a:r>
              <a:rPr lang="es-CO" b="1" dirty="0">
                <a:solidFill>
                  <a:srgbClr val="990000"/>
                </a:solidFill>
              </a:rPr>
              <a:t>cobro servicios y/o comisiones </a:t>
            </a:r>
            <a:r>
              <a:rPr lang="es-CO" dirty="0"/>
              <a:t>ascendieron a </a:t>
            </a:r>
            <a:r>
              <a:rPr lang="es-CO" b="1" dirty="0"/>
              <a:t>868</a:t>
            </a:r>
            <a:r>
              <a:rPr lang="es-CO" dirty="0"/>
              <a:t> presentando una </a:t>
            </a:r>
            <a:r>
              <a:rPr lang="es-CO" b="1" dirty="0"/>
              <a:t>disminución</a:t>
            </a:r>
            <a:r>
              <a:rPr lang="es-CO" dirty="0"/>
              <a:t> de </a:t>
            </a:r>
            <a:r>
              <a:rPr lang="es-CO" b="1" dirty="0"/>
              <a:t>7.9%</a:t>
            </a:r>
            <a:r>
              <a:rPr lang="es-CO" dirty="0"/>
              <a:t> frente al trimestre anterior. Las quejas en trámite representan el 0.03% del total de cuentas corrientes.</a:t>
            </a:r>
          </a:p>
        </p:txBody>
      </p:sp>
      <p:sp>
        <p:nvSpPr>
          <p:cNvPr id="6" name="3 Rectángulo"/>
          <p:cNvSpPr/>
          <p:nvPr/>
        </p:nvSpPr>
        <p:spPr>
          <a:xfrm>
            <a:off x="5734347" y="260648"/>
            <a:ext cx="6410325" cy="555345"/>
          </a:xfrm>
          <a:prstGeom prst="rect">
            <a:avLst/>
          </a:prstGeom>
          <a:noFill/>
        </p:spPr>
        <p:txBody>
          <a:bodyPr>
            <a:spAutoFit/>
          </a:bodyPr>
          <a:lstStyle/>
          <a:p>
            <a:pPr marL="514350" indent="-514350" algn="r" fontAlgn="auto">
              <a:lnSpc>
                <a:spcPct val="75000"/>
              </a:lnSpc>
              <a:spcBef>
                <a:spcPts val="0"/>
              </a:spcBef>
              <a:spcAft>
                <a:spcPts val="0"/>
              </a:spcAft>
              <a:defRPr/>
            </a:pPr>
            <a:r>
              <a:rPr lang="es-CO" sz="4000" b="1" dirty="0">
                <a:solidFill>
                  <a:schemeClr val="bg1"/>
                </a:solidFill>
                <a:latin typeface="Arial" panose="020B0604020202020204" pitchFamily="34" charset="0"/>
                <a:cs typeface="Arial" panose="020B0604020202020204" pitchFamily="34" charset="0"/>
              </a:rPr>
              <a:t>Quejas cuenta corriente</a:t>
            </a:r>
          </a:p>
        </p:txBody>
      </p:sp>
      <p:sp>
        <p:nvSpPr>
          <p:cNvPr id="9" name="8 Rectángulo"/>
          <p:cNvSpPr/>
          <p:nvPr/>
        </p:nvSpPr>
        <p:spPr>
          <a:xfrm>
            <a:off x="5936522" y="6332934"/>
            <a:ext cx="5491162" cy="246221"/>
          </a:xfrm>
          <a:prstGeom prst="rect">
            <a:avLst/>
          </a:prstGeom>
        </p:spPr>
        <p:txBody>
          <a:bodyPr wrap="square">
            <a:spAutoFit/>
          </a:bodyPr>
          <a:lstStyle/>
          <a:p>
            <a:pPr algn="r"/>
            <a:r>
              <a:rPr lang="es-CO" sz="1000" dirty="0"/>
              <a:t>Fuente: Formato 378, 379  y 459. Fecha proceso información: 27 de agosto 2020</a:t>
            </a:r>
          </a:p>
        </p:txBody>
      </p:sp>
      <p:pic>
        <p:nvPicPr>
          <p:cNvPr id="2" name="Imagen 1">
            <a:extLst>
              <a:ext uri="{FF2B5EF4-FFF2-40B4-BE49-F238E27FC236}">
                <a16:creationId xmlns:a16="http://schemas.microsoft.com/office/drawing/2014/main" id="{8AEFD8FE-6D7A-4167-8C2D-67785DB98806}"/>
              </a:ext>
            </a:extLst>
          </p:cNvPr>
          <p:cNvPicPr>
            <a:picLocks noChangeAspect="1"/>
          </p:cNvPicPr>
          <p:nvPr/>
        </p:nvPicPr>
        <p:blipFill>
          <a:blip r:embed="rId3"/>
          <a:stretch>
            <a:fillRect/>
          </a:stretch>
        </p:blipFill>
        <p:spPr>
          <a:xfrm>
            <a:off x="263352" y="1976067"/>
            <a:ext cx="11593288" cy="4117230"/>
          </a:xfrm>
          <a:prstGeom prst="rect">
            <a:avLst/>
          </a:prstGeom>
        </p:spPr>
      </p:pic>
    </p:spTree>
    <p:extLst>
      <p:ext uri="{BB962C8B-B14F-4D97-AF65-F5344CB8AC3E}">
        <p14:creationId xmlns:p14="http://schemas.microsoft.com/office/powerpoint/2010/main" val="3999282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CuadroTexto"/>
          <p:cNvSpPr txBox="1"/>
          <p:nvPr/>
        </p:nvSpPr>
        <p:spPr>
          <a:xfrm>
            <a:off x="263352" y="1124744"/>
            <a:ext cx="11593288" cy="5678478"/>
          </a:xfrm>
          <a:prstGeom prst="rect">
            <a:avLst/>
          </a:prstGeom>
          <a:noFill/>
        </p:spPr>
        <p:txBody>
          <a:bodyPr wrap="square" rtlCol="0">
            <a:spAutoFit/>
          </a:bodyPr>
          <a:lstStyle/>
          <a:p>
            <a:pPr marL="285750" indent="-285750" algn="just">
              <a:buClr>
                <a:srgbClr val="990000"/>
              </a:buClr>
              <a:buFont typeface="Arial" panose="020B0604020202020204" pitchFamily="34" charset="0"/>
              <a:buChar char="•"/>
            </a:pPr>
            <a:r>
              <a:rPr lang="es-CO" sz="1500" dirty="0"/>
              <a:t>Durante el </a:t>
            </a:r>
            <a:r>
              <a:rPr lang="es-CO" sz="1500" b="1" dirty="0">
                <a:solidFill>
                  <a:srgbClr val="990000"/>
                </a:solidFill>
              </a:rPr>
              <a:t>segundo trimestre de 2020 </a:t>
            </a:r>
            <a:r>
              <a:rPr lang="es-CO" sz="1500" dirty="0"/>
              <a:t>el total de quejas cuya atención estaba </a:t>
            </a:r>
            <a:r>
              <a:rPr lang="es-CO" sz="1500" b="1" dirty="0">
                <a:solidFill>
                  <a:srgbClr val="990000"/>
                </a:solidFill>
              </a:rPr>
              <a:t>a cargo de las entidades vigiladas y los defensores del consumidor financiero (DCF)</a:t>
            </a:r>
            <a:r>
              <a:rPr lang="es-CO" sz="1500" b="1" dirty="0"/>
              <a:t> </a:t>
            </a:r>
            <a:r>
              <a:rPr lang="es-CO" sz="1500" dirty="0"/>
              <a:t>ascendió a </a:t>
            </a:r>
            <a:r>
              <a:rPr lang="es-CO" sz="1500" b="1" dirty="0"/>
              <a:t>376,557 </a:t>
            </a:r>
            <a:r>
              <a:rPr lang="es-CO" sz="1500" dirty="0"/>
              <a:t>lo que representó</a:t>
            </a:r>
            <a:r>
              <a:rPr lang="es-CO" sz="1500" b="1" dirty="0"/>
              <a:t> </a:t>
            </a:r>
            <a:r>
              <a:rPr lang="es-CO" sz="1500" dirty="0"/>
              <a:t>un </a:t>
            </a:r>
            <a:r>
              <a:rPr lang="es-CO" sz="1500" b="1" dirty="0"/>
              <a:t>aumento </a:t>
            </a:r>
            <a:r>
              <a:rPr lang="es-CO" sz="1500" dirty="0"/>
              <a:t>de </a:t>
            </a:r>
            <a:r>
              <a:rPr lang="es-CO" sz="1500" b="1" dirty="0"/>
              <a:t>12.2% </a:t>
            </a:r>
            <a:r>
              <a:rPr lang="es-CO" sz="1500" dirty="0"/>
              <a:t>respecto al trimestre anterior. De este total, el 81</a:t>
            </a:r>
            <a:r>
              <a:rPr lang="es-CO" sz="1500" b="1" dirty="0">
                <a:solidFill>
                  <a:srgbClr val="FF0000"/>
                </a:solidFill>
              </a:rPr>
              <a:t> </a:t>
            </a:r>
            <a:r>
              <a:rPr lang="es-CO" sz="1500" dirty="0"/>
              <a:t>correspondieron a establecimientos bancarios. Este comportamiento se da en respuesta a inconvenientes en la interacción entre entidades vigiladas y consumidores financieros durante el periodo de la emergencia sanitaria por COVID 19.</a:t>
            </a:r>
          </a:p>
          <a:p>
            <a:pPr marL="285750" indent="-285750" algn="just">
              <a:buClr>
                <a:srgbClr val="990000"/>
              </a:buClr>
              <a:buFont typeface="Arial" panose="020B0604020202020204" pitchFamily="34" charset="0"/>
              <a:buChar char="•"/>
            </a:pPr>
            <a:endParaRPr lang="es-CO" sz="1100" dirty="0"/>
          </a:p>
          <a:p>
            <a:pPr marL="285750" indent="-285750" algn="just">
              <a:buClr>
                <a:srgbClr val="990000"/>
              </a:buClr>
              <a:buFont typeface="Arial" panose="020B0604020202020204" pitchFamily="34" charset="0"/>
              <a:buChar char="•"/>
            </a:pPr>
            <a:r>
              <a:rPr lang="es-CO" sz="1500" dirty="0"/>
              <a:t>El total de quejas en trámite corresponde a la </a:t>
            </a:r>
            <a:r>
              <a:rPr lang="es-CO" sz="1500" b="1" dirty="0"/>
              <a:t>suma</a:t>
            </a:r>
            <a:r>
              <a:rPr lang="es-CO" sz="1500" dirty="0"/>
              <a:t> de las quejas pendientes de trámite al inicio del trimestre y las quejas recibidas durante el trimestre.</a:t>
            </a:r>
            <a:r>
              <a:rPr lang="es-CO" sz="1600" dirty="0"/>
              <a:t> </a:t>
            </a:r>
            <a:r>
              <a:rPr lang="es-CO" sz="1500" dirty="0"/>
              <a:t>No se incluyen las quejas inadmitidas y/o rechazadas, las trasladadas a la Superintendencia Financiera de Colombia, ni las desistidas por el peticionario.</a:t>
            </a:r>
          </a:p>
          <a:p>
            <a:pPr algn="just">
              <a:buClr>
                <a:srgbClr val="990000"/>
              </a:buClr>
            </a:pPr>
            <a:endParaRPr lang="es-CO" sz="1100" dirty="0"/>
          </a:p>
          <a:p>
            <a:pPr marL="285750" indent="-285750" algn="just">
              <a:buClr>
                <a:srgbClr val="990000"/>
              </a:buClr>
              <a:buFont typeface="Arial" panose="020B0604020202020204" pitchFamily="34" charset="0"/>
              <a:buChar char="•"/>
            </a:pPr>
            <a:r>
              <a:rPr lang="es-CO" sz="1500" b="1" dirty="0"/>
              <a:t>Los establecimientos bancarios registraron 303,307 </a:t>
            </a:r>
            <a:r>
              <a:rPr lang="es-CO" sz="1500" dirty="0"/>
              <a:t>quejas en trámite, lo que representó una </a:t>
            </a:r>
            <a:r>
              <a:rPr lang="es-CO" sz="1500" b="1" dirty="0"/>
              <a:t>aumento </a:t>
            </a:r>
            <a:r>
              <a:rPr lang="es-CO" sz="1500" dirty="0"/>
              <a:t>de </a:t>
            </a:r>
            <a:r>
              <a:rPr lang="es-CO" sz="1500" b="1" dirty="0"/>
              <a:t>17.1%</a:t>
            </a:r>
            <a:r>
              <a:rPr lang="es-CO" sz="1500" dirty="0"/>
              <a:t> en el trimestre. De ese total, el </a:t>
            </a:r>
            <a:r>
              <a:rPr lang="es-CO" sz="1500" b="1" dirty="0"/>
              <a:t>97.2%</a:t>
            </a:r>
            <a:r>
              <a:rPr lang="es-CO" sz="1500" dirty="0"/>
              <a:t> de las quejas se relacionaron con </a:t>
            </a:r>
            <a:r>
              <a:rPr lang="es-CO" sz="1500" b="1" dirty="0"/>
              <a:t>5 productos fundamentalmente</a:t>
            </a:r>
            <a:r>
              <a:rPr lang="es-CO" sz="1500" dirty="0"/>
              <a:t>, a saber:</a:t>
            </a:r>
          </a:p>
          <a:p>
            <a:pPr marL="285750" indent="-285750" algn="just">
              <a:buClr>
                <a:srgbClr val="990000"/>
              </a:buClr>
              <a:buFont typeface="Arial" panose="020B0604020202020204" pitchFamily="34" charset="0"/>
              <a:buChar char="•"/>
            </a:pPr>
            <a:endParaRPr lang="es-CO" sz="1100" dirty="0"/>
          </a:p>
          <a:p>
            <a:pPr marL="742950" lvl="1" indent="-285750" algn="just">
              <a:buClr>
                <a:srgbClr val="990000"/>
              </a:buClr>
              <a:buFont typeface="Arial" panose="020B0604020202020204" pitchFamily="34" charset="0"/>
              <a:buChar char="•"/>
            </a:pPr>
            <a:r>
              <a:rPr lang="es-CO" sz="1500" dirty="0"/>
              <a:t>42.7% tarjetas de crédito</a:t>
            </a:r>
          </a:p>
          <a:p>
            <a:pPr marL="742950" lvl="1" indent="-285750" algn="just">
              <a:buClr>
                <a:srgbClr val="990000"/>
              </a:buClr>
              <a:buFont typeface="Arial" panose="020B0604020202020204" pitchFamily="34" charset="0"/>
              <a:buChar char="•"/>
            </a:pPr>
            <a:r>
              <a:rPr lang="es-CO" sz="1500" dirty="0"/>
              <a:t>30.6%</a:t>
            </a:r>
            <a:r>
              <a:rPr lang="es-CO" sz="1500" dirty="0">
                <a:solidFill>
                  <a:srgbClr val="FF0000"/>
                </a:solidFill>
              </a:rPr>
              <a:t> </a:t>
            </a:r>
            <a:r>
              <a:rPr lang="es-CO" sz="1500" dirty="0"/>
              <a:t>cuentas de ahorro</a:t>
            </a:r>
          </a:p>
          <a:p>
            <a:pPr marL="742950" lvl="1" indent="-285750" algn="just">
              <a:buClr>
                <a:srgbClr val="990000"/>
              </a:buClr>
              <a:buFont typeface="Arial" panose="020B0604020202020204" pitchFamily="34" charset="0"/>
              <a:buChar char="•"/>
            </a:pPr>
            <a:r>
              <a:rPr lang="es-CO" sz="1500" dirty="0"/>
              <a:t>18.3%</a:t>
            </a:r>
            <a:r>
              <a:rPr lang="es-CO" sz="1500" dirty="0">
                <a:solidFill>
                  <a:srgbClr val="FF0000"/>
                </a:solidFill>
              </a:rPr>
              <a:t> </a:t>
            </a:r>
            <a:r>
              <a:rPr lang="es-CO" sz="1500" dirty="0"/>
              <a:t>créditos de consumo y comerciales</a:t>
            </a:r>
          </a:p>
          <a:p>
            <a:pPr marL="742950" lvl="1" indent="-285750" algn="just">
              <a:buClr>
                <a:srgbClr val="990000"/>
              </a:buClr>
              <a:buFont typeface="Arial" panose="020B0604020202020204" pitchFamily="34" charset="0"/>
              <a:buChar char="•"/>
            </a:pPr>
            <a:r>
              <a:rPr lang="es-CO" sz="1500" dirty="0"/>
              <a:t>  2.9%</a:t>
            </a:r>
            <a:r>
              <a:rPr lang="es-CO" sz="1500" dirty="0">
                <a:solidFill>
                  <a:srgbClr val="00B050"/>
                </a:solidFill>
              </a:rPr>
              <a:t> </a:t>
            </a:r>
            <a:r>
              <a:rPr lang="es-CO" sz="1500" dirty="0"/>
              <a:t>cuenta vivienda</a:t>
            </a:r>
          </a:p>
          <a:p>
            <a:pPr marL="742950" lvl="1" indent="-285750" algn="just">
              <a:buClr>
                <a:srgbClr val="990000"/>
              </a:buClr>
              <a:buFont typeface="Arial" panose="020B0604020202020204" pitchFamily="34" charset="0"/>
              <a:buChar char="•"/>
            </a:pPr>
            <a:r>
              <a:rPr lang="es-CO" sz="1500" dirty="0"/>
              <a:t> </a:t>
            </a:r>
            <a:r>
              <a:rPr lang="es-CO" sz="1500" dirty="0">
                <a:solidFill>
                  <a:srgbClr val="FF0000"/>
                </a:solidFill>
              </a:rPr>
              <a:t> </a:t>
            </a:r>
            <a:r>
              <a:rPr lang="es-CO" sz="1500" dirty="0"/>
              <a:t>1.6% cuenta corriente</a:t>
            </a:r>
          </a:p>
          <a:p>
            <a:pPr marL="742950" lvl="1" indent="-285750" algn="just">
              <a:buClr>
                <a:srgbClr val="990000"/>
              </a:buClr>
              <a:buFont typeface="Arial" panose="020B0604020202020204" pitchFamily="34" charset="0"/>
              <a:buChar char="•"/>
            </a:pPr>
            <a:endParaRPr lang="es-CO" sz="1100" dirty="0"/>
          </a:p>
          <a:p>
            <a:pPr marL="285750" indent="-285750" algn="just">
              <a:buClr>
                <a:srgbClr val="990000"/>
              </a:buClr>
              <a:buFont typeface="Arial" panose="020B0604020202020204" pitchFamily="34" charset="0"/>
              <a:buChar char="•"/>
            </a:pPr>
            <a:r>
              <a:rPr lang="es-CO" sz="1500" dirty="0"/>
              <a:t>Con base en la información de quejas reportada por los bancos y los DCF, se establecieron </a:t>
            </a:r>
            <a:r>
              <a:rPr lang="es-CO" sz="1500" b="1" dirty="0">
                <a:solidFill>
                  <a:srgbClr val="990000"/>
                </a:solidFill>
              </a:rPr>
              <a:t>indicadores estandarizados </a:t>
            </a:r>
            <a:r>
              <a:rPr lang="es-CO" sz="1500" dirty="0"/>
              <a:t>para hacer una </a:t>
            </a:r>
            <a:r>
              <a:rPr lang="es-CO" sz="1500" b="1" dirty="0">
                <a:solidFill>
                  <a:srgbClr val="990000"/>
                </a:solidFill>
              </a:rPr>
              <a:t>comparación entre los bancos</a:t>
            </a:r>
            <a:r>
              <a:rPr lang="es-CO" sz="1500" dirty="0"/>
              <a:t>, tomando como </a:t>
            </a:r>
            <a:r>
              <a:rPr lang="es-CO" sz="1500" b="1" dirty="0">
                <a:solidFill>
                  <a:srgbClr val="990000"/>
                </a:solidFill>
              </a:rPr>
              <a:t>base del total de quejas en trámite, el número de cuentas y clientes</a:t>
            </a:r>
            <a:r>
              <a:rPr lang="es-CO" sz="1500" dirty="0"/>
              <a:t>.</a:t>
            </a:r>
          </a:p>
          <a:p>
            <a:pPr marL="285750" indent="-285750" algn="just">
              <a:buClr>
                <a:srgbClr val="990000"/>
              </a:buClr>
              <a:buFont typeface="Arial" panose="020B0604020202020204" pitchFamily="34" charset="0"/>
              <a:buChar char="•"/>
            </a:pPr>
            <a:endParaRPr lang="es-CO" sz="1100" dirty="0"/>
          </a:p>
          <a:p>
            <a:pPr marL="285750" indent="-285750" algn="just">
              <a:buClr>
                <a:srgbClr val="990000"/>
              </a:buClr>
              <a:buFont typeface="Arial" panose="020B0604020202020204" pitchFamily="34" charset="0"/>
              <a:buChar char="•"/>
            </a:pPr>
            <a:r>
              <a:rPr lang="es-CO" sz="1500" dirty="0"/>
              <a:t>Se identificaron </a:t>
            </a:r>
            <a:r>
              <a:rPr lang="es-CO" sz="1500" b="1" dirty="0">
                <a:solidFill>
                  <a:srgbClr val="990000"/>
                </a:solidFill>
              </a:rPr>
              <a:t>motivos de queja</a:t>
            </a:r>
            <a:r>
              <a:rPr lang="es-CO" sz="1500" dirty="0">
                <a:solidFill>
                  <a:srgbClr val="990000"/>
                </a:solidFill>
              </a:rPr>
              <a:t> </a:t>
            </a:r>
            <a:r>
              <a:rPr lang="es-CO" sz="1500" dirty="0"/>
              <a:t>y se hizo la comparación entre entidades.</a:t>
            </a:r>
          </a:p>
          <a:p>
            <a:pPr algn="just">
              <a:buClr>
                <a:srgbClr val="990000"/>
              </a:buClr>
            </a:pPr>
            <a:endParaRPr lang="es-CO" sz="1100" dirty="0"/>
          </a:p>
          <a:p>
            <a:pPr algn="just">
              <a:buClr>
                <a:srgbClr val="990000"/>
              </a:buClr>
            </a:pPr>
            <a:r>
              <a:rPr lang="es-CO" sz="1100" b="1" dirty="0">
                <a:solidFill>
                  <a:srgbClr val="990000"/>
                </a:solidFill>
              </a:rPr>
              <a:t>.</a:t>
            </a:r>
          </a:p>
        </p:txBody>
      </p:sp>
      <p:sp>
        <p:nvSpPr>
          <p:cNvPr id="3" name="3 Rectángulo"/>
          <p:cNvSpPr/>
          <p:nvPr/>
        </p:nvSpPr>
        <p:spPr>
          <a:xfrm>
            <a:off x="4341338" y="260648"/>
            <a:ext cx="7814988" cy="555345"/>
          </a:xfrm>
          <a:prstGeom prst="rect">
            <a:avLst/>
          </a:prstGeom>
          <a:noFill/>
        </p:spPr>
        <p:txBody>
          <a:bodyPr wrap="square">
            <a:spAutoFit/>
          </a:bodyPr>
          <a:lstStyle/>
          <a:p>
            <a:pPr marL="514350" indent="-514350" algn="r" fontAlgn="auto">
              <a:lnSpc>
                <a:spcPct val="75000"/>
              </a:lnSpc>
              <a:spcBef>
                <a:spcPts val="0"/>
              </a:spcBef>
              <a:spcAft>
                <a:spcPts val="0"/>
              </a:spcAft>
              <a:defRPr/>
            </a:pPr>
            <a:r>
              <a:rPr lang="es-CO" sz="4000" b="1" dirty="0">
                <a:solidFill>
                  <a:schemeClr val="bg1"/>
                </a:solidFill>
                <a:latin typeface="Arial" panose="020B0604020202020204" pitchFamily="34" charset="0"/>
                <a:cs typeface="Arial" panose="020B0604020202020204" pitchFamily="34" charset="0"/>
              </a:rPr>
              <a:t>Evolución quejas</a:t>
            </a:r>
          </a:p>
        </p:txBody>
      </p:sp>
    </p:spTree>
    <p:extLst>
      <p:ext uri="{BB962C8B-B14F-4D97-AF65-F5344CB8AC3E}">
        <p14:creationId xmlns:p14="http://schemas.microsoft.com/office/powerpoint/2010/main" val="4255411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0" y="1111619"/>
            <a:ext cx="12192000" cy="923330"/>
          </a:xfrm>
          <a:prstGeom prst="rect">
            <a:avLst/>
          </a:prstGeom>
          <a:noFill/>
        </p:spPr>
        <p:txBody>
          <a:bodyPr wrap="square" rtlCol="0">
            <a:spAutoFit/>
          </a:bodyPr>
          <a:lstStyle/>
          <a:p>
            <a:pPr marL="285750" indent="-285750" algn="just">
              <a:buClr>
                <a:srgbClr val="990000"/>
              </a:buClr>
              <a:buFont typeface="Arial" panose="020B0604020202020204" pitchFamily="34" charset="0"/>
              <a:buChar char="•"/>
            </a:pPr>
            <a:r>
              <a:rPr lang="es-CO" dirty="0"/>
              <a:t>Las </a:t>
            </a:r>
            <a:r>
              <a:rPr lang="es-CO" b="1" dirty="0">
                <a:solidFill>
                  <a:srgbClr val="990000"/>
                </a:solidFill>
              </a:rPr>
              <a:t>quejas en trámite </a:t>
            </a:r>
            <a:r>
              <a:rPr lang="es-CO" dirty="0"/>
              <a:t>durante el periodo asociadas al motivo </a:t>
            </a:r>
            <a:r>
              <a:rPr lang="es-CO" b="1" dirty="0">
                <a:solidFill>
                  <a:srgbClr val="990000"/>
                </a:solidFill>
              </a:rPr>
              <a:t>gravamen movimientos financieros </a:t>
            </a:r>
            <a:r>
              <a:rPr lang="es-CO" dirty="0"/>
              <a:t>ascendieron a </a:t>
            </a:r>
            <a:r>
              <a:rPr lang="es-CO" b="1" dirty="0"/>
              <a:t>848 </a:t>
            </a:r>
            <a:r>
              <a:rPr lang="es-CO" dirty="0"/>
              <a:t>presentando una </a:t>
            </a:r>
            <a:r>
              <a:rPr lang="es-CO" b="1" dirty="0"/>
              <a:t>disminución </a:t>
            </a:r>
            <a:r>
              <a:rPr lang="es-CO" dirty="0"/>
              <a:t>de </a:t>
            </a:r>
            <a:r>
              <a:rPr lang="es-CO" b="1" dirty="0"/>
              <a:t>46.2%</a:t>
            </a:r>
            <a:r>
              <a:rPr lang="es-CO" dirty="0"/>
              <a:t> frente al trimestre anterior. Las quejas en trámite representan el 0.03% del total de cuentas corrientes.</a:t>
            </a:r>
            <a:endParaRPr lang="es-CO" b="1" dirty="0"/>
          </a:p>
        </p:txBody>
      </p:sp>
      <p:sp>
        <p:nvSpPr>
          <p:cNvPr id="6" name="3 Rectángulo"/>
          <p:cNvSpPr/>
          <p:nvPr/>
        </p:nvSpPr>
        <p:spPr>
          <a:xfrm>
            <a:off x="5781675" y="251569"/>
            <a:ext cx="6410325" cy="555345"/>
          </a:xfrm>
          <a:prstGeom prst="rect">
            <a:avLst/>
          </a:prstGeom>
          <a:noFill/>
        </p:spPr>
        <p:txBody>
          <a:bodyPr>
            <a:spAutoFit/>
          </a:bodyPr>
          <a:lstStyle/>
          <a:p>
            <a:pPr marL="514350" indent="-514350" algn="r" fontAlgn="auto">
              <a:lnSpc>
                <a:spcPct val="75000"/>
              </a:lnSpc>
              <a:spcBef>
                <a:spcPts val="0"/>
              </a:spcBef>
              <a:spcAft>
                <a:spcPts val="0"/>
              </a:spcAft>
              <a:defRPr/>
            </a:pPr>
            <a:r>
              <a:rPr lang="es-CO" sz="4000" b="1" dirty="0">
                <a:solidFill>
                  <a:schemeClr val="bg1"/>
                </a:solidFill>
                <a:latin typeface="Arial" panose="020B0604020202020204" pitchFamily="34" charset="0"/>
                <a:cs typeface="Arial" panose="020B0604020202020204" pitchFamily="34" charset="0"/>
              </a:rPr>
              <a:t>Quejas cuenta corriente</a:t>
            </a:r>
          </a:p>
        </p:txBody>
      </p:sp>
      <p:sp>
        <p:nvSpPr>
          <p:cNvPr id="9" name="8 Rectángulo"/>
          <p:cNvSpPr/>
          <p:nvPr/>
        </p:nvSpPr>
        <p:spPr>
          <a:xfrm>
            <a:off x="5951984" y="6483320"/>
            <a:ext cx="5491162" cy="246221"/>
          </a:xfrm>
          <a:prstGeom prst="rect">
            <a:avLst/>
          </a:prstGeom>
        </p:spPr>
        <p:txBody>
          <a:bodyPr wrap="square">
            <a:spAutoFit/>
          </a:bodyPr>
          <a:lstStyle/>
          <a:p>
            <a:pPr algn="r"/>
            <a:r>
              <a:rPr lang="es-CO" sz="1000" dirty="0"/>
              <a:t>Fuente: Formato 378, 379  y 459. Fecha proceso información: 27 de agosto 2020</a:t>
            </a:r>
          </a:p>
        </p:txBody>
      </p:sp>
      <p:pic>
        <p:nvPicPr>
          <p:cNvPr id="2" name="Imagen 1">
            <a:extLst>
              <a:ext uri="{FF2B5EF4-FFF2-40B4-BE49-F238E27FC236}">
                <a16:creationId xmlns:a16="http://schemas.microsoft.com/office/drawing/2014/main" id="{861E4B0C-1EF7-488A-A3F4-BF6626573D0E}"/>
              </a:ext>
            </a:extLst>
          </p:cNvPr>
          <p:cNvPicPr>
            <a:picLocks noChangeAspect="1"/>
          </p:cNvPicPr>
          <p:nvPr/>
        </p:nvPicPr>
        <p:blipFill>
          <a:blip r:embed="rId3"/>
          <a:stretch>
            <a:fillRect/>
          </a:stretch>
        </p:blipFill>
        <p:spPr>
          <a:xfrm>
            <a:off x="191344" y="2132856"/>
            <a:ext cx="11737304" cy="4032448"/>
          </a:xfrm>
          <a:prstGeom prst="rect">
            <a:avLst/>
          </a:prstGeom>
        </p:spPr>
      </p:pic>
    </p:spTree>
    <p:extLst>
      <p:ext uri="{BB962C8B-B14F-4D97-AF65-F5344CB8AC3E}">
        <p14:creationId xmlns:p14="http://schemas.microsoft.com/office/powerpoint/2010/main" val="2845248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0" y="1111619"/>
            <a:ext cx="12192000" cy="1200329"/>
          </a:xfrm>
          <a:prstGeom prst="rect">
            <a:avLst/>
          </a:prstGeom>
          <a:noFill/>
        </p:spPr>
        <p:txBody>
          <a:bodyPr wrap="square" rtlCol="0">
            <a:spAutoFit/>
          </a:bodyPr>
          <a:lstStyle/>
          <a:p>
            <a:pPr marL="285750" indent="-285750" algn="just">
              <a:buClr>
                <a:srgbClr val="990000"/>
              </a:buClr>
              <a:buFont typeface="Arial" panose="020B0604020202020204" pitchFamily="34" charset="0"/>
              <a:buChar char="•"/>
            </a:pPr>
            <a:r>
              <a:rPr lang="es-CO" dirty="0"/>
              <a:t>Las </a:t>
            </a:r>
            <a:r>
              <a:rPr lang="es-CO" b="1" dirty="0">
                <a:solidFill>
                  <a:srgbClr val="990000"/>
                </a:solidFill>
              </a:rPr>
              <a:t>quejas en trámite </a:t>
            </a:r>
            <a:r>
              <a:rPr lang="es-CO" dirty="0"/>
              <a:t>durante el periodo asociadas al motivo </a:t>
            </a:r>
            <a:r>
              <a:rPr lang="es-CO" b="1" dirty="0">
                <a:solidFill>
                  <a:srgbClr val="990000"/>
                </a:solidFill>
              </a:rPr>
              <a:t>descuentos injustificados  </a:t>
            </a:r>
            <a:r>
              <a:rPr lang="es-CO" dirty="0"/>
              <a:t>ascendieron a </a:t>
            </a:r>
            <a:r>
              <a:rPr lang="es-CO" b="1" dirty="0"/>
              <a:t>825 </a:t>
            </a:r>
            <a:r>
              <a:rPr lang="es-CO" dirty="0"/>
              <a:t>presentando una </a:t>
            </a:r>
            <a:r>
              <a:rPr lang="es-CO" b="1" dirty="0"/>
              <a:t>disminución</a:t>
            </a:r>
            <a:r>
              <a:rPr lang="es-CO" dirty="0"/>
              <a:t> de </a:t>
            </a:r>
            <a:r>
              <a:rPr lang="es-CO" b="1" dirty="0"/>
              <a:t>32.3%</a:t>
            </a:r>
            <a:r>
              <a:rPr lang="es-CO" dirty="0"/>
              <a:t> frente al trimestre anterior. Las quejas en trámite representan el 0.03% del total de cuentas corrientes.</a:t>
            </a:r>
            <a:endParaRPr lang="es-CO" b="1" dirty="0"/>
          </a:p>
          <a:p>
            <a:pPr marL="285750" indent="-285750" algn="just">
              <a:buClr>
                <a:srgbClr val="990000"/>
              </a:buClr>
              <a:buFont typeface="Arial" panose="020B0604020202020204" pitchFamily="34" charset="0"/>
              <a:buChar char="•"/>
            </a:pPr>
            <a:endParaRPr lang="es-CO" b="1" dirty="0"/>
          </a:p>
        </p:txBody>
      </p:sp>
      <p:sp>
        <p:nvSpPr>
          <p:cNvPr id="6" name="3 Rectángulo"/>
          <p:cNvSpPr/>
          <p:nvPr/>
        </p:nvSpPr>
        <p:spPr>
          <a:xfrm>
            <a:off x="5781675" y="251569"/>
            <a:ext cx="6410325" cy="555345"/>
          </a:xfrm>
          <a:prstGeom prst="rect">
            <a:avLst/>
          </a:prstGeom>
          <a:noFill/>
        </p:spPr>
        <p:txBody>
          <a:bodyPr>
            <a:spAutoFit/>
          </a:bodyPr>
          <a:lstStyle/>
          <a:p>
            <a:pPr marL="514350" indent="-514350" algn="r" fontAlgn="auto">
              <a:lnSpc>
                <a:spcPct val="75000"/>
              </a:lnSpc>
              <a:spcBef>
                <a:spcPts val="0"/>
              </a:spcBef>
              <a:spcAft>
                <a:spcPts val="0"/>
              </a:spcAft>
              <a:defRPr/>
            </a:pPr>
            <a:r>
              <a:rPr lang="es-CO" sz="4000" b="1" dirty="0">
                <a:solidFill>
                  <a:schemeClr val="bg1"/>
                </a:solidFill>
                <a:latin typeface="Arial" panose="020B0604020202020204" pitchFamily="34" charset="0"/>
                <a:cs typeface="Arial" panose="020B0604020202020204" pitchFamily="34" charset="0"/>
              </a:rPr>
              <a:t>Quejas cuenta corriente</a:t>
            </a:r>
          </a:p>
        </p:txBody>
      </p:sp>
      <p:sp>
        <p:nvSpPr>
          <p:cNvPr id="9" name="8 Rectángulo"/>
          <p:cNvSpPr/>
          <p:nvPr/>
        </p:nvSpPr>
        <p:spPr>
          <a:xfrm>
            <a:off x="5951984" y="6483320"/>
            <a:ext cx="5491162" cy="246221"/>
          </a:xfrm>
          <a:prstGeom prst="rect">
            <a:avLst/>
          </a:prstGeom>
        </p:spPr>
        <p:txBody>
          <a:bodyPr wrap="square">
            <a:spAutoFit/>
          </a:bodyPr>
          <a:lstStyle/>
          <a:p>
            <a:pPr algn="r"/>
            <a:r>
              <a:rPr lang="es-CO" sz="1000" dirty="0"/>
              <a:t>Fuente: Formato 378, 379  y 459. Fecha proceso información: 27 de agosto  2020</a:t>
            </a:r>
          </a:p>
        </p:txBody>
      </p:sp>
      <p:pic>
        <p:nvPicPr>
          <p:cNvPr id="2" name="Imagen 1">
            <a:extLst>
              <a:ext uri="{FF2B5EF4-FFF2-40B4-BE49-F238E27FC236}">
                <a16:creationId xmlns:a16="http://schemas.microsoft.com/office/drawing/2014/main" id="{DE62F7CF-6410-45ED-B3C5-2C69DF2ED46D}"/>
              </a:ext>
            </a:extLst>
          </p:cNvPr>
          <p:cNvPicPr>
            <a:picLocks noChangeAspect="1"/>
          </p:cNvPicPr>
          <p:nvPr/>
        </p:nvPicPr>
        <p:blipFill>
          <a:blip r:embed="rId3"/>
          <a:stretch>
            <a:fillRect/>
          </a:stretch>
        </p:blipFill>
        <p:spPr>
          <a:xfrm>
            <a:off x="191344" y="2311948"/>
            <a:ext cx="11377264" cy="3925364"/>
          </a:xfrm>
          <a:prstGeom prst="rect">
            <a:avLst/>
          </a:prstGeom>
        </p:spPr>
      </p:pic>
    </p:spTree>
    <p:extLst>
      <p:ext uri="{BB962C8B-B14F-4D97-AF65-F5344CB8AC3E}">
        <p14:creationId xmlns:p14="http://schemas.microsoft.com/office/powerpoint/2010/main" val="2755284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3 Rectángulo"/>
          <p:cNvSpPr/>
          <p:nvPr/>
        </p:nvSpPr>
        <p:spPr>
          <a:xfrm>
            <a:off x="4016972" y="241721"/>
            <a:ext cx="8175028" cy="553998"/>
          </a:xfrm>
          <a:prstGeom prst="rect">
            <a:avLst/>
          </a:prstGeom>
          <a:noFill/>
        </p:spPr>
        <p:txBody>
          <a:bodyPr wrap="square">
            <a:spAutoFit/>
          </a:bodyPr>
          <a:lstStyle/>
          <a:p>
            <a:pPr marL="514350" indent="-514350" algn="r" fontAlgn="auto">
              <a:lnSpc>
                <a:spcPct val="75000"/>
              </a:lnSpc>
              <a:spcBef>
                <a:spcPts val="0"/>
              </a:spcBef>
              <a:spcAft>
                <a:spcPts val="0"/>
              </a:spcAft>
              <a:defRPr/>
            </a:pPr>
            <a:r>
              <a:rPr lang="es-CO" sz="4000" b="1" dirty="0">
                <a:solidFill>
                  <a:schemeClr val="bg1"/>
                </a:solidFill>
                <a:latin typeface="Arial" panose="020B0604020202020204" pitchFamily="34" charset="0"/>
                <a:cs typeface="Arial" panose="020B0604020202020204" pitchFamily="34" charset="0"/>
              </a:rPr>
              <a:t>Quejas crédito de vivienda</a:t>
            </a:r>
          </a:p>
        </p:txBody>
      </p:sp>
      <p:sp>
        <p:nvSpPr>
          <p:cNvPr id="8" name="7 Rectángulo"/>
          <p:cNvSpPr/>
          <p:nvPr/>
        </p:nvSpPr>
        <p:spPr>
          <a:xfrm>
            <a:off x="2783632" y="6416224"/>
            <a:ext cx="8964487" cy="400110"/>
          </a:xfrm>
          <a:prstGeom prst="rect">
            <a:avLst/>
          </a:prstGeom>
        </p:spPr>
        <p:txBody>
          <a:bodyPr wrap="square">
            <a:spAutoFit/>
          </a:bodyPr>
          <a:lstStyle/>
          <a:p>
            <a:pPr algn="r"/>
            <a:r>
              <a:rPr lang="es-CO" sz="1000" dirty="0"/>
              <a:t>Fuente: Formato 378, 379  y 341. Para el indicador por cada 100 deudores se toma en cuenta los deudores únicos, independientemente del número de créditos que tengan. Fecha proceso información: 27 de agosto 2020</a:t>
            </a:r>
          </a:p>
        </p:txBody>
      </p:sp>
      <p:pic>
        <p:nvPicPr>
          <p:cNvPr id="2" name="Imagen 1">
            <a:extLst>
              <a:ext uri="{FF2B5EF4-FFF2-40B4-BE49-F238E27FC236}">
                <a16:creationId xmlns:a16="http://schemas.microsoft.com/office/drawing/2014/main" id="{396504C3-C8EC-491B-B100-31AE4AD9105F}"/>
              </a:ext>
            </a:extLst>
          </p:cNvPr>
          <p:cNvPicPr>
            <a:picLocks noChangeAspect="1"/>
          </p:cNvPicPr>
          <p:nvPr/>
        </p:nvPicPr>
        <p:blipFill>
          <a:blip r:embed="rId3"/>
          <a:stretch>
            <a:fillRect/>
          </a:stretch>
        </p:blipFill>
        <p:spPr>
          <a:xfrm>
            <a:off x="299356" y="2668563"/>
            <a:ext cx="11593288" cy="3633654"/>
          </a:xfrm>
          <a:prstGeom prst="rect">
            <a:avLst/>
          </a:prstGeom>
        </p:spPr>
      </p:pic>
      <p:sp>
        <p:nvSpPr>
          <p:cNvPr id="7" name="6 CuadroTexto"/>
          <p:cNvSpPr txBox="1"/>
          <p:nvPr/>
        </p:nvSpPr>
        <p:spPr>
          <a:xfrm>
            <a:off x="-36004" y="1052736"/>
            <a:ext cx="12192000" cy="1338828"/>
          </a:xfrm>
          <a:prstGeom prst="rect">
            <a:avLst/>
          </a:prstGeom>
          <a:noFill/>
        </p:spPr>
        <p:txBody>
          <a:bodyPr wrap="square" rtlCol="0">
            <a:spAutoFit/>
          </a:bodyPr>
          <a:lstStyle/>
          <a:p>
            <a:pPr marL="285750" indent="-285750" algn="just">
              <a:buClr>
                <a:srgbClr val="990000"/>
              </a:buClr>
              <a:buFont typeface="Arial" panose="020B0604020202020204" pitchFamily="34" charset="0"/>
              <a:buChar char="•"/>
            </a:pPr>
            <a:r>
              <a:rPr lang="es-CO" dirty="0"/>
              <a:t>Durante el segundo trimestre de 2020 el </a:t>
            </a:r>
            <a:r>
              <a:rPr lang="es-CO" b="1" dirty="0">
                <a:solidFill>
                  <a:srgbClr val="990000"/>
                </a:solidFill>
              </a:rPr>
              <a:t>total de quejas en trámite a cargo de los bancos y DCF</a:t>
            </a:r>
            <a:r>
              <a:rPr lang="es-CO" dirty="0">
                <a:solidFill>
                  <a:srgbClr val="990000"/>
                </a:solidFill>
              </a:rPr>
              <a:t> </a:t>
            </a:r>
            <a:r>
              <a:rPr lang="es-CO" dirty="0"/>
              <a:t>fue de</a:t>
            </a:r>
            <a:r>
              <a:rPr lang="es-CO" dirty="0">
                <a:solidFill>
                  <a:srgbClr val="00B050"/>
                </a:solidFill>
              </a:rPr>
              <a:t> </a:t>
            </a:r>
            <a:r>
              <a:rPr lang="es-CO" b="1" dirty="0"/>
              <a:t>8,889</a:t>
            </a:r>
            <a:r>
              <a:rPr lang="es-CO" dirty="0">
                <a:solidFill>
                  <a:srgbClr val="FF0000"/>
                </a:solidFill>
              </a:rPr>
              <a:t> </a:t>
            </a:r>
            <a:r>
              <a:rPr lang="es-CO" dirty="0"/>
              <a:t>presentando un </a:t>
            </a:r>
            <a:r>
              <a:rPr lang="es-CO" b="1" dirty="0"/>
              <a:t>aumento </a:t>
            </a:r>
            <a:r>
              <a:rPr lang="es-CO" dirty="0"/>
              <a:t>de </a:t>
            </a:r>
            <a:r>
              <a:rPr lang="es-CO" b="1" dirty="0"/>
              <a:t>95.2%</a:t>
            </a:r>
            <a:r>
              <a:rPr lang="es-CO" dirty="0"/>
              <a:t> frente al trimestre anterior. Las quejas en trámite representan el 1.0% del total de créditos de vivienda.</a:t>
            </a:r>
          </a:p>
          <a:p>
            <a:pPr marL="285750" indent="-285750" algn="just">
              <a:buClr>
                <a:srgbClr val="990000"/>
              </a:buClr>
              <a:buFont typeface="Arial" panose="020B0604020202020204" pitchFamily="34" charset="0"/>
              <a:buChar char="•"/>
            </a:pPr>
            <a:endParaRPr lang="es-CO" sz="900" dirty="0"/>
          </a:p>
          <a:p>
            <a:pPr marL="285750" indent="-285750" algn="just">
              <a:buClr>
                <a:srgbClr val="990000"/>
              </a:buClr>
              <a:buFont typeface="Arial" panose="020B0604020202020204" pitchFamily="34" charset="0"/>
              <a:buChar char="•"/>
            </a:pPr>
            <a:r>
              <a:rPr lang="es-CO" dirty="0"/>
              <a:t>Con base en el indicador construido para cada uno de los bancos que ofrece el producto es:</a:t>
            </a:r>
          </a:p>
        </p:txBody>
      </p:sp>
    </p:spTree>
    <p:extLst>
      <p:ext uri="{BB962C8B-B14F-4D97-AF65-F5344CB8AC3E}">
        <p14:creationId xmlns:p14="http://schemas.microsoft.com/office/powerpoint/2010/main" val="2215251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Rectángulo"/>
          <p:cNvSpPr/>
          <p:nvPr/>
        </p:nvSpPr>
        <p:spPr>
          <a:xfrm>
            <a:off x="5781675" y="274003"/>
            <a:ext cx="6410325" cy="553998"/>
          </a:xfrm>
          <a:prstGeom prst="rect">
            <a:avLst/>
          </a:prstGeom>
          <a:noFill/>
        </p:spPr>
        <p:txBody>
          <a:bodyPr>
            <a:spAutoFit/>
          </a:bodyPr>
          <a:lstStyle/>
          <a:p>
            <a:pPr marL="514350" indent="-514350" algn="r" fontAlgn="auto">
              <a:lnSpc>
                <a:spcPct val="75000"/>
              </a:lnSpc>
              <a:spcBef>
                <a:spcPts val="0"/>
              </a:spcBef>
              <a:spcAft>
                <a:spcPts val="0"/>
              </a:spcAft>
              <a:defRPr/>
            </a:pPr>
            <a:r>
              <a:rPr lang="es-CO" sz="4000" b="1" dirty="0">
                <a:solidFill>
                  <a:schemeClr val="bg1"/>
                </a:solidFill>
                <a:latin typeface="Arial Narrow" pitchFamily="34" charset="0"/>
              </a:rPr>
              <a:t>Quejas crédito de vivienda</a:t>
            </a:r>
          </a:p>
        </p:txBody>
      </p:sp>
      <p:sp>
        <p:nvSpPr>
          <p:cNvPr id="9" name="8 Rectángulo"/>
          <p:cNvSpPr/>
          <p:nvPr/>
        </p:nvSpPr>
        <p:spPr>
          <a:xfrm>
            <a:off x="2633995" y="6102261"/>
            <a:ext cx="8964487" cy="553998"/>
          </a:xfrm>
          <a:prstGeom prst="rect">
            <a:avLst/>
          </a:prstGeom>
        </p:spPr>
        <p:txBody>
          <a:bodyPr wrap="square">
            <a:spAutoFit/>
          </a:bodyPr>
          <a:lstStyle/>
          <a:p>
            <a:pPr algn="r"/>
            <a:r>
              <a:rPr lang="es-CO" sz="1000" dirty="0"/>
              <a:t>Fuente: Formato 378, 379  y 341. Para el indicador por cada 100 deudores se toma en cuenta los deudores únicos, independientemente del número de créditos que tengan. Fecha proceso información: 27 de agosto 2020</a:t>
            </a:r>
          </a:p>
          <a:p>
            <a:pPr algn="r"/>
            <a:endParaRPr lang="es-CO" sz="1000" dirty="0"/>
          </a:p>
        </p:txBody>
      </p:sp>
      <p:pic>
        <p:nvPicPr>
          <p:cNvPr id="2" name="Imagen 1">
            <a:extLst>
              <a:ext uri="{FF2B5EF4-FFF2-40B4-BE49-F238E27FC236}">
                <a16:creationId xmlns:a16="http://schemas.microsoft.com/office/drawing/2014/main" id="{4004EB6C-9778-4075-84B6-A39E0DC042B5}"/>
              </a:ext>
            </a:extLst>
          </p:cNvPr>
          <p:cNvPicPr>
            <a:picLocks noChangeAspect="1"/>
          </p:cNvPicPr>
          <p:nvPr/>
        </p:nvPicPr>
        <p:blipFill>
          <a:blip r:embed="rId3"/>
          <a:stretch>
            <a:fillRect/>
          </a:stretch>
        </p:blipFill>
        <p:spPr>
          <a:xfrm>
            <a:off x="335360" y="2458311"/>
            <a:ext cx="11449272" cy="3744992"/>
          </a:xfrm>
          <a:prstGeom prst="rect">
            <a:avLst/>
          </a:prstGeom>
        </p:spPr>
      </p:pic>
      <p:sp>
        <p:nvSpPr>
          <p:cNvPr id="7" name="6 CuadroTexto"/>
          <p:cNvSpPr txBox="1"/>
          <p:nvPr/>
        </p:nvSpPr>
        <p:spPr>
          <a:xfrm>
            <a:off x="0" y="1209526"/>
            <a:ext cx="12192000" cy="923330"/>
          </a:xfrm>
          <a:prstGeom prst="rect">
            <a:avLst/>
          </a:prstGeom>
          <a:noFill/>
        </p:spPr>
        <p:txBody>
          <a:bodyPr wrap="square" rtlCol="0">
            <a:spAutoFit/>
          </a:bodyPr>
          <a:lstStyle/>
          <a:p>
            <a:pPr marL="285750" indent="-285750" algn="just">
              <a:buClr>
                <a:srgbClr val="990000"/>
              </a:buClr>
              <a:buFont typeface="Arial" panose="020B0604020202020204" pitchFamily="34" charset="0"/>
              <a:buChar char="•"/>
            </a:pPr>
            <a:r>
              <a:rPr lang="es-CO" dirty="0"/>
              <a:t>Las </a:t>
            </a:r>
            <a:r>
              <a:rPr lang="es-CO" b="1" dirty="0">
                <a:solidFill>
                  <a:srgbClr val="990000"/>
                </a:solidFill>
              </a:rPr>
              <a:t>quejas en trámite </a:t>
            </a:r>
            <a:r>
              <a:rPr lang="es-CO" dirty="0"/>
              <a:t>durante el periodo asociadas al motivo </a:t>
            </a:r>
            <a:r>
              <a:rPr lang="es-CO" b="1" dirty="0">
                <a:solidFill>
                  <a:srgbClr val="990000"/>
                </a:solidFill>
              </a:rPr>
              <a:t>aspectos contractuales (incumplimiento y/o modificación) </a:t>
            </a:r>
            <a:r>
              <a:rPr lang="es-CO" dirty="0"/>
              <a:t>ascendieron a </a:t>
            </a:r>
            <a:r>
              <a:rPr lang="es-CO" b="1" dirty="0"/>
              <a:t>2,860</a:t>
            </a:r>
            <a:r>
              <a:rPr lang="es-CO" dirty="0">
                <a:solidFill>
                  <a:srgbClr val="FF0000"/>
                </a:solidFill>
              </a:rPr>
              <a:t> </a:t>
            </a:r>
            <a:r>
              <a:rPr lang="es-CO" dirty="0"/>
              <a:t>presentando un </a:t>
            </a:r>
            <a:r>
              <a:rPr lang="es-CO" b="1" dirty="0"/>
              <a:t>aumento </a:t>
            </a:r>
            <a:r>
              <a:rPr lang="es-CO" dirty="0"/>
              <a:t>de </a:t>
            </a:r>
            <a:r>
              <a:rPr lang="es-CO" b="1" dirty="0"/>
              <a:t>532.7%</a:t>
            </a:r>
            <a:r>
              <a:rPr lang="es-CO" dirty="0"/>
              <a:t> frente al trimestre anterior. Las quejas en trámite representan el 0.3% del total de créditos de vivienda. </a:t>
            </a:r>
            <a:endParaRPr lang="es-CO" dirty="0">
              <a:solidFill>
                <a:srgbClr val="FF0000"/>
              </a:solidFill>
            </a:endParaRPr>
          </a:p>
        </p:txBody>
      </p:sp>
    </p:spTree>
    <p:extLst>
      <p:ext uri="{BB962C8B-B14F-4D97-AF65-F5344CB8AC3E}">
        <p14:creationId xmlns:p14="http://schemas.microsoft.com/office/powerpoint/2010/main" val="1698070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0" y="1054479"/>
            <a:ext cx="12192000" cy="1200329"/>
          </a:xfrm>
          <a:prstGeom prst="rect">
            <a:avLst/>
          </a:prstGeom>
          <a:noFill/>
        </p:spPr>
        <p:txBody>
          <a:bodyPr wrap="square" rtlCol="0">
            <a:spAutoFit/>
          </a:bodyPr>
          <a:lstStyle/>
          <a:p>
            <a:pPr marL="285750" indent="-285750" algn="just">
              <a:buClr>
                <a:srgbClr val="990000"/>
              </a:buClr>
              <a:buFont typeface="Arial" panose="020B0604020202020204" pitchFamily="34" charset="0"/>
              <a:buChar char="•"/>
            </a:pPr>
            <a:r>
              <a:rPr lang="es-CO" dirty="0"/>
              <a:t>Las </a:t>
            </a:r>
            <a:r>
              <a:rPr lang="es-CO" b="1" dirty="0">
                <a:solidFill>
                  <a:srgbClr val="990000"/>
                </a:solidFill>
              </a:rPr>
              <a:t>quejas en trámite </a:t>
            </a:r>
            <a:r>
              <a:rPr lang="es-CO" dirty="0"/>
              <a:t>durante el periodo asociadas al motivo </a:t>
            </a:r>
            <a:r>
              <a:rPr lang="es-CO" b="1" dirty="0">
                <a:solidFill>
                  <a:srgbClr val="990000"/>
                </a:solidFill>
              </a:rPr>
              <a:t>revisión y/o liquidación </a:t>
            </a:r>
            <a:r>
              <a:rPr lang="es-CO" dirty="0"/>
              <a:t>ascendieron a </a:t>
            </a:r>
            <a:r>
              <a:rPr lang="es-CO" b="1" dirty="0"/>
              <a:t>2,675</a:t>
            </a:r>
            <a:r>
              <a:rPr lang="es-CO" dirty="0">
                <a:solidFill>
                  <a:srgbClr val="FF0000"/>
                </a:solidFill>
              </a:rPr>
              <a:t> </a:t>
            </a:r>
            <a:r>
              <a:rPr lang="es-CO" dirty="0"/>
              <a:t>presentando un </a:t>
            </a:r>
            <a:r>
              <a:rPr lang="es-CO" b="1" dirty="0"/>
              <a:t>aumento </a:t>
            </a:r>
            <a:r>
              <a:rPr lang="es-CO" dirty="0"/>
              <a:t>de </a:t>
            </a:r>
            <a:r>
              <a:rPr lang="es-CO" b="1" dirty="0"/>
              <a:t>14.9%</a:t>
            </a:r>
            <a:r>
              <a:rPr lang="es-CO" dirty="0"/>
              <a:t> frente al trimestre anterior. Las quejas en trámite representan el 0.3% del total de créditos de vivienda.</a:t>
            </a:r>
            <a:endParaRPr lang="es-CO" dirty="0">
              <a:solidFill>
                <a:srgbClr val="FF0000"/>
              </a:solidFill>
            </a:endParaRPr>
          </a:p>
          <a:p>
            <a:pPr marL="285750" indent="-285750" algn="just">
              <a:buClr>
                <a:srgbClr val="990000"/>
              </a:buClr>
              <a:buFont typeface="Arial" panose="020B0604020202020204" pitchFamily="34" charset="0"/>
              <a:buChar char="•"/>
            </a:pPr>
            <a:endParaRPr lang="es-CO" dirty="0">
              <a:solidFill>
                <a:srgbClr val="FF0000"/>
              </a:solidFill>
            </a:endParaRPr>
          </a:p>
        </p:txBody>
      </p:sp>
      <p:sp>
        <p:nvSpPr>
          <p:cNvPr id="6" name="3 Rectángulo"/>
          <p:cNvSpPr/>
          <p:nvPr/>
        </p:nvSpPr>
        <p:spPr>
          <a:xfrm>
            <a:off x="5781675" y="274003"/>
            <a:ext cx="6410325" cy="553998"/>
          </a:xfrm>
          <a:prstGeom prst="rect">
            <a:avLst/>
          </a:prstGeom>
          <a:noFill/>
        </p:spPr>
        <p:txBody>
          <a:bodyPr>
            <a:spAutoFit/>
          </a:bodyPr>
          <a:lstStyle/>
          <a:p>
            <a:pPr marL="514350" indent="-514350" algn="r" fontAlgn="auto">
              <a:lnSpc>
                <a:spcPct val="75000"/>
              </a:lnSpc>
              <a:spcBef>
                <a:spcPts val="0"/>
              </a:spcBef>
              <a:spcAft>
                <a:spcPts val="0"/>
              </a:spcAft>
              <a:defRPr/>
            </a:pPr>
            <a:r>
              <a:rPr lang="es-CO" sz="4000" b="1" dirty="0">
                <a:solidFill>
                  <a:schemeClr val="bg1"/>
                </a:solidFill>
                <a:latin typeface="Arial Narrow" pitchFamily="34" charset="0"/>
              </a:rPr>
              <a:t>Quejas crédito de vivienda</a:t>
            </a:r>
          </a:p>
        </p:txBody>
      </p:sp>
      <p:sp>
        <p:nvSpPr>
          <p:cNvPr id="9" name="8 Rectángulo"/>
          <p:cNvSpPr/>
          <p:nvPr/>
        </p:nvSpPr>
        <p:spPr>
          <a:xfrm>
            <a:off x="2633995" y="6102261"/>
            <a:ext cx="8964487" cy="553998"/>
          </a:xfrm>
          <a:prstGeom prst="rect">
            <a:avLst/>
          </a:prstGeom>
        </p:spPr>
        <p:txBody>
          <a:bodyPr wrap="square">
            <a:spAutoFit/>
          </a:bodyPr>
          <a:lstStyle/>
          <a:p>
            <a:pPr algn="r"/>
            <a:r>
              <a:rPr lang="es-CO" sz="1000" dirty="0"/>
              <a:t>Fuente: Formato 378, 379  y 341. Para el indicador por cada 100 deudores se toma en cuenta los deudores únicos, independientemente del número de créditos que tengan. Fecha proceso información: 27 de agosto 2020</a:t>
            </a:r>
          </a:p>
          <a:p>
            <a:pPr algn="r"/>
            <a:endParaRPr lang="es-CO" sz="1000" dirty="0"/>
          </a:p>
        </p:txBody>
      </p:sp>
      <p:pic>
        <p:nvPicPr>
          <p:cNvPr id="2" name="Imagen 1">
            <a:extLst>
              <a:ext uri="{FF2B5EF4-FFF2-40B4-BE49-F238E27FC236}">
                <a16:creationId xmlns:a16="http://schemas.microsoft.com/office/drawing/2014/main" id="{2FEBE27D-2237-4F21-988F-84A69A438423}"/>
              </a:ext>
            </a:extLst>
          </p:cNvPr>
          <p:cNvPicPr>
            <a:picLocks noChangeAspect="1"/>
          </p:cNvPicPr>
          <p:nvPr/>
        </p:nvPicPr>
        <p:blipFill>
          <a:blip r:embed="rId3"/>
          <a:stretch>
            <a:fillRect/>
          </a:stretch>
        </p:blipFill>
        <p:spPr>
          <a:xfrm>
            <a:off x="334483" y="2060849"/>
            <a:ext cx="11523033" cy="3816424"/>
          </a:xfrm>
          <a:prstGeom prst="rect">
            <a:avLst/>
          </a:prstGeom>
        </p:spPr>
      </p:pic>
    </p:spTree>
    <p:extLst>
      <p:ext uri="{BB962C8B-B14F-4D97-AF65-F5344CB8AC3E}">
        <p14:creationId xmlns:p14="http://schemas.microsoft.com/office/powerpoint/2010/main" val="4012269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0" y="1054479"/>
            <a:ext cx="12192000" cy="1200329"/>
          </a:xfrm>
          <a:prstGeom prst="rect">
            <a:avLst/>
          </a:prstGeom>
          <a:noFill/>
        </p:spPr>
        <p:txBody>
          <a:bodyPr wrap="square" rtlCol="0">
            <a:spAutoFit/>
          </a:bodyPr>
          <a:lstStyle/>
          <a:p>
            <a:pPr marL="285750" indent="-285750" algn="just">
              <a:buClr>
                <a:srgbClr val="990000"/>
              </a:buClr>
              <a:buFont typeface="Arial" panose="020B0604020202020204" pitchFamily="34" charset="0"/>
              <a:buChar char="•"/>
            </a:pPr>
            <a:r>
              <a:rPr lang="es-CO" dirty="0"/>
              <a:t>Las </a:t>
            </a:r>
            <a:r>
              <a:rPr lang="es-CO" b="1" dirty="0">
                <a:solidFill>
                  <a:srgbClr val="990000"/>
                </a:solidFill>
              </a:rPr>
              <a:t>quejas en trámite </a:t>
            </a:r>
            <a:r>
              <a:rPr lang="es-CO" dirty="0"/>
              <a:t>durante el periodo asociadas al motivo </a:t>
            </a:r>
            <a:r>
              <a:rPr lang="es-CO" b="1" dirty="0">
                <a:solidFill>
                  <a:srgbClr val="990000"/>
                </a:solidFill>
              </a:rPr>
              <a:t>indebida atención al consumidor financiero – servicio </a:t>
            </a:r>
            <a:r>
              <a:rPr lang="es-CO" dirty="0"/>
              <a:t>ascendieron a </a:t>
            </a:r>
            <a:r>
              <a:rPr lang="es-CO" b="1" dirty="0"/>
              <a:t>880</a:t>
            </a:r>
            <a:r>
              <a:rPr lang="es-CO" dirty="0">
                <a:solidFill>
                  <a:srgbClr val="FF0000"/>
                </a:solidFill>
              </a:rPr>
              <a:t> </a:t>
            </a:r>
            <a:r>
              <a:rPr lang="es-CO" dirty="0"/>
              <a:t>presentando un </a:t>
            </a:r>
            <a:r>
              <a:rPr lang="es-CO" b="1" dirty="0"/>
              <a:t>aumento </a:t>
            </a:r>
            <a:r>
              <a:rPr lang="es-CO" dirty="0"/>
              <a:t>de </a:t>
            </a:r>
            <a:r>
              <a:rPr lang="es-CO" b="1" dirty="0"/>
              <a:t>213.2%</a:t>
            </a:r>
            <a:r>
              <a:rPr lang="es-CO" dirty="0"/>
              <a:t> frente al trimestre anterior. Las quejas en trámite representan el 0.3% del total de créditos de vivienda.</a:t>
            </a:r>
            <a:endParaRPr lang="es-CO" dirty="0">
              <a:solidFill>
                <a:srgbClr val="FF0000"/>
              </a:solidFill>
            </a:endParaRPr>
          </a:p>
          <a:p>
            <a:pPr marL="285750" indent="-285750" algn="just">
              <a:buClr>
                <a:srgbClr val="990000"/>
              </a:buClr>
              <a:buFont typeface="Arial" panose="020B0604020202020204" pitchFamily="34" charset="0"/>
              <a:buChar char="•"/>
            </a:pPr>
            <a:endParaRPr lang="es-CO" dirty="0">
              <a:solidFill>
                <a:srgbClr val="FF0000"/>
              </a:solidFill>
            </a:endParaRPr>
          </a:p>
        </p:txBody>
      </p:sp>
      <p:sp>
        <p:nvSpPr>
          <p:cNvPr id="6" name="3 Rectángulo"/>
          <p:cNvSpPr/>
          <p:nvPr/>
        </p:nvSpPr>
        <p:spPr>
          <a:xfrm>
            <a:off x="5781675" y="274003"/>
            <a:ext cx="6410325" cy="553998"/>
          </a:xfrm>
          <a:prstGeom prst="rect">
            <a:avLst/>
          </a:prstGeom>
          <a:noFill/>
        </p:spPr>
        <p:txBody>
          <a:bodyPr>
            <a:spAutoFit/>
          </a:bodyPr>
          <a:lstStyle/>
          <a:p>
            <a:pPr marL="514350" indent="-514350" algn="r" fontAlgn="auto">
              <a:lnSpc>
                <a:spcPct val="75000"/>
              </a:lnSpc>
              <a:spcBef>
                <a:spcPts val="0"/>
              </a:spcBef>
              <a:spcAft>
                <a:spcPts val="0"/>
              </a:spcAft>
              <a:defRPr/>
            </a:pPr>
            <a:r>
              <a:rPr lang="es-CO" sz="4000" b="1" dirty="0">
                <a:solidFill>
                  <a:schemeClr val="bg1"/>
                </a:solidFill>
                <a:latin typeface="Arial Narrow" pitchFamily="34" charset="0"/>
              </a:rPr>
              <a:t>Quejas crédito de vivienda</a:t>
            </a:r>
          </a:p>
        </p:txBody>
      </p:sp>
      <p:sp>
        <p:nvSpPr>
          <p:cNvPr id="9" name="8 Rectángulo"/>
          <p:cNvSpPr/>
          <p:nvPr/>
        </p:nvSpPr>
        <p:spPr>
          <a:xfrm>
            <a:off x="2633995" y="6102261"/>
            <a:ext cx="8964487" cy="553998"/>
          </a:xfrm>
          <a:prstGeom prst="rect">
            <a:avLst/>
          </a:prstGeom>
        </p:spPr>
        <p:txBody>
          <a:bodyPr wrap="square">
            <a:spAutoFit/>
          </a:bodyPr>
          <a:lstStyle/>
          <a:p>
            <a:pPr algn="r"/>
            <a:r>
              <a:rPr lang="es-CO" sz="1000" dirty="0"/>
              <a:t>Fuente: Formato 378, 379  y 341. Para el indicador por cada 100 deudores se toma en cuenta los deudores únicos, independientemente del número de créditos que tengan. Fecha proceso información: 27 de agosto 2020</a:t>
            </a:r>
          </a:p>
          <a:p>
            <a:pPr algn="r"/>
            <a:endParaRPr lang="es-CO" sz="1000" dirty="0"/>
          </a:p>
        </p:txBody>
      </p:sp>
      <p:pic>
        <p:nvPicPr>
          <p:cNvPr id="3" name="Imagen 2">
            <a:extLst>
              <a:ext uri="{FF2B5EF4-FFF2-40B4-BE49-F238E27FC236}">
                <a16:creationId xmlns:a16="http://schemas.microsoft.com/office/drawing/2014/main" id="{769DDFB1-AA73-486B-8A86-A5A20B25ECAF}"/>
              </a:ext>
            </a:extLst>
          </p:cNvPr>
          <p:cNvPicPr>
            <a:picLocks noChangeAspect="1"/>
          </p:cNvPicPr>
          <p:nvPr/>
        </p:nvPicPr>
        <p:blipFill>
          <a:blip r:embed="rId3"/>
          <a:stretch>
            <a:fillRect/>
          </a:stretch>
        </p:blipFill>
        <p:spPr>
          <a:xfrm>
            <a:off x="263352" y="2132856"/>
            <a:ext cx="11665295" cy="3816424"/>
          </a:xfrm>
          <a:prstGeom prst="rect">
            <a:avLst/>
          </a:prstGeom>
        </p:spPr>
      </p:pic>
    </p:spTree>
    <p:extLst>
      <p:ext uri="{BB962C8B-B14F-4D97-AF65-F5344CB8AC3E}">
        <p14:creationId xmlns:p14="http://schemas.microsoft.com/office/powerpoint/2010/main" val="3483322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3 Rectángulo"/>
          <p:cNvSpPr/>
          <p:nvPr/>
        </p:nvSpPr>
        <p:spPr>
          <a:xfrm>
            <a:off x="5766077" y="335890"/>
            <a:ext cx="6410325" cy="555345"/>
          </a:xfrm>
          <a:prstGeom prst="rect">
            <a:avLst/>
          </a:prstGeom>
          <a:noFill/>
        </p:spPr>
        <p:txBody>
          <a:bodyPr>
            <a:spAutoFit/>
          </a:bodyPr>
          <a:lstStyle/>
          <a:p>
            <a:pPr marL="514350" indent="-514350" algn="r" fontAlgn="auto">
              <a:lnSpc>
                <a:spcPct val="75000"/>
              </a:lnSpc>
              <a:spcBef>
                <a:spcPts val="0"/>
              </a:spcBef>
              <a:spcAft>
                <a:spcPts val="0"/>
              </a:spcAft>
              <a:defRPr/>
            </a:pPr>
            <a:r>
              <a:rPr lang="es-CO" sz="4000" b="1" dirty="0">
                <a:solidFill>
                  <a:schemeClr val="bg1"/>
                </a:solidFill>
                <a:latin typeface="Arial" panose="020B0604020202020204" pitchFamily="34" charset="0"/>
                <a:cs typeface="Arial" panose="020B0604020202020204" pitchFamily="34" charset="0"/>
              </a:rPr>
              <a:t>Quejas microcrédito</a:t>
            </a:r>
          </a:p>
        </p:txBody>
      </p:sp>
      <p:sp>
        <p:nvSpPr>
          <p:cNvPr id="7" name="6 CuadroTexto"/>
          <p:cNvSpPr txBox="1"/>
          <p:nvPr/>
        </p:nvSpPr>
        <p:spPr>
          <a:xfrm>
            <a:off x="-15598" y="1071027"/>
            <a:ext cx="12192000" cy="1338828"/>
          </a:xfrm>
          <a:prstGeom prst="rect">
            <a:avLst/>
          </a:prstGeom>
          <a:noFill/>
        </p:spPr>
        <p:txBody>
          <a:bodyPr wrap="square" rtlCol="0">
            <a:spAutoFit/>
          </a:bodyPr>
          <a:lstStyle/>
          <a:p>
            <a:pPr marL="285750" indent="-285750" algn="just">
              <a:buClr>
                <a:srgbClr val="990000"/>
              </a:buClr>
              <a:buFont typeface="Arial" panose="020B0604020202020204" pitchFamily="34" charset="0"/>
              <a:buChar char="•"/>
            </a:pPr>
            <a:r>
              <a:rPr lang="es-CO" dirty="0"/>
              <a:t>Durante el segundo trimestre de 2020 el </a:t>
            </a:r>
            <a:r>
              <a:rPr lang="es-CO" b="1" dirty="0">
                <a:solidFill>
                  <a:srgbClr val="990000"/>
                </a:solidFill>
              </a:rPr>
              <a:t>total de quejas en trámite a cargo de los bancos y DCF</a:t>
            </a:r>
            <a:r>
              <a:rPr lang="es-CO" b="1" dirty="0">
                <a:solidFill>
                  <a:schemeClr val="tx2">
                    <a:lumMod val="60000"/>
                    <a:lumOff val="40000"/>
                  </a:schemeClr>
                </a:solidFill>
              </a:rPr>
              <a:t> </a:t>
            </a:r>
            <a:r>
              <a:rPr lang="es-CO" dirty="0"/>
              <a:t>fue de </a:t>
            </a:r>
            <a:r>
              <a:rPr lang="es-CO" b="1" dirty="0"/>
              <a:t>3,215</a:t>
            </a:r>
            <a:r>
              <a:rPr lang="es-CO" dirty="0"/>
              <a:t>, presentando un </a:t>
            </a:r>
            <a:r>
              <a:rPr lang="es-CO" b="1" dirty="0"/>
              <a:t>aumento </a:t>
            </a:r>
            <a:r>
              <a:rPr lang="es-CO" dirty="0"/>
              <a:t>de </a:t>
            </a:r>
            <a:r>
              <a:rPr lang="es-CO" b="1" dirty="0"/>
              <a:t>24.6%</a:t>
            </a:r>
            <a:r>
              <a:rPr lang="es-CO" dirty="0"/>
              <a:t> frente al trimestre anterior. Las quejas en trámite representan el 0.1% del total de créditos de microcrédito.</a:t>
            </a:r>
          </a:p>
          <a:p>
            <a:pPr marL="285750" indent="-285750" algn="just">
              <a:buClr>
                <a:srgbClr val="990000"/>
              </a:buClr>
              <a:buFont typeface="Arial" panose="020B0604020202020204" pitchFamily="34" charset="0"/>
              <a:buChar char="•"/>
            </a:pPr>
            <a:endParaRPr lang="es-CO" sz="900" dirty="0"/>
          </a:p>
          <a:p>
            <a:pPr marL="285750" indent="-285750" algn="just">
              <a:buClr>
                <a:srgbClr val="990000"/>
              </a:buClr>
              <a:buFont typeface="Arial" panose="020B0604020202020204" pitchFamily="34" charset="0"/>
              <a:buChar char="•"/>
            </a:pPr>
            <a:r>
              <a:rPr lang="es-CO" dirty="0"/>
              <a:t>Con base en el indicador construido para cada uno de los bancos que ofrece el producto es:</a:t>
            </a:r>
          </a:p>
        </p:txBody>
      </p:sp>
      <p:sp>
        <p:nvSpPr>
          <p:cNvPr id="6" name="5 Rectángulo"/>
          <p:cNvSpPr/>
          <p:nvPr/>
        </p:nvSpPr>
        <p:spPr>
          <a:xfrm>
            <a:off x="2840551" y="6001582"/>
            <a:ext cx="8964487" cy="707886"/>
          </a:xfrm>
          <a:prstGeom prst="rect">
            <a:avLst/>
          </a:prstGeom>
        </p:spPr>
        <p:txBody>
          <a:bodyPr wrap="square">
            <a:spAutoFit/>
          </a:bodyPr>
          <a:lstStyle/>
          <a:p>
            <a:pPr algn="r"/>
            <a:r>
              <a:rPr lang="es-CO" sz="1000" dirty="0"/>
              <a:t>Fuente: Formato 378, 379  y 341. Para el indicador por cada 100 deudores se toma en cuenta los deudores únicos, independientemente del número de créditos que tengan. Fecha proceso información: 27 de agosto 2020</a:t>
            </a:r>
          </a:p>
          <a:p>
            <a:pPr algn="r"/>
            <a:endParaRPr lang="es-CO" sz="1000" dirty="0"/>
          </a:p>
          <a:p>
            <a:pPr algn="r"/>
            <a:endParaRPr lang="es-CO" sz="1000" dirty="0"/>
          </a:p>
        </p:txBody>
      </p:sp>
      <p:pic>
        <p:nvPicPr>
          <p:cNvPr id="4" name="Imagen 3">
            <a:extLst>
              <a:ext uri="{FF2B5EF4-FFF2-40B4-BE49-F238E27FC236}">
                <a16:creationId xmlns:a16="http://schemas.microsoft.com/office/drawing/2014/main" id="{209D630C-6280-484D-92CC-A96881ED74AD}"/>
              </a:ext>
            </a:extLst>
          </p:cNvPr>
          <p:cNvPicPr>
            <a:picLocks noChangeAspect="1"/>
          </p:cNvPicPr>
          <p:nvPr/>
        </p:nvPicPr>
        <p:blipFill>
          <a:blip r:embed="rId3"/>
          <a:stretch>
            <a:fillRect/>
          </a:stretch>
        </p:blipFill>
        <p:spPr>
          <a:xfrm>
            <a:off x="335360" y="2589647"/>
            <a:ext cx="11439545" cy="3197326"/>
          </a:xfrm>
          <a:prstGeom prst="rect">
            <a:avLst/>
          </a:prstGeom>
        </p:spPr>
      </p:pic>
    </p:spTree>
    <p:extLst>
      <p:ext uri="{BB962C8B-B14F-4D97-AF65-F5344CB8AC3E}">
        <p14:creationId xmlns:p14="http://schemas.microsoft.com/office/powerpoint/2010/main" val="727143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392" y="1062646"/>
            <a:ext cx="12177216" cy="1615827"/>
          </a:xfrm>
          <a:prstGeom prst="rect">
            <a:avLst/>
          </a:prstGeom>
          <a:noFill/>
        </p:spPr>
        <p:txBody>
          <a:bodyPr wrap="square" rtlCol="0">
            <a:spAutoFit/>
          </a:bodyPr>
          <a:lstStyle/>
          <a:p>
            <a:pPr marL="285750" indent="-285750" algn="just">
              <a:buClr>
                <a:srgbClr val="990000"/>
              </a:buClr>
              <a:buFont typeface="Arial" panose="020B0604020202020204" pitchFamily="34" charset="0"/>
              <a:buChar char="•"/>
            </a:pPr>
            <a:r>
              <a:rPr lang="es-CO" dirty="0"/>
              <a:t>Las </a:t>
            </a:r>
            <a:r>
              <a:rPr lang="es-CO" b="1" dirty="0">
                <a:solidFill>
                  <a:srgbClr val="990000"/>
                </a:solidFill>
              </a:rPr>
              <a:t>quejas en trámite </a:t>
            </a:r>
            <a:r>
              <a:rPr lang="es-CO" dirty="0"/>
              <a:t>durante el periodo asociadas al motivo </a:t>
            </a:r>
            <a:r>
              <a:rPr lang="es-CO" b="1" dirty="0">
                <a:solidFill>
                  <a:srgbClr val="990000"/>
                </a:solidFill>
              </a:rPr>
              <a:t>indebida atención al consumidor financiero – servicio </a:t>
            </a:r>
            <a:r>
              <a:rPr lang="es-CO" dirty="0"/>
              <a:t>ascendieron a </a:t>
            </a:r>
            <a:r>
              <a:rPr lang="es-CO" b="1" dirty="0"/>
              <a:t>813</a:t>
            </a:r>
            <a:r>
              <a:rPr lang="es-CO" dirty="0"/>
              <a:t> presentando un </a:t>
            </a:r>
            <a:r>
              <a:rPr lang="es-CO" b="1" dirty="0"/>
              <a:t>aumento </a:t>
            </a:r>
            <a:r>
              <a:rPr lang="es-CO" dirty="0"/>
              <a:t>de </a:t>
            </a:r>
            <a:r>
              <a:rPr lang="es-CO" b="1" dirty="0"/>
              <a:t>174.7%</a:t>
            </a:r>
            <a:r>
              <a:rPr lang="es-CO" dirty="0"/>
              <a:t> frente al trimestre anterior. Las quejas en trámite representan  el 0.04% del total de créditos de microcrédito.</a:t>
            </a:r>
          </a:p>
          <a:p>
            <a:pPr marL="285750" indent="-285750" algn="just">
              <a:buClr>
                <a:srgbClr val="990000"/>
              </a:buClr>
              <a:buFont typeface="Arial" panose="020B0604020202020204" pitchFamily="34" charset="0"/>
              <a:buChar char="•"/>
            </a:pPr>
            <a:endParaRPr lang="es-CO" sz="900" dirty="0"/>
          </a:p>
          <a:p>
            <a:pPr marL="285750" indent="-285750" algn="just">
              <a:buClr>
                <a:srgbClr val="990000"/>
              </a:buClr>
              <a:buFont typeface="Arial" panose="020B0604020202020204" pitchFamily="34" charset="0"/>
              <a:buChar char="•"/>
            </a:pPr>
            <a:endParaRPr lang="es-CO" dirty="0"/>
          </a:p>
          <a:p>
            <a:pPr marL="285750" indent="-285750" algn="just">
              <a:buClr>
                <a:srgbClr val="990000"/>
              </a:buClr>
              <a:buFont typeface="Arial" panose="020B0604020202020204" pitchFamily="34" charset="0"/>
              <a:buChar char="•"/>
            </a:pPr>
            <a:endParaRPr lang="es-CO" dirty="0"/>
          </a:p>
        </p:txBody>
      </p:sp>
      <p:sp>
        <p:nvSpPr>
          <p:cNvPr id="6" name="3 Rectángulo"/>
          <p:cNvSpPr/>
          <p:nvPr/>
        </p:nvSpPr>
        <p:spPr>
          <a:xfrm>
            <a:off x="5766891" y="363285"/>
            <a:ext cx="6410325" cy="555345"/>
          </a:xfrm>
          <a:prstGeom prst="rect">
            <a:avLst/>
          </a:prstGeom>
          <a:noFill/>
        </p:spPr>
        <p:txBody>
          <a:bodyPr>
            <a:spAutoFit/>
          </a:bodyPr>
          <a:lstStyle/>
          <a:p>
            <a:pPr marL="514350" indent="-514350" algn="r" fontAlgn="auto">
              <a:lnSpc>
                <a:spcPct val="75000"/>
              </a:lnSpc>
              <a:spcBef>
                <a:spcPts val="0"/>
              </a:spcBef>
              <a:spcAft>
                <a:spcPts val="0"/>
              </a:spcAft>
              <a:defRPr/>
            </a:pPr>
            <a:r>
              <a:rPr lang="es-CO" sz="4000" b="1" dirty="0">
                <a:solidFill>
                  <a:schemeClr val="bg1"/>
                </a:solidFill>
                <a:latin typeface="Arial" panose="020B0604020202020204" pitchFamily="34" charset="0"/>
                <a:cs typeface="Arial" panose="020B0604020202020204" pitchFamily="34" charset="0"/>
              </a:rPr>
              <a:t>Quejas microcrédito</a:t>
            </a:r>
          </a:p>
        </p:txBody>
      </p:sp>
      <p:sp>
        <p:nvSpPr>
          <p:cNvPr id="8" name="7 Rectángulo"/>
          <p:cNvSpPr/>
          <p:nvPr/>
        </p:nvSpPr>
        <p:spPr>
          <a:xfrm>
            <a:off x="2794639" y="6304419"/>
            <a:ext cx="8964487" cy="400110"/>
          </a:xfrm>
          <a:prstGeom prst="rect">
            <a:avLst/>
          </a:prstGeom>
        </p:spPr>
        <p:txBody>
          <a:bodyPr wrap="square">
            <a:spAutoFit/>
          </a:bodyPr>
          <a:lstStyle/>
          <a:p>
            <a:pPr algn="r"/>
            <a:r>
              <a:rPr lang="es-CO" sz="1000" dirty="0"/>
              <a:t>Fuente: Formato 378, 379  y 341. Para el indicador por cada 100 deudores se toma en cuenta los deudores únicos, independientemente del número de créditos que tengan. Fecha proceso información: 27 de agosto 2020</a:t>
            </a:r>
          </a:p>
        </p:txBody>
      </p:sp>
      <p:pic>
        <p:nvPicPr>
          <p:cNvPr id="3" name="Imagen 2">
            <a:extLst>
              <a:ext uri="{FF2B5EF4-FFF2-40B4-BE49-F238E27FC236}">
                <a16:creationId xmlns:a16="http://schemas.microsoft.com/office/drawing/2014/main" id="{F0E79A90-0CC4-4DEA-AAE7-1C0485BA8832}"/>
              </a:ext>
            </a:extLst>
          </p:cNvPr>
          <p:cNvPicPr>
            <a:picLocks noChangeAspect="1"/>
          </p:cNvPicPr>
          <p:nvPr/>
        </p:nvPicPr>
        <p:blipFill>
          <a:blip r:embed="rId3"/>
          <a:stretch>
            <a:fillRect/>
          </a:stretch>
        </p:blipFill>
        <p:spPr>
          <a:xfrm>
            <a:off x="335360" y="2132856"/>
            <a:ext cx="11521280" cy="4032448"/>
          </a:xfrm>
          <a:prstGeom prst="rect">
            <a:avLst/>
          </a:prstGeom>
        </p:spPr>
      </p:pic>
    </p:spTree>
    <p:extLst>
      <p:ext uri="{BB962C8B-B14F-4D97-AF65-F5344CB8AC3E}">
        <p14:creationId xmlns:p14="http://schemas.microsoft.com/office/powerpoint/2010/main" val="906920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392" y="1062646"/>
            <a:ext cx="12177216" cy="1615827"/>
          </a:xfrm>
          <a:prstGeom prst="rect">
            <a:avLst/>
          </a:prstGeom>
          <a:noFill/>
        </p:spPr>
        <p:txBody>
          <a:bodyPr wrap="square" rtlCol="0">
            <a:spAutoFit/>
          </a:bodyPr>
          <a:lstStyle/>
          <a:p>
            <a:pPr marL="285750" indent="-285750" algn="just">
              <a:buClr>
                <a:srgbClr val="990000"/>
              </a:buClr>
              <a:buFont typeface="Arial" panose="020B0604020202020204" pitchFamily="34" charset="0"/>
              <a:buChar char="•"/>
            </a:pPr>
            <a:r>
              <a:rPr lang="es-CO" dirty="0"/>
              <a:t>Las </a:t>
            </a:r>
            <a:r>
              <a:rPr lang="es-CO" b="1" dirty="0">
                <a:solidFill>
                  <a:srgbClr val="990000"/>
                </a:solidFill>
              </a:rPr>
              <a:t>quejas en trámite </a:t>
            </a:r>
            <a:r>
              <a:rPr lang="es-CO" dirty="0"/>
              <a:t>durante el periodo asociadas al motivo </a:t>
            </a:r>
            <a:r>
              <a:rPr lang="es-CO" b="1" dirty="0">
                <a:solidFill>
                  <a:srgbClr val="990000"/>
                </a:solidFill>
              </a:rPr>
              <a:t>reporte centrales de riesgo </a:t>
            </a:r>
            <a:r>
              <a:rPr lang="es-CO" dirty="0"/>
              <a:t>ascendieron a </a:t>
            </a:r>
            <a:r>
              <a:rPr lang="es-CO" b="1" dirty="0"/>
              <a:t>643</a:t>
            </a:r>
            <a:r>
              <a:rPr lang="es-CO" dirty="0"/>
              <a:t> presentando un </a:t>
            </a:r>
            <a:r>
              <a:rPr lang="es-CO" b="1" dirty="0"/>
              <a:t>aumento </a:t>
            </a:r>
            <a:r>
              <a:rPr lang="es-CO" dirty="0"/>
              <a:t>de </a:t>
            </a:r>
            <a:r>
              <a:rPr lang="es-CO" b="1" dirty="0"/>
              <a:t>0.3%</a:t>
            </a:r>
            <a:r>
              <a:rPr lang="es-CO" dirty="0"/>
              <a:t> frente al trimestre anterior. Las quejas en trámite representan  el 0.03% del total de créditos de microcrédito.</a:t>
            </a:r>
          </a:p>
          <a:p>
            <a:pPr marL="285750" indent="-285750" algn="just">
              <a:buClr>
                <a:srgbClr val="990000"/>
              </a:buClr>
              <a:buFont typeface="Arial" panose="020B0604020202020204" pitchFamily="34" charset="0"/>
              <a:buChar char="•"/>
            </a:pPr>
            <a:endParaRPr lang="es-CO" sz="900" dirty="0"/>
          </a:p>
          <a:p>
            <a:pPr marL="285750" indent="-285750" algn="just">
              <a:buClr>
                <a:srgbClr val="990000"/>
              </a:buClr>
              <a:buFont typeface="Arial" panose="020B0604020202020204" pitchFamily="34" charset="0"/>
              <a:buChar char="•"/>
            </a:pPr>
            <a:endParaRPr lang="es-CO" dirty="0"/>
          </a:p>
          <a:p>
            <a:pPr marL="285750" indent="-285750" algn="just">
              <a:buClr>
                <a:srgbClr val="990000"/>
              </a:buClr>
              <a:buFont typeface="Arial" panose="020B0604020202020204" pitchFamily="34" charset="0"/>
              <a:buChar char="•"/>
            </a:pPr>
            <a:endParaRPr lang="es-CO" dirty="0"/>
          </a:p>
        </p:txBody>
      </p:sp>
      <p:sp>
        <p:nvSpPr>
          <p:cNvPr id="6" name="3 Rectángulo"/>
          <p:cNvSpPr/>
          <p:nvPr/>
        </p:nvSpPr>
        <p:spPr>
          <a:xfrm>
            <a:off x="5766891" y="363285"/>
            <a:ext cx="6410325" cy="555345"/>
          </a:xfrm>
          <a:prstGeom prst="rect">
            <a:avLst/>
          </a:prstGeom>
          <a:noFill/>
        </p:spPr>
        <p:txBody>
          <a:bodyPr>
            <a:spAutoFit/>
          </a:bodyPr>
          <a:lstStyle/>
          <a:p>
            <a:pPr marL="514350" indent="-514350" algn="r" fontAlgn="auto">
              <a:lnSpc>
                <a:spcPct val="75000"/>
              </a:lnSpc>
              <a:spcBef>
                <a:spcPts val="0"/>
              </a:spcBef>
              <a:spcAft>
                <a:spcPts val="0"/>
              </a:spcAft>
              <a:defRPr/>
            </a:pPr>
            <a:r>
              <a:rPr lang="es-CO" sz="4000" b="1" dirty="0">
                <a:solidFill>
                  <a:schemeClr val="bg1"/>
                </a:solidFill>
                <a:latin typeface="Arial" panose="020B0604020202020204" pitchFamily="34" charset="0"/>
                <a:cs typeface="Arial" panose="020B0604020202020204" pitchFamily="34" charset="0"/>
              </a:rPr>
              <a:t>Quejas microcrédito</a:t>
            </a:r>
          </a:p>
        </p:txBody>
      </p:sp>
      <p:sp>
        <p:nvSpPr>
          <p:cNvPr id="8" name="7 Rectángulo"/>
          <p:cNvSpPr/>
          <p:nvPr/>
        </p:nvSpPr>
        <p:spPr>
          <a:xfrm>
            <a:off x="2794639" y="6304419"/>
            <a:ext cx="8964487" cy="400110"/>
          </a:xfrm>
          <a:prstGeom prst="rect">
            <a:avLst/>
          </a:prstGeom>
        </p:spPr>
        <p:txBody>
          <a:bodyPr wrap="square">
            <a:spAutoFit/>
          </a:bodyPr>
          <a:lstStyle/>
          <a:p>
            <a:pPr algn="r"/>
            <a:r>
              <a:rPr lang="es-CO" sz="1000" dirty="0"/>
              <a:t>Fuente: Formato 378, 379  y 341. Para el indicador por cada 100 deudores se toma en cuenta los deudores únicos, independientemente del número de créditos que tengan. Fecha proceso información: 27 de agosto 2020</a:t>
            </a:r>
          </a:p>
        </p:txBody>
      </p:sp>
      <p:pic>
        <p:nvPicPr>
          <p:cNvPr id="2" name="Imagen 1">
            <a:extLst>
              <a:ext uri="{FF2B5EF4-FFF2-40B4-BE49-F238E27FC236}">
                <a16:creationId xmlns:a16="http://schemas.microsoft.com/office/drawing/2014/main" id="{A7D1DE3C-B31E-4CD2-9D53-5C65641CA0E2}"/>
              </a:ext>
            </a:extLst>
          </p:cNvPr>
          <p:cNvPicPr>
            <a:picLocks noChangeAspect="1"/>
          </p:cNvPicPr>
          <p:nvPr/>
        </p:nvPicPr>
        <p:blipFill>
          <a:blip r:embed="rId3"/>
          <a:stretch>
            <a:fillRect/>
          </a:stretch>
        </p:blipFill>
        <p:spPr>
          <a:xfrm>
            <a:off x="551384" y="2060848"/>
            <a:ext cx="11089232" cy="4032448"/>
          </a:xfrm>
          <a:prstGeom prst="rect">
            <a:avLst/>
          </a:prstGeom>
        </p:spPr>
      </p:pic>
    </p:spTree>
    <p:extLst>
      <p:ext uri="{BB962C8B-B14F-4D97-AF65-F5344CB8AC3E}">
        <p14:creationId xmlns:p14="http://schemas.microsoft.com/office/powerpoint/2010/main" val="1983949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392" y="1062646"/>
            <a:ext cx="12177216" cy="1200329"/>
          </a:xfrm>
          <a:prstGeom prst="rect">
            <a:avLst/>
          </a:prstGeom>
          <a:noFill/>
        </p:spPr>
        <p:txBody>
          <a:bodyPr wrap="square" rtlCol="0">
            <a:spAutoFit/>
          </a:bodyPr>
          <a:lstStyle/>
          <a:p>
            <a:pPr marL="285750" indent="-285750" algn="just">
              <a:buClr>
                <a:srgbClr val="990000"/>
              </a:buClr>
              <a:buFont typeface="Arial" panose="020B0604020202020204" pitchFamily="34" charset="0"/>
              <a:buChar char="•"/>
            </a:pPr>
            <a:r>
              <a:rPr lang="es-CO" dirty="0"/>
              <a:t>Las </a:t>
            </a:r>
            <a:r>
              <a:rPr lang="es-CO" b="1" dirty="0">
                <a:solidFill>
                  <a:srgbClr val="990000"/>
                </a:solidFill>
              </a:rPr>
              <a:t>quejas en trámite </a:t>
            </a:r>
            <a:r>
              <a:rPr lang="es-CO" dirty="0"/>
              <a:t>durante el periodo asociadas al motivo </a:t>
            </a:r>
            <a:r>
              <a:rPr lang="es-CO" b="1" dirty="0">
                <a:solidFill>
                  <a:srgbClr val="990000"/>
                </a:solidFill>
              </a:rPr>
              <a:t>aspectos contractuales  (incumplimiento y/o modificación) </a:t>
            </a:r>
            <a:r>
              <a:rPr lang="es-CO" dirty="0"/>
              <a:t>ascendieron a </a:t>
            </a:r>
            <a:r>
              <a:rPr lang="es-CO" b="1" dirty="0"/>
              <a:t>554</a:t>
            </a:r>
            <a:r>
              <a:rPr lang="es-CO" dirty="0"/>
              <a:t> presentando un </a:t>
            </a:r>
            <a:r>
              <a:rPr lang="es-CO" b="1" dirty="0"/>
              <a:t>aumento </a:t>
            </a:r>
            <a:r>
              <a:rPr lang="es-CO" dirty="0"/>
              <a:t>de </a:t>
            </a:r>
            <a:r>
              <a:rPr lang="es-CO" b="1" dirty="0"/>
              <a:t>72.0%</a:t>
            </a:r>
            <a:r>
              <a:rPr lang="es-CO" dirty="0"/>
              <a:t> frente al trimestre anterior. Las quejas en trámite representan el 0.03% del total de créditos de microcrédito.</a:t>
            </a:r>
          </a:p>
          <a:p>
            <a:pPr marL="285750" indent="-285750" algn="just">
              <a:buClr>
                <a:srgbClr val="990000"/>
              </a:buClr>
              <a:buFont typeface="Arial" panose="020B0604020202020204" pitchFamily="34" charset="0"/>
              <a:buChar char="•"/>
            </a:pPr>
            <a:endParaRPr lang="es-CO" dirty="0"/>
          </a:p>
        </p:txBody>
      </p:sp>
      <p:sp>
        <p:nvSpPr>
          <p:cNvPr id="6" name="3 Rectángulo"/>
          <p:cNvSpPr/>
          <p:nvPr/>
        </p:nvSpPr>
        <p:spPr>
          <a:xfrm>
            <a:off x="5766891" y="363285"/>
            <a:ext cx="6410325" cy="555345"/>
          </a:xfrm>
          <a:prstGeom prst="rect">
            <a:avLst/>
          </a:prstGeom>
          <a:noFill/>
        </p:spPr>
        <p:txBody>
          <a:bodyPr>
            <a:spAutoFit/>
          </a:bodyPr>
          <a:lstStyle/>
          <a:p>
            <a:pPr marL="514350" indent="-514350" algn="r" fontAlgn="auto">
              <a:lnSpc>
                <a:spcPct val="75000"/>
              </a:lnSpc>
              <a:spcBef>
                <a:spcPts val="0"/>
              </a:spcBef>
              <a:spcAft>
                <a:spcPts val="0"/>
              </a:spcAft>
              <a:defRPr/>
            </a:pPr>
            <a:r>
              <a:rPr lang="es-CO" sz="4000" b="1" dirty="0">
                <a:solidFill>
                  <a:schemeClr val="bg1"/>
                </a:solidFill>
                <a:latin typeface="Arial" panose="020B0604020202020204" pitchFamily="34" charset="0"/>
                <a:cs typeface="Arial" panose="020B0604020202020204" pitchFamily="34" charset="0"/>
              </a:rPr>
              <a:t>Quejas microcrédito</a:t>
            </a:r>
          </a:p>
        </p:txBody>
      </p:sp>
      <p:sp>
        <p:nvSpPr>
          <p:cNvPr id="8" name="7 Rectángulo"/>
          <p:cNvSpPr/>
          <p:nvPr/>
        </p:nvSpPr>
        <p:spPr>
          <a:xfrm>
            <a:off x="2794639" y="6304419"/>
            <a:ext cx="8964487" cy="400110"/>
          </a:xfrm>
          <a:prstGeom prst="rect">
            <a:avLst/>
          </a:prstGeom>
        </p:spPr>
        <p:txBody>
          <a:bodyPr wrap="square">
            <a:spAutoFit/>
          </a:bodyPr>
          <a:lstStyle/>
          <a:p>
            <a:pPr algn="r"/>
            <a:r>
              <a:rPr lang="es-CO" sz="1000" dirty="0"/>
              <a:t>Fuente: Formato 378, 379  y 341. Para el indicador por cada 100 deudores se toma en cuenta los deudores únicos, independientemente del número de créditos que tengan. Fecha proceso información: 27 de agosto 2020</a:t>
            </a:r>
          </a:p>
        </p:txBody>
      </p:sp>
      <p:pic>
        <p:nvPicPr>
          <p:cNvPr id="2" name="Imagen 1">
            <a:extLst>
              <a:ext uri="{FF2B5EF4-FFF2-40B4-BE49-F238E27FC236}">
                <a16:creationId xmlns:a16="http://schemas.microsoft.com/office/drawing/2014/main" id="{BA76BB83-24AE-42AA-A2A6-F82D68037D60}"/>
              </a:ext>
            </a:extLst>
          </p:cNvPr>
          <p:cNvPicPr>
            <a:picLocks noChangeAspect="1"/>
          </p:cNvPicPr>
          <p:nvPr/>
        </p:nvPicPr>
        <p:blipFill>
          <a:blip r:embed="rId3"/>
          <a:stretch>
            <a:fillRect/>
          </a:stretch>
        </p:blipFill>
        <p:spPr>
          <a:xfrm>
            <a:off x="407368" y="2262975"/>
            <a:ext cx="11539726" cy="3830321"/>
          </a:xfrm>
          <a:prstGeom prst="rect">
            <a:avLst/>
          </a:prstGeom>
        </p:spPr>
      </p:pic>
    </p:spTree>
    <p:extLst>
      <p:ext uri="{BB962C8B-B14F-4D97-AF65-F5344CB8AC3E}">
        <p14:creationId xmlns:p14="http://schemas.microsoft.com/office/powerpoint/2010/main" val="1918936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6 CuadroTexto"/>
              <p:cNvSpPr txBox="1"/>
              <p:nvPr/>
            </p:nvSpPr>
            <p:spPr>
              <a:xfrm>
                <a:off x="1127448" y="1196752"/>
                <a:ext cx="10363325" cy="5303888"/>
              </a:xfrm>
              <a:prstGeom prst="rect">
                <a:avLst/>
              </a:prstGeom>
              <a:noFill/>
            </p:spPr>
            <p:txBody>
              <a:bodyPr wrap="square" rtlCol="0">
                <a:spAutoFit/>
              </a:bodyPr>
              <a:lstStyle/>
              <a:p>
                <a:pPr marL="285750" indent="-285750" algn="just">
                  <a:buClr>
                    <a:srgbClr val="990000"/>
                  </a:buClr>
                  <a:buFont typeface="Arial" panose="020B0604020202020204" pitchFamily="34" charset="0"/>
                  <a:buChar char="•"/>
                </a:pPr>
                <a:r>
                  <a:rPr lang="es-CO" dirty="0">
                    <a:latin typeface="Arial" panose="020B0604020202020204" pitchFamily="34" charset="0"/>
                    <a:cs typeface="Arial" panose="020B0604020202020204" pitchFamily="34" charset="0"/>
                  </a:rPr>
                  <a:t>Los indicadores definidos son los siguientes:</a:t>
                </a:r>
              </a:p>
              <a:p>
                <a:pPr marL="285750" indent="-285750" algn="just">
                  <a:buClr>
                    <a:srgbClr val="990000"/>
                  </a:buClr>
                  <a:buFont typeface="Arial" panose="020B0604020202020204" pitchFamily="34" charset="0"/>
                  <a:buChar char="•"/>
                </a:pPr>
                <a:endParaRPr lang="es-CO" sz="1600" dirty="0">
                  <a:latin typeface="Arial" panose="020B0604020202020204" pitchFamily="34" charset="0"/>
                  <a:cs typeface="Arial" panose="020B0604020202020204" pitchFamily="34" charset="0"/>
                </a:endParaRPr>
              </a:p>
              <a:p>
                <a:pPr lvl="1" algn="just">
                  <a:buClr>
                    <a:srgbClr val="990000"/>
                  </a:buClr>
                </a:pPr>
                <a14:m>
                  <m:oMathPara xmlns:m="http://schemas.openxmlformats.org/officeDocument/2006/math">
                    <m:oMathParaPr>
                      <m:jc m:val="centerGroup"/>
                    </m:oMathParaPr>
                    <m:oMath xmlns:m="http://schemas.openxmlformats.org/officeDocument/2006/math">
                      <m:sSub>
                        <m:sSubPr>
                          <m:ctrlPr>
                            <a:rPr lang="es-CO" i="1">
                              <a:latin typeface="Cambria Math" panose="02040503050406030204" pitchFamily="18" charset="0"/>
                            </a:rPr>
                          </m:ctrlPr>
                        </m:sSubPr>
                        <m:e>
                          <m:r>
                            <a:rPr lang="es-CO" i="1">
                              <a:latin typeface="Cambria Math"/>
                            </a:rPr>
                            <m:t>𝐼𝑛𝑑𝑖𝑐𝑎𝑑𝑜𝑟</m:t>
                          </m:r>
                          <m:r>
                            <a:rPr lang="es-CO" i="1">
                              <a:latin typeface="Cambria Math"/>
                            </a:rPr>
                            <m:t> 1</m:t>
                          </m:r>
                        </m:e>
                        <m:sub>
                          <m:r>
                            <a:rPr lang="es-CO" i="1">
                              <a:latin typeface="Cambria Math"/>
                            </a:rPr>
                            <m:t>𝑖𝑗</m:t>
                          </m:r>
                        </m:sub>
                      </m:sSub>
                      <m:r>
                        <a:rPr lang="es-CO" i="1">
                          <a:latin typeface="Cambria Math"/>
                        </a:rPr>
                        <m:t>=</m:t>
                      </m:r>
                      <m:d>
                        <m:dPr>
                          <m:ctrlPr>
                            <a:rPr lang="es-CO" i="1">
                              <a:latin typeface="Cambria Math" panose="02040503050406030204" pitchFamily="18" charset="0"/>
                            </a:rPr>
                          </m:ctrlPr>
                        </m:dPr>
                        <m:e>
                          <m:f>
                            <m:fPr>
                              <m:ctrlPr>
                                <a:rPr lang="es-CO" i="1">
                                  <a:latin typeface="Cambria Math" panose="02040503050406030204" pitchFamily="18" charset="0"/>
                                </a:rPr>
                              </m:ctrlPr>
                            </m:fPr>
                            <m:num>
                              <m:sSub>
                                <m:sSubPr>
                                  <m:ctrlPr>
                                    <a:rPr lang="es-CO" i="1">
                                      <a:latin typeface="Cambria Math" panose="02040503050406030204" pitchFamily="18" charset="0"/>
                                    </a:rPr>
                                  </m:ctrlPr>
                                </m:sSubPr>
                                <m:e>
                                  <m:r>
                                    <a:rPr lang="es-CO" i="1">
                                      <a:latin typeface="Cambria Math"/>
                                    </a:rPr>
                                    <m:t>𝑇𝑜𝑡𝑎𝑙</m:t>
                                  </m:r>
                                  <m:r>
                                    <a:rPr lang="es-CO" i="1">
                                      <a:latin typeface="Cambria Math"/>
                                    </a:rPr>
                                    <m:t> </m:t>
                                  </m:r>
                                  <m:r>
                                    <a:rPr lang="es-CO" i="1">
                                      <a:latin typeface="Cambria Math"/>
                                    </a:rPr>
                                    <m:t>𝑞𝑢𝑒𝑗𝑎𝑠</m:t>
                                  </m:r>
                                  <m:r>
                                    <a:rPr lang="es-CO" i="1">
                                      <a:latin typeface="Cambria Math"/>
                                    </a:rPr>
                                    <m:t> </m:t>
                                  </m:r>
                                  <m:r>
                                    <a:rPr lang="es-CO" i="1">
                                      <a:latin typeface="Cambria Math"/>
                                    </a:rPr>
                                    <m:t>𝑒𝑛</m:t>
                                  </m:r>
                                  <m:r>
                                    <a:rPr lang="es-CO" i="1">
                                      <a:latin typeface="Cambria Math"/>
                                    </a:rPr>
                                    <m:t> </m:t>
                                  </m:r>
                                  <m:r>
                                    <a:rPr lang="es-CO" i="1">
                                      <a:latin typeface="Cambria Math"/>
                                    </a:rPr>
                                    <m:t>𝑡𝑟</m:t>
                                  </m:r>
                                  <m:r>
                                    <a:rPr lang="es-CO" i="1">
                                      <a:latin typeface="Cambria Math"/>
                                    </a:rPr>
                                    <m:t>á</m:t>
                                  </m:r>
                                  <m:r>
                                    <a:rPr lang="es-CO" i="1">
                                      <a:latin typeface="Cambria Math"/>
                                    </a:rPr>
                                    <m:t>𝑚𝑖𝑡𝑒</m:t>
                                  </m:r>
                                </m:e>
                                <m:sub>
                                  <m:r>
                                    <a:rPr lang="es-CO" i="1">
                                      <a:latin typeface="Cambria Math"/>
                                    </a:rPr>
                                    <m:t>𝑖𝑗</m:t>
                                  </m:r>
                                </m:sub>
                              </m:sSub>
                            </m:num>
                            <m:den>
                              <m:sSub>
                                <m:sSubPr>
                                  <m:ctrlPr>
                                    <a:rPr lang="es-CO" i="1">
                                      <a:latin typeface="Cambria Math" panose="02040503050406030204" pitchFamily="18" charset="0"/>
                                    </a:rPr>
                                  </m:ctrlPr>
                                </m:sSubPr>
                                <m:e>
                                  <m:r>
                                    <a:rPr lang="es-CO" i="1">
                                      <a:latin typeface="Cambria Math"/>
                                    </a:rPr>
                                    <m:t>𝑁</m:t>
                                  </m:r>
                                  <m:r>
                                    <a:rPr lang="es-CO" i="1">
                                      <a:latin typeface="Cambria Math"/>
                                    </a:rPr>
                                    <m:t>ú</m:t>
                                  </m:r>
                                  <m:r>
                                    <a:rPr lang="es-CO" i="1">
                                      <a:latin typeface="Cambria Math"/>
                                    </a:rPr>
                                    <m:t>𝑚𝑒𝑟𝑜</m:t>
                                  </m:r>
                                  <m:r>
                                    <a:rPr lang="es-CO" i="1">
                                      <a:latin typeface="Cambria Math"/>
                                    </a:rPr>
                                    <m:t> </m:t>
                                  </m:r>
                                  <m:r>
                                    <a:rPr lang="es-CO" i="1">
                                      <a:latin typeface="Cambria Math"/>
                                    </a:rPr>
                                    <m:t>𝑑𝑒</m:t>
                                  </m:r>
                                  <m:r>
                                    <a:rPr lang="es-CO" i="1">
                                      <a:latin typeface="Cambria Math"/>
                                    </a:rPr>
                                    <m:t> </m:t>
                                  </m:r>
                                  <m:r>
                                    <a:rPr lang="es-CO" i="1">
                                      <a:latin typeface="Cambria Math"/>
                                    </a:rPr>
                                    <m:t>𝑝𝑟𝑜𝑑𝑢𝑐𝑡𝑜𝑠</m:t>
                                  </m:r>
                                </m:e>
                                <m:sub>
                                  <m:r>
                                    <a:rPr lang="es-CO" i="1">
                                      <a:latin typeface="Cambria Math"/>
                                    </a:rPr>
                                    <m:t>𝑖𝑗</m:t>
                                  </m:r>
                                </m:sub>
                              </m:sSub>
                            </m:den>
                          </m:f>
                        </m:e>
                      </m:d>
                      <m:r>
                        <a:rPr lang="es-CO" i="1">
                          <a:latin typeface="Cambria Math"/>
                        </a:rPr>
                        <m:t>∗</m:t>
                      </m:r>
                      <m:r>
                        <a:rPr lang="es-CO" i="1">
                          <a:latin typeface="Cambria Math"/>
                        </a:rPr>
                        <m:t>𝑁</m:t>
                      </m:r>
                    </m:oMath>
                  </m:oMathPara>
                </a14:m>
                <a:endParaRPr lang="es-CO" dirty="0">
                  <a:latin typeface="Arial" panose="020B0604020202020204" pitchFamily="34" charset="0"/>
                  <a:cs typeface="Arial" panose="020B0604020202020204" pitchFamily="34" charset="0"/>
                </a:endParaRPr>
              </a:p>
              <a:p>
                <a:pPr marL="285750" indent="-285750" algn="just">
                  <a:buClr>
                    <a:srgbClr val="990000"/>
                  </a:buClr>
                  <a:buFont typeface="Arial" panose="020B0604020202020204" pitchFamily="34" charset="0"/>
                  <a:buChar char="•"/>
                </a:pPr>
                <a:endParaRPr lang="es-CO" dirty="0">
                  <a:latin typeface="Arial" panose="020B0604020202020204" pitchFamily="34" charset="0"/>
                  <a:cs typeface="Arial" panose="020B0604020202020204" pitchFamily="34" charset="0"/>
                </a:endParaRPr>
              </a:p>
              <a:p>
                <a:pPr lvl="1" algn="just">
                  <a:buClr>
                    <a:srgbClr val="990000"/>
                  </a:buClr>
                </a:pPr>
                <a14:m>
                  <m:oMathPara xmlns:m="http://schemas.openxmlformats.org/officeDocument/2006/math">
                    <m:oMathParaPr>
                      <m:jc m:val="centerGroup"/>
                    </m:oMathParaPr>
                    <m:oMath xmlns:m="http://schemas.openxmlformats.org/officeDocument/2006/math">
                      <m:sSub>
                        <m:sSubPr>
                          <m:ctrlPr>
                            <a:rPr lang="es-CO" i="1">
                              <a:latin typeface="Cambria Math" panose="02040503050406030204" pitchFamily="18" charset="0"/>
                            </a:rPr>
                          </m:ctrlPr>
                        </m:sSubPr>
                        <m:e>
                          <m:r>
                            <a:rPr lang="es-CO" i="1">
                              <a:latin typeface="Cambria Math"/>
                            </a:rPr>
                            <m:t>𝐼𝑛𝑑𝑖𝑐𝑎𝑑𝑜𝑟</m:t>
                          </m:r>
                          <m:r>
                            <a:rPr lang="es-CO" i="1">
                              <a:latin typeface="Cambria Math"/>
                            </a:rPr>
                            <m:t> 2</m:t>
                          </m:r>
                        </m:e>
                        <m:sub>
                          <m:r>
                            <a:rPr lang="es-CO" i="1">
                              <a:latin typeface="Cambria Math"/>
                            </a:rPr>
                            <m:t>𝑖𝑗</m:t>
                          </m:r>
                        </m:sub>
                      </m:sSub>
                      <m:r>
                        <a:rPr lang="es-CO" i="1">
                          <a:latin typeface="Cambria Math"/>
                        </a:rPr>
                        <m:t>=</m:t>
                      </m:r>
                      <m:d>
                        <m:dPr>
                          <m:ctrlPr>
                            <a:rPr lang="es-CO" i="1">
                              <a:latin typeface="Cambria Math" panose="02040503050406030204" pitchFamily="18" charset="0"/>
                            </a:rPr>
                          </m:ctrlPr>
                        </m:dPr>
                        <m:e>
                          <m:f>
                            <m:fPr>
                              <m:ctrlPr>
                                <a:rPr lang="es-CO" i="1">
                                  <a:latin typeface="Cambria Math" panose="02040503050406030204" pitchFamily="18" charset="0"/>
                                </a:rPr>
                              </m:ctrlPr>
                            </m:fPr>
                            <m:num>
                              <m:sSub>
                                <m:sSubPr>
                                  <m:ctrlPr>
                                    <a:rPr lang="es-CO" i="1">
                                      <a:latin typeface="Cambria Math" panose="02040503050406030204" pitchFamily="18" charset="0"/>
                                    </a:rPr>
                                  </m:ctrlPr>
                                </m:sSubPr>
                                <m:e>
                                  <m:r>
                                    <a:rPr lang="es-CO" i="1">
                                      <a:latin typeface="Cambria Math"/>
                                    </a:rPr>
                                    <m:t>𝑇𝑜𝑡𝑎𝑙</m:t>
                                  </m:r>
                                  <m:r>
                                    <a:rPr lang="es-CO" i="1">
                                      <a:latin typeface="Cambria Math"/>
                                    </a:rPr>
                                    <m:t> </m:t>
                                  </m:r>
                                  <m:r>
                                    <a:rPr lang="es-CO" i="1">
                                      <a:latin typeface="Cambria Math"/>
                                    </a:rPr>
                                    <m:t>𝑞𝑢𝑒𝑗𝑎𝑠</m:t>
                                  </m:r>
                                  <m:r>
                                    <a:rPr lang="es-CO" i="1">
                                      <a:latin typeface="Cambria Math"/>
                                    </a:rPr>
                                    <m:t> </m:t>
                                  </m:r>
                                  <m:r>
                                    <a:rPr lang="es-CO" i="1">
                                      <a:latin typeface="Cambria Math"/>
                                    </a:rPr>
                                    <m:t>𝑒𝑛</m:t>
                                  </m:r>
                                  <m:r>
                                    <a:rPr lang="es-CO" i="1">
                                      <a:latin typeface="Cambria Math"/>
                                    </a:rPr>
                                    <m:t> </m:t>
                                  </m:r>
                                  <m:r>
                                    <a:rPr lang="es-CO" i="1">
                                      <a:latin typeface="Cambria Math"/>
                                    </a:rPr>
                                    <m:t>𝑡𝑟</m:t>
                                  </m:r>
                                  <m:r>
                                    <a:rPr lang="es-CO" i="1">
                                      <a:latin typeface="Cambria Math"/>
                                    </a:rPr>
                                    <m:t>á</m:t>
                                  </m:r>
                                  <m:r>
                                    <a:rPr lang="es-CO" i="1">
                                      <a:latin typeface="Cambria Math"/>
                                    </a:rPr>
                                    <m:t>𝑚𝑖𝑡𝑒</m:t>
                                  </m:r>
                                </m:e>
                                <m:sub>
                                  <m:r>
                                    <a:rPr lang="es-CO" i="1">
                                      <a:latin typeface="Cambria Math"/>
                                    </a:rPr>
                                    <m:t>𝑖𝑗</m:t>
                                  </m:r>
                                </m:sub>
                              </m:sSub>
                            </m:num>
                            <m:den>
                              <m:sSub>
                                <m:sSubPr>
                                  <m:ctrlPr>
                                    <a:rPr lang="es-CO" i="1">
                                      <a:latin typeface="Cambria Math" panose="02040503050406030204" pitchFamily="18" charset="0"/>
                                    </a:rPr>
                                  </m:ctrlPr>
                                </m:sSubPr>
                                <m:e>
                                  <m:r>
                                    <a:rPr lang="es-CO" i="1">
                                      <a:latin typeface="Cambria Math"/>
                                    </a:rPr>
                                    <m:t>𝑁</m:t>
                                  </m:r>
                                  <m:r>
                                    <a:rPr lang="es-CO" i="1">
                                      <a:latin typeface="Cambria Math"/>
                                    </a:rPr>
                                    <m:t>ú</m:t>
                                  </m:r>
                                  <m:r>
                                    <a:rPr lang="es-CO" i="1">
                                      <a:latin typeface="Cambria Math"/>
                                    </a:rPr>
                                    <m:t>𝑚𝑒𝑟𝑜</m:t>
                                  </m:r>
                                  <m:r>
                                    <a:rPr lang="es-CO" i="1">
                                      <a:latin typeface="Cambria Math"/>
                                    </a:rPr>
                                    <m:t> </m:t>
                                  </m:r>
                                  <m:r>
                                    <a:rPr lang="es-CO" i="1">
                                      <a:latin typeface="Cambria Math"/>
                                    </a:rPr>
                                    <m:t>𝑑𝑒</m:t>
                                  </m:r>
                                  <m:r>
                                    <a:rPr lang="es-CO" i="1">
                                      <a:latin typeface="Cambria Math"/>
                                    </a:rPr>
                                    <m:t> </m:t>
                                  </m:r>
                                  <m:r>
                                    <a:rPr lang="es-CO" i="1">
                                      <a:latin typeface="Cambria Math"/>
                                    </a:rPr>
                                    <m:t>𝑐𝑙𝑖𝑒𝑛𝑡𝑒𝑠</m:t>
                                  </m:r>
                                </m:e>
                                <m:sub>
                                  <m:r>
                                    <a:rPr lang="es-CO" i="1">
                                      <a:latin typeface="Cambria Math"/>
                                    </a:rPr>
                                    <m:t>𝑖𝑗</m:t>
                                  </m:r>
                                </m:sub>
                              </m:sSub>
                            </m:den>
                          </m:f>
                        </m:e>
                      </m:d>
                      <m:r>
                        <a:rPr lang="es-CO" i="1">
                          <a:latin typeface="Cambria Math"/>
                        </a:rPr>
                        <m:t>∗</m:t>
                      </m:r>
                      <m:r>
                        <a:rPr lang="es-CO" i="1">
                          <a:latin typeface="Cambria Math"/>
                        </a:rPr>
                        <m:t>𝑁</m:t>
                      </m:r>
                    </m:oMath>
                  </m:oMathPara>
                </a14:m>
                <a:endParaRPr lang="es-CO" dirty="0">
                  <a:latin typeface="Arial" panose="020B0604020202020204" pitchFamily="34" charset="0"/>
                  <a:cs typeface="Arial" panose="020B0604020202020204" pitchFamily="34" charset="0"/>
                </a:endParaRPr>
              </a:p>
              <a:p>
                <a:pPr algn="just">
                  <a:buClr>
                    <a:srgbClr val="990000"/>
                  </a:buClr>
                </a:pPr>
                <a:r>
                  <a:rPr lang="es-CO" sz="1600" dirty="0">
                    <a:latin typeface="Arial" panose="020B0604020202020204" pitchFamily="34" charset="0"/>
                    <a:cs typeface="Arial" panose="020B0604020202020204" pitchFamily="34" charset="0"/>
                  </a:rPr>
                  <a:t>Dónde,   </a:t>
                </a:r>
              </a:p>
              <a:p>
                <a:pPr algn="just">
                  <a:buClr>
                    <a:srgbClr val="990000"/>
                  </a:buClr>
                </a:pPr>
                <a:endParaRPr lang="es-CO" sz="1600" dirty="0">
                  <a:latin typeface="Arial" panose="020B0604020202020204" pitchFamily="34" charset="0"/>
                  <a:cs typeface="Arial" panose="020B0604020202020204" pitchFamily="34" charset="0"/>
                </a:endParaRPr>
              </a:p>
              <a:p>
                <a:pPr marL="171450" indent="-171450" algn="just">
                  <a:buClr>
                    <a:srgbClr val="990000"/>
                  </a:buClr>
                  <a:buFont typeface="Arial" panose="020B0604020202020204" pitchFamily="34" charset="0"/>
                  <a:buChar char="•"/>
                </a:pPr>
                <a:r>
                  <a:rPr lang="es-CO" sz="1600" dirty="0">
                    <a:latin typeface="Arial" panose="020B0604020202020204" pitchFamily="34" charset="0"/>
                    <a:cs typeface="Arial" panose="020B0604020202020204" pitchFamily="34" charset="0"/>
                  </a:rPr>
                  <a:t>Quejas en trámite: es la suma de las quejas con trámite pendiente al inicio del periodo y las quejas recibidas durante el periodo y reportadas por las entidades vigiladas y los DCF.</a:t>
                </a:r>
              </a:p>
              <a:p>
                <a:pPr marL="171450" indent="-171450" algn="just">
                  <a:buClr>
                    <a:srgbClr val="990000"/>
                  </a:buClr>
                  <a:buFont typeface="Arial" panose="020B0604020202020204" pitchFamily="34" charset="0"/>
                  <a:buChar char="•"/>
                </a:pPr>
                <a:endParaRPr lang="es-CO" sz="900" dirty="0">
                  <a:latin typeface="Arial" panose="020B0604020202020204" pitchFamily="34" charset="0"/>
                  <a:cs typeface="Arial" panose="020B0604020202020204" pitchFamily="34" charset="0"/>
                </a:endParaRPr>
              </a:p>
              <a:p>
                <a:pPr marL="171450" indent="-171450" algn="just">
                  <a:buClr>
                    <a:srgbClr val="990000"/>
                  </a:buClr>
                  <a:buFont typeface="Arial" panose="020B0604020202020204" pitchFamily="34" charset="0"/>
                  <a:buChar char="•"/>
                </a:pPr>
                <a:r>
                  <a:rPr lang="es-CO" sz="1600" dirty="0">
                    <a:latin typeface="Arial" panose="020B0604020202020204" pitchFamily="34" charset="0"/>
                    <a:cs typeface="Arial" panose="020B0604020202020204" pitchFamily="34" charset="0"/>
                  </a:rPr>
                  <a:t>i: es un producto en particular. Por ejemplo: cuenta de ahorros o tarjeta de crédito.</a:t>
                </a:r>
              </a:p>
              <a:p>
                <a:pPr marL="171450" indent="-171450" algn="just">
                  <a:buClr>
                    <a:srgbClr val="990000"/>
                  </a:buClr>
                  <a:buFont typeface="Arial" panose="020B0604020202020204" pitchFamily="34" charset="0"/>
                  <a:buChar char="•"/>
                </a:pPr>
                <a:endParaRPr lang="es-CO" sz="900" dirty="0">
                  <a:latin typeface="Arial" panose="020B0604020202020204" pitchFamily="34" charset="0"/>
                  <a:cs typeface="Arial" panose="020B0604020202020204" pitchFamily="34" charset="0"/>
                </a:endParaRPr>
              </a:p>
              <a:p>
                <a:pPr marL="171450" indent="-171450" algn="just">
                  <a:buClr>
                    <a:srgbClr val="990000"/>
                  </a:buClr>
                  <a:buFont typeface="Arial" panose="020B0604020202020204" pitchFamily="34" charset="0"/>
                  <a:buChar char="•"/>
                </a:pPr>
                <a:r>
                  <a:rPr lang="es-CO" sz="1600" dirty="0">
                    <a:latin typeface="Arial" panose="020B0604020202020204" pitchFamily="34" charset="0"/>
                    <a:cs typeface="Arial" panose="020B0604020202020204" pitchFamily="34" charset="0"/>
                  </a:rPr>
                  <a:t>j: es un banco en particular.</a:t>
                </a:r>
              </a:p>
              <a:p>
                <a:pPr marL="171450" indent="-171450" algn="just">
                  <a:buClr>
                    <a:srgbClr val="990000"/>
                  </a:buClr>
                  <a:buFont typeface="Arial" panose="020B0604020202020204" pitchFamily="34" charset="0"/>
                  <a:buChar char="•"/>
                </a:pPr>
                <a:endParaRPr lang="es-CO" sz="900" dirty="0">
                  <a:latin typeface="Arial" panose="020B0604020202020204" pitchFamily="34" charset="0"/>
                  <a:cs typeface="Arial" panose="020B0604020202020204" pitchFamily="34" charset="0"/>
                </a:endParaRPr>
              </a:p>
              <a:p>
                <a:pPr marL="171450" indent="-171450" algn="just">
                  <a:buClr>
                    <a:srgbClr val="990000"/>
                  </a:buClr>
                  <a:buFont typeface="Arial" panose="020B0604020202020204" pitchFamily="34" charset="0"/>
                  <a:buChar char="•"/>
                </a:pPr>
                <a:r>
                  <a:rPr lang="es-CO" sz="1600" dirty="0">
                    <a:latin typeface="Arial" panose="020B0604020202020204" pitchFamily="34" charset="0"/>
                    <a:cs typeface="Arial" panose="020B0604020202020204" pitchFamily="34" charset="0"/>
                  </a:rPr>
                  <a:t>Número de productos: según sea el caso, es el total de cuentas y/o créditos reportados por cada banco. </a:t>
                </a:r>
              </a:p>
              <a:p>
                <a:pPr marL="171450" indent="-171450" algn="just">
                  <a:buClr>
                    <a:srgbClr val="990000"/>
                  </a:buClr>
                  <a:buFont typeface="Arial" panose="020B0604020202020204" pitchFamily="34" charset="0"/>
                  <a:buChar char="•"/>
                </a:pPr>
                <a:endParaRPr lang="es-CO" sz="900" dirty="0">
                  <a:latin typeface="Arial" panose="020B0604020202020204" pitchFamily="34" charset="0"/>
                  <a:cs typeface="Arial" panose="020B0604020202020204" pitchFamily="34" charset="0"/>
                </a:endParaRPr>
              </a:p>
              <a:p>
                <a:pPr marL="171450" indent="-171450" algn="just">
                  <a:buClr>
                    <a:srgbClr val="990000"/>
                  </a:buClr>
                  <a:buFont typeface="Arial" panose="020B0604020202020204" pitchFamily="34" charset="0"/>
                  <a:buChar char="•"/>
                </a:pPr>
                <a:r>
                  <a:rPr lang="es-CO" sz="1600" dirty="0">
                    <a:latin typeface="Arial" panose="020B0604020202020204" pitchFamily="34" charset="0"/>
                    <a:cs typeface="Arial" panose="020B0604020202020204" pitchFamily="34" charset="0"/>
                  </a:rPr>
                  <a:t>Número de clientes: según sea el caso, es el total de clientes y/o deudores reportados por cada banco para cada uno de los productos analizados.</a:t>
                </a:r>
              </a:p>
              <a:p>
                <a:pPr marL="171450" indent="-171450" algn="just">
                  <a:buClr>
                    <a:srgbClr val="990000"/>
                  </a:buClr>
                  <a:buFont typeface="Arial" panose="020B0604020202020204" pitchFamily="34" charset="0"/>
                  <a:buChar char="•"/>
                </a:pPr>
                <a:endParaRPr lang="es-CO" sz="900" dirty="0">
                  <a:latin typeface="Arial" panose="020B0604020202020204" pitchFamily="34" charset="0"/>
                  <a:cs typeface="Arial" panose="020B0604020202020204" pitchFamily="34" charset="0"/>
                </a:endParaRPr>
              </a:p>
              <a:p>
                <a:pPr marL="171450" indent="-171450" algn="just">
                  <a:buClr>
                    <a:srgbClr val="990000"/>
                  </a:buClr>
                  <a:buFont typeface="Arial" panose="020B0604020202020204" pitchFamily="34" charset="0"/>
                  <a:buChar char="•"/>
                </a:pPr>
                <a:r>
                  <a:rPr lang="es-CO" sz="1600" dirty="0">
                    <a:latin typeface="Arial" panose="020B0604020202020204" pitchFamily="34" charset="0"/>
                    <a:cs typeface="Arial" panose="020B0604020202020204" pitchFamily="34" charset="0"/>
                  </a:rPr>
                  <a:t>N: es el ponderador para establecer el número de quejas por cada cierta cantidad de productos o clientes. </a:t>
                </a:r>
              </a:p>
            </p:txBody>
          </p:sp>
        </mc:Choice>
        <mc:Fallback xmlns="">
          <p:sp>
            <p:nvSpPr>
              <p:cNvPr id="2" name="6 CuadroTexto"/>
              <p:cNvSpPr txBox="1">
                <a:spLocks noRot="1" noChangeAspect="1" noMove="1" noResize="1" noEditPoints="1" noAdjustHandles="1" noChangeArrowheads="1" noChangeShapeType="1" noTextEdit="1"/>
              </p:cNvSpPr>
              <p:nvPr/>
            </p:nvSpPr>
            <p:spPr>
              <a:xfrm>
                <a:off x="1127448" y="1196752"/>
                <a:ext cx="10363325" cy="5303888"/>
              </a:xfrm>
              <a:prstGeom prst="rect">
                <a:avLst/>
              </a:prstGeom>
              <a:blipFill>
                <a:blip r:embed="rId2"/>
                <a:stretch>
                  <a:fillRect l="-412" t="-575" r="-294" b="-575"/>
                </a:stretch>
              </a:blipFill>
            </p:spPr>
            <p:txBody>
              <a:bodyPr/>
              <a:lstStyle/>
              <a:p>
                <a:r>
                  <a:rPr lang="es-CO">
                    <a:noFill/>
                  </a:rPr>
                  <a:t> </a:t>
                </a:r>
              </a:p>
            </p:txBody>
          </p:sp>
        </mc:Fallback>
      </mc:AlternateContent>
      <p:sp>
        <p:nvSpPr>
          <p:cNvPr id="3" name="3 Rectángulo"/>
          <p:cNvSpPr/>
          <p:nvPr/>
        </p:nvSpPr>
        <p:spPr>
          <a:xfrm>
            <a:off x="5027711" y="260648"/>
            <a:ext cx="7164289" cy="553998"/>
          </a:xfrm>
          <a:prstGeom prst="rect">
            <a:avLst/>
          </a:prstGeom>
          <a:noFill/>
        </p:spPr>
        <p:txBody>
          <a:bodyPr wrap="square">
            <a:spAutoFit/>
          </a:bodyPr>
          <a:lstStyle/>
          <a:p>
            <a:pPr marL="514350" indent="-514350" algn="r" fontAlgn="auto">
              <a:lnSpc>
                <a:spcPct val="75000"/>
              </a:lnSpc>
              <a:spcBef>
                <a:spcPts val="0"/>
              </a:spcBef>
              <a:spcAft>
                <a:spcPts val="0"/>
              </a:spcAft>
              <a:defRPr/>
            </a:pPr>
            <a:r>
              <a:rPr lang="es-CO" sz="4000" b="1" dirty="0">
                <a:solidFill>
                  <a:schemeClr val="bg1"/>
                </a:solidFill>
                <a:latin typeface="Arial" panose="020B0604020202020204" pitchFamily="34" charset="0"/>
                <a:cs typeface="Arial" panose="020B0604020202020204" pitchFamily="34" charset="0"/>
              </a:rPr>
              <a:t>Medición quejas por entidad</a:t>
            </a:r>
          </a:p>
        </p:txBody>
      </p:sp>
    </p:spTree>
    <p:extLst>
      <p:ext uri="{BB962C8B-B14F-4D97-AF65-F5344CB8AC3E}">
        <p14:creationId xmlns:p14="http://schemas.microsoft.com/office/powerpoint/2010/main" val="200456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CuadroTexto"/>
          <p:cNvSpPr txBox="1"/>
          <p:nvPr/>
        </p:nvSpPr>
        <p:spPr>
          <a:xfrm>
            <a:off x="263352" y="1340768"/>
            <a:ext cx="11593288" cy="1938992"/>
          </a:xfrm>
          <a:prstGeom prst="rect">
            <a:avLst/>
          </a:prstGeom>
          <a:noFill/>
        </p:spPr>
        <p:txBody>
          <a:bodyPr wrap="square" rtlCol="0">
            <a:spAutoFit/>
          </a:bodyPr>
          <a:lstStyle/>
          <a:p>
            <a:pPr lvl="0" algn="just">
              <a:buSzPts val="1000"/>
              <a:tabLst>
                <a:tab pos="457200" algn="l"/>
              </a:tabLst>
            </a:pPr>
            <a:r>
              <a:rPr lang="es-CO" sz="1500" dirty="0">
                <a:effectLst/>
                <a:latin typeface="Arial" panose="020B0604020202020204" pitchFamily="34" charset="0"/>
                <a:ea typeface="Times New Roman" panose="02020603050405020304" pitchFamily="18" charset="0"/>
                <a:cs typeface="Arial" panose="020B0604020202020204" pitchFamily="34" charset="0"/>
              </a:rPr>
              <a:t>Las medidas de asilamiento preventivo originadas en virtud de la necesidad de contener la propagación del COVID-19 en el país conllevó a la adopción rápida de medidas que permitiera a los consumidores acceder a sus recursos sin contratiempos a través de los diferentes canales virtuales dispuestos por las entidades, y así mismo promover la aplicación de mecanismos que permitieran a los deudores manejar sus productos crediticios.</a:t>
            </a:r>
          </a:p>
          <a:p>
            <a:pPr lvl="0" algn="just">
              <a:buSzPts val="1000"/>
              <a:tabLst>
                <a:tab pos="457200" algn="l"/>
              </a:tabLst>
            </a:pPr>
            <a:endParaRPr lang="es-CO" sz="1500" dirty="0">
              <a:latin typeface="Arial" panose="020B0604020202020204" pitchFamily="34" charset="0"/>
              <a:ea typeface="Times New Roman" panose="02020603050405020304" pitchFamily="18" charset="0"/>
              <a:cs typeface="Arial" panose="020B0604020202020204" pitchFamily="34" charset="0"/>
            </a:endParaRPr>
          </a:p>
          <a:p>
            <a:pPr lvl="0" algn="just">
              <a:buSzPts val="1000"/>
              <a:tabLst>
                <a:tab pos="457200" algn="l"/>
              </a:tabLst>
            </a:pPr>
            <a:r>
              <a:rPr lang="es-CO" sz="1500" dirty="0">
                <a:effectLst/>
                <a:latin typeface="Arial" panose="020B0604020202020204" pitchFamily="34" charset="0"/>
                <a:ea typeface="Times New Roman" panose="02020603050405020304" pitchFamily="18" charset="0"/>
                <a:cs typeface="Arial" panose="020B0604020202020204" pitchFamily="34" charset="0"/>
              </a:rPr>
              <a:t>En esta coyuntura la SFC mantuvo la disponibilidad de los diferentes canales para que los consumidores, de forma gratuita y sin salir de casa, pudieran acceder a información sobre las medidas adoptadas y pudieran interponer de manera ágil y segura sus inconformidades.</a:t>
            </a:r>
            <a:endParaRPr lang="es-CO" sz="1500" dirty="0">
              <a:latin typeface="Arial" panose="020B0604020202020204" pitchFamily="34" charset="0"/>
              <a:ea typeface="Calibri" panose="020F0502020204030204" pitchFamily="34" charset="0"/>
              <a:cs typeface="Arial" panose="020B0604020202020204" pitchFamily="34" charset="0"/>
            </a:endParaRPr>
          </a:p>
        </p:txBody>
      </p:sp>
      <p:sp>
        <p:nvSpPr>
          <p:cNvPr id="7" name="3 Rectángulo">
            <a:extLst>
              <a:ext uri="{FF2B5EF4-FFF2-40B4-BE49-F238E27FC236}">
                <a16:creationId xmlns:a16="http://schemas.microsoft.com/office/drawing/2014/main" id="{24D0FBF8-19D4-46A4-A3A3-DD7480C89AA6}"/>
              </a:ext>
            </a:extLst>
          </p:cNvPr>
          <p:cNvSpPr/>
          <p:nvPr/>
        </p:nvSpPr>
        <p:spPr>
          <a:xfrm>
            <a:off x="1907882" y="35726"/>
            <a:ext cx="9948758" cy="1017010"/>
          </a:xfrm>
          <a:prstGeom prst="rect">
            <a:avLst/>
          </a:prstGeom>
          <a:noFill/>
        </p:spPr>
        <p:txBody>
          <a:bodyPr wrap="square">
            <a:spAutoFit/>
          </a:bodyPr>
          <a:lstStyle/>
          <a:p>
            <a:pPr marL="514350" indent="-514350" algn="r" fontAlgn="auto">
              <a:lnSpc>
                <a:spcPct val="75000"/>
              </a:lnSpc>
              <a:spcBef>
                <a:spcPts val="0"/>
              </a:spcBef>
              <a:spcAft>
                <a:spcPts val="0"/>
              </a:spcAft>
              <a:defRPr/>
            </a:pPr>
            <a:r>
              <a:rPr lang="es-CO" sz="4000" b="1" dirty="0">
                <a:solidFill>
                  <a:schemeClr val="bg1"/>
                </a:solidFill>
                <a:latin typeface="Arial" panose="020B0604020202020204" pitchFamily="34" charset="0"/>
                <a:cs typeface="Arial" panose="020B0604020202020204" pitchFamily="34" charset="0"/>
              </a:rPr>
              <a:t>Medidas de atención al consumidor en la coyuntura </a:t>
            </a:r>
          </a:p>
        </p:txBody>
      </p:sp>
      <p:grpSp>
        <p:nvGrpSpPr>
          <p:cNvPr id="3" name="Grupo 2">
            <a:extLst>
              <a:ext uri="{FF2B5EF4-FFF2-40B4-BE49-F238E27FC236}">
                <a16:creationId xmlns:a16="http://schemas.microsoft.com/office/drawing/2014/main" id="{94BBB8BF-E8ED-466D-8D61-0566B5B122B7}"/>
              </a:ext>
            </a:extLst>
          </p:cNvPr>
          <p:cNvGrpSpPr/>
          <p:nvPr/>
        </p:nvGrpSpPr>
        <p:grpSpPr>
          <a:xfrm>
            <a:off x="510578" y="3429000"/>
            <a:ext cx="7304011" cy="3039093"/>
            <a:chOff x="1184965" y="2004691"/>
            <a:chExt cx="10918902" cy="4843475"/>
          </a:xfrm>
        </p:grpSpPr>
        <p:sp>
          <p:nvSpPr>
            <p:cNvPr id="4" name="Marcador de número de diapositiva 3">
              <a:extLst>
                <a:ext uri="{FF2B5EF4-FFF2-40B4-BE49-F238E27FC236}">
                  <a16:creationId xmlns:a16="http://schemas.microsoft.com/office/drawing/2014/main" id="{C3D96581-3D70-4C51-A5DB-937A613F67A3}"/>
                </a:ext>
              </a:extLst>
            </p:cNvPr>
            <p:cNvSpPr txBox="1">
              <a:spLocks/>
            </p:cNvSpPr>
            <p:nvPr/>
          </p:nvSpPr>
          <p:spPr>
            <a:xfrm>
              <a:off x="11458935" y="6483041"/>
              <a:ext cx="644932" cy="365125"/>
            </a:xfrm>
            <a:prstGeom prst="rect">
              <a:avLst/>
            </a:prstGeom>
          </p:spPr>
          <p:txBody>
            <a:bodyPr/>
            <a:lstStyle>
              <a:defPPr>
                <a:defRPr lang="es-CO"/>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E98621A4-F840-4FB5-ADAC-B68FE90EA2B3}" type="slidenum">
                <a:rPr lang="es-CO" sz="1200" smtClean="0"/>
                <a:pPr/>
                <a:t>4</a:t>
              </a:fld>
              <a:endParaRPr lang="es-CO" sz="1200" dirty="0"/>
            </a:p>
          </p:txBody>
        </p:sp>
        <p:sp>
          <p:nvSpPr>
            <p:cNvPr id="5" name="1 Marcador de contenido">
              <a:extLst>
                <a:ext uri="{FF2B5EF4-FFF2-40B4-BE49-F238E27FC236}">
                  <a16:creationId xmlns:a16="http://schemas.microsoft.com/office/drawing/2014/main" id="{E01447F8-409F-49E0-B5CF-50AFD12B8A15}"/>
                </a:ext>
              </a:extLst>
            </p:cNvPr>
            <p:cNvSpPr txBox="1">
              <a:spLocks/>
            </p:cNvSpPr>
            <p:nvPr/>
          </p:nvSpPr>
          <p:spPr>
            <a:xfrm>
              <a:off x="2656784" y="2004691"/>
              <a:ext cx="1660770" cy="3320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Clr>
                  <a:srgbClr val="C00000"/>
                </a:buClr>
                <a:defRPr/>
              </a:pPr>
              <a:r>
                <a:rPr lang="es-CO" sz="1400" b="1" dirty="0">
                  <a:solidFill>
                    <a:schemeClr val="tx1">
                      <a:lumMod val="75000"/>
                      <a:lumOff val="25000"/>
                    </a:schemeClr>
                  </a:solidFill>
                  <a:latin typeface="Helvetica" panose="020B0604020202020204" pitchFamily="34" charset="0"/>
                  <a:cs typeface="Helvetica" panose="020B0604020202020204" pitchFamily="34" charset="0"/>
                </a:rPr>
                <a:t>Digitales</a:t>
              </a:r>
              <a:endParaRPr kumimoji="0" lang="es-CO" sz="1400" b="1" i="0" u="none" strike="noStrike" kern="1200" cap="none" spc="0" normalizeH="0" baseline="0" noProof="0" dirty="0">
                <a:ln>
                  <a:noFill/>
                </a:ln>
                <a:solidFill>
                  <a:schemeClr val="tx1">
                    <a:lumMod val="75000"/>
                    <a:lumOff val="25000"/>
                  </a:schemeClr>
                </a:solidFill>
                <a:effectLst/>
                <a:uLnTx/>
                <a:uFillTx/>
                <a:latin typeface="Helvetica" panose="020B0604020202020204" pitchFamily="34" charset="0"/>
                <a:cs typeface="Helvetica" panose="020B0604020202020204" pitchFamily="34" charset="0"/>
              </a:endParaRPr>
            </a:p>
          </p:txBody>
        </p:sp>
        <p:sp>
          <p:nvSpPr>
            <p:cNvPr id="6" name="1 Marcador de contenido">
              <a:extLst>
                <a:ext uri="{FF2B5EF4-FFF2-40B4-BE49-F238E27FC236}">
                  <a16:creationId xmlns:a16="http://schemas.microsoft.com/office/drawing/2014/main" id="{F19B39FF-53AA-4FA0-A688-FF404BD7727E}"/>
                </a:ext>
              </a:extLst>
            </p:cNvPr>
            <p:cNvSpPr txBox="1">
              <a:spLocks/>
            </p:cNvSpPr>
            <p:nvPr/>
          </p:nvSpPr>
          <p:spPr>
            <a:xfrm>
              <a:off x="8011420" y="2005435"/>
              <a:ext cx="2690093" cy="3312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Clr>
                  <a:srgbClr val="C00000"/>
                </a:buClr>
                <a:defRPr/>
              </a:pPr>
              <a:r>
                <a:rPr lang="es-CO" sz="1400" b="1" dirty="0">
                  <a:solidFill>
                    <a:schemeClr val="tx1">
                      <a:lumMod val="75000"/>
                      <a:lumOff val="25000"/>
                    </a:schemeClr>
                  </a:solidFill>
                  <a:latin typeface="Helvetica" panose="020B0604020202020204" pitchFamily="34" charset="0"/>
                  <a:cs typeface="Helvetica" panose="020B0604020202020204" pitchFamily="34" charset="0"/>
                </a:rPr>
                <a:t>A</a:t>
              </a:r>
              <a:r>
                <a:rPr kumimoji="0" lang="es-CO" sz="1400" b="1" i="0" u="none" strike="noStrike" kern="1200" cap="none" spc="0" normalizeH="0" baseline="0" noProof="0" dirty="0">
                  <a:ln>
                    <a:noFill/>
                  </a:ln>
                  <a:solidFill>
                    <a:schemeClr val="tx1">
                      <a:lumMod val="75000"/>
                      <a:lumOff val="25000"/>
                    </a:schemeClr>
                  </a:solidFill>
                  <a:effectLst/>
                  <a:uLnTx/>
                  <a:uFillTx/>
                  <a:latin typeface="Helvetica" panose="020B0604020202020204" pitchFamily="34" charset="0"/>
                  <a:cs typeface="Helvetica" panose="020B0604020202020204" pitchFamily="34" charset="0"/>
                </a:rPr>
                <a:t>tención </a:t>
              </a:r>
              <a:r>
                <a:rPr lang="es-CO" sz="1400" b="1" dirty="0">
                  <a:solidFill>
                    <a:schemeClr val="tx1">
                      <a:lumMod val="75000"/>
                      <a:lumOff val="25000"/>
                    </a:schemeClr>
                  </a:solidFill>
                  <a:latin typeface="Helvetica" panose="020B0604020202020204" pitchFamily="34" charset="0"/>
                  <a:cs typeface="Helvetica" panose="020B0604020202020204" pitchFamily="34" charset="0"/>
                </a:rPr>
                <a:t>telefónica</a:t>
              </a:r>
              <a:endParaRPr kumimoji="0" lang="es-CO" sz="1400" b="1" i="0" u="none" strike="noStrike" kern="1200" cap="none" spc="0" normalizeH="0" baseline="0" noProof="0" dirty="0">
                <a:ln>
                  <a:noFill/>
                </a:ln>
                <a:solidFill>
                  <a:schemeClr val="tx1">
                    <a:lumMod val="75000"/>
                    <a:lumOff val="25000"/>
                  </a:schemeClr>
                </a:solidFill>
                <a:effectLst/>
                <a:uLnTx/>
                <a:uFillTx/>
                <a:latin typeface="Helvetica" panose="020B0604020202020204" pitchFamily="34" charset="0"/>
                <a:cs typeface="Helvetica" panose="020B0604020202020204" pitchFamily="34" charset="0"/>
              </a:endParaRPr>
            </a:p>
          </p:txBody>
        </p:sp>
        <p:pic>
          <p:nvPicPr>
            <p:cNvPr id="8" name="Gráfico 7" descr="Correo electrónico">
              <a:extLst>
                <a:ext uri="{FF2B5EF4-FFF2-40B4-BE49-F238E27FC236}">
                  <a16:creationId xmlns:a16="http://schemas.microsoft.com/office/drawing/2014/main" id="{83AE6E4E-8340-48FE-BE46-040D7D4960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2800" y="5813927"/>
              <a:ext cx="579992" cy="579992"/>
            </a:xfrm>
            <a:prstGeom prst="rect">
              <a:avLst/>
            </a:prstGeom>
          </p:spPr>
        </p:pic>
        <p:pic>
          <p:nvPicPr>
            <p:cNvPr id="9" name="Gráfico 8" descr="Centro de llamadas">
              <a:extLst>
                <a:ext uri="{FF2B5EF4-FFF2-40B4-BE49-F238E27FC236}">
                  <a16:creationId xmlns:a16="http://schemas.microsoft.com/office/drawing/2014/main" id="{A1011D41-9F21-4597-A7B7-65E99AAC75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69294" y="3875890"/>
              <a:ext cx="579992" cy="579992"/>
            </a:xfrm>
            <a:prstGeom prst="rect">
              <a:avLst/>
            </a:prstGeom>
          </p:spPr>
        </p:pic>
        <p:pic>
          <p:nvPicPr>
            <p:cNvPr id="10" name="Gráfico 9" descr="Receptor">
              <a:extLst>
                <a:ext uri="{FF2B5EF4-FFF2-40B4-BE49-F238E27FC236}">
                  <a16:creationId xmlns:a16="http://schemas.microsoft.com/office/drawing/2014/main" id="{DE6EF64B-F948-41D2-BA86-772C7C72558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69294" y="2698502"/>
              <a:ext cx="579992" cy="579992"/>
            </a:xfrm>
            <a:prstGeom prst="rect">
              <a:avLst/>
            </a:prstGeom>
          </p:spPr>
        </p:pic>
        <p:pic>
          <p:nvPicPr>
            <p:cNvPr id="11" name="Gráfico 10" descr="Mundo">
              <a:extLst>
                <a:ext uri="{FF2B5EF4-FFF2-40B4-BE49-F238E27FC236}">
                  <a16:creationId xmlns:a16="http://schemas.microsoft.com/office/drawing/2014/main" id="{269CF33D-0766-4C30-B821-F4827EEF5F2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84965" y="2486193"/>
              <a:ext cx="579992" cy="579992"/>
            </a:xfrm>
            <a:prstGeom prst="rect">
              <a:avLst/>
            </a:prstGeom>
          </p:spPr>
        </p:pic>
        <p:pic>
          <p:nvPicPr>
            <p:cNvPr id="12" name="Gráfico 11">
              <a:extLst>
                <a:ext uri="{FF2B5EF4-FFF2-40B4-BE49-F238E27FC236}">
                  <a16:creationId xmlns:a16="http://schemas.microsoft.com/office/drawing/2014/main" id="{9B642EE2-936C-4B67-A52C-0CCF1D8B3075}"/>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19996" r="20181" b="36526"/>
            <a:stretch/>
          </p:blipFill>
          <p:spPr>
            <a:xfrm>
              <a:off x="1216306" y="3308319"/>
              <a:ext cx="606486" cy="579992"/>
            </a:xfrm>
            <a:prstGeom prst="rect">
              <a:avLst/>
            </a:prstGeom>
          </p:spPr>
        </p:pic>
        <p:pic>
          <p:nvPicPr>
            <p:cNvPr id="13" name="Gráfico 12">
              <a:extLst>
                <a:ext uri="{FF2B5EF4-FFF2-40B4-BE49-F238E27FC236}">
                  <a16:creationId xmlns:a16="http://schemas.microsoft.com/office/drawing/2014/main" id="{CB4A90D1-0F2B-4ADB-A6EE-76573E43794B}"/>
                </a:ext>
              </a:extLst>
            </p:cNvPr>
            <p:cNvPicPr>
              <a:picLocks noChangeAspect="1"/>
            </p:cNvPicPr>
            <p:nvPr/>
          </p:nvPicPr>
          <p:blipFill rotWithShape="1">
            <a:blip r:embed="rId12">
              <a:extLst>
                <a:ext uri="{96DAC541-7B7A-43D3-8B79-37D633B846F1}">
                  <asvg:svgBlip xmlns:asvg="http://schemas.microsoft.com/office/drawing/2016/SVG/main" r:embed="rId13"/>
                </a:ext>
              </a:extLst>
            </a:blip>
            <a:srcRect l="19996" r="20181" b="35975"/>
            <a:stretch/>
          </p:blipFill>
          <p:spPr>
            <a:xfrm>
              <a:off x="1216306" y="5015753"/>
              <a:ext cx="606486" cy="585034"/>
            </a:xfrm>
            <a:prstGeom prst="rect">
              <a:avLst/>
            </a:prstGeom>
          </p:spPr>
        </p:pic>
        <p:pic>
          <p:nvPicPr>
            <p:cNvPr id="14" name="Gráfico 13">
              <a:extLst>
                <a:ext uri="{FF2B5EF4-FFF2-40B4-BE49-F238E27FC236}">
                  <a16:creationId xmlns:a16="http://schemas.microsoft.com/office/drawing/2014/main" id="{4BF1864D-EB44-454C-9178-4F1C7B944A3E}"/>
                </a:ext>
              </a:extLst>
            </p:cNvPr>
            <p:cNvPicPr>
              <a:picLocks noChangeAspect="1"/>
            </p:cNvPicPr>
            <p:nvPr/>
          </p:nvPicPr>
          <p:blipFill rotWithShape="1">
            <a:blip r:embed="rId14">
              <a:extLst>
                <a:ext uri="{96DAC541-7B7A-43D3-8B79-37D633B846F1}">
                  <asvg:svgBlip xmlns:asvg="http://schemas.microsoft.com/office/drawing/2016/SVG/main" r:embed="rId15"/>
                </a:ext>
              </a:extLst>
            </a:blip>
            <a:srcRect l="20979" r="19198" b="36526"/>
            <a:stretch/>
          </p:blipFill>
          <p:spPr>
            <a:xfrm>
              <a:off x="1216306" y="4165886"/>
              <a:ext cx="606486" cy="579992"/>
            </a:xfrm>
            <a:prstGeom prst="rect">
              <a:avLst/>
            </a:prstGeom>
          </p:spPr>
        </p:pic>
        <p:cxnSp>
          <p:nvCxnSpPr>
            <p:cNvPr id="15" name="Conector recto 14">
              <a:extLst>
                <a:ext uri="{FF2B5EF4-FFF2-40B4-BE49-F238E27FC236}">
                  <a16:creationId xmlns:a16="http://schemas.microsoft.com/office/drawing/2014/main" id="{8161FBC2-ADF6-4327-84CF-7E25FF766D24}"/>
                </a:ext>
              </a:extLst>
            </p:cNvPr>
            <p:cNvCxnSpPr>
              <a:cxnSpLocks/>
            </p:cNvCxnSpPr>
            <p:nvPr/>
          </p:nvCxnSpPr>
          <p:spPr>
            <a:xfrm>
              <a:off x="6072697" y="2170699"/>
              <a:ext cx="0" cy="4223220"/>
            </a:xfrm>
            <a:prstGeom prst="line">
              <a:avLst/>
            </a:prstGeom>
            <a:ln w="381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1 Marcador de contenido">
              <a:extLst>
                <a:ext uri="{FF2B5EF4-FFF2-40B4-BE49-F238E27FC236}">
                  <a16:creationId xmlns:a16="http://schemas.microsoft.com/office/drawing/2014/main" id="{8AD24176-05A8-4198-9A89-AFF6D2993078}"/>
                </a:ext>
              </a:extLst>
            </p:cNvPr>
            <p:cNvSpPr txBox="1">
              <a:spLocks/>
            </p:cNvSpPr>
            <p:nvPr/>
          </p:nvSpPr>
          <p:spPr>
            <a:xfrm>
              <a:off x="1764957" y="2618503"/>
              <a:ext cx="3940941" cy="3320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C00000"/>
                </a:buClr>
                <a:defRPr/>
              </a:pPr>
              <a:r>
                <a:rPr lang="es-CO" sz="1400" dirty="0">
                  <a:solidFill>
                    <a:schemeClr val="tx1">
                      <a:lumMod val="75000"/>
                      <a:lumOff val="25000"/>
                    </a:schemeClr>
                  </a:solidFill>
                  <a:latin typeface="Helvetica" panose="020B0604020202020204" pitchFamily="34" charset="0"/>
                  <a:cs typeface="Helvetica" panose="020B0604020202020204" pitchFamily="34" charset="0"/>
                </a:rPr>
                <a:t>www.superfinanciera.gov.co</a:t>
              </a:r>
              <a:endParaRPr kumimoji="0" lang="es-CO" sz="1400" b="0" i="0" u="none" strike="noStrike" kern="1200" cap="none" spc="0" normalizeH="0" baseline="0" noProof="0" dirty="0">
                <a:ln>
                  <a:noFill/>
                </a:ln>
                <a:solidFill>
                  <a:schemeClr val="tx1">
                    <a:lumMod val="75000"/>
                    <a:lumOff val="25000"/>
                  </a:schemeClr>
                </a:solidFill>
                <a:effectLst/>
                <a:uLnTx/>
                <a:uFillTx/>
                <a:latin typeface="Helvetica" panose="020B0604020202020204" pitchFamily="34" charset="0"/>
                <a:cs typeface="Helvetica" panose="020B0604020202020204" pitchFamily="34" charset="0"/>
              </a:endParaRPr>
            </a:p>
          </p:txBody>
        </p:sp>
        <p:sp>
          <p:nvSpPr>
            <p:cNvPr id="17" name="1 Marcador de contenido">
              <a:extLst>
                <a:ext uri="{FF2B5EF4-FFF2-40B4-BE49-F238E27FC236}">
                  <a16:creationId xmlns:a16="http://schemas.microsoft.com/office/drawing/2014/main" id="{8F6C6777-B5C8-4CF6-802B-CDE798EFA295}"/>
                </a:ext>
              </a:extLst>
            </p:cNvPr>
            <p:cNvSpPr txBox="1">
              <a:spLocks/>
            </p:cNvSpPr>
            <p:nvPr/>
          </p:nvSpPr>
          <p:spPr>
            <a:xfrm>
              <a:off x="1764958" y="3381475"/>
              <a:ext cx="3987015" cy="3320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C00000"/>
                </a:buClr>
                <a:defRPr/>
              </a:pPr>
              <a:r>
                <a:rPr lang="es-CO" sz="1400" dirty="0">
                  <a:solidFill>
                    <a:schemeClr val="tx1">
                      <a:lumMod val="75000"/>
                      <a:lumOff val="25000"/>
                    </a:schemeClr>
                  </a:solidFill>
                  <a:latin typeface="Helvetica" panose="020B0604020202020204" pitchFamily="34" charset="0"/>
                  <a:cs typeface="Helvetica" panose="020B0604020202020204" pitchFamily="34" charset="0"/>
                </a:rPr>
                <a:t>@</a:t>
              </a:r>
              <a:r>
                <a:rPr lang="es-CO" sz="1400" dirty="0" err="1">
                  <a:solidFill>
                    <a:schemeClr val="tx1">
                      <a:lumMod val="75000"/>
                      <a:lumOff val="25000"/>
                    </a:schemeClr>
                  </a:solidFill>
                  <a:latin typeface="Helvetica" panose="020B0604020202020204" pitchFamily="34" charset="0"/>
                  <a:cs typeface="Helvetica" panose="020B0604020202020204" pitchFamily="34" charset="0"/>
                </a:rPr>
                <a:t>SFCsupervisor</a:t>
              </a:r>
              <a:endParaRPr kumimoji="0" lang="es-CO" sz="1400" b="0" i="0" u="none" strike="noStrike" kern="1200" cap="none" spc="0" normalizeH="0" baseline="0" noProof="0" dirty="0">
                <a:ln>
                  <a:noFill/>
                </a:ln>
                <a:solidFill>
                  <a:schemeClr val="tx1">
                    <a:lumMod val="75000"/>
                    <a:lumOff val="25000"/>
                  </a:schemeClr>
                </a:solidFill>
                <a:effectLst/>
                <a:uLnTx/>
                <a:uFillTx/>
                <a:latin typeface="Helvetica" panose="020B0604020202020204" pitchFamily="34" charset="0"/>
                <a:cs typeface="Helvetica" panose="020B0604020202020204" pitchFamily="34" charset="0"/>
              </a:endParaRPr>
            </a:p>
          </p:txBody>
        </p:sp>
        <p:sp>
          <p:nvSpPr>
            <p:cNvPr id="18" name="1 Marcador de contenido">
              <a:extLst>
                <a:ext uri="{FF2B5EF4-FFF2-40B4-BE49-F238E27FC236}">
                  <a16:creationId xmlns:a16="http://schemas.microsoft.com/office/drawing/2014/main" id="{0E97F358-32D8-4403-881F-05A8167617D9}"/>
                </a:ext>
              </a:extLst>
            </p:cNvPr>
            <p:cNvSpPr txBox="1">
              <a:spLocks/>
            </p:cNvSpPr>
            <p:nvPr/>
          </p:nvSpPr>
          <p:spPr>
            <a:xfrm>
              <a:off x="1822792" y="4246109"/>
              <a:ext cx="3940942" cy="3320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C00000"/>
                </a:buClr>
                <a:defRPr/>
              </a:pPr>
              <a:r>
                <a:rPr lang="es-CO" sz="1400" dirty="0" err="1">
                  <a:solidFill>
                    <a:schemeClr val="tx1">
                      <a:lumMod val="75000"/>
                      <a:lumOff val="25000"/>
                    </a:schemeClr>
                  </a:solidFill>
                  <a:latin typeface="Helvetica" panose="020B0604020202020204" pitchFamily="34" charset="0"/>
                  <a:cs typeface="Helvetica" panose="020B0604020202020204" pitchFamily="34" charset="0"/>
                </a:rPr>
                <a:t>superintendencia.financiera</a:t>
              </a:r>
              <a:endParaRPr kumimoji="0" lang="es-CO" sz="1400" b="0" i="0" u="none" strike="noStrike" kern="1200" cap="none" spc="0" normalizeH="0" baseline="0" noProof="0" dirty="0">
                <a:ln>
                  <a:noFill/>
                </a:ln>
                <a:solidFill>
                  <a:schemeClr val="tx1">
                    <a:lumMod val="75000"/>
                    <a:lumOff val="25000"/>
                  </a:schemeClr>
                </a:solidFill>
                <a:effectLst/>
                <a:uLnTx/>
                <a:uFillTx/>
                <a:latin typeface="Helvetica" panose="020B0604020202020204" pitchFamily="34" charset="0"/>
                <a:cs typeface="Helvetica" panose="020B0604020202020204" pitchFamily="34" charset="0"/>
              </a:endParaRPr>
            </a:p>
          </p:txBody>
        </p:sp>
        <p:sp>
          <p:nvSpPr>
            <p:cNvPr id="19" name="1 Marcador de contenido">
              <a:extLst>
                <a:ext uri="{FF2B5EF4-FFF2-40B4-BE49-F238E27FC236}">
                  <a16:creationId xmlns:a16="http://schemas.microsoft.com/office/drawing/2014/main" id="{EEC9CD2B-32CE-4748-B1BB-620B65DDE705}"/>
                </a:ext>
              </a:extLst>
            </p:cNvPr>
            <p:cNvSpPr txBox="1">
              <a:spLocks/>
            </p:cNvSpPr>
            <p:nvPr/>
          </p:nvSpPr>
          <p:spPr>
            <a:xfrm>
              <a:off x="1844087" y="5117755"/>
              <a:ext cx="3940942" cy="3320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C00000"/>
                </a:buClr>
                <a:defRPr/>
              </a:pPr>
              <a:r>
                <a:rPr lang="es-CO" sz="1400" dirty="0" err="1">
                  <a:solidFill>
                    <a:schemeClr val="tx1">
                      <a:lumMod val="75000"/>
                      <a:lumOff val="25000"/>
                    </a:schemeClr>
                  </a:solidFill>
                  <a:latin typeface="Helvetica" panose="020B0604020202020204" pitchFamily="34" charset="0"/>
                  <a:cs typeface="Helvetica" panose="020B0604020202020204" pitchFamily="34" charset="0"/>
                </a:rPr>
                <a:t>superfinanciera</a:t>
              </a:r>
              <a:endParaRPr kumimoji="0" lang="es-CO" sz="1400" b="0" i="0" u="none" strike="noStrike" kern="1200" cap="none" spc="0" normalizeH="0" baseline="0" noProof="0" dirty="0">
                <a:ln>
                  <a:noFill/>
                </a:ln>
                <a:solidFill>
                  <a:schemeClr val="tx1">
                    <a:lumMod val="75000"/>
                    <a:lumOff val="25000"/>
                  </a:schemeClr>
                </a:solidFill>
                <a:effectLst/>
                <a:uLnTx/>
                <a:uFillTx/>
                <a:latin typeface="Helvetica" panose="020B0604020202020204" pitchFamily="34" charset="0"/>
                <a:cs typeface="Helvetica" panose="020B0604020202020204" pitchFamily="34" charset="0"/>
              </a:endParaRPr>
            </a:p>
          </p:txBody>
        </p:sp>
        <p:sp>
          <p:nvSpPr>
            <p:cNvPr id="20" name="1 Marcador de contenido">
              <a:extLst>
                <a:ext uri="{FF2B5EF4-FFF2-40B4-BE49-F238E27FC236}">
                  <a16:creationId xmlns:a16="http://schemas.microsoft.com/office/drawing/2014/main" id="{3EBBE5DB-779F-4A38-8AB9-4EDB892ADDB2}"/>
                </a:ext>
              </a:extLst>
            </p:cNvPr>
            <p:cNvSpPr txBox="1">
              <a:spLocks/>
            </p:cNvSpPr>
            <p:nvPr/>
          </p:nvSpPr>
          <p:spPr>
            <a:xfrm>
              <a:off x="1844087" y="5987560"/>
              <a:ext cx="3900940" cy="3320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C00000"/>
                </a:buClr>
                <a:defRPr/>
              </a:pPr>
              <a:r>
                <a:rPr lang="es-CO" sz="1400" dirty="0">
                  <a:solidFill>
                    <a:schemeClr val="tx1">
                      <a:lumMod val="75000"/>
                      <a:lumOff val="25000"/>
                    </a:schemeClr>
                  </a:solidFill>
                  <a:latin typeface="Helvetica" panose="020B0604020202020204" pitchFamily="34" charset="0"/>
                  <a:cs typeface="Helvetica" panose="020B0604020202020204" pitchFamily="34" charset="0"/>
                </a:rPr>
                <a:t>super@superfinanciera.gov.co</a:t>
              </a:r>
              <a:endParaRPr kumimoji="0" lang="es-CO" sz="1400" b="0" i="0" u="none" strike="noStrike" kern="1200" cap="none" spc="0" normalizeH="0" baseline="0" noProof="0" dirty="0">
                <a:ln>
                  <a:noFill/>
                </a:ln>
                <a:solidFill>
                  <a:schemeClr val="tx1">
                    <a:lumMod val="75000"/>
                    <a:lumOff val="25000"/>
                  </a:schemeClr>
                </a:solidFill>
                <a:effectLst/>
                <a:uLnTx/>
                <a:uFillTx/>
                <a:latin typeface="Helvetica" panose="020B0604020202020204" pitchFamily="34" charset="0"/>
                <a:cs typeface="Helvetica" panose="020B0604020202020204" pitchFamily="34" charset="0"/>
              </a:endParaRPr>
            </a:p>
          </p:txBody>
        </p:sp>
        <p:sp>
          <p:nvSpPr>
            <p:cNvPr id="21" name="1 Marcador de contenido">
              <a:extLst>
                <a:ext uri="{FF2B5EF4-FFF2-40B4-BE49-F238E27FC236}">
                  <a16:creationId xmlns:a16="http://schemas.microsoft.com/office/drawing/2014/main" id="{12E5FA86-DCFA-4614-BA77-69ACEAA075DE}"/>
                </a:ext>
              </a:extLst>
            </p:cNvPr>
            <p:cNvSpPr txBox="1">
              <a:spLocks/>
            </p:cNvSpPr>
            <p:nvPr/>
          </p:nvSpPr>
          <p:spPr>
            <a:xfrm>
              <a:off x="7449287" y="2710681"/>
              <a:ext cx="3862642" cy="6707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buClr>
                  <a:srgbClr val="C00000"/>
                </a:buClr>
                <a:defRPr/>
              </a:pPr>
              <a:r>
                <a:rPr lang="es-CO" sz="1400" b="1" dirty="0">
                  <a:solidFill>
                    <a:schemeClr val="tx1">
                      <a:lumMod val="75000"/>
                      <a:lumOff val="25000"/>
                    </a:schemeClr>
                  </a:solidFill>
                  <a:latin typeface="Helvetica" panose="020B0604020202020204" pitchFamily="34" charset="0"/>
                  <a:cs typeface="Helvetica" panose="020B0604020202020204" pitchFamily="34" charset="0"/>
                </a:rPr>
                <a:t>Conmutador</a:t>
              </a:r>
            </a:p>
            <a:p>
              <a:pPr algn="l">
                <a:lnSpc>
                  <a:spcPct val="100000"/>
                </a:lnSpc>
                <a:spcBef>
                  <a:spcPts val="0"/>
                </a:spcBef>
                <a:buClr>
                  <a:srgbClr val="C00000"/>
                </a:buClr>
                <a:defRPr/>
              </a:pPr>
              <a:r>
                <a:rPr lang="es-CO" sz="1400" dirty="0">
                  <a:solidFill>
                    <a:schemeClr val="tx1">
                      <a:lumMod val="75000"/>
                      <a:lumOff val="25000"/>
                    </a:schemeClr>
                  </a:solidFill>
                  <a:latin typeface="Helvetica" panose="020B0604020202020204" pitchFamily="34" charset="0"/>
                  <a:cs typeface="Helvetica" panose="020B0604020202020204" pitchFamily="34" charset="0"/>
                </a:rPr>
                <a:t>(571) 594 0200 - 594 0201</a:t>
              </a:r>
              <a:endParaRPr kumimoji="0" lang="es-CO" sz="1400" b="0" i="0" u="none" strike="noStrike" kern="1200" cap="none" spc="0" normalizeH="0" baseline="0" noProof="0" dirty="0">
                <a:ln>
                  <a:noFill/>
                </a:ln>
                <a:solidFill>
                  <a:schemeClr val="tx1">
                    <a:lumMod val="75000"/>
                    <a:lumOff val="25000"/>
                  </a:schemeClr>
                </a:solidFill>
                <a:effectLst/>
                <a:uLnTx/>
                <a:uFillTx/>
                <a:latin typeface="Helvetica" panose="020B0604020202020204" pitchFamily="34" charset="0"/>
                <a:cs typeface="Helvetica" panose="020B0604020202020204" pitchFamily="34" charset="0"/>
              </a:endParaRPr>
            </a:p>
          </p:txBody>
        </p:sp>
        <p:sp>
          <p:nvSpPr>
            <p:cNvPr id="22" name="1 Marcador de contenido">
              <a:extLst>
                <a:ext uri="{FF2B5EF4-FFF2-40B4-BE49-F238E27FC236}">
                  <a16:creationId xmlns:a16="http://schemas.microsoft.com/office/drawing/2014/main" id="{8D360E44-742D-4A4A-98A4-B9465D260AB4}"/>
                </a:ext>
              </a:extLst>
            </p:cNvPr>
            <p:cNvSpPr txBox="1">
              <a:spLocks/>
            </p:cNvSpPr>
            <p:nvPr/>
          </p:nvSpPr>
          <p:spPr>
            <a:xfrm>
              <a:off x="7449287" y="3818425"/>
              <a:ext cx="3907800" cy="75970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buClr>
                  <a:srgbClr val="C00000"/>
                </a:buClr>
                <a:defRPr/>
              </a:pPr>
              <a:r>
                <a:rPr lang="es-CO" sz="1400" b="1" dirty="0">
                  <a:solidFill>
                    <a:schemeClr val="tx1">
                      <a:lumMod val="75000"/>
                      <a:lumOff val="25000"/>
                    </a:schemeClr>
                  </a:solidFill>
                  <a:latin typeface="Helvetica" panose="020B0604020202020204" pitchFamily="34" charset="0"/>
                  <a:cs typeface="Helvetica" panose="020B0604020202020204" pitchFamily="34" charset="0"/>
                </a:rPr>
                <a:t>Centro de Contacto</a:t>
              </a:r>
            </a:p>
            <a:p>
              <a:pPr algn="l">
                <a:lnSpc>
                  <a:spcPct val="100000"/>
                </a:lnSpc>
                <a:spcBef>
                  <a:spcPts val="0"/>
                </a:spcBef>
                <a:buClr>
                  <a:srgbClr val="C00000"/>
                </a:buClr>
                <a:defRPr/>
              </a:pPr>
              <a:r>
                <a:rPr lang="es-CO" sz="1400" dirty="0">
                  <a:solidFill>
                    <a:schemeClr val="tx1">
                      <a:lumMod val="75000"/>
                      <a:lumOff val="25000"/>
                    </a:schemeClr>
                  </a:solidFill>
                  <a:latin typeface="Helvetica" panose="020B0604020202020204" pitchFamily="34" charset="0"/>
                  <a:cs typeface="Helvetica" panose="020B0604020202020204" pitchFamily="34" charset="0"/>
                </a:rPr>
                <a:t>(571) 307 8042</a:t>
              </a:r>
              <a:endParaRPr kumimoji="0" lang="es-CO" sz="1400" b="0" i="0" u="none" strike="noStrike" kern="1200" cap="none" spc="0" normalizeH="0" baseline="0" noProof="0" dirty="0">
                <a:ln>
                  <a:noFill/>
                </a:ln>
                <a:solidFill>
                  <a:schemeClr val="tx1">
                    <a:lumMod val="75000"/>
                    <a:lumOff val="25000"/>
                  </a:schemeClr>
                </a:solidFill>
                <a:effectLst/>
                <a:uLnTx/>
                <a:uFillTx/>
                <a:latin typeface="Helvetica" panose="020B0604020202020204" pitchFamily="34" charset="0"/>
                <a:cs typeface="Helvetica" panose="020B0604020202020204" pitchFamily="34" charset="0"/>
              </a:endParaRPr>
            </a:p>
          </p:txBody>
        </p:sp>
        <p:sp>
          <p:nvSpPr>
            <p:cNvPr id="23" name="Rectángulo 22">
              <a:extLst>
                <a:ext uri="{FF2B5EF4-FFF2-40B4-BE49-F238E27FC236}">
                  <a16:creationId xmlns:a16="http://schemas.microsoft.com/office/drawing/2014/main" id="{D6BCCF64-6A95-4A5B-B3A9-3EC406806948}"/>
                </a:ext>
              </a:extLst>
            </p:cNvPr>
            <p:cNvSpPr/>
            <p:nvPr/>
          </p:nvSpPr>
          <p:spPr>
            <a:xfrm>
              <a:off x="7564177" y="4794026"/>
              <a:ext cx="3580333" cy="833868"/>
            </a:xfrm>
            <a:prstGeom prst="rect">
              <a:avLst/>
            </a:prstGeom>
          </p:spPr>
          <p:txBody>
            <a:bodyPr wrap="square">
              <a:spAutoFit/>
            </a:bodyPr>
            <a:lstStyle/>
            <a:p>
              <a:pPr defTabSz="914400">
                <a:buClr>
                  <a:srgbClr val="C00000"/>
                </a:buClr>
                <a:defRPr/>
              </a:pPr>
              <a:r>
                <a:rPr lang="es-CO" sz="1400" b="1" dirty="0">
                  <a:solidFill>
                    <a:schemeClr val="tx1">
                      <a:lumMod val="75000"/>
                      <a:lumOff val="25000"/>
                    </a:schemeClr>
                  </a:solidFill>
                  <a:latin typeface="Helvetica" panose="020B0604020202020204" pitchFamily="34" charset="0"/>
                  <a:cs typeface="Helvetica" panose="020B0604020202020204" pitchFamily="34" charset="0"/>
                </a:rPr>
                <a:t>Línea gratuita nacional:</a:t>
              </a:r>
            </a:p>
            <a:p>
              <a:r>
                <a:rPr lang="es-CO" sz="1200" dirty="0">
                  <a:solidFill>
                    <a:schemeClr val="tx1">
                      <a:lumMod val="75000"/>
                      <a:lumOff val="25000"/>
                    </a:schemeClr>
                  </a:solidFill>
                  <a:latin typeface="Helvetica" panose="020B0604020202020204" pitchFamily="34" charset="0"/>
                  <a:cs typeface="Helvetica" panose="020B0604020202020204" pitchFamily="34" charset="0"/>
                </a:rPr>
                <a:t> </a:t>
              </a:r>
              <a:r>
                <a:rPr lang="es-CO" sz="1400" dirty="0">
                  <a:solidFill>
                    <a:schemeClr val="tx1">
                      <a:lumMod val="75000"/>
                      <a:lumOff val="25000"/>
                    </a:schemeClr>
                  </a:solidFill>
                  <a:latin typeface="Helvetica" panose="020B0604020202020204" pitchFamily="34" charset="0"/>
                  <a:cs typeface="Helvetica" panose="020B0604020202020204" pitchFamily="34" charset="0"/>
                </a:rPr>
                <a:t>018000 120 100</a:t>
              </a:r>
            </a:p>
          </p:txBody>
        </p:sp>
        <p:pic>
          <p:nvPicPr>
            <p:cNvPr id="24" name="Gráfico 23" descr="Receptor">
              <a:extLst>
                <a:ext uri="{FF2B5EF4-FFF2-40B4-BE49-F238E27FC236}">
                  <a16:creationId xmlns:a16="http://schemas.microsoft.com/office/drawing/2014/main" id="{DD34C758-CCA7-433B-B061-E0BCAD9E531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12679" y="4857973"/>
              <a:ext cx="579992" cy="579992"/>
            </a:xfrm>
            <a:prstGeom prst="rect">
              <a:avLst/>
            </a:prstGeom>
          </p:spPr>
        </p:pic>
        <p:sp>
          <p:nvSpPr>
            <p:cNvPr id="25" name="Rectángulo 24">
              <a:extLst>
                <a:ext uri="{FF2B5EF4-FFF2-40B4-BE49-F238E27FC236}">
                  <a16:creationId xmlns:a16="http://schemas.microsoft.com/office/drawing/2014/main" id="{EC95D094-BF0F-4FCE-8962-96B4FC9AFA78}"/>
                </a:ext>
              </a:extLst>
            </p:cNvPr>
            <p:cNvSpPr/>
            <p:nvPr/>
          </p:nvSpPr>
          <p:spPr>
            <a:xfrm>
              <a:off x="7660305" y="5790486"/>
              <a:ext cx="3580333" cy="833868"/>
            </a:xfrm>
            <a:prstGeom prst="rect">
              <a:avLst/>
            </a:prstGeom>
          </p:spPr>
          <p:txBody>
            <a:bodyPr wrap="square">
              <a:spAutoFit/>
            </a:bodyPr>
            <a:lstStyle/>
            <a:p>
              <a:pPr defTabSz="914400">
                <a:buClr>
                  <a:srgbClr val="C00000"/>
                </a:buClr>
                <a:defRPr/>
              </a:pPr>
              <a:r>
                <a:rPr lang="es-CO" sz="1400" b="1" dirty="0">
                  <a:solidFill>
                    <a:schemeClr val="tx1">
                      <a:lumMod val="75000"/>
                      <a:lumOff val="25000"/>
                    </a:schemeClr>
                  </a:solidFill>
                  <a:latin typeface="Helvetica" panose="020B0604020202020204" pitchFamily="34" charset="0"/>
                  <a:cs typeface="Helvetica" panose="020B0604020202020204" pitchFamily="34" charset="0"/>
                </a:rPr>
                <a:t>Desde tu celular:</a:t>
              </a:r>
            </a:p>
            <a:p>
              <a:r>
                <a:rPr lang="es-CO" sz="1200" dirty="0">
                  <a:solidFill>
                    <a:schemeClr val="tx1">
                      <a:lumMod val="75000"/>
                      <a:lumOff val="25000"/>
                    </a:schemeClr>
                  </a:solidFill>
                  <a:latin typeface="Helvetica" panose="020B0604020202020204" pitchFamily="34" charset="0"/>
                  <a:cs typeface="Helvetica" panose="020B0604020202020204" pitchFamily="34" charset="0"/>
                </a:rPr>
                <a:t> </a:t>
              </a:r>
              <a:r>
                <a:rPr lang="es-CO" sz="1400" dirty="0">
                  <a:solidFill>
                    <a:schemeClr val="tx1">
                      <a:lumMod val="75000"/>
                      <a:lumOff val="25000"/>
                    </a:schemeClr>
                  </a:solidFill>
                  <a:latin typeface="Helvetica" panose="020B0604020202020204" pitchFamily="34" charset="0"/>
                  <a:cs typeface="Helvetica" panose="020B0604020202020204" pitchFamily="34" charset="0"/>
                </a:rPr>
                <a:t># 903</a:t>
              </a:r>
            </a:p>
          </p:txBody>
        </p:sp>
        <p:pic>
          <p:nvPicPr>
            <p:cNvPr id="26" name="Picture 10" descr="elated image">
              <a:extLst>
                <a:ext uri="{FF2B5EF4-FFF2-40B4-BE49-F238E27FC236}">
                  <a16:creationId xmlns:a16="http://schemas.microsoft.com/office/drawing/2014/main" id="{EE32B108-043C-4053-AA39-0C7EDE4317F1}"/>
                </a:ext>
              </a:extLst>
            </p:cNvPr>
            <p:cNvPicPr>
              <a:picLocks noChangeAspect="1" noChangeArrowheads="1"/>
            </p:cNvPicPr>
            <p:nvPr/>
          </p:nvPicPr>
          <p:blipFill>
            <a:blip r:embed="rId16" cstate="print">
              <a:clrChange>
                <a:clrFrom>
                  <a:srgbClr val="000000">
                    <a:alpha val="0"/>
                  </a:srgbClr>
                </a:clrFrom>
                <a:clrTo>
                  <a:srgbClr val="000000">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96466" y="5857970"/>
              <a:ext cx="861277" cy="611065"/>
            </a:xfrm>
            <a:prstGeom prst="rect">
              <a:avLst/>
            </a:prstGeom>
            <a:noFill/>
            <a:extLst>
              <a:ext uri="{909E8E84-426E-40DD-AFC4-6F175D3DCCD1}">
                <a14:hiddenFill xmlns:a14="http://schemas.microsoft.com/office/drawing/2010/main">
                  <a:solidFill>
                    <a:srgbClr val="FFFFFF"/>
                  </a:solidFill>
                </a14:hiddenFill>
              </a:ext>
            </a:extLst>
          </p:spPr>
        </p:pic>
        <p:sp>
          <p:nvSpPr>
            <p:cNvPr id="27" name="Rectángulo 26">
              <a:extLst>
                <a:ext uri="{FF2B5EF4-FFF2-40B4-BE49-F238E27FC236}">
                  <a16:creationId xmlns:a16="http://schemas.microsoft.com/office/drawing/2014/main" id="{7CD6BE49-FA46-4640-877C-DCF1A73A3AC0}"/>
                </a:ext>
              </a:extLst>
            </p:cNvPr>
            <p:cNvSpPr/>
            <p:nvPr/>
          </p:nvSpPr>
          <p:spPr>
            <a:xfrm>
              <a:off x="7104186" y="5987560"/>
              <a:ext cx="196948" cy="3320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a:solidFill>
                  <a:schemeClr val="tx1">
                    <a:lumMod val="75000"/>
                    <a:lumOff val="25000"/>
                  </a:schemeClr>
                </a:solidFill>
                <a:latin typeface="Helvetica" panose="020B0604020202020204" pitchFamily="34" charset="0"/>
                <a:cs typeface="Helvetica" panose="020B0604020202020204" pitchFamily="34" charset="0"/>
              </a:endParaRPr>
            </a:p>
          </p:txBody>
        </p:sp>
      </p:grpSp>
      <p:pic>
        <p:nvPicPr>
          <p:cNvPr id="29" name="Imagen 28">
            <a:extLst>
              <a:ext uri="{FF2B5EF4-FFF2-40B4-BE49-F238E27FC236}">
                <a16:creationId xmlns:a16="http://schemas.microsoft.com/office/drawing/2014/main" id="{9FB1892F-CE7C-477D-85E3-6F4D106BAA4B}"/>
              </a:ext>
            </a:extLst>
          </p:cNvPr>
          <p:cNvPicPr>
            <a:picLocks noChangeAspect="1"/>
          </p:cNvPicPr>
          <p:nvPr/>
        </p:nvPicPr>
        <p:blipFill rotWithShape="1">
          <a:blip r:embed="rId17"/>
          <a:srcRect l="9115" t="25322" r="10231" b="38877"/>
          <a:stretch/>
        </p:blipFill>
        <p:spPr>
          <a:xfrm>
            <a:off x="7838765" y="3809073"/>
            <a:ext cx="3454681" cy="992178"/>
          </a:xfrm>
          <a:prstGeom prst="rect">
            <a:avLst/>
          </a:prstGeom>
        </p:spPr>
      </p:pic>
      <p:sp>
        <p:nvSpPr>
          <p:cNvPr id="31" name="CuadroTexto 30">
            <a:extLst>
              <a:ext uri="{FF2B5EF4-FFF2-40B4-BE49-F238E27FC236}">
                <a16:creationId xmlns:a16="http://schemas.microsoft.com/office/drawing/2014/main" id="{A3C1F65E-F194-4E76-9FD0-26863828889F}"/>
              </a:ext>
            </a:extLst>
          </p:cNvPr>
          <p:cNvSpPr txBox="1"/>
          <p:nvPr/>
        </p:nvSpPr>
        <p:spPr>
          <a:xfrm>
            <a:off x="7712852" y="5102255"/>
            <a:ext cx="3910265" cy="954107"/>
          </a:xfrm>
          <a:prstGeom prst="rect">
            <a:avLst/>
          </a:prstGeom>
          <a:noFill/>
        </p:spPr>
        <p:txBody>
          <a:bodyPr wrap="square">
            <a:spAutoFit/>
          </a:bodyPr>
          <a:lstStyle/>
          <a:p>
            <a:r>
              <a:rPr lang="es-CO" sz="1400" b="1" dirty="0">
                <a:solidFill>
                  <a:schemeClr val="accent5">
                    <a:lumMod val="75000"/>
                  </a:schemeClr>
                </a:solidFill>
              </a:rPr>
              <a:t>https://www.superfinanciera.gov.co/inicio/sala-de-prensa/publicaciones-/medidas-de-la-superfinanciera-ante-coyuntura-por-covid--10103761</a:t>
            </a:r>
          </a:p>
        </p:txBody>
      </p:sp>
    </p:spTree>
    <p:extLst>
      <p:ext uri="{BB962C8B-B14F-4D97-AF65-F5344CB8AC3E}">
        <p14:creationId xmlns:p14="http://schemas.microsoft.com/office/powerpoint/2010/main" val="1863353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CuadroTexto"/>
          <p:cNvSpPr txBox="1"/>
          <p:nvPr/>
        </p:nvSpPr>
        <p:spPr>
          <a:xfrm>
            <a:off x="299356" y="1484784"/>
            <a:ext cx="11593288" cy="4770537"/>
          </a:xfrm>
          <a:prstGeom prst="rect">
            <a:avLst/>
          </a:prstGeom>
          <a:noFill/>
        </p:spPr>
        <p:txBody>
          <a:bodyPr wrap="square" rtlCol="0">
            <a:spAutoFit/>
          </a:bodyPr>
          <a:lstStyle/>
          <a:p>
            <a:pPr lvl="0" algn="just">
              <a:buSzPts val="1000"/>
              <a:tabLst>
                <a:tab pos="457200" algn="l"/>
              </a:tabLst>
            </a:pPr>
            <a:r>
              <a:rPr lang="es-CO" sz="1600" dirty="0">
                <a:effectLst/>
                <a:latin typeface="Arial" panose="020B0604020202020204" pitchFamily="34" charset="0"/>
                <a:ea typeface="Times New Roman" panose="02020603050405020304" pitchFamily="18" charset="0"/>
                <a:cs typeface="Arial" panose="020B0604020202020204" pitchFamily="34" charset="0"/>
              </a:rPr>
              <a:t>La dinámica de las quejas del segundo trimestre de 2020 estuvo influenciado por </a:t>
            </a:r>
            <a:r>
              <a:rPr lang="es-CO" sz="1600" dirty="0">
                <a:latin typeface="Arial" panose="020B0604020202020204" pitchFamily="34" charset="0"/>
                <a:ea typeface="Times New Roman" panose="02020603050405020304" pitchFamily="18" charset="0"/>
                <a:cs typeface="Arial" panose="020B0604020202020204" pitchFamily="34" charset="0"/>
              </a:rPr>
              <a:t>el aislamiento social preventivo originado por la pandemia de COVID-19 y la implementación de las medidas para disminuir la velocidad de propagación del COVID 19 en Colombia, así como por la importante demanda de información y atención de los consumidores en la coyuntura.</a:t>
            </a:r>
          </a:p>
          <a:p>
            <a:pPr lvl="0" algn="just">
              <a:buSzPts val="1000"/>
              <a:tabLst>
                <a:tab pos="457200" algn="l"/>
              </a:tabLst>
            </a:pPr>
            <a:endParaRPr lang="es-CO" sz="1600" dirty="0">
              <a:latin typeface="Arial" panose="020B0604020202020204" pitchFamily="34" charset="0"/>
              <a:ea typeface="Times New Roman" panose="02020603050405020304" pitchFamily="18" charset="0"/>
              <a:cs typeface="Arial" panose="020B0604020202020204" pitchFamily="34" charset="0"/>
            </a:endParaRPr>
          </a:p>
          <a:p>
            <a:pPr lvl="0" algn="just">
              <a:buSzPts val="1000"/>
              <a:tabLst>
                <a:tab pos="457200" algn="l"/>
              </a:tabLst>
            </a:pPr>
            <a:r>
              <a:rPr lang="es-CO" sz="1600" dirty="0">
                <a:latin typeface="Arial" panose="020B0604020202020204" pitchFamily="34" charset="0"/>
                <a:ea typeface="Times New Roman" panose="02020603050405020304" pitchFamily="18" charset="0"/>
                <a:cs typeface="Arial" panose="020B0604020202020204" pitchFamily="34" charset="0"/>
              </a:rPr>
              <a:t>Los principales factores que motivaron los incrementos en las quejas de algunos productos fueron los siguientes: </a:t>
            </a:r>
          </a:p>
          <a:p>
            <a:pPr marL="342900" lvl="0" indent="-342900" algn="just">
              <a:buSzPts val="1000"/>
              <a:buFont typeface="Symbol" panose="05050102010706020507" pitchFamily="18" charset="2"/>
              <a:buChar char=""/>
              <a:tabLst>
                <a:tab pos="457200" algn="l"/>
              </a:tabLst>
            </a:pPr>
            <a:endParaRPr lang="es-CO" sz="16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Clr>
                <a:srgbClr val="990000"/>
              </a:buClr>
              <a:buSzPts val="1000"/>
              <a:buFont typeface="Symbol" panose="05050102010706020507" pitchFamily="18" charset="2"/>
              <a:buChar char=""/>
              <a:tabLst>
                <a:tab pos="457200" algn="l"/>
              </a:tabLst>
            </a:pPr>
            <a:r>
              <a:rPr lang="es-CO" sz="1600" dirty="0">
                <a:effectLst/>
                <a:latin typeface="Arial" panose="020B0604020202020204" pitchFamily="34" charset="0"/>
                <a:ea typeface="Times New Roman" panose="02020603050405020304" pitchFamily="18" charset="0"/>
                <a:cs typeface="Arial" panose="020B0604020202020204" pitchFamily="34" charset="0"/>
              </a:rPr>
              <a:t>Aplicación de medidas de alivios para </a:t>
            </a:r>
            <a:r>
              <a:rPr lang="es-CO" sz="1600">
                <a:effectLst/>
                <a:latin typeface="Arial" panose="020B0604020202020204" pitchFamily="34" charset="0"/>
                <a:ea typeface="Times New Roman" panose="02020603050405020304" pitchFamily="18" charset="0"/>
                <a:cs typeface="Arial" panose="020B0604020202020204" pitchFamily="34" charset="0"/>
              </a:rPr>
              <a:t>los diferentes productos </a:t>
            </a:r>
            <a:r>
              <a:rPr lang="es-CO" sz="1600" dirty="0">
                <a:effectLst/>
                <a:latin typeface="Arial" panose="020B0604020202020204" pitchFamily="34" charset="0"/>
                <a:ea typeface="Times New Roman" panose="02020603050405020304" pitchFamily="18" charset="0"/>
                <a:cs typeface="Arial" panose="020B0604020202020204" pitchFamily="34" charset="0"/>
              </a:rPr>
              <a:t>de crédito, en algunos casos, por las expectativas que los consumidores financieros tenían frente al alcance de dichos alivios sobre sus obligaciones.</a:t>
            </a:r>
          </a:p>
          <a:p>
            <a:pPr lvl="0" algn="just">
              <a:buClr>
                <a:srgbClr val="990000"/>
              </a:buClr>
              <a:buSzPts val="1000"/>
              <a:tabLst>
                <a:tab pos="457200" algn="l"/>
              </a:tabLst>
            </a:pPr>
            <a:endParaRPr lang="es-CO"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Clr>
                <a:srgbClr val="990000"/>
              </a:buClr>
              <a:buSzPts val="1000"/>
              <a:buFont typeface="Symbol" panose="05050102010706020507" pitchFamily="18" charset="2"/>
              <a:buChar char=""/>
              <a:tabLst>
                <a:tab pos="457200" algn="l"/>
              </a:tabLst>
            </a:pPr>
            <a:r>
              <a:rPr lang="es-CO" sz="1600" dirty="0">
                <a:effectLst/>
                <a:latin typeface="Arial" panose="020B0604020202020204" pitchFamily="34" charset="0"/>
                <a:ea typeface="Times New Roman" panose="02020603050405020304" pitchFamily="18" charset="0"/>
                <a:cs typeface="Arial" panose="020B0604020202020204" pitchFamily="34" charset="0"/>
              </a:rPr>
              <a:t>Aun bajo un porcentaje de disponibilidad de canales de más del 99.9%, algunas de las </a:t>
            </a:r>
            <a:r>
              <a:rPr lang="es-CO" sz="1600" dirty="0">
                <a:latin typeface="Arial" panose="020B0604020202020204" pitchFamily="34" charset="0"/>
                <a:ea typeface="Times New Roman" panose="02020603050405020304" pitchFamily="18" charset="0"/>
                <a:cs typeface="Arial" panose="020B0604020202020204" pitchFamily="34" charset="0"/>
              </a:rPr>
              <a:t>principales inconformidades de los consumidores estaban relacionadas con </a:t>
            </a:r>
            <a:r>
              <a:rPr lang="es-CO" sz="1600" dirty="0">
                <a:effectLst/>
                <a:latin typeface="Arial" panose="020B0604020202020204" pitchFamily="34" charset="0"/>
                <a:ea typeface="Times New Roman" panose="02020603050405020304" pitchFamily="18" charset="0"/>
                <a:cs typeface="Arial" panose="020B0604020202020204" pitchFamily="34" charset="0"/>
              </a:rPr>
              <a:t>fallas en canales transaccionales que imposibilitaron temporalmente realizar las transacciones deseadas.</a:t>
            </a:r>
          </a:p>
          <a:p>
            <a:pPr marL="342900" lvl="0" indent="-342900" algn="just">
              <a:buClr>
                <a:srgbClr val="990000"/>
              </a:buClr>
              <a:buSzPts val="1000"/>
              <a:buFont typeface="Symbol" panose="05050102010706020507" pitchFamily="18" charset="2"/>
              <a:buChar char=""/>
              <a:tabLst>
                <a:tab pos="457200" algn="l"/>
              </a:tabLst>
            </a:pPr>
            <a:endParaRPr lang="es-CO" sz="1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Clr>
                <a:srgbClr val="990000"/>
              </a:buClr>
              <a:buSzPts val="1000"/>
              <a:buFont typeface="Symbol" panose="05050102010706020507" pitchFamily="18" charset="2"/>
              <a:buChar char=""/>
              <a:tabLst>
                <a:tab pos="457200" algn="l"/>
              </a:tabLst>
            </a:pPr>
            <a:r>
              <a:rPr lang="es-CO" sz="1600" dirty="0">
                <a:latin typeface="Arial" panose="020B0604020202020204" pitchFamily="34" charset="0"/>
                <a:ea typeface="Times New Roman" panose="02020603050405020304" pitchFamily="18" charset="0"/>
                <a:cs typeface="Arial" panose="020B0604020202020204" pitchFamily="34" charset="0"/>
              </a:rPr>
              <a:t>Las implicaciones que sobre los canales de atención presencial y los </a:t>
            </a:r>
            <a:r>
              <a:rPr lang="es-CO" sz="1600" dirty="0" err="1">
                <a:latin typeface="Arial" panose="020B0604020202020204" pitchFamily="34" charset="0"/>
                <a:ea typeface="Times New Roman" panose="02020603050405020304" pitchFamily="18" charset="0"/>
                <a:cs typeface="Arial" panose="020B0604020202020204" pitchFamily="34" charset="0"/>
              </a:rPr>
              <a:t>call</a:t>
            </a:r>
            <a:r>
              <a:rPr lang="es-CO" sz="1600" dirty="0">
                <a:latin typeface="Arial" panose="020B0604020202020204" pitchFamily="34" charset="0"/>
                <a:ea typeface="Times New Roman" panose="02020603050405020304" pitchFamily="18" charset="0"/>
                <a:cs typeface="Arial" panose="020B0604020202020204" pitchFamily="34" charset="0"/>
              </a:rPr>
              <a:t> centers se derivaron de la adopción de medidas de aislamiento preventivo, generaron congestiones en los canales de atención al consumidor, lo cual motivo un incremento ende  las inconformidades bajo motivo indebida atención.</a:t>
            </a:r>
            <a:endParaRPr lang="es-CO" sz="1600" dirty="0">
              <a:effectLst/>
              <a:latin typeface="Arial" panose="020B0604020202020204" pitchFamily="34" charset="0"/>
              <a:ea typeface="Times New Roman" panose="02020603050405020304" pitchFamily="18" charset="0"/>
              <a:cs typeface="Arial" panose="020B0604020202020204" pitchFamily="34" charset="0"/>
            </a:endParaRPr>
          </a:p>
          <a:p>
            <a:pPr lvl="0" algn="just">
              <a:buClr>
                <a:srgbClr val="990000"/>
              </a:buClr>
              <a:buSzPts val="1000"/>
              <a:tabLst>
                <a:tab pos="457200" algn="l"/>
              </a:tabLst>
            </a:pPr>
            <a:endParaRPr lang="es-CO"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Clr>
                <a:srgbClr val="990000"/>
              </a:buClr>
              <a:buSzPts val="1000"/>
              <a:buFont typeface="Symbol" panose="05050102010706020507" pitchFamily="18" charset="2"/>
              <a:buChar char=""/>
              <a:tabLst>
                <a:tab pos="457200" algn="l"/>
              </a:tabLst>
            </a:pPr>
            <a:r>
              <a:rPr lang="es-CO" sz="1600" dirty="0">
                <a:effectLst/>
                <a:latin typeface="Arial" panose="020B0604020202020204" pitchFamily="34" charset="0"/>
                <a:ea typeface="Times New Roman" panose="02020603050405020304" pitchFamily="18" charset="0"/>
                <a:cs typeface="Arial" panose="020B0604020202020204" pitchFamily="34" charset="0"/>
              </a:rPr>
              <a:t>Dineros no dispensados en cajeros automáticos, situación que se generó por el aumento de la transaccionalidad en las entidades debido a los pagos o ayudas del Gobierno Nacional a través de las entidades vigiladas. </a:t>
            </a:r>
          </a:p>
        </p:txBody>
      </p:sp>
      <p:sp>
        <p:nvSpPr>
          <p:cNvPr id="7" name="3 Rectángulo">
            <a:extLst>
              <a:ext uri="{FF2B5EF4-FFF2-40B4-BE49-F238E27FC236}">
                <a16:creationId xmlns:a16="http://schemas.microsoft.com/office/drawing/2014/main" id="{24D0FBF8-19D4-46A4-A3A3-DD7480C89AA6}"/>
              </a:ext>
            </a:extLst>
          </p:cNvPr>
          <p:cNvSpPr/>
          <p:nvPr/>
        </p:nvSpPr>
        <p:spPr>
          <a:xfrm>
            <a:off x="4341338" y="260648"/>
            <a:ext cx="7814988" cy="555345"/>
          </a:xfrm>
          <a:prstGeom prst="rect">
            <a:avLst/>
          </a:prstGeom>
          <a:noFill/>
        </p:spPr>
        <p:txBody>
          <a:bodyPr wrap="square">
            <a:spAutoFit/>
          </a:bodyPr>
          <a:lstStyle/>
          <a:p>
            <a:pPr marL="514350" indent="-514350" algn="r" fontAlgn="auto">
              <a:lnSpc>
                <a:spcPct val="75000"/>
              </a:lnSpc>
              <a:spcBef>
                <a:spcPts val="0"/>
              </a:spcBef>
              <a:spcAft>
                <a:spcPts val="0"/>
              </a:spcAft>
              <a:defRPr/>
            </a:pPr>
            <a:r>
              <a:rPr lang="es-CO" sz="4000" b="1" dirty="0">
                <a:solidFill>
                  <a:schemeClr val="bg1"/>
                </a:solidFill>
                <a:latin typeface="Arial" panose="020B0604020202020204" pitchFamily="34" charset="0"/>
                <a:cs typeface="Arial" panose="020B0604020202020204" pitchFamily="34" charset="0"/>
              </a:rPr>
              <a:t>Evolución quejas</a:t>
            </a:r>
          </a:p>
        </p:txBody>
      </p:sp>
    </p:spTree>
    <p:extLst>
      <p:ext uri="{BB962C8B-B14F-4D97-AF65-F5344CB8AC3E}">
        <p14:creationId xmlns:p14="http://schemas.microsoft.com/office/powerpoint/2010/main" val="596870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CuadroTexto"/>
          <p:cNvSpPr txBox="1"/>
          <p:nvPr/>
        </p:nvSpPr>
        <p:spPr>
          <a:xfrm>
            <a:off x="335360" y="1196752"/>
            <a:ext cx="11665296" cy="1615827"/>
          </a:xfrm>
          <a:prstGeom prst="rect">
            <a:avLst/>
          </a:prstGeom>
          <a:noFill/>
        </p:spPr>
        <p:txBody>
          <a:bodyPr wrap="square" rtlCol="0">
            <a:spAutoFit/>
          </a:bodyPr>
          <a:lstStyle/>
          <a:p>
            <a:pPr marL="285750" indent="-285750" algn="just">
              <a:buClr>
                <a:srgbClr val="990000"/>
              </a:buClr>
              <a:buFont typeface="Arial" panose="020B0604020202020204" pitchFamily="34" charset="0"/>
              <a:buChar char="•"/>
            </a:pPr>
            <a:r>
              <a:rPr lang="es-CO" dirty="0"/>
              <a:t>Durante el segundo trimestre de 2020 el </a:t>
            </a:r>
            <a:r>
              <a:rPr lang="es-CO" b="1" dirty="0">
                <a:solidFill>
                  <a:srgbClr val="990000"/>
                </a:solidFill>
              </a:rPr>
              <a:t>total de quejas en trámite a cargo de los bancos y DCF </a:t>
            </a:r>
            <a:r>
              <a:rPr lang="es-CO" dirty="0"/>
              <a:t>fue de </a:t>
            </a:r>
            <a:r>
              <a:rPr lang="es-CO" b="1" dirty="0"/>
              <a:t>129,645 </a:t>
            </a:r>
            <a:r>
              <a:rPr lang="es-CO" dirty="0"/>
              <a:t>presentando un </a:t>
            </a:r>
            <a:r>
              <a:rPr lang="es-CO" b="1" dirty="0"/>
              <a:t>aumento </a:t>
            </a:r>
            <a:r>
              <a:rPr lang="es-CO" dirty="0"/>
              <a:t>del </a:t>
            </a:r>
            <a:r>
              <a:rPr lang="es-CO" b="1" dirty="0"/>
              <a:t>10.5%</a:t>
            </a:r>
            <a:r>
              <a:rPr lang="es-CO" dirty="0"/>
              <a:t> frente al trimestre anterior. Las quejas en trámite representan el 1.0% del total de tarjetas de crédito. </a:t>
            </a:r>
          </a:p>
          <a:p>
            <a:pPr marL="285750" indent="-285750" algn="just">
              <a:buClr>
                <a:srgbClr val="990000"/>
              </a:buClr>
              <a:buFont typeface="Arial" panose="020B0604020202020204" pitchFamily="34" charset="0"/>
              <a:buChar char="•"/>
            </a:pPr>
            <a:endParaRPr lang="es-CO" sz="900" b="1" dirty="0"/>
          </a:p>
          <a:p>
            <a:pPr marL="285750" indent="-285750" algn="just">
              <a:buClr>
                <a:srgbClr val="990000"/>
              </a:buClr>
              <a:buFont typeface="Arial" panose="020B0604020202020204" pitchFamily="34" charset="0"/>
              <a:buChar char="•"/>
            </a:pPr>
            <a:r>
              <a:rPr lang="es-CO" dirty="0"/>
              <a:t>Con base en el indicador construido para cada uno de los bancos, la información de quejas por cada 1,000 tarjetas de crédito es: </a:t>
            </a:r>
          </a:p>
        </p:txBody>
      </p:sp>
      <p:sp>
        <p:nvSpPr>
          <p:cNvPr id="3" name="1 Rectángulo"/>
          <p:cNvSpPr/>
          <p:nvPr/>
        </p:nvSpPr>
        <p:spPr>
          <a:xfrm>
            <a:off x="5735960" y="6381328"/>
            <a:ext cx="5976664" cy="246221"/>
          </a:xfrm>
          <a:prstGeom prst="rect">
            <a:avLst/>
          </a:prstGeom>
        </p:spPr>
        <p:txBody>
          <a:bodyPr wrap="square">
            <a:spAutoFit/>
          </a:bodyPr>
          <a:lstStyle/>
          <a:p>
            <a:pPr algn="r"/>
            <a:r>
              <a:rPr lang="es-CO" sz="1000" dirty="0"/>
              <a:t>Fuente: Formatos 378, 379 y 466. Fecha proceso información: 27 de agosto  2020.</a:t>
            </a:r>
          </a:p>
        </p:txBody>
      </p:sp>
      <p:sp>
        <p:nvSpPr>
          <p:cNvPr id="5" name="3 Rectángulo"/>
          <p:cNvSpPr/>
          <p:nvPr/>
        </p:nvSpPr>
        <p:spPr>
          <a:xfrm>
            <a:off x="5773532" y="324525"/>
            <a:ext cx="6410325" cy="553998"/>
          </a:xfrm>
          <a:prstGeom prst="rect">
            <a:avLst/>
          </a:prstGeom>
          <a:noFill/>
        </p:spPr>
        <p:txBody>
          <a:bodyPr>
            <a:spAutoFit/>
          </a:bodyPr>
          <a:lstStyle/>
          <a:p>
            <a:pPr marL="514350" indent="-514350" algn="r" fontAlgn="auto">
              <a:lnSpc>
                <a:spcPct val="75000"/>
              </a:lnSpc>
              <a:spcBef>
                <a:spcPts val="0"/>
              </a:spcBef>
              <a:spcAft>
                <a:spcPts val="0"/>
              </a:spcAft>
              <a:defRPr/>
            </a:pPr>
            <a:r>
              <a:rPr lang="es-CO" sz="4000" b="1" dirty="0">
                <a:solidFill>
                  <a:schemeClr val="bg1"/>
                </a:solidFill>
                <a:latin typeface="Arial" panose="020B0604020202020204" pitchFamily="34" charset="0"/>
                <a:cs typeface="Arial" panose="020B0604020202020204" pitchFamily="34" charset="0"/>
              </a:rPr>
              <a:t>Quejas tarjeta de crédito</a:t>
            </a:r>
          </a:p>
        </p:txBody>
      </p:sp>
      <p:pic>
        <p:nvPicPr>
          <p:cNvPr id="4" name="Imagen 3">
            <a:extLst>
              <a:ext uri="{FF2B5EF4-FFF2-40B4-BE49-F238E27FC236}">
                <a16:creationId xmlns:a16="http://schemas.microsoft.com/office/drawing/2014/main" id="{274B44CB-82C7-41BD-BFCF-57AD53DE522D}"/>
              </a:ext>
            </a:extLst>
          </p:cNvPr>
          <p:cNvPicPr>
            <a:picLocks noChangeAspect="1"/>
          </p:cNvPicPr>
          <p:nvPr/>
        </p:nvPicPr>
        <p:blipFill>
          <a:blip r:embed="rId2"/>
          <a:stretch>
            <a:fillRect/>
          </a:stretch>
        </p:blipFill>
        <p:spPr>
          <a:xfrm>
            <a:off x="695400" y="2825541"/>
            <a:ext cx="10801200" cy="3411771"/>
          </a:xfrm>
          <a:prstGeom prst="rect">
            <a:avLst/>
          </a:prstGeom>
        </p:spPr>
      </p:pic>
    </p:spTree>
    <p:extLst>
      <p:ext uri="{BB962C8B-B14F-4D97-AF65-F5344CB8AC3E}">
        <p14:creationId xmlns:p14="http://schemas.microsoft.com/office/powerpoint/2010/main" val="3229198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CuadroTexto"/>
          <p:cNvSpPr txBox="1"/>
          <p:nvPr/>
        </p:nvSpPr>
        <p:spPr>
          <a:xfrm>
            <a:off x="191344" y="1084676"/>
            <a:ext cx="11809312" cy="923330"/>
          </a:xfrm>
          <a:prstGeom prst="rect">
            <a:avLst/>
          </a:prstGeom>
          <a:noFill/>
        </p:spPr>
        <p:txBody>
          <a:bodyPr wrap="square" rtlCol="0">
            <a:spAutoFit/>
          </a:bodyPr>
          <a:lstStyle/>
          <a:p>
            <a:pPr marL="285750" indent="-285750" algn="just">
              <a:buClr>
                <a:srgbClr val="990000"/>
              </a:buClr>
              <a:buFont typeface="Arial" panose="020B0604020202020204" pitchFamily="34" charset="0"/>
              <a:buChar char="•"/>
            </a:pPr>
            <a:r>
              <a:rPr lang="es-CO" dirty="0"/>
              <a:t>Las quejas en trámite durante el periodo asociadas al motivo </a:t>
            </a:r>
            <a:r>
              <a:rPr lang="es-CO" b="1" dirty="0">
                <a:solidFill>
                  <a:srgbClr val="990000"/>
                </a:solidFill>
              </a:rPr>
              <a:t>descuentos injustificados  </a:t>
            </a:r>
            <a:r>
              <a:rPr lang="es-CO" dirty="0"/>
              <a:t>ascendieron a </a:t>
            </a:r>
            <a:r>
              <a:rPr lang="es-CO" b="1" dirty="0"/>
              <a:t>24,977 </a:t>
            </a:r>
            <a:r>
              <a:rPr lang="es-CO" dirty="0"/>
              <a:t>presentando un </a:t>
            </a:r>
            <a:r>
              <a:rPr lang="es-CO" b="1" dirty="0"/>
              <a:t>aumento</a:t>
            </a:r>
            <a:r>
              <a:rPr lang="es-CO" dirty="0"/>
              <a:t> de </a:t>
            </a:r>
            <a:r>
              <a:rPr lang="es-CO" b="1" dirty="0"/>
              <a:t>29.2%</a:t>
            </a:r>
            <a:r>
              <a:rPr lang="es-CO" dirty="0"/>
              <a:t> frente al trimestre anterior. Las quejas en trámite representan el 0.19% del total de tarjetas de crédito. </a:t>
            </a:r>
          </a:p>
        </p:txBody>
      </p:sp>
      <p:sp>
        <p:nvSpPr>
          <p:cNvPr id="3" name="8 Rectángulo"/>
          <p:cNvSpPr/>
          <p:nvPr/>
        </p:nvSpPr>
        <p:spPr>
          <a:xfrm>
            <a:off x="6023992" y="6465059"/>
            <a:ext cx="5282244" cy="400110"/>
          </a:xfrm>
          <a:prstGeom prst="rect">
            <a:avLst/>
          </a:prstGeom>
        </p:spPr>
        <p:txBody>
          <a:bodyPr wrap="square">
            <a:spAutoFit/>
          </a:bodyPr>
          <a:lstStyle/>
          <a:p>
            <a:pPr algn="r"/>
            <a:r>
              <a:rPr lang="es-CO" sz="1000" dirty="0"/>
              <a:t>Fuente: Formatos 378, 379 y 466. Fecha proceso información: 27 de agosto 2020</a:t>
            </a:r>
          </a:p>
          <a:p>
            <a:pPr algn="r"/>
            <a:endParaRPr lang="es-CO" sz="1000" dirty="0"/>
          </a:p>
        </p:txBody>
      </p:sp>
      <p:sp>
        <p:nvSpPr>
          <p:cNvPr id="5" name="3 Rectángulo"/>
          <p:cNvSpPr/>
          <p:nvPr/>
        </p:nvSpPr>
        <p:spPr>
          <a:xfrm>
            <a:off x="5773532" y="324525"/>
            <a:ext cx="6410325" cy="553998"/>
          </a:xfrm>
          <a:prstGeom prst="rect">
            <a:avLst/>
          </a:prstGeom>
          <a:noFill/>
        </p:spPr>
        <p:txBody>
          <a:bodyPr>
            <a:spAutoFit/>
          </a:bodyPr>
          <a:lstStyle/>
          <a:p>
            <a:pPr marL="514350" indent="-514350" algn="r" fontAlgn="auto">
              <a:lnSpc>
                <a:spcPct val="75000"/>
              </a:lnSpc>
              <a:spcBef>
                <a:spcPts val="0"/>
              </a:spcBef>
              <a:spcAft>
                <a:spcPts val="0"/>
              </a:spcAft>
              <a:defRPr/>
            </a:pPr>
            <a:r>
              <a:rPr lang="es-CO" sz="4000" b="1" dirty="0">
                <a:solidFill>
                  <a:schemeClr val="bg1"/>
                </a:solidFill>
                <a:latin typeface="Arial" panose="020B0604020202020204" pitchFamily="34" charset="0"/>
                <a:cs typeface="Arial" panose="020B0604020202020204" pitchFamily="34" charset="0"/>
              </a:rPr>
              <a:t>Quejas tarjeta de crédito</a:t>
            </a:r>
          </a:p>
        </p:txBody>
      </p:sp>
      <p:pic>
        <p:nvPicPr>
          <p:cNvPr id="4" name="Imagen 3">
            <a:extLst>
              <a:ext uri="{FF2B5EF4-FFF2-40B4-BE49-F238E27FC236}">
                <a16:creationId xmlns:a16="http://schemas.microsoft.com/office/drawing/2014/main" id="{502C24B0-5474-47F6-B16B-7A9A4796A9E7}"/>
              </a:ext>
            </a:extLst>
          </p:cNvPr>
          <p:cNvPicPr>
            <a:picLocks noChangeAspect="1"/>
          </p:cNvPicPr>
          <p:nvPr/>
        </p:nvPicPr>
        <p:blipFill>
          <a:blip r:embed="rId2"/>
          <a:stretch>
            <a:fillRect/>
          </a:stretch>
        </p:blipFill>
        <p:spPr>
          <a:xfrm>
            <a:off x="662391" y="2214159"/>
            <a:ext cx="10610836" cy="4198633"/>
          </a:xfrm>
          <a:prstGeom prst="rect">
            <a:avLst/>
          </a:prstGeom>
        </p:spPr>
      </p:pic>
    </p:spTree>
    <p:extLst>
      <p:ext uri="{BB962C8B-B14F-4D97-AF65-F5344CB8AC3E}">
        <p14:creationId xmlns:p14="http://schemas.microsoft.com/office/powerpoint/2010/main" val="1700109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0" y="1353542"/>
            <a:ext cx="12025336" cy="923330"/>
          </a:xfrm>
          <a:prstGeom prst="rect">
            <a:avLst/>
          </a:prstGeom>
          <a:noFill/>
        </p:spPr>
        <p:txBody>
          <a:bodyPr wrap="square" rtlCol="0">
            <a:spAutoFit/>
          </a:bodyPr>
          <a:lstStyle/>
          <a:p>
            <a:pPr marL="285750" indent="-285750" algn="just">
              <a:buClr>
                <a:srgbClr val="990000"/>
              </a:buClr>
              <a:buFont typeface="Arial" panose="020B0604020202020204" pitchFamily="34" charset="0"/>
              <a:buChar char="•"/>
            </a:pPr>
            <a:r>
              <a:rPr lang="es-CO" dirty="0"/>
              <a:t>Las quejas en trámite durante el periodo asociadas al motivo </a:t>
            </a:r>
            <a:r>
              <a:rPr lang="es-CO" b="1" dirty="0">
                <a:solidFill>
                  <a:srgbClr val="990000"/>
                </a:solidFill>
              </a:rPr>
              <a:t>revisión y/o liquidación </a:t>
            </a:r>
            <a:r>
              <a:rPr lang="es-CO" dirty="0"/>
              <a:t>ascendieron a </a:t>
            </a:r>
            <a:r>
              <a:rPr lang="es-CO" b="1" dirty="0"/>
              <a:t>24,961 </a:t>
            </a:r>
            <a:r>
              <a:rPr lang="es-CO" dirty="0"/>
              <a:t>presentando un  </a:t>
            </a:r>
            <a:r>
              <a:rPr lang="es-CO" b="1" dirty="0"/>
              <a:t>aumento </a:t>
            </a:r>
            <a:r>
              <a:rPr lang="es-CO" dirty="0"/>
              <a:t>de </a:t>
            </a:r>
            <a:r>
              <a:rPr lang="es-CO" b="1" dirty="0"/>
              <a:t>107.9%</a:t>
            </a:r>
            <a:r>
              <a:rPr lang="es-CO" dirty="0"/>
              <a:t> frente al trimestre anterior. Las quejas en trámite representan el 0.19% del total de tarjetas de crédito. </a:t>
            </a:r>
            <a:endParaRPr lang="es-CO" b="1" dirty="0"/>
          </a:p>
        </p:txBody>
      </p:sp>
      <p:sp>
        <p:nvSpPr>
          <p:cNvPr id="9" name="8 Rectángulo"/>
          <p:cNvSpPr/>
          <p:nvPr/>
        </p:nvSpPr>
        <p:spPr>
          <a:xfrm>
            <a:off x="5903913" y="6500391"/>
            <a:ext cx="5420469" cy="246221"/>
          </a:xfrm>
          <a:prstGeom prst="rect">
            <a:avLst/>
          </a:prstGeom>
        </p:spPr>
        <p:txBody>
          <a:bodyPr wrap="square">
            <a:spAutoFit/>
          </a:bodyPr>
          <a:lstStyle/>
          <a:p>
            <a:pPr algn="r"/>
            <a:r>
              <a:rPr lang="es-CO" sz="1000" dirty="0"/>
              <a:t>Fuente: Formatos 378, 379 y 466. Fecha proceso información: 27  de agosto de 2020</a:t>
            </a:r>
          </a:p>
        </p:txBody>
      </p:sp>
      <p:sp>
        <p:nvSpPr>
          <p:cNvPr id="2" name="1 Marcador de número de diapositiva"/>
          <p:cNvSpPr>
            <a:spLocks noGrp="1"/>
          </p:cNvSpPr>
          <p:nvPr>
            <p:ph type="sldNum" sz="quarter" idx="4294967295"/>
          </p:nvPr>
        </p:nvSpPr>
        <p:spPr>
          <a:xfrm>
            <a:off x="11430000" y="6519863"/>
            <a:ext cx="762000" cy="365125"/>
          </a:xfrm>
          <a:prstGeom prst="rect">
            <a:avLst/>
          </a:prstGeom>
        </p:spPr>
        <p:txBody>
          <a:bodyPr/>
          <a:lstStyle/>
          <a:p>
            <a:pPr>
              <a:defRPr/>
            </a:pPr>
            <a:fld id="{0E66D70B-8EBC-4578-AC24-C1CA246C1AD0}" type="slidenum">
              <a:rPr lang="es-CO" smtClean="0"/>
              <a:pPr>
                <a:defRPr/>
              </a:pPr>
              <a:t>8</a:t>
            </a:fld>
            <a:endParaRPr lang="es-CO" dirty="0"/>
          </a:p>
        </p:txBody>
      </p:sp>
      <p:sp>
        <p:nvSpPr>
          <p:cNvPr id="8" name="3 Rectángulo"/>
          <p:cNvSpPr/>
          <p:nvPr/>
        </p:nvSpPr>
        <p:spPr>
          <a:xfrm>
            <a:off x="5773532" y="324525"/>
            <a:ext cx="6410325" cy="553998"/>
          </a:xfrm>
          <a:prstGeom prst="rect">
            <a:avLst/>
          </a:prstGeom>
          <a:noFill/>
        </p:spPr>
        <p:txBody>
          <a:bodyPr>
            <a:spAutoFit/>
          </a:bodyPr>
          <a:lstStyle/>
          <a:p>
            <a:pPr marL="514350" indent="-514350" algn="r" fontAlgn="auto">
              <a:lnSpc>
                <a:spcPct val="75000"/>
              </a:lnSpc>
              <a:spcBef>
                <a:spcPts val="0"/>
              </a:spcBef>
              <a:spcAft>
                <a:spcPts val="0"/>
              </a:spcAft>
              <a:defRPr/>
            </a:pPr>
            <a:r>
              <a:rPr lang="es-CO" sz="4000" b="1" dirty="0">
                <a:solidFill>
                  <a:schemeClr val="bg1"/>
                </a:solidFill>
                <a:latin typeface="Arial" panose="020B0604020202020204" pitchFamily="34" charset="0"/>
                <a:cs typeface="Arial" panose="020B0604020202020204" pitchFamily="34" charset="0"/>
              </a:rPr>
              <a:t>Quejas tarjeta de crédito</a:t>
            </a:r>
          </a:p>
        </p:txBody>
      </p:sp>
      <p:pic>
        <p:nvPicPr>
          <p:cNvPr id="3" name="Imagen 2">
            <a:extLst>
              <a:ext uri="{FF2B5EF4-FFF2-40B4-BE49-F238E27FC236}">
                <a16:creationId xmlns:a16="http://schemas.microsoft.com/office/drawing/2014/main" id="{90D5F734-415A-4AF1-8FB4-2F1CF6FECE66}"/>
              </a:ext>
            </a:extLst>
          </p:cNvPr>
          <p:cNvPicPr>
            <a:picLocks noChangeAspect="1"/>
          </p:cNvPicPr>
          <p:nvPr/>
        </p:nvPicPr>
        <p:blipFill>
          <a:blip r:embed="rId3"/>
          <a:stretch>
            <a:fillRect/>
          </a:stretch>
        </p:blipFill>
        <p:spPr>
          <a:xfrm>
            <a:off x="791345" y="2420039"/>
            <a:ext cx="10225136" cy="4051100"/>
          </a:xfrm>
          <a:prstGeom prst="rect">
            <a:avLst/>
          </a:prstGeom>
        </p:spPr>
      </p:pic>
    </p:spTree>
    <p:extLst>
      <p:ext uri="{BB962C8B-B14F-4D97-AF65-F5344CB8AC3E}">
        <p14:creationId xmlns:p14="http://schemas.microsoft.com/office/powerpoint/2010/main" val="2676642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0" y="1124744"/>
            <a:ext cx="12025336" cy="1200329"/>
          </a:xfrm>
          <a:prstGeom prst="rect">
            <a:avLst/>
          </a:prstGeom>
          <a:noFill/>
        </p:spPr>
        <p:txBody>
          <a:bodyPr wrap="square" rtlCol="0">
            <a:spAutoFit/>
          </a:bodyPr>
          <a:lstStyle/>
          <a:p>
            <a:pPr marL="285750" indent="-285750" algn="just">
              <a:buClr>
                <a:srgbClr val="990000"/>
              </a:buClr>
              <a:buFont typeface="Arial" panose="020B0604020202020204" pitchFamily="34" charset="0"/>
              <a:buChar char="•"/>
            </a:pPr>
            <a:r>
              <a:rPr lang="es-CO" dirty="0"/>
              <a:t>Las quejas en trámite durante el periodo asociadas al motivo </a:t>
            </a:r>
            <a:r>
              <a:rPr lang="es-CO" b="1" dirty="0">
                <a:solidFill>
                  <a:srgbClr val="990000"/>
                </a:solidFill>
              </a:rPr>
              <a:t>indebida atención al consumidor financiero </a:t>
            </a:r>
            <a:r>
              <a:rPr lang="es-CO" dirty="0"/>
              <a:t>ascendieron a </a:t>
            </a:r>
            <a:r>
              <a:rPr lang="es-CO" b="1" dirty="0"/>
              <a:t>20,469 </a:t>
            </a:r>
            <a:r>
              <a:rPr lang="es-CO" dirty="0"/>
              <a:t>presentando una  </a:t>
            </a:r>
            <a:r>
              <a:rPr lang="es-CO" b="1" dirty="0"/>
              <a:t>disminución </a:t>
            </a:r>
            <a:r>
              <a:rPr lang="es-CO" dirty="0"/>
              <a:t>de </a:t>
            </a:r>
            <a:r>
              <a:rPr lang="es-CO" b="1" dirty="0"/>
              <a:t>30.3%</a:t>
            </a:r>
            <a:r>
              <a:rPr lang="es-CO" dirty="0"/>
              <a:t> frente al trimestre anterior. Las quejas en trámite representan el 0.2% del total de tarjetas de crédito.</a:t>
            </a:r>
          </a:p>
          <a:p>
            <a:pPr marL="285750" indent="-285750" algn="just">
              <a:buClr>
                <a:srgbClr val="990000"/>
              </a:buClr>
              <a:buFont typeface="Arial" panose="020B0604020202020204" pitchFamily="34" charset="0"/>
              <a:buChar char="•"/>
            </a:pPr>
            <a:endParaRPr lang="es-CO" b="1" dirty="0"/>
          </a:p>
        </p:txBody>
      </p:sp>
      <p:sp>
        <p:nvSpPr>
          <p:cNvPr id="9" name="8 Rectángulo"/>
          <p:cNvSpPr/>
          <p:nvPr/>
        </p:nvSpPr>
        <p:spPr>
          <a:xfrm>
            <a:off x="5951985" y="6396752"/>
            <a:ext cx="5420469" cy="246221"/>
          </a:xfrm>
          <a:prstGeom prst="rect">
            <a:avLst/>
          </a:prstGeom>
        </p:spPr>
        <p:txBody>
          <a:bodyPr wrap="square">
            <a:spAutoFit/>
          </a:bodyPr>
          <a:lstStyle/>
          <a:p>
            <a:pPr algn="r"/>
            <a:r>
              <a:rPr lang="es-CO" sz="1000" dirty="0"/>
              <a:t>Fuente: Formatos 378, 379 y 466. Fecha proceso información: 27  de agosto de 2020</a:t>
            </a:r>
          </a:p>
        </p:txBody>
      </p:sp>
      <p:sp>
        <p:nvSpPr>
          <p:cNvPr id="2" name="1 Marcador de número de diapositiva"/>
          <p:cNvSpPr>
            <a:spLocks noGrp="1"/>
          </p:cNvSpPr>
          <p:nvPr>
            <p:ph type="sldNum" sz="quarter" idx="4294967295"/>
          </p:nvPr>
        </p:nvSpPr>
        <p:spPr>
          <a:xfrm>
            <a:off x="11430000" y="6519863"/>
            <a:ext cx="762000" cy="365125"/>
          </a:xfrm>
          <a:prstGeom prst="rect">
            <a:avLst/>
          </a:prstGeom>
        </p:spPr>
        <p:txBody>
          <a:bodyPr/>
          <a:lstStyle/>
          <a:p>
            <a:pPr>
              <a:defRPr/>
            </a:pPr>
            <a:fld id="{0E66D70B-8EBC-4578-AC24-C1CA246C1AD0}" type="slidenum">
              <a:rPr lang="es-CO" smtClean="0"/>
              <a:pPr>
                <a:defRPr/>
              </a:pPr>
              <a:t>9</a:t>
            </a:fld>
            <a:endParaRPr lang="es-CO" dirty="0"/>
          </a:p>
        </p:txBody>
      </p:sp>
      <p:sp>
        <p:nvSpPr>
          <p:cNvPr id="8" name="3 Rectángulo"/>
          <p:cNvSpPr/>
          <p:nvPr/>
        </p:nvSpPr>
        <p:spPr>
          <a:xfrm>
            <a:off x="5773532" y="324525"/>
            <a:ext cx="6410325" cy="553998"/>
          </a:xfrm>
          <a:prstGeom prst="rect">
            <a:avLst/>
          </a:prstGeom>
          <a:noFill/>
        </p:spPr>
        <p:txBody>
          <a:bodyPr>
            <a:spAutoFit/>
          </a:bodyPr>
          <a:lstStyle/>
          <a:p>
            <a:pPr marL="514350" indent="-514350" algn="r" fontAlgn="auto">
              <a:lnSpc>
                <a:spcPct val="75000"/>
              </a:lnSpc>
              <a:spcBef>
                <a:spcPts val="0"/>
              </a:spcBef>
              <a:spcAft>
                <a:spcPts val="0"/>
              </a:spcAft>
              <a:defRPr/>
            </a:pPr>
            <a:r>
              <a:rPr lang="es-CO" sz="4000" b="1" dirty="0">
                <a:solidFill>
                  <a:schemeClr val="bg1"/>
                </a:solidFill>
                <a:latin typeface="Arial" panose="020B0604020202020204" pitchFamily="34" charset="0"/>
                <a:cs typeface="Arial" panose="020B0604020202020204" pitchFamily="34" charset="0"/>
              </a:rPr>
              <a:t>Quejas tarjeta de crédito</a:t>
            </a:r>
          </a:p>
        </p:txBody>
      </p:sp>
      <p:pic>
        <p:nvPicPr>
          <p:cNvPr id="4" name="Imagen 3">
            <a:extLst>
              <a:ext uri="{FF2B5EF4-FFF2-40B4-BE49-F238E27FC236}">
                <a16:creationId xmlns:a16="http://schemas.microsoft.com/office/drawing/2014/main" id="{5785EB11-4897-47AC-9749-A14D3C2AE125}"/>
              </a:ext>
            </a:extLst>
          </p:cNvPr>
          <p:cNvPicPr>
            <a:picLocks noChangeAspect="1"/>
          </p:cNvPicPr>
          <p:nvPr/>
        </p:nvPicPr>
        <p:blipFill>
          <a:blip r:embed="rId3"/>
          <a:stretch>
            <a:fillRect/>
          </a:stretch>
        </p:blipFill>
        <p:spPr>
          <a:xfrm>
            <a:off x="551383" y="2204864"/>
            <a:ext cx="10821071" cy="3960440"/>
          </a:xfrm>
          <a:prstGeom prst="rect">
            <a:avLst/>
          </a:prstGeom>
        </p:spPr>
      </p:pic>
    </p:spTree>
    <p:extLst>
      <p:ext uri="{BB962C8B-B14F-4D97-AF65-F5344CB8AC3E}">
        <p14:creationId xmlns:p14="http://schemas.microsoft.com/office/powerpoint/2010/main" val="693069871"/>
      </p:ext>
    </p:extLst>
  </p:cSld>
  <p:clrMapOvr>
    <a:masterClrMapping/>
  </p:clrMapOvr>
</p:sld>
</file>

<file path=ppt/theme/theme1.xml><?xml version="1.0" encoding="utf-8"?>
<a:theme xmlns:a="http://schemas.openxmlformats.org/drawingml/2006/main" name="Tema de Office">
  <a:themeElements>
    <a:clrScheme name="Plantilla">
      <a:dk1>
        <a:sysClr val="windowText" lastClr="000000"/>
      </a:dk1>
      <a:lt1>
        <a:sysClr val="window" lastClr="FFFFFF"/>
      </a:lt1>
      <a:dk2>
        <a:srgbClr val="1F497D"/>
      </a:dk2>
      <a:lt2>
        <a:srgbClr val="EEECE1"/>
      </a:lt2>
      <a:accent1>
        <a:srgbClr val="006666"/>
      </a:accent1>
      <a:accent2>
        <a:srgbClr val="990000"/>
      </a:accent2>
      <a:accent3>
        <a:srgbClr val="CC6600"/>
      </a:accent3>
      <a:accent4>
        <a:srgbClr val="663300"/>
      </a:accent4>
      <a:accent5>
        <a:srgbClr val="66A3A3"/>
      </a:accent5>
      <a:accent6>
        <a:srgbClr val="74744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CB9721573DDD458CED0DE9B4F7F1F6" ma:contentTypeVersion="7" ma:contentTypeDescription="Create a new document." ma:contentTypeScope="" ma:versionID="929c74860c014bac0bfc64e753a6079a">
  <xsd:schema xmlns:xsd="http://www.w3.org/2001/XMLSchema" xmlns:xs="http://www.w3.org/2001/XMLSchema" xmlns:p="http://schemas.microsoft.com/office/2006/metadata/properties" xmlns:ns3="489bff97-df94-4da3-9103-d8c339988378" xmlns:ns4="8e5caa3d-a598-4bc1-8886-177d21116416" targetNamespace="http://schemas.microsoft.com/office/2006/metadata/properties" ma:root="true" ma:fieldsID="c0815f58a0c577ea2bb010c71e68a39d" ns3:_="" ns4:_="">
    <xsd:import namespace="489bff97-df94-4da3-9103-d8c339988378"/>
    <xsd:import namespace="8e5caa3d-a598-4bc1-8886-177d2111641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9bff97-df94-4da3-9103-d8c33998837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5caa3d-a598-4bc1-8886-177d2111641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F526EF-99F9-4B85-AC50-A465AF9689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9bff97-df94-4da3-9103-d8c339988378"/>
    <ds:schemaRef ds:uri="8e5caa3d-a598-4bc1-8886-177d211164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196342-1D12-485C-96AE-370F0BD287F1}">
  <ds:schemaRefs>
    <ds:schemaRef ds:uri="http://purl.org/dc/terms/"/>
    <ds:schemaRef ds:uri="8e5caa3d-a598-4bc1-8886-177d21116416"/>
    <ds:schemaRef ds:uri="http://purl.org/dc/elements/1.1/"/>
    <ds:schemaRef ds:uri="http://schemas.microsoft.com/office/2006/metadata/properties"/>
    <ds:schemaRef ds:uri="http://purl.org/dc/dcmitype/"/>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489bff97-df94-4da3-9103-d8c339988378"/>
  </ds:schemaRefs>
</ds:datastoreItem>
</file>

<file path=customXml/itemProps3.xml><?xml version="1.0" encoding="utf-8"?>
<ds:datastoreItem xmlns:ds="http://schemas.openxmlformats.org/officeDocument/2006/customXml" ds:itemID="{A06EA29F-A1BD-43A0-B6F8-65E3C448AC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25534</TotalTime>
  <Words>2903</Words>
  <Application>Microsoft Office PowerPoint</Application>
  <PresentationFormat>Panorámica</PresentationFormat>
  <Paragraphs>188</Paragraphs>
  <Slides>29</Slides>
  <Notes>23</Notes>
  <HiddenSlides>0</HiddenSlides>
  <MMClips>0</MMClips>
  <ScaleCrop>false</ScaleCrop>
  <HeadingPairs>
    <vt:vector size="8" baseType="variant">
      <vt:variant>
        <vt:lpstr>Fuentes usadas</vt:lpstr>
      </vt:variant>
      <vt:variant>
        <vt:i4>8</vt:i4>
      </vt:variant>
      <vt:variant>
        <vt:lpstr>Tema</vt:lpstr>
      </vt:variant>
      <vt:variant>
        <vt:i4>2</vt:i4>
      </vt:variant>
      <vt:variant>
        <vt:lpstr>Servidores OLE incrustados</vt:lpstr>
      </vt:variant>
      <vt:variant>
        <vt:i4>1</vt:i4>
      </vt:variant>
      <vt:variant>
        <vt:lpstr>Títulos de diapositiva</vt:lpstr>
      </vt:variant>
      <vt:variant>
        <vt:i4>29</vt:i4>
      </vt:variant>
    </vt:vector>
  </HeadingPairs>
  <TitlesOfParts>
    <vt:vector size="40" baseType="lpstr">
      <vt:lpstr>Arial</vt:lpstr>
      <vt:lpstr>Arial Narrow</vt:lpstr>
      <vt:lpstr>Calibri</vt:lpstr>
      <vt:lpstr>Calibri Light</vt:lpstr>
      <vt:lpstr>Cambria Math</vt:lpstr>
      <vt:lpstr>Helvetica</vt:lpstr>
      <vt:lpstr>Symbol</vt:lpstr>
      <vt:lpstr>Wingdings</vt:lpstr>
      <vt:lpstr>Tema de Office</vt:lpstr>
      <vt:lpstr>1_Tema de Office</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superfinanciera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dapineda</dc:creator>
  <cp:lastModifiedBy>Ernesto Murillo Leon</cp:lastModifiedBy>
  <cp:revision>2508</cp:revision>
  <cp:lastPrinted>2019-03-07T12:51:48Z</cp:lastPrinted>
  <dcterms:created xsi:type="dcterms:W3CDTF">2012-01-06T14:14:15Z</dcterms:created>
  <dcterms:modified xsi:type="dcterms:W3CDTF">2020-10-30T15:22:33Z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0x0101005FCB9721573DDD458CED0DE9B4F7F1F6</vt:lpwstr>
  </property>
</Properties>
</file>