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93508" r:id="rId4"/>
  </p:sldMasterIdLst>
  <p:notesMasterIdLst>
    <p:notesMasterId r:id="rId15"/>
  </p:notesMasterIdLst>
  <p:handoutMasterIdLst>
    <p:handoutMasterId r:id="rId16"/>
  </p:handoutMasterIdLst>
  <p:sldIdLst>
    <p:sldId id="406" r:id="rId5"/>
    <p:sldId id="6521" r:id="rId6"/>
    <p:sldId id="6522" r:id="rId7"/>
    <p:sldId id="6527" r:id="rId8"/>
    <p:sldId id="6528" r:id="rId9"/>
    <p:sldId id="6526" r:id="rId10"/>
    <p:sldId id="6525" r:id="rId11"/>
    <p:sldId id="6529" r:id="rId12"/>
    <p:sldId id="6512" r:id="rId13"/>
    <p:sldId id="400" r:id="rId14"/>
  </p:sldIdLst>
  <p:sldSz cx="12192000" cy="6858000"/>
  <p:notesSz cx="7010400" cy="9296400"/>
  <p:embeddedFontLst>
    <p:embeddedFont>
      <p:font typeface="Arial Nova" panose="020B0504020202020204" pitchFamily="34" charset="0"/>
      <p:regular r:id="rId17"/>
      <p:bold r:id="rId18"/>
      <p:italic r:id="rId19"/>
      <p:boldItalic r:id="rId20"/>
    </p:embeddedFont>
    <p:embeddedFont>
      <p:font typeface="Arial Nova Light" panose="020B030402020202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Helvetica" panose="020B0604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7FF"/>
    <a:srgbClr val="69CEE9"/>
    <a:srgbClr val="B7165A"/>
    <a:srgbClr val="1EABD2"/>
    <a:srgbClr val="046D9C"/>
    <a:srgbClr val="1889A8"/>
    <a:srgbClr val="7F7F7F"/>
    <a:srgbClr val="248E98"/>
    <a:srgbClr val="50B79A"/>
    <a:srgbClr val="0D5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0" autoAdjust="0"/>
    <p:restoredTop sz="94249" autoAdjust="0"/>
  </p:normalViewPr>
  <p:slideViewPr>
    <p:cSldViewPr snapToGrid="0" snapToObjects="1">
      <p:cViewPr varScale="1">
        <p:scale>
          <a:sx n="72" d="100"/>
          <a:sy n="72" d="100"/>
        </p:scale>
        <p:origin x="726" y="66"/>
      </p:cViewPr>
      <p:guideLst>
        <p:guide orient="horz" pos="2160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9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uperfinanciera-my.sharepoint.com/personal/amzuluaga_superfinanciera_gov_co/Documents/Operaciones_canales_julio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573373622103599E-2"/>
          <c:y val="4.4224746235991097E-2"/>
          <c:w val="0.88347482974415592"/>
          <c:h val="0.86990702481304005"/>
        </c:manualLayout>
      </c:layout>
      <c:lineChart>
        <c:grouping val="standard"/>
        <c:varyColors val="0"/>
        <c:ser>
          <c:idx val="0"/>
          <c:order val="0"/>
          <c:tx>
            <c:strRef>
              <c:f>Hoja1!$B$28</c:f>
              <c:strCache>
                <c:ptCount val="1"/>
                <c:pt idx="0">
                  <c:v>Canales digitales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5646785116612379E-2"/>
                  <c:y val="-2.2540232570113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81-C644-A0CF-642055559B20}"/>
                </c:ext>
              </c:extLst>
            </c:dLbl>
            <c:dLbl>
              <c:idx val="9"/>
              <c:layout>
                <c:manualLayout>
                  <c:x val="-2.5177541566967297E-2"/>
                  <c:y val="-3.6032120223580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81-C644-A0CF-642055559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(Hoja1!$C$18:$F$18,Hoja1!$L$84:$Q$84)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</c:strCache>
            </c:strRef>
          </c:cat>
          <c:val>
            <c:numRef>
              <c:f>(Hoja1!$C$55:$F$55,Hoja1!$L$85:$Q$85)</c:f>
              <c:numCache>
                <c:formatCode>0%</c:formatCode>
                <c:ptCount val="10"/>
                <c:pt idx="0">
                  <c:v>0.38668955364090335</c:v>
                </c:pt>
                <c:pt idx="1">
                  <c:v>0.42145055896790945</c:v>
                </c:pt>
                <c:pt idx="2">
                  <c:v>0.47162299174740102</c:v>
                </c:pt>
                <c:pt idx="3">
                  <c:v>0.50112037286932476</c:v>
                </c:pt>
                <c:pt idx="4">
                  <c:v>0.64860112918960511</c:v>
                </c:pt>
                <c:pt idx="5">
                  <c:v>0.59583173960762603</c:v>
                </c:pt>
                <c:pt idx="6">
                  <c:v>0.61408631929558255</c:v>
                </c:pt>
                <c:pt idx="7">
                  <c:v>0.60395875928070919</c:v>
                </c:pt>
                <c:pt idx="8">
                  <c:v>0.60797655533785511</c:v>
                </c:pt>
                <c:pt idx="9">
                  <c:v>0.59862725861721944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81-C644-A0CF-642055559B20}"/>
            </c:ext>
          </c:extLst>
        </c:ser>
        <c:ser>
          <c:idx val="1"/>
          <c:order val="1"/>
          <c:tx>
            <c:strRef>
              <c:f>Hoja1!$B$29</c:f>
              <c:strCache>
                <c:ptCount val="1"/>
                <c:pt idx="0">
                  <c:v>Canales no digitales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3871096673738833E-2"/>
                  <c:y val="-5.1530966948787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81-C644-A0CF-642055559B20}"/>
                </c:ext>
              </c:extLst>
            </c:dLbl>
            <c:dLbl>
              <c:idx val="9"/>
              <c:layout>
                <c:manualLayout>
                  <c:x val="-2.5177541566967297E-2"/>
                  <c:y val="-4.3238544268296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81-C644-A0CF-642055559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(Hoja1!$C$18:$F$18,Hoja1!$L$84:$Q$84)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</c:strCache>
            </c:strRef>
          </c:cat>
          <c:val>
            <c:numRef>
              <c:f>(Hoja1!$C$56:$F$56,Hoja1!$L$86:$Q$86)</c:f>
              <c:numCache>
                <c:formatCode>0%</c:formatCode>
                <c:ptCount val="10"/>
                <c:pt idx="0">
                  <c:v>0.61331044635909659</c:v>
                </c:pt>
                <c:pt idx="1">
                  <c:v>0.57854944103209049</c:v>
                </c:pt>
                <c:pt idx="2">
                  <c:v>0.52837700825259903</c:v>
                </c:pt>
                <c:pt idx="3">
                  <c:v>0.49887962713067535</c:v>
                </c:pt>
                <c:pt idx="4">
                  <c:v>0.35139887081039484</c:v>
                </c:pt>
                <c:pt idx="5">
                  <c:v>0.40416826039237402</c:v>
                </c:pt>
                <c:pt idx="6">
                  <c:v>0.38591368070441756</c:v>
                </c:pt>
                <c:pt idx="7">
                  <c:v>0.39604124071929081</c:v>
                </c:pt>
                <c:pt idx="8">
                  <c:v>0.39202344466214484</c:v>
                </c:pt>
                <c:pt idx="9">
                  <c:v>0.40137274138278051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81-C644-A0CF-642055559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9610072"/>
        <c:axId val="629612816"/>
      </c:lineChart>
      <c:catAx>
        <c:axId val="629610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s-CO"/>
          </a:p>
        </c:txPr>
        <c:crossAx val="629612816"/>
        <c:crosses val="autoZero"/>
        <c:auto val="1"/>
        <c:lblAlgn val="ctr"/>
        <c:lblOffset val="100"/>
        <c:noMultiLvlLbl val="0"/>
      </c:catAx>
      <c:valAx>
        <c:axId val="629612816"/>
        <c:scaling>
          <c:orientation val="minMax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s-CO"/>
          </a:p>
        </c:txPr>
        <c:crossAx val="6296100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1FB5B-18D0-47DE-82F6-C8F47F6649BB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9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51B21-BBB6-4BF0-8864-96AC38FFC8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676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C8F1BE-3877-4B4F-8EA8-AC063F27DF3A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0DFF60-2DDB-41FA-A09F-CBBA40CB5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63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74BFA-25C5-4178-915C-60316D8F829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4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DFF60-2DDB-41FA-A09F-CBBA40CB54E9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496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C05A0-9EDC-4BA4-A242-4EF068C7D5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87B0-45E5-204F-8526-635FADACF5F2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01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exterior, ladrillo, banqueta&#10;&#10;Descripción generada automáticamente">
            <a:extLst>
              <a:ext uri="{FF2B5EF4-FFF2-40B4-BE49-F238E27FC236}">
                <a16:creationId xmlns:a16="http://schemas.microsoft.com/office/drawing/2014/main" id="{96D0C4DD-9F28-4720-A54B-A48B1BA3E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7526"/>
          </a:xfrm>
          <a:prstGeom prst="rect">
            <a:avLst/>
          </a:prstGeom>
        </p:spPr>
      </p:pic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2CB86FCF-CC37-4E9D-A078-62AF769AB9BC}"/>
              </a:ext>
            </a:extLst>
          </p:cNvPr>
          <p:cNvSpPr/>
          <p:nvPr userDrawn="1"/>
        </p:nvSpPr>
        <p:spPr>
          <a:xfrm>
            <a:off x="-1" y="1"/>
            <a:ext cx="9277351" cy="6857999"/>
          </a:xfrm>
          <a:custGeom>
            <a:avLst/>
            <a:gdLst>
              <a:gd name="connsiteX0" fmla="*/ 0 w 6181928"/>
              <a:gd name="connsiteY0" fmla="*/ 0 h 6857999"/>
              <a:gd name="connsiteX1" fmla="*/ 6181928 w 6181928"/>
              <a:gd name="connsiteY1" fmla="*/ 0 h 6857999"/>
              <a:gd name="connsiteX2" fmla="*/ 3078569 w 6181928"/>
              <a:gd name="connsiteY2" fmla="*/ 6857999 h 6857999"/>
              <a:gd name="connsiteX3" fmla="*/ 0 w 6181928"/>
              <a:gd name="connsiteY3" fmla="*/ 6857999 h 6857999"/>
              <a:gd name="connsiteX4" fmla="*/ 0 w 6181928"/>
              <a:gd name="connsiteY4" fmla="*/ 33086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1928" h="6857999">
                <a:moveTo>
                  <a:pt x="0" y="0"/>
                </a:moveTo>
                <a:lnTo>
                  <a:pt x="6181928" y="0"/>
                </a:lnTo>
                <a:lnTo>
                  <a:pt x="3078569" y="6857999"/>
                </a:lnTo>
                <a:lnTo>
                  <a:pt x="0" y="6857999"/>
                </a:lnTo>
                <a:lnTo>
                  <a:pt x="0" y="3308680"/>
                </a:lnTo>
                <a:close/>
              </a:path>
            </a:pathLst>
          </a:custGeom>
          <a:solidFill>
            <a:srgbClr val="00659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0F6629C8-B573-479C-B202-C89AB2536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853" y="1799836"/>
            <a:ext cx="6098247" cy="22768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4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defRPr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  <p:sp>
        <p:nvSpPr>
          <p:cNvPr id="15" name="テキスト プレースホルダー 12">
            <a:extLst>
              <a:ext uri="{FF2B5EF4-FFF2-40B4-BE49-F238E27FC236}">
                <a16:creationId xmlns:a16="http://schemas.microsoft.com/office/drawing/2014/main" id="{FEF611B0-1CFC-4EA5-92F6-2110F7144D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853" y="4299036"/>
            <a:ext cx="6098247" cy="673711"/>
          </a:xfr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 err="1"/>
              <a:t>Nombre</a:t>
            </a:r>
            <a:r>
              <a:rPr kumimoji="1" lang="en-US" altLang="ja-JP" dirty="0"/>
              <a:t> del </a:t>
            </a:r>
            <a:r>
              <a:rPr kumimoji="1" lang="en-US" altLang="ja-JP" dirty="0" err="1"/>
              <a:t>funcionario</a:t>
            </a:r>
            <a:endParaRPr kumimoji="1" lang="ja-JP" alt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41DFB9E5-F162-4721-882F-C4A493DFA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7853" y="5000508"/>
            <a:ext cx="6098247" cy="528016"/>
          </a:xfr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Cargo del </a:t>
            </a:r>
            <a:r>
              <a:rPr kumimoji="1" lang="en-US" altLang="ja-JP" dirty="0" err="1"/>
              <a:t>funcionario</a:t>
            </a:r>
            <a:endParaRPr kumimoji="1" lang="ja-JP" alt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E74B2F-AA8B-4D3F-A992-190E08B82C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9203" y="6318463"/>
            <a:ext cx="7888790" cy="385103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 err="1"/>
              <a:t>Nombre</a:t>
            </a:r>
            <a:r>
              <a:rPr kumimoji="1" lang="en-US" altLang="ja-JP" dirty="0"/>
              <a:t> del </a:t>
            </a:r>
            <a:r>
              <a:rPr kumimoji="1" lang="en-US" altLang="ja-JP" dirty="0" err="1"/>
              <a:t>evento</a:t>
            </a:r>
            <a:endParaRPr kumimoji="1" lang="ja-JP" altLang="en-US" dirty="0"/>
          </a:p>
        </p:txBody>
      </p:sp>
      <p:sp>
        <p:nvSpPr>
          <p:cNvPr id="20" name="テキスト プレースホルダー 12">
            <a:extLst>
              <a:ext uri="{FF2B5EF4-FFF2-40B4-BE49-F238E27FC236}">
                <a16:creationId xmlns:a16="http://schemas.microsoft.com/office/drawing/2014/main" id="{F327398D-150B-43FF-9497-77BD447CE4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5878" y="291171"/>
            <a:ext cx="5431498" cy="3851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kumimoji="1" lang="es-CO" altLang="ja-JP" dirty="0"/>
              <a:t>Ciudad, Enero 00 de 2020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2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9AD5DAB-E0D9-4C3E-9E68-AAE161DE4C8A}"/>
              </a:ext>
            </a:extLst>
          </p:cNvPr>
          <p:cNvSpPr/>
          <p:nvPr userDrawn="1"/>
        </p:nvSpPr>
        <p:spPr>
          <a:xfrm>
            <a:off x="11424210" y="6517766"/>
            <a:ext cx="767789" cy="276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60D3943B-EBD4-47C0-BF24-47312E332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935" y="6483041"/>
            <a:ext cx="6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243A71F-0C8B-4BBF-B421-F08A9BA8D834}"/>
              </a:ext>
            </a:extLst>
          </p:cNvPr>
          <p:cNvSpPr/>
          <p:nvPr userDrawn="1"/>
        </p:nvSpPr>
        <p:spPr>
          <a:xfrm>
            <a:off x="11412639" y="6517765"/>
            <a:ext cx="92596" cy="2765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8D0BB69-5812-4F15-B768-0CA638DD2964}"/>
              </a:ext>
            </a:extLst>
          </p:cNvPr>
          <p:cNvSpPr/>
          <p:nvPr userDrawn="1"/>
        </p:nvSpPr>
        <p:spPr>
          <a:xfrm>
            <a:off x="0" y="0"/>
            <a:ext cx="12192000" cy="2705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257C3F4E-A2B2-4D34-A8EE-7DDBF1A8E4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6425" y="4867274"/>
            <a:ext cx="2357925" cy="109843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Cargo del funcionario</a:t>
            </a:r>
            <a:endParaRPr lang="es-CO" dirty="0"/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4E4E2A99-CCF1-41CD-AE2D-D2A8C8467C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993" y="4310062"/>
            <a:ext cx="2358146" cy="55721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659D"/>
                </a:solidFill>
                <a:latin typeface="Helvetica" panose="020B0504020202030204" pitchFamily="34" charset="0"/>
              </a:defRPr>
            </a:lvl1pPr>
          </a:lstStyle>
          <a:p>
            <a:pPr lvl="0"/>
            <a:r>
              <a:rPr lang="es-ES" dirty="0"/>
              <a:t>Nombre del funcionario</a:t>
            </a:r>
            <a:endParaRPr lang="es-CO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9A77F57-293A-4856-99CB-40B0735B9F76}"/>
              </a:ext>
            </a:extLst>
          </p:cNvPr>
          <p:cNvSpPr/>
          <p:nvPr userDrawn="1"/>
        </p:nvSpPr>
        <p:spPr>
          <a:xfrm>
            <a:off x="208781" y="706219"/>
            <a:ext cx="1162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Cuéntenos sus inquietudes… </a:t>
            </a:r>
            <a:r>
              <a:rPr lang="es-ES" sz="3600" b="1" dirty="0">
                <a:solidFill>
                  <a:srgbClr val="4F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estamos aquí</a:t>
            </a:r>
            <a:r>
              <a:rPr lang="es-E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para escucharlo</a:t>
            </a:r>
            <a:endParaRPr lang="es-CO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86134755-8470-4CE1-898D-AC311C70A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0582" y="4310062"/>
            <a:ext cx="2358146" cy="55721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659D"/>
                </a:solidFill>
                <a:latin typeface="Helvetica" panose="020B0504020202030204" pitchFamily="34" charset="0"/>
              </a:defRPr>
            </a:lvl1pPr>
          </a:lstStyle>
          <a:p>
            <a:pPr lvl="0"/>
            <a:r>
              <a:rPr lang="es-ES" dirty="0"/>
              <a:t>Nombre del funcionario</a:t>
            </a:r>
            <a:endParaRPr lang="es-CO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4D7F076C-3578-4F02-92A9-4062E7D0A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4222" y="4310062"/>
            <a:ext cx="2358146" cy="55721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659D"/>
                </a:solidFill>
                <a:latin typeface="Helvetica" panose="020B0504020202030204" pitchFamily="34" charset="0"/>
              </a:defRPr>
            </a:lvl1pPr>
          </a:lstStyle>
          <a:p>
            <a:pPr lvl="0"/>
            <a:r>
              <a:rPr lang="es-ES" dirty="0"/>
              <a:t>Nombre del funcionario</a:t>
            </a:r>
            <a:endParaRPr lang="es-CO" dirty="0"/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92A39513-2E92-4786-B038-A966FCB011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7862" y="4310062"/>
            <a:ext cx="2358146" cy="55721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659D"/>
                </a:solidFill>
                <a:latin typeface="Helvetica" panose="020B0504020202030204" pitchFamily="34" charset="0"/>
              </a:defRPr>
            </a:lvl1pPr>
          </a:lstStyle>
          <a:p>
            <a:pPr lvl="0"/>
            <a:r>
              <a:rPr lang="es-ES" dirty="0"/>
              <a:t>Nombre del funcionario</a:t>
            </a:r>
            <a:endParaRPr lang="es-CO" dirty="0"/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0AB0F1D2-5DD9-442A-9174-1654F9ABCA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0582" y="4867274"/>
            <a:ext cx="2358146" cy="109843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</a:defRPr>
            </a:lvl1pPr>
          </a:lstStyle>
          <a:p>
            <a:r>
              <a:rPr lang="es-ES" dirty="0"/>
              <a:t>Cargo del funcionario</a:t>
            </a:r>
            <a:endParaRPr lang="es-CO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7A5BC0F-5967-4306-9F47-1A8B263A0E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4222" y="4867274"/>
            <a:ext cx="2358146" cy="109843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</a:defRPr>
            </a:lvl1pPr>
          </a:lstStyle>
          <a:p>
            <a:r>
              <a:rPr lang="es-ES" dirty="0"/>
              <a:t>Cargo del funcionario</a:t>
            </a:r>
            <a:endParaRPr lang="es-CO" dirty="0"/>
          </a:p>
        </p:txBody>
      </p:sp>
      <p:sp>
        <p:nvSpPr>
          <p:cNvPr id="23" name="Marcador de texto 11">
            <a:extLst>
              <a:ext uri="{FF2B5EF4-FFF2-40B4-BE49-F238E27FC236}">
                <a16:creationId xmlns:a16="http://schemas.microsoft.com/office/drawing/2014/main" id="{766F1445-64ED-4615-9851-4C15812A18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57429" y="4867274"/>
            <a:ext cx="2358146" cy="109843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</a:defRPr>
            </a:lvl1pPr>
          </a:lstStyle>
          <a:p>
            <a:r>
              <a:rPr lang="es-ES" dirty="0"/>
              <a:t>Cargo del funcionario</a:t>
            </a:r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F5A6925-E1CF-4141-9454-05CEE659B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" y="6276183"/>
            <a:ext cx="561976" cy="4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9AD5DAB-E0D9-4C3E-9E68-AAE161DE4C8A}"/>
              </a:ext>
            </a:extLst>
          </p:cNvPr>
          <p:cNvSpPr/>
          <p:nvPr userDrawn="1"/>
        </p:nvSpPr>
        <p:spPr>
          <a:xfrm>
            <a:off x="11424210" y="6517766"/>
            <a:ext cx="767789" cy="276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60D3943B-EBD4-47C0-BF24-47312E332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935" y="6483041"/>
            <a:ext cx="6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243A71F-0C8B-4BBF-B421-F08A9BA8D834}"/>
              </a:ext>
            </a:extLst>
          </p:cNvPr>
          <p:cNvSpPr/>
          <p:nvPr userDrawn="1"/>
        </p:nvSpPr>
        <p:spPr>
          <a:xfrm>
            <a:off x="11412639" y="6517765"/>
            <a:ext cx="92596" cy="2765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F5A6925-E1CF-4141-9454-05CEE659B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" y="6276183"/>
            <a:ext cx="561976" cy="448258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25195ADC-DF39-4279-8CD9-D0B27C6205D2}"/>
              </a:ext>
            </a:extLst>
          </p:cNvPr>
          <p:cNvSpPr/>
          <p:nvPr userDrawn="1"/>
        </p:nvSpPr>
        <p:spPr>
          <a:xfrm>
            <a:off x="0" y="0"/>
            <a:ext cx="3428999" cy="6161844"/>
          </a:xfrm>
          <a:prstGeom prst="rect">
            <a:avLst/>
          </a:prstGeom>
          <a:solidFill>
            <a:srgbClr val="2E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97BCD08-BA5D-4893-B979-036A23169011}"/>
              </a:ext>
            </a:extLst>
          </p:cNvPr>
          <p:cNvSpPr/>
          <p:nvPr userDrawn="1"/>
        </p:nvSpPr>
        <p:spPr>
          <a:xfrm>
            <a:off x="370478" y="1634340"/>
            <a:ext cx="3162581" cy="156966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s-ES" sz="3200" b="1" dirty="0">
                <a:solidFill>
                  <a:srgbClr val="013B88"/>
                </a:solidFill>
                <a:effectLst/>
                <a:latin typeface="Helvetica" panose="020B0504020202030204" pitchFamily="34" charset="0"/>
              </a:rPr>
              <a:t>Descárguela en su dispositivo</a:t>
            </a:r>
            <a:endParaRPr lang="es-CO" sz="3200" b="1" dirty="0">
              <a:solidFill>
                <a:srgbClr val="013B88"/>
              </a:solidFill>
              <a:effectLst/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82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silla, tabla, banca&#10;&#10;Descripción generada automáticamente">
            <a:extLst>
              <a:ext uri="{FF2B5EF4-FFF2-40B4-BE49-F238E27FC236}">
                <a16:creationId xmlns:a16="http://schemas.microsoft.com/office/drawing/2014/main" id="{2A3858B3-96E1-4EA5-BCE2-16A16FC75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" y="-4689"/>
            <a:ext cx="12188952" cy="4142232"/>
          </a:xfrm>
          <a:prstGeom prst="rect">
            <a:avLst/>
          </a:prstGeom>
        </p:spPr>
      </p:pic>
      <p:pic>
        <p:nvPicPr>
          <p:cNvPr id="10" name="Imagen 9" descr="Imagen que contiene reloj&#10;&#10;Descripción generada automáticamente">
            <a:extLst>
              <a:ext uri="{FF2B5EF4-FFF2-40B4-BE49-F238E27FC236}">
                <a16:creationId xmlns:a16="http://schemas.microsoft.com/office/drawing/2014/main" id="{81F438DF-C315-443E-8BD2-A7AC8D554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258" r="19940"/>
          <a:stretch/>
        </p:blipFill>
        <p:spPr>
          <a:xfrm>
            <a:off x="5777398" y="4260691"/>
            <a:ext cx="5175849" cy="128769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8F42B6B-8537-4F28-A035-CC42EBD5D4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656" r="20612"/>
          <a:stretch/>
        </p:blipFill>
        <p:spPr>
          <a:xfrm>
            <a:off x="139449" y="4263996"/>
            <a:ext cx="4840407" cy="128573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2D513D2A-8CC9-41C0-B206-3EAEFFD53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033" r="24567"/>
          <a:stretch/>
        </p:blipFill>
        <p:spPr>
          <a:xfrm>
            <a:off x="5667556" y="5440826"/>
            <a:ext cx="5285692" cy="1286280"/>
          </a:xfrm>
          <a:prstGeom prst="rect">
            <a:avLst/>
          </a:prstGeom>
        </p:spPr>
      </p:pic>
      <p:pic>
        <p:nvPicPr>
          <p:cNvPr id="20" name="Imagen 19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DA319D45-D91C-4759-9940-DF22E3FB8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7709" r="19490"/>
          <a:stretch/>
        </p:blipFill>
        <p:spPr>
          <a:xfrm>
            <a:off x="-86260" y="5443375"/>
            <a:ext cx="5175849" cy="1287692"/>
          </a:xfrm>
          <a:prstGeom prst="rect">
            <a:avLst/>
          </a:prstGeom>
        </p:spPr>
      </p:pic>
      <p:pic>
        <p:nvPicPr>
          <p:cNvPr id="28" name="Imagen 21">
            <a:extLst>
              <a:ext uri="{FF2B5EF4-FFF2-40B4-BE49-F238E27FC236}">
                <a16:creationId xmlns:a16="http://schemas.microsoft.com/office/drawing/2014/main" id="{8FB5F20A-EB43-454C-AEFF-0C5900604D6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82981" y="4450072"/>
            <a:ext cx="1015395" cy="1015395"/>
          </a:xfrm>
          <a:prstGeom prst="rect">
            <a:avLst/>
          </a:prstGeom>
        </p:spPr>
      </p:pic>
      <p:pic>
        <p:nvPicPr>
          <p:cNvPr id="35" name="Imagen 19">
            <a:extLst>
              <a:ext uri="{FF2B5EF4-FFF2-40B4-BE49-F238E27FC236}">
                <a16:creationId xmlns:a16="http://schemas.microsoft.com/office/drawing/2014/main" id="{888ACA3B-7FAB-471B-8C2A-25034AFCC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02" t="5527" r="9623" b="9945"/>
          <a:stretch/>
        </p:blipFill>
        <p:spPr>
          <a:xfrm>
            <a:off x="10616160" y="4438283"/>
            <a:ext cx="1086501" cy="1086360"/>
          </a:xfrm>
          <a:prstGeom prst="rect">
            <a:avLst/>
          </a:prstGeom>
        </p:spPr>
      </p:pic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2CB86FCF-CC37-4E9D-A078-62AF769AB9BC}"/>
              </a:ext>
            </a:extLst>
          </p:cNvPr>
          <p:cNvSpPr/>
          <p:nvPr userDrawn="1"/>
        </p:nvSpPr>
        <p:spPr>
          <a:xfrm>
            <a:off x="1" y="1"/>
            <a:ext cx="8252748" cy="4143737"/>
          </a:xfrm>
          <a:custGeom>
            <a:avLst/>
            <a:gdLst>
              <a:gd name="connsiteX0" fmla="*/ 0 w 6181928"/>
              <a:gd name="connsiteY0" fmla="*/ 0 h 6857999"/>
              <a:gd name="connsiteX1" fmla="*/ 6181928 w 6181928"/>
              <a:gd name="connsiteY1" fmla="*/ 0 h 6857999"/>
              <a:gd name="connsiteX2" fmla="*/ 3078569 w 6181928"/>
              <a:gd name="connsiteY2" fmla="*/ 6857999 h 6857999"/>
              <a:gd name="connsiteX3" fmla="*/ 0 w 6181928"/>
              <a:gd name="connsiteY3" fmla="*/ 6857999 h 6857999"/>
              <a:gd name="connsiteX4" fmla="*/ 0 w 6181928"/>
              <a:gd name="connsiteY4" fmla="*/ 33086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1928" h="6857999">
                <a:moveTo>
                  <a:pt x="0" y="0"/>
                </a:moveTo>
                <a:lnTo>
                  <a:pt x="6181928" y="0"/>
                </a:lnTo>
                <a:lnTo>
                  <a:pt x="3078569" y="6857999"/>
                </a:lnTo>
                <a:lnTo>
                  <a:pt x="0" y="6857999"/>
                </a:lnTo>
                <a:lnTo>
                  <a:pt x="0" y="330868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CuadroTexto 13">
            <a:extLst>
              <a:ext uri="{FF2B5EF4-FFF2-40B4-BE49-F238E27FC236}">
                <a16:creationId xmlns:a16="http://schemas.microsoft.com/office/drawing/2014/main" id="{4C0B9990-D721-409E-AEEE-69778997399C}"/>
              </a:ext>
            </a:extLst>
          </p:cNvPr>
          <p:cNvSpPr txBox="1"/>
          <p:nvPr userDrawn="1"/>
        </p:nvSpPr>
        <p:spPr>
          <a:xfrm>
            <a:off x="199832" y="2477694"/>
            <a:ext cx="384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2000" b="1" dirty="0">
                <a:solidFill>
                  <a:schemeClr val="bg1"/>
                </a:solidFill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super@superfinanciera.gov.co</a:t>
            </a:r>
          </a:p>
        </p:txBody>
      </p:sp>
      <p:sp>
        <p:nvSpPr>
          <p:cNvPr id="13" name="CuadroTexto 14">
            <a:extLst>
              <a:ext uri="{FF2B5EF4-FFF2-40B4-BE49-F238E27FC236}">
                <a16:creationId xmlns:a16="http://schemas.microsoft.com/office/drawing/2014/main" id="{C656DD0F-4892-46E2-AF00-0461B8E29BC5}"/>
              </a:ext>
            </a:extLst>
          </p:cNvPr>
          <p:cNvSpPr txBox="1"/>
          <p:nvPr userDrawn="1"/>
        </p:nvSpPr>
        <p:spPr>
          <a:xfrm>
            <a:off x="199832" y="2854831"/>
            <a:ext cx="3570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2000" b="1" dirty="0">
                <a:solidFill>
                  <a:schemeClr val="bg1"/>
                </a:solidFill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www.superfinanciera.gov.co</a:t>
            </a:r>
          </a:p>
        </p:txBody>
      </p:sp>
      <p:pic>
        <p:nvPicPr>
          <p:cNvPr id="27" name="Imagen 20">
            <a:extLst>
              <a:ext uri="{FF2B5EF4-FFF2-40B4-BE49-F238E27FC236}">
                <a16:creationId xmlns:a16="http://schemas.microsoft.com/office/drawing/2014/main" id="{6096459C-9646-4629-AC81-3839A504C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5" t="10357" r="10104" b="6907"/>
          <a:stretch/>
        </p:blipFill>
        <p:spPr>
          <a:xfrm>
            <a:off x="10576338" y="5637712"/>
            <a:ext cx="1118718" cy="1044000"/>
          </a:xfrm>
          <a:prstGeom prst="rect">
            <a:avLst/>
          </a:prstGeom>
        </p:spPr>
      </p:pic>
      <p:pic>
        <p:nvPicPr>
          <p:cNvPr id="29" name="Imagen 11">
            <a:extLst>
              <a:ext uri="{FF2B5EF4-FFF2-40B4-BE49-F238E27FC236}">
                <a16:creationId xmlns:a16="http://schemas.microsoft.com/office/drawing/2014/main" id="{E9DA9439-970F-4D81-B3CB-9940D4906EA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033" y="5637712"/>
            <a:ext cx="1063043" cy="1040386"/>
          </a:xfrm>
          <a:prstGeom prst="rect">
            <a:avLst/>
          </a:prstGeom>
        </p:spPr>
      </p:pic>
      <p:sp>
        <p:nvSpPr>
          <p:cNvPr id="30" name="Título 6">
            <a:extLst>
              <a:ext uri="{FF2B5EF4-FFF2-40B4-BE49-F238E27FC236}">
                <a16:creationId xmlns:a16="http://schemas.microsoft.com/office/drawing/2014/main" id="{0ED0CD6C-74DA-4A40-9FDE-3264C66ABC17}"/>
              </a:ext>
            </a:extLst>
          </p:cNvPr>
          <p:cNvSpPr txBox="1">
            <a:spLocks/>
          </p:cNvSpPr>
          <p:nvPr userDrawn="1"/>
        </p:nvSpPr>
        <p:spPr>
          <a:xfrm>
            <a:off x="199832" y="761935"/>
            <a:ext cx="6615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/>
              <a:t>#LaSuperSomosTodos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363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8A1BCE6-49DB-437B-878D-E47B72B9CF90}"/>
              </a:ext>
            </a:extLst>
          </p:cNvPr>
          <p:cNvSpPr/>
          <p:nvPr userDrawn="1"/>
        </p:nvSpPr>
        <p:spPr>
          <a:xfrm>
            <a:off x="11424210" y="6517766"/>
            <a:ext cx="767789" cy="276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A07FA-A0C7-4C87-8D11-ED58BB1FB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935" y="6483041"/>
            <a:ext cx="6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EE5DD7B6-AE01-46DD-8F8B-A6AE31151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20" y="18931"/>
            <a:ext cx="11993357" cy="1249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rgbClr val="6F6F6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  <a:br>
              <a:rPr lang="es-ES" dirty="0"/>
            </a:br>
            <a:r>
              <a:rPr lang="es-ES" dirty="0"/>
              <a:t>Máximo 2 renglones (32 pt)</a:t>
            </a: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AB0009F-5027-4B04-8A7D-896FF89E636B}"/>
              </a:ext>
            </a:extLst>
          </p:cNvPr>
          <p:cNvSpPr/>
          <p:nvPr userDrawn="1"/>
        </p:nvSpPr>
        <p:spPr>
          <a:xfrm>
            <a:off x="11412639" y="6517765"/>
            <a:ext cx="92596" cy="2765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844CBB81-A364-4297-8CB4-6C079EEF25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589" y="1680030"/>
            <a:ext cx="11280496" cy="61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</a:defRPr>
            </a:lvl1pPr>
            <a:lvl2pPr>
              <a:defRPr sz="2000">
                <a:latin typeface="Helvetica" panose="020B0504020202030204" pitchFamily="34" charset="0"/>
              </a:defRPr>
            </a:lvl2pPr>
            <a:lvl3pPr>
              <a:defRPr sz="1800">
                <a:latin typeface="Helvetica" panose="020B0504020202030204" pitchFamily="34" charset="0"/>
              </a:defRPr>
            </a:lvl3pPr>
            <a:lvl4pPr>
              <a:defRPr sz="1600">
                <a:latin typeface="Helvetica" panose="020B0504020202030204" pitchFamily="34" charset="0"/>
              </a:defRPr>
            </a:lvl4pPr>
            <a:lvl5pPr>
              <a:defRPr sz="1600">
                <a:latin typeface="Helvetica" panose="020B05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9AA352-578E-4E36-A8BF-2B6590BFB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" y="6276183"/>
            <a:ext cx="561976" cy="4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4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EE5DD7B6-AE01-46DD-8F8B-A6AE31151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957" y="614026"/>
            <a:ext cx="6786319" cy="1249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rgbClr val="6F6F6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  <a:br>
              <a:rPr lang="es-ES" dirty="0"/>
            </a:br>
            <a:r>
              <a:rPr lang="es-ES" dirty="0"/>
              <a:t>Máximo 2 renglones (32 pt)</a:t>
            </a:r>
            <a:endParaRPr lang="es-CO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3338E54-532C-4ABE-A34C-E6020A49F1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957" y="2117236"/>
            <a:ext cx="6786319" cy="365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</a:defRPr>
            </a:lvl1pPr>
            <a:lvl2pPr>
              <a:defRPr sz="2000">
                <a:latin typeface="Helvetica" panose="020B0504020202030204" pitchFamily="34" charset="0"/>
              </a:defRPr>
            </a:lvl2pPr>
            <a:lvl3pPr>
              <a:defRPr sz="1800">
                <a:latin typeface="Helvetica" panose="020B0504020202030204" pitchFamily="34" charset="0"/>
              </a:defRPr>
            </a:lvl3pPr>
            <a:lvl4pPr>
              <a:defRPr sz="1600">
                <a:latin typeface="Helvetica" panose="020B0504020202030204" pitchFamily="34" charset="0"/>
              </a:defRPr>
            </a:lvl4pPr>
            <a:lvl5pPr>
              <a:defRPr sz="1600">
                <a:latin typeface="Helvetica" panose="020B05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D5B9201-325A-4A64-B9D9-EDACC164BE7C}"/>
              </a:ext>
            </a:extLst>
          </p:cNvPr>
          <p:cNvSpPr/>
          <p:nvPr userDrawn="1"/>
        </p:nvSpPr>
        <p:spPr>
          <a:xfrm>
            <a:off x="11424210" y="6517766"/>
            <a:ext cx="767789" cy="276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C2A4A29F-3082-4CEA-B982-BCBC293B8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935" y="6483041"/>
            <a:ext cx="6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12F8CD2-B279-404F-88AD-2BB2389A7C03}"/>
              </a:ext>
            </a:extLst>
          </p:cNvPr>
          <p:cNvSpPr/>
          <p:nvPr userDrawn="1"/>
        </p:nvSpPr>
        <p:spPr>
          <a:xfrm>
            <a:off x="11412639" y="6517765"/>
            <a:ext cx="92596" cy="2765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12EB70B-6215-48A7-9EE8-E2CC32FBB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" y="6276183"/>
            <a:ext cx="561976" cy="4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1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63F8BC3-FFCA-4B71-8CFD-6711B0A48985}"/>
              </a:ext>
            </a:extLst>
          </p:cNvPr>
          <p:cNvSpPr/>
          <p:nvPr userDrawn="1"/>
        </p:nvSpPr>
        <p:spPr>
          <a:xfrm>
            <a:off x="0" y="6161844"/>
            <a:ext cx="12191999" cy="69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261DD45-473A-453A-A29D-D46FB976D900}"/>
              </a:ext>
            </a:extLst>
          </p:cNvPr>
          <p:cNvSpPr/>
          <p:nvPr userDrawn="1"/>
        </p:nvSpPr>
        <p:spPr>
          <a:xfrm>
            <a:off x="11424210" y="6517766"/>
            <a:ext cx="767789" cy="276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C6E8DA0B-A37E-414A-9140-FDB7891B1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935" y="6483041"/>
            <a:ext cx="6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E5BF81F-B39A-4112-935A-EA0CE1D88A0F}"/>
              </a:ext>
            </a:extLst>
          </p:cNvPr>
          <p:cNvSpPr/>
          <p:nvPr userDrawn="1"/>
        </p:nvSpPr>
        <p:spPr>
          <a:xfrm>
            <a:off x="11412639" y="6517765"/>
            <a:ext cx="92596" cy="2765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021E9B9-37B1-4DC8-9372-96117782D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" y="6276183"/>
            <a:ext cx="561976" cy="448258"/>
          </a:xfrm>
          <a:prstGeom prst="rect">
            <a:avLst/>
          </a:prstGeom>
        </p:spPr>
      </p:pic>
      <p:pic>
        <p:nvPicPr>
          <p:cNvPr id="24" name="Imagen 23" descr="Imagen que contiene reloj&#10;&#10;Descripción generada automáticamente">
            <a:extLst>
              <a:ext uri="{FF2B5EF4-FFF2-40B4-BE49-F238E27FC236}">
                <a16:creationId xmlns:a16="http://schemas.microsoft.com/office/drawing/2014/main" id="{47A71AB2-BEA7-4D6F-B7F1-9BCF25E7A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258" r="19940"/>
          <a:stretch/>
        </p:blipFill>
        <p:spPr>
          <a:xfrm>
            <a:off x="-335236" y="2679884"/>
            <a:ext cx="6133826" cy="1526026"/>
          </a:xfrm>
          <a:prstGeom prst="rect">
            <a:avLst/>
          </a:prstGeom>
        </p:spPr>
      </p:pic>
      <p:pic>
        <p:nvPicPr>
          <p:cNvPr id="25" name="Imagen 24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E359EA26-22E8-496B-B5F6-3F4F3DEC7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709" r="19490"/>
          <a:stretch/>
        </p:blipFill>
        <p:spPr>
          <a:xfrm>
            <a:off x="-292262" y="1298759"/>
            <a:ext cx="6133826" cy="152602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7F29167-83C2-418E-A632-B57537E51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0656" r="20612"/>
          <a:stretch/>
        </p:blipFill>
        <p:spPr>
          <a:xfrm>
            <a:off x="-13912" y="-35658"/>
            <a:ext cx="5736302" cy="1523704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02A43B2F-D2B6-42BB-922C-51FC4E6FF1AB}"/>
              </a:ext>
            </a:extLst>
          </p:cNvPr>
          <p:cNvSpPr/>
          <p:nvPr userDrawn="1"/>
        </p:nvSpPr>
        <p:spPr>
          <a:xfrm>
            <a:off x="5342210" y="4099834"/>
            <a:ext cx="636047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400" b="1" dirty="0">
                <a:solidFill>
                  <a:schemeClr val="tx1"/>
                </a:solidFill>
                <a:effectLst/>
                <a:latin typeface="Helvetica" panose="020B0504020202030204" pitchFamily="34" charset="0"/>
              </a:rPr>
              <a:t>Síganos en nuestras redes sociales usando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BA0F6399-3859-43AA-9DB5-06A6FD026DE4}"/>
              </a:ext>
            </a:extLst>
          </p:cNvPr>
          <p:cNvGrpSpPr/>
          <p:nvPr userDrawn="1"/>
        </p:nvGrpSpPr>
        <p:grpSpPr>
          <a:xfrm>
            <a:off x="7384474" y="-1004701"/>
            <a:ext cx="5014884" cy="5014977"/>
            <a:chOff x="2437618" y="847411"/>
            <a:chExt cx="5354615" cy="535471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F2E615F6-6B6D-4FEB-9C7D-C423C88F80D3}"/>
                </a:ext>
              </a:extLst>
            </p:cNvPr>
            <p:cNvSpPr/>
            <p:nvPr userDrawn="1"/>
          </p:nvSpPr>
          <p:spPr>
            <a:xfrm rot="18914658">
              <a:off x="3705876" y="1672946"/>
              <a:ext cx="3778217" cy="3794491"/>
            </a:xfrm>
            <a:prstGeom prst="rect">
              <a:avLst/>
            </a:prstGeom>
            <a:solidFill>
              <a:srgbClr val="D3AC37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F143295C-EB0E-4CC6-98CF-06E34143C8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7618" y="847411"/>
              <a:ext cx="5354615" cy="5354714"/>
            </a:xfrm>
            <a:custGeom>
              <a:avLst/>
              <a:gdLst>
                <a:gd name="connsiteX0" fmla="*/ 2682970 w 5354615"/>
                <a:gd name="connsiteY0" fmla="*/ 0 h 5354714"/>
                <a:gd name="connsiteX1" fmla="*/ 5354615 w 5354615"/>
                <a:gd name="connsiteY1" fmla="*/ 2694526 h 5354714"/>
                <a:gd name="connsiteX2" fmla="*/ 2671646 w 5354615"/>
                <a:gd name="connsiteY2" fmla="*/ 5354714 h 5354714"/>
                <a:gd name="connsiteX3" fmla="*/ 0 w 5354615"/>
                <a:gd name="connsiteY3" fmla="*/ 2660187 h 535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4615" h="5354714">
                  <a:moveTo>
                    <a:pt x="2682970" y="0"/>
                  </a:moveTo>
                  <a:lnTo>
                    <a:pt x="5354615" y="2694526"/>
                  </a:lnTo>
                  <a:lnTo>
                    <a:pt x="2671646" y="5354714"/>
                  </a:lnTo>
                  <a:lnTo>
                    <a:pt x="0" y="2660187"/>
                  </a:lnTo>
                  <a:close/>
                </a:path>
              </a:pathLst>
            </a:custGeom>
          </p:spPr>
        </p:pic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6A5ED862-E431-4978-8BC2-18081958D16B}"/>
              </a:ext>
            </a:extLst>
          </p:cNvPr>
          <p:cNvSpPr/>
          <p:nvPr userDrawn="1"/>
        </p:nvSpPr>
        <p:spPr>
          <a:xfrm>
            <a:off x="420273" y="5176673"/>
            <a:ext cx="11416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5400" b="1" dirty="0">
                <a:solidFill>
                  <a:srgbClr val="013B88"/>
                </a:solidFill>
                <a:effectLst/>
                <a:latin typeface="Helvetica" panose="020B0504020202030204" pitchFamily="34" charset="0"/>
              </a:rPr>
              <a:t>#</a:t>
            </a:r>
            <a:r>
              <a:rPr lang="es-ES" sz="5400" b="1" dirty="0" err="1">
                <a:solidFill>
                  <a:srgbClr val="013B88"/>
                </a:solidFill>
                <a:effectLst/>
                <a:latin typeface="Helvetica" panose="020B0504020202030204" pitchFamily="34" charset="0"/>
              </a:rPr>
              <a:t>PregúnteleAlaSuperfinanciera</a:t>
            </a:r>
            <a:endParaRPr lang="es-CO" sz="5400" b="1" dirty="0">
              <a:solidFill>
                <a:srgbClr val="013B88"/>
              </a:solidFill>
              <a:effectLst/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EE5DD7B6-AE01-46DD-8F8B-A6AE31151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759" y="696155"/>
            <a:ext cx="5858980" cy="1249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rgbClr val="6F6F6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  <a:br>
              <a:rPr lang="es-ES" dirty="0"/>
            </a:br>
            <a:r>
              <a:rPr lang="es-ES" dirty="0"/>
              <a:t>Máximo 2 renglones (32 pt)</a:t>
            </a:r>
            <a:endParaRPr lang="es-CO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3338E54-532C-4ABE-A34C-E6020A49F1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4759" y="2268815"/>
            <a:ext cx="5858980" cy="336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</a:defRPr>
            </a:lvl1pPr>
            <a:lvl2pPr>
              <a:defRPr sz="2000">
                <a:latin typeface="Helvetica" panose="020B0504020202030204" pitchFamily="34" charset="0"/>
              </a:defRPr>
            </a:lvl2pPr>
            <a:lvl3pPr>
              <a:defRPr sz="1800">
                <a:latin typeface="Helvetica" panose="020B0504020202030204" pitchFamily="34" charset="0"/>
              </a:defRPr>
            </a:lvl3pPr>
            <a:lvl4pPr>
              <a:defRPr sz="1600">
                <a:latin typeface="Helvetica" panose="020B0504020202030204" pitchFamily="34" charset="0"/>
              </a:defRPr>
            </a:lvl4pPr>
            <a:lvl5pPr>
              <a:defRPr sz="1600">
                <a:latin typeface="Helvetica" panose="020B05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D7E6681-7A8F-4594-9B56-F770FE20A7DE}"/>
              </a:ext>
            </a:extLst>
          </p:cNvPr>
          <p:cNvSpPr/>
          <p:nvPr userDrawn="1"/>
        </p:nvSpPr>
        <p:spPr>
          <a:xfrm>
            <a:off x="11424210" y="6517766"/>
            <a:ext cx="767789" cy="276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Marcador de número de diapositiva 5">
            <a:extLst>
              <a:ext uri="{FF2B5EF4-FFF2-40B4-BE49-F238E27FC236}">
                <a16:creationId xmlns:a16="http://schemas.microsoft.com/office/drawing/2014/main" id="{ADFE941B-53F1-423D-95E7-22F9EBD96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935" y="6483041"/>
            <a:ext cx="6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6AA090C-8D60-464D-B7A0-3B16EE02A1D5}"/>
              </a:ext>
            </a:extLst>
          </p:cNvPr>
          <p:cNvSpPr/>
          <p:nvPr userDrawn="1"/>
        </p:nvSpPr>
        <p:spPr>
          <a:xfrm>
            <a:off x="11412639" y="6517765"/>
            <a:ext cx="92596" cy="2765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26160B6-FD15-4DBF-8A7B-08696FAB4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" y="6276183"/>
            <a:ext cx="561976" cy="4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5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EE5DD7B6-AE01-46DD-8F8B-A6AE31151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759" y="696155"/>
            <a:ext cx="5858980" cy="1249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rgbClr val="6F6F6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  <a:br>
              <a:rPr lang="es-ES" dirty="0"/>
            </a:br>
            <a:r>
              <a:rPr lang="es-ES" dirty="0"/>
              <a:t>Máximo 2 renglones (32 pt)</a:t>
            </a:r>
            <a:endParaRPr lang="es-CO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3338E54-532C-4ABE-A34C-E6020A49F1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4759" y="2268815"/>
            <a:ext cx="5858980" cy="336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</a:defRPr>
            </a:lvl1pPr>
            <a:lvl2pPr>
              <a:defRPr sz="2000">
                <a:latin typeface="Helvetica" panose="020B0504020202030204" pitchFamily="34" charset="0"/>
              </a:defRPr>
            </a:lvl2pPr>
            <a:lvl3pPr>
              <a:defRPr sz="1800">
                <a:latin typeface="Helvetica" panose="020B0504020202030204" pitchFamily="34" charset="0"/>
              </a:defRPr>
            </a:lvl3pPr>
            <a:lvl4pPr>
              <a:defRPr sz="1600">
                <a:latin typeface="Helvetica" panose="020B0504020202030204" pitchFamily="34" charset="0"/>
              </a:defRPr>
            </a:lvl4pPr>
            <a:lvl5pPr>
              <a:defRPr sz="1600">
                <a:latin typeface="Helvetica" panose="020B05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ED82A1F-E76C-4399-B625-1E4E053DED35}"/>
              </a:ext>
            </a:extLst>
          </p:cNvPr>
          <p:cNvSpPr/>
          <p:nvPr userDrawn="1"/>
        </p:nvSpPr>
        <p:spPr>
          <a:xfrm>
            <a:off x="11424210" y="6517766"/>
            <a:ext cx="767789" cy="276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FC79EF27-CB1A-47D8-8BD4-7C9C551E8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935" y="6483041"/>
            <a:ext cx="6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B95A8A3-3673-47A2-9499-2D242EC7FA39}"/>
              </a:ext>
            </a:extLst>
          </p:cNvPr>
          <p:cNvSpPr/>
          <p:nvPr userDrawn="1"/>
        </p:nvSpPr>
        <p:spPr>
          <a:xfrm>
            <a:off x="11412639" y="6517765"/>
            <a:ext cx="92596" cy="2765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C0AD1B5-1DF3-4C6F-A73A-478632226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" y="6276183"/>
            <a:ext cx="561976" cy="4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9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EE5DD7B6-AE01-46DD-8F8B-A6AE31151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759" y="696155"/>
            <a:ext cx="5858980" cy="1249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rgbClr val="6F6F6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  <a:br>
              <a:rPr lang="es-ES" dirty="0"/>
            </a:br>
            <a:r>
              <a:rPr lang="es-ES" dirty="0"/>
              <a:t>Máximo 2 renglones (32 pt)</a:t>
            </a:r>
            <a:endParaRPr lang="es-CO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3338E54-532C-4ABE-A34C-E6020A49F1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4759" y="2268815"/>
            <a:ext cx="5858980" cy="336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</a:defRPr>
            </a:lvl1pPr>
            <a:lvl2pPr>
              <a:defRPr sz="2000">
                <a:latin typeface="Helvetica" panose="020B0504020202030204" pitchFamily="34" charset="0"/>
              </a:defRPr>
            </a:lvl2pPr>
            <a:lvl3pPr>
              <a:defRPr sz="1800">
                <a:latin typeface="Helvetica" panose="020B0504020202030204" pitchFamily="34" charset="0"/>
              </a:defRPr>
            </a:lvl3pPr>
            <a:lvl4pPr>
              <a:defRPr sz="1600">
                <a:latin typeface="Helvetica" panose="020B0504020202030204" pitchFamily="34" charset="0"/>
              </a:defRPr>
            </a:lvl4pPr>
            <a:lvl5pPr>
              <a:defRPr sz="1600">
                <a:latin typeface="Helvetica" panose="020B05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9AD5DAB-E0D9-4C3E-9E68-AAE161DE4C8A}"/>
              </a:ext>
            </a:extLst>
          </p:cNvPr>
          <p:cNvSpPr/>
          <p:nvPr userDrawn="1"/>
        </p:nvSpPr>
        <p:spPr>
          <a:xfrm>
            <a:off x="11424210" y="6517766"/>
            <a:ext cx="767789" cy="276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60D3943B-EBD4-47C0-BF24-47312E332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935" y="6483041"/>
            <a:ext cx="6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243A71F-0C8B-4BBF-B421-F08A9BA8D834}"/>
              </a:ext>
            </a:extLst>
          </p:cNvPr>
          <p:cNvSpPr/>
          <p:nvPr userDrawn="1"/>
        </p:nvSpPr>
        <p:spPr>
          <a:xfrm>
            <a:off x="11412639" y="6517765"/>
            <a:ext cx="92596" cy="2765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0F5B4DA-832B-4E3D-9880-EB57BE747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" y="6276183"/>
            <a:ext cx="561976" cy="4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solidFill>
          <a:srgbClr val="F8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6E778545-A066-4836-BD5E-9BB1C7C0ABDF}"/>
              </a:ext>
            </a:extLst>
          </p:cNvPr>
          <p:cNvSpPr/>
          <p:nvPr userDrawn="1"/>
        </p:nvSpPr>
        <p:spPr>
          <a:xfrm>
            <a:off x="0" y="6161844"/>
            <a:ext cx="12191999" cy="69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BBCE57-7935-4FCD-BFE0-208E08824A40}"/>
              </a:ext>
            </a:extLst>
          </p:cNvPr>
          <p:cNvSpPr/>
          <p:nvPr userDrawn="1"/>
        </p:nvSpPr>
        <p:spPr>
          <a:xfrm>
            <a:off x="11424210" y="6517766"/>
            <a:ext cx="767789" cy="276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EDE8EC72-DD4F-4458-977B-EB1A57F06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935" y="6483041"/>
            <a:ext cx="6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A89E19-F3DB-43C4-80F1-7B322AEB9F43}"/>
              </a:ext>
            </a:extLst>
          </p:cNvPr>
          <p:cNvSpPr/>
          <p:nvPr userDrawn="1"/>
        </p:nvSpPr>
        <p:spPr>
          <a:xfrm>
            <a:off x="11412639" y="6517765"/>
            <a:ext cx="92596" cy="2765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Marcador de título 1">
            <a:extLst>
              <a:ext uri="{FF2B5EF4-FFF2-40B4-BE49-F238E27FC236}">
                <a16:creationId xmlns:a16="http://schemas.microsoft.com/office/drawing/2014/main" id="{F73EC8E2-A581-431D-8B4B-B8AA81A16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484" y="696155"/>
            <a:ext cx="7440716" cy="1249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rgbClr val="02168A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  <a:br>
              <a:rPr lang="es-ES" dirty="0"/>
            </a:br>
            <a:r>
              <a:rPr lang="es-ES" dirty="0"/>
              <a:t>Máximo 2 renglones (32 pt)</a:t>
            </a:r>
            <a:endParaRPr lang="es-CO" dirty="0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11F34682-952A-4DA5-8442-87BAAF3C27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484" y="1963104"/>
            <a:ext cx="7440716" cy="336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 b="1">
                <a:solidFill>
                  <a:srgbClr val="2EB7FF"/>
                </a:solidFill>
                <a:latin typeface="Arial Nova" panose="020B0504020202020204" pitchFamily="34" charset="0"/>
              </a:defRPr>
            </a:lvl1pPr>
            <a:lvl2pPr>
              <a:defRPr sz="2000">
                <a:latin typeface="Helvetica" panose="020B0504020202030204" pitchFamily="34" charset="0"/>
              </a:defRPr>
            </a:lvl2pPr>
            <a:lvl3pPr>
              <a:defRPr sz="1800">
                <a:latin typeface="Helvetica" panose="020B0504020202030204" pitchFamily="34" charset="0"/>
              </a:defRPr>
            </a:lvl3pPr>
            <a:lvl4pPr>
              <a:defRPr sz="1600">
                <a:latin typeface="Helvetica" panose="020B0504020202030204" pitchFamily="34" charset="0"/>
              </a:defRPr>
            </a:lvl4pPr>
            <a:lvl5pPr>
              <a:defRPr sz="1600">
                <a:latin typeface="Helvetica" panose="020B05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BDCD564-1DC8-479A-831A-6C9F44649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" y="6276183"/>
            <a:ext cx="561976" cy="4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4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bg>
      <p:bgPr>
        <a:solidFill>
          <a:srgbClr val="013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9AD05FB-90C2-4F1E-BDCE-F1FFC7DA4E87}"/>
              </a:ext>
            </a:extLst>
          </p:cNvPr>
          <p:cNvSpPr/>
          <p:nvPr userDrawn="1"/>
        </p:nvSpPr>
        <p:spPr>
          <a:xfrm>
            <a:off x="0" y="6161844"/>
            <a:ext cx="12191999" cy="69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BBCE57-7935-4FCD-BFE0-208E08824A40}"/>
              </a:ext>
            </a:extLst>
          </p:cNvPr>
          <p:cNvSpPr/>
          <p:nvPr userDrawn="1"/>
        </p:nvSpPr>
        <p:spPr>
          <a:xfrm>
            <a:off x="11424210" y="6517766"/>
            <a:ext cx="767789" cy="276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EDE8EC72-DD4F-4458-977B-EB1A57F06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935" y="6483041"/>
            <a:ext cx="6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A89E19-F3DB-43C4-80F1-7B322AEB9F43}"/>
              </a:ext>
            </a:extLst>
          </p:cNvPr>
          <p:cNvSpPr/>
          <p:nvPr userDrawn="1"/>
        </p:nvSpPr>
        <p:spPr>
          <a:xfrm>
            <a:off x="11412639" y="6517765"/>
            <a:ext cx="92596" cy="2765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Marcador de título 1">
            <a:extLst>
              <a:ext uri="{FF2B5EF4-FFF2-40B4-BE49-F238E27FC236}">
                <a16:creationId xmlns:a16="http://schemas.microsoft.com/office/drawing/2014/main" id="{F73EC8E2-A581-431D-8B4B-B8AA81A16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484" y="696155"/>
            <a:ext cx="7440716" cy="1249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  <a:br>
              <a:rPr lang="es-ES" dirty="0"/>
            </a:br>
            <a:r>
              <a:rPr lang="es-ES" dirty="0"/>
              <a:t>Máximo 2 renglones (32 pt)</a:t>
            </a:r>
            <a:endParaRPr lang="es-CO" dirty="0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11F34682-952A-4DA5-8442-87BAAF3C27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484" y="1963104"/>
            <a:ext cx="7440716" cy="336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 b="1">
                <a:solidFill>
                  <a:srgbClr val="FFAD02"/>
                </a:solidFill>
                <a:latin typeface="Arial Nova" panose="020B0504020202020204" pitchFamily="34" charset="0"/>
              </a:defRPr>
            </a:lvl1pPr>
            <a:lvl2pPr>
              <a:defRPr sz="2000">
                <a:latin typeface="Helvetica" panose="020B0504020202030204" pitchFamily="34" charset="0"/>
              </a:defRPr>
            </a:lvl2pPr>
            <a:lvl3pPr>
              <a:defRPr sz="1800">
                <a:latin typeface="Helvetica" panose="020B0504020202030204" pitchFamily="34" charset="0"/>
              </a:defRPr>
            </a:lvl3pPr>
            <a:lvl4pPr>
              <a:defRPr sz="1600">
                <a:latin typeface="Helvetica" panose="020B0504020202030204" pitchFamily="34" charset="0"/>
              </a:defRPr>
            </a:lvl4pPr>
            <a:lvl5pPr>
              <a:defRPr sz="1600">
                <a:latin typeface="Helvetica" panose="020B05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54AB5DD-6DFC-428E-9F70-8FA074C62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" y="6276183"/>
            <a:ext cx="561976" cy="4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8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350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9" r:id="rId1"/>
    <p:sldLayoutId id="2147493487" r:id="rId2"/>
    <p:sldLayoutId id="2147493524" r:id="rId3"/>
    <p:sldLayoutId id="2147493538" r:id="rId4"/>
    <p:sldLayoutId id="2147493525" r:id="rId5"/>
    <p:sldLayoutId id="2147493527" r:id="rId6"/>
    <p:sldLayoutId id="2147493526" r:id="rId7"/>
    <p:sldLayoutId id="2147493532" r:id="rId8"/>
    <p:sldLayoutId id="2147493533" r:id="rId9"/>
    <p:sldLayoutId id="2147493534" r:id="rId10"/>
    <p:sldLayoutId id="2147493535" r:id="rId11"/>
    <p:sldLayoutId id="214749352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emf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B2577-AC00-45C3-A055-9C5778F0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2" y="1799836"/>
            <a:ext cx="5890815" cy="2276864"/>
          </a:xfrm>
        </p:spPr>
        <p:txBody>
          <a:bodyPr/>
          <a:lstStyle/>
          <a:p>
            <a:r>
              <a:rPr lang="es-CO" sz="4200" dirty="0"/>
              <a:t>Transformación digital y el futuro de la banca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0D11DF-CFA4-461C-B918-779DB6FF8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Jorge Castaño Gutiérrez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BE8B79-B957-4500-A125-B565C04B86B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CO" dirty="0"/>
              <a:t>Superintendente Financiero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18DB12-7F63-47BF-8EA2-5F8B11CF40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CO" dirty="0"/>
              <a:t>Foro Diario La República</a:t>
            </a:r>
          </a:p>
          <a:p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A7FF7A0-3AD2-4D5D-AADE-A5CDE2E6C0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CO" dirty="0"/>
              <a:t>Bogotá, Octubre 15 de 2020</a:t>
            </a:r>
          </a:p>
        </p:txBody>
      </p:sp>
    </p:spTree>
    <p:extLst>
      <p:ext uri="{BB962C8B-B14F-4D97-AF65-F5344CB8AC3E}">
        <p14:creationId xmlns:p14="http://schemas.microsoft.com/office/powerpoint/2010/main" val="82721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1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2534DE-5C33-4FD9-8316-2D2E9B989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7" t="22964" r="22500" b="70651"/>
          <a:stretch/>
        </p:blipFill>
        <p:spPr>
          <a:xfrm>
            <a:off x="1755418" y="1290031"/>
            <a:ext cx="9062632" cy="498415"/>
          </a:xfrm>
          <a:prstGeom prst="rect">
            <a:avLst/>
          </a:prstGeom>
        </p:spPr>
      </p:pic>
      <p:sp>
        <p:nvSpPr>
          <p:cNvPr id="127" name="Shape 756"/>
          <p:cNvSpPr/>
          <p:nvPr/>
        </p:nvSpPr>
        <p:spPr>
          <a:xfrm>
            <a:off x="2783772" y="1796172"/>
            <a:ext cx="346205" cy="348325"/>
          </a:xfrm>
          <a:custGeom>
            <a:avLst/>
            <a:gdLst/>
            <a:ahLst/>
            <a:cxnLst/>
            <a:rect l="0" t="0" r="0" b="0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CO" b="1" dirty="0">
              <a:solidFill>
                <a:srgbClr val="6D9EEB"/>
              </a:solidFill>
              <a:latin typeface="Helvetica" panose="020B050402020203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AA5207D-EBB2-4CEE-9FDA-26A9AD5B2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621A4-F840-4FB5-ADAC-B68FE90EA2B3}" type="slidenum">
              <a:rPr lang="es-CO" smtClean="0"/>
              <a:pPr/>
              <a:t>2</a:t>
            </a:fld>
            <a:endParaRPr lang="es-CO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EDBAF2F-E8B6-4704-A917-F8C4AC90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20" y="55027"/>
            <a:ext cx="11993357" cy="1249409"/>
          </a:xfrm>
        </p:spPr>
        <p:txBody>
          <a:bodyPr/>
          <a:lstStyle/>
          <a:p>
            <a:r>
              <a:rPr lang="es-CO" dirty="0"/>
              <a:t>Habilitado por la tecnología e impulsado por la regulación, el </a:t>
            </a:r>
            <a:r>
              <a:rPr lang="es-CO" dirty="0">
                <a:solidFill>
                  <a:srgbClr val="2EB7FF"/>
                </a:solidFill>
              </a:rPr>
              <a:t>modelo de negocio bancario </a:t>
            </a:r>
            <a:r>
              <a:rPr lang="es-CO" dirty="0"/>
              <a:t>ha acelerado su transformación digital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987821" y="2624741"/>
            <a:ext cx="1938131" cy="2419922"/>
          </a:xfrm>
          <a:prstGeom prst="roundRect">
            <a:avLst/>
          </a:prstGeom>
          <a:noFill/>
          <a:ln w="38100">
            <a:solidFill>
              <a:srgbClr val="0D5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Helvetica" panose="020B050402020203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458286" y="2619898"/>
            <a:ext cx="2019666" cy="242476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Helvetica" panose="020B0504020202030204" pitchFamily="34" charset="0"/>
            </a:endParaRP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1619478" y="5115631"/>
            <a:ext cx="255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Estrategia apalancada dirigida a clientes existentes para bajo Costo de Adquisición del Cliente (CAC).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C9E878F-E1FC-4C4B-A098-2D7E9FD38CD0}"/>
              </a:ext>
            </a:extLst>
          </p:cNvPr>
          <p:cNvGrpSpPr/>
          <p:nvPr/>
        </p:nvGrpSpPr>
        <p:grpSpPr>
          <a:xfrm>
            <a:off x="215909" y="5077018"/>
            <a:ext cx="1324024" cy="461201"/>
            <a:chOff x="3971251" y="2387988"/>
            <a:chExt cx="1772748" cy="635176"/>
          </a:xfrm>
        </p:grpSpPr>
        <p:sp>
          <p:nvSpPr>
            <p:cNvPr id="13" name="Pentágono 12"/>
            <p:cNvSpPr/>
            <p:nvPr/>
          </p:nvSpPr>
          <p:spPr>
            <a:xfrm>
              <a:off x="3971251" y="2387988"/>
              <a:ext cx="1772748" cy="635176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 dirty="0">
                <a:latin typeface="Helvetica" panose="020B0504020202030204" pitchFamily="34" charset="0"/>
              </a:endParaRPr>
            </a:p>
          </p:txBody>
        </p:sp>
        <p:sp>
          <p:nvSpPr>
            <p:cNvPr id="14" name="TextBox 59">
              <a:extLst>
                <a:ext uri="{FF2B5EF4-FFF2-40B4-BE49-F238E27FC236}">
                  <a16:creationId xmlns:a16="http://schemas.microsoft.com/office/drawing/2014/main" id="{DADA0886-5CFB-4F13-8865-2350EB32166B}"/>
                </a:ext>
              </a:extLst>
            </p:cNvPr>
            <p:cNvSpPr txBox="1"/>
            <p:nvPr/>
          </p:nvSpPr>
          <p:spPr>
            <a:xfrm>
              <a:off x="4062273" y="2517601"/>
              <a:ext cx="1265996" cy="4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504020202030204" pitchFamily="34" charset="0"/>
                  <a:cs typeface="Arial" panose="020B0604020202020204" pitchFamily="34" charset="0"/>
                </a:rPr>
                <a:t>Factor</a:t>
              </a:r>
              <a:endParaRPr lang="es-CO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504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C9E878F-E1FC-4C4B-A098-2D7E9FD38CD0}"/>
              </a:ext>
            </a:extLst>
          </p:cNvPr>
          <p:cNvGrpSpPr/>
          <p:nvPr/>
        </p:nvGrpSpPr>
        <p:grpSpPr>
          <a:xfrm>
            <a:off x="215910" y="5739271"/>
            <a:ext cx="1490867" cy="461201"/>
            <a:chOff x="3971251" y="2387988"/>
            <a:chExt cx="1996135" cy="635176"/>
          </a:xfrm>
        </p:grpSpPr>
        <p:sp>
          <p:nvSpPr>
            <p:cNvPr id="16" name="Pentágono 15"/>
            <p:cNvSpPr/>
            <p:nvPr/>
          </p:nvSpPr>
          <p:spPr>
            <a:xfrm>
              <a:off x="3971251" y="2387988"/>
              <a:ext cx="1772748" cy="635176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 dirty="0">
                <a:latin typeface="Helvetica" panose="020B0504020202030204" pitchFamily="34" charset="0"/>
              </a:endParaRPr>
            </a:p>
          </p:txBody>
        </p:sp>
        <p:sp>
          <p:nvSpPr>
            <p:cNvPr id="17" name="TextBox 59">
              <a:extLst>
                <a:ext uri="{FF2B5EF4-FFF2-40B4-BE49-F238E27FC236}">
                  <a16:creationId xmlns:a16="http://schemas.microsoft.com/office/drawing/2014/main" id="{DADA0886-5CFB-4F13-8865-2350EB32166B}"/>
                </a:ext>
              </a:extLst>
            </p:cNvPr>
            <p:cNvSpPr txBox="1"/>
            <p:nvPr/>
          </p:nvSpPr>
          <p:spPr>
            <a:xfrm>
              <a:off x="4062273" y="2517601"/>
              <a:ext cx="1905113" cy="4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504020202030204" pitchFamily="34" charset="0"/>
                  <a:cs typeface="Arial" panose="020B0604020202020204" pitchFamily="34" charset="0"/>
                </a:rPr>
                <a:t>Habilitador</a:t>
              </a:r>
              <a:endParaRPr lang="es-CO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504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1710552" y="5781763"/>
            <a:ext cx="24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Marca-reputación, deseo de consumidores buscando confianza.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4757154" y="5115631"/>
            <a:ext cx="283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Consumidores buscando “Mobile-</a:t>
            </a:r>
            <a:r>
              <a:rPr lang="es-CO" altLang="ko-KR" sz="12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first</a:t>
            </a:r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”, CAC desciende por eficiencias operativas.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8263820" y="5904710"/>
            <a:ext cx="249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Más </a:t>
            </a:r>
            <a:r>
              <a:rPr lang="es-CO" altLang="ko-KR" sz="12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APIs</a:t>
            </a:r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 abiertas, Open </a:t>
            </a:r>
            <a:r>
              <a:rPr lang="es-CO" altLang="ko-KR" sz="12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Banking</a:t>
            </a:r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, </a:t>
            </a:r>
            <a:r>
              <a:rPr lang="es-CO" altLang="ko-KR" sz="12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Banking</a:t>
            </a:r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-as-a-</a:t>
            </a:r>
            <a:r>
              <a:rPr lang="es-CO" altLang="ko-KR" sz="12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service</a:t>
            </a:r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 (</a:t>
            </a:r>
            <a:r>
              <a:rPr lang="es-CO" altLang="ko-KR" sz="12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BaaS</a:t>
            </a:r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),</a:t>
            </a:r>
          </a:p>
          <a:p>
            <a:pPr algn="ctr"/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Inteligencia Artificial</a:t>
            </a: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7920027" y="5118789"/>
            <a:ext cx="3099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CAC es alto y hay más competencia.</a:t>
            </a:r>
          </a:p>
          <a:p>
            <a:pPr algn="ctr"/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Los consumidores buscan soluciones simples con mejor experiencia de “punta a punta”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4613344" y="5826556"/>
            <a:ext cx="318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Mobile app, </a:t>
            </a:r>
            <a:r>
              <a:rPr lang="es-CO" altLang="ko-KR" sz="12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APIs</a:t>
            </a:r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 abiertas, infraestructura </a:t>
            </a:r>
            <a:r>
              <a:rPr lang="es-CO" altLang="ko-KR" sz="12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cloud</a:t>
            </a:r>
            <a:r>
              <a:rPr lang="es-CO" altLang="ko-KR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, regulación bancaria.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107093" y="3230218"/>
            <a:ext cx="1719469" cy="0"/>
          </a:xfrm>
          <a:prstGeom prst="line">
            <a:avLst/>
          </a:prstGeom>
          <a:ln w="19050">
            <a:solidFill>
              <a:srgbClr val="0D5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2211019" y="2737184"/>
            <a:ext cx="149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2000" b="1" spc="-20" dirty="0">
                <a:solidFill>
                  <a:schemeClr val="tx2"/>
                </a:solidFill>
                <a:latin typeface="Helvetica" panose="020B0504020202030204" pitchFamily="34" charset="0"/>
                <a:cs typeface="Arial" pitchFamily="34" charset="0"/>
              </a:rPr>
              <a:t>BANCOS</a:t>
            </a: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2198582" y="3367356"/>
            <a:ext cx="149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20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Ahorro</a:t>
            </a: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2198582" y="3748305"/>
            <a:ext cx="149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20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Tarjetas</a:t>
            </a: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2198582" y="4112836"/>
            <a:ext cx="149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20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Hipoteca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2233907" y="4503822"/>
            <a:ext cx="149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20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Portafolio</a:t>
            </a:r>
          </a:p>
        </p:txBody>
      </p:sp>
      <p:sp>
        <p:nvSpPr>
          <p:cNvPr id="8" name="Elipse 7"/>
          <p:cNvSpPr/>
          <p:nvPr/>
        </p:nvSpPr>
        <p:spPr>
          <a:xfrm>
            <a:off x="5059016" y="2673846"/>
            <a:ext cx="685800" cy="69044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Helvetica" panose="020B0504020202030204" pitchFamily="34" charset="0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4992754" y="3439177"/>
            <a:ext cx="685800" cy="69044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Helvetica" panose="020B0504020202030204" pitchFamily="34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587617" y="3392100"/>
            <a:ext cx="685800" cy="69044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Helvetica" panose="020B0504020202030204" pitchFamily="34" charset="0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5421794" y="4107152"/>
            <a:ext cx="685800" cy="69044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Helvetica" panose="020B0504020202030204" pitchFamily="34" charset="0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6215863" y="4091697"/>
            <a:ext cx="685800" cy="69044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Helvetica" panose="020B0504020202030204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5785761" y="2380870"/>
            <a:ext cx="685800" cy="69044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Helvetica" panose="020B0504020202030204" pitchFamily="34" charset="0"/>
            </a:endParaRPr>
          </a:p>
        </p:txBody>
      </p:sp>
      <p:sp>
        <p:nvSpPr>
          <p:cNvPr id="36" name="Google Shape;130;p22">
            <a:extLst>
              <a:ext uri="{FF2B5EF4-FFF2-40B4-BE49-F238E27FC236}">
                <a16:creationId xmlns:a16="http://schemas.microsoft.com/office/drawing/2014/main" id="{8A54CBC6-2D05-495F-A478-551B7D2CBE1D}"/>
              </a:ext>
            </a:extLst>
          </p:cNvPr>
          <p:cNvSpPr txBox="1">
            <a:spLocks/>
          </p:cNvSpPr>
          <p:nvPr/>
        </p:nvSpPr>
        <p:spPr>
          <a:xfrm>
            <a:off x="1020716" y="6450508"/>
            <a:ext cx="2109262" cy="17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937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619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B0F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O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</a:rPr>
              <a:t>Fuente: Citibank Venture </a:t>
            </a:r>
            <a:r>
              <a:rPr lang="es-CO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</a:rPr>
              <a:t>Investing</a:t>
            </a:r>
            <a:r>
              <a:rPr lang="es-CO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</a:rPr>
              <a:t>.</a:t>
            </a:r>
          </a:p>
        </p:txBody>
      </p:sp>
      <p:sp>
        <p:nvSpPr>
          <p:cNvPr id="37" name="Elipse 36"/>
          <p:cNvSpPr/>
          <p:nvPr/>
        </p:nvSpPr>
        <p:spPr>
          <a:xfrm>
            <a:off x="6471561" y="2656600"/>
            <a:ext cx="685800" cy="69044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Helvetica" panose="020B0504020202030204" pitchFamily="34" charset="0"/>
            </a:endParaRP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4962937" y="3652477"/>
            <a:ext cx="728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1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Ahorro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5368115" y="4331442"/>
            <a:ext cx="815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05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Pagos</a:t>
            </a: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5720917" y="2503475"/>
            <a:ext cx="8154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95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Finanzas personales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6522773" y="3621904"/>
            <a:ext cx="815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9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Remesas</a:t>
            </a:r>
          </a:p>
        </p:txBody>
      </p:sp>
      <p:sp>
        <p:nvSpPr>
          <p:cNvPr id="43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6137194" y="4216276"/>
            <a:ext cx="8154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050" b="1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Wealth</a:t>
            </a:r>
            <a:r>
              <a:rPr lang="es-CO" altLang="ko-KR" sz="105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 </a:t>
            </a:r>
            <a:r>
              <a:rPr lang="es-CO" altLang="ko-KR" sz="1050" b="1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mgmt</a:t>
            </a:r>
            <a:endParaRPr lang="es-CO" altLang="ko-KR" sz="1050" b="1" spc="-2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6406717" y="2877581"/>
            <a:ext cx="815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000" b="1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Brokerage</a:t>
            </a:r>
            <a:endParaRPr lang="es-CO" altLang="ko-KR" sz="1000" b="1" spc="-2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45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5037485" y="2869880"/>
            <a:ext cx="7073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05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Crédito</a:t>
            </a:r>
          </a:p>
        </p:txBody>
      </p:sp>
      <p:sp>
        <p:nvSpPr>
          <p:cNvPr id="58" name="Freeform 10">
            <a:extLst>
              <a:ext uri="{FF2B5EF4-FFF2-40B4-BE49-F238E27FC236}">
                <a16:creationId xmlns:a16="http://schemas.microsoft.com/office/drawing/2014/main" id="{71BA962C-C909-4E9D-964A-32A76788B1B6}"/>
              </a:ext>
            </a:extLst>
          </p:cNvPr>
          <p:cNvSpPr>
            <a:spLocks/>
          </p:cNvSpPr>
          <p:nvPr/>
        </p:nvSpPr>
        <p:spPr bwMode="auto">
          <a:xfrm>
            <a:off x="9471893" y="3775966"/>
            <a:ext cx="21760" cy="10880"/>
          </a:xfrm>
          <a:custGeom>
            <a:avLst/>
            <a:gdLst>
              <a:gd name="T0" fmla="*/ 4 w 4"/>
              <a:gd name="T1" fmla="*/ 0 h 2"/>
              <a:gd name="T2" fmla="*/ 0 w 4"/>
              <a:gd name="T3" fmla="*/ 2 h 2"/>
              <a:gd name="T4" fmla="*/ 4 w 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0" y="2"/>
                  <a:pt x="0" y="2"/>
                  <a:pt x="0" y="2"/>
                </a:cubicBezTo>
                <a:cubicBezTo>
                  <a:pt x="2" y="2"/>
                  <a:pt x="3" y="1"/>
                  <a:pt x="4" y="0"/>
                </a:cubicBezTo>
                <a:close/>
              </a:path>
            </a:pathLst>
          </a:custGeom>
          <a:solidFill>
            <a:srgbClr val="777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>
              <a:latin typeface="Helvetica" panose="020B0504020202030204" pitchFamily="34" charset="0"/>
            </a:endParaRPr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3A6DC262-5364-425B-AE34-0693BC21F340}"/>
              </a:ext>
            </a:extLst>
          </p:cNvPr>
          <p:cNvSpPr>
            <a:spLocks/>
          </p:cNvSpPr>
          <p:nvPr/>
        </p:nvSpPr>
        <p:spPr bwMode="auto">
          <a:xfrm rot="18898608">
            <a:off x="8467772" y="3888681"/>
            <a:ext cx="1172955" cy="1170111"/>
          </a:xfrm>
          <a:custGeom>
            <a:avLst/>
            <a:gdLst>
              <a:gd name="T0" fmla="*/ 198 w 221"/>
              <a:gd name="T1" fmla="*/ 161 h 229"/>
              <a:gd name="T2" fmla="*/ 183 w 221"/>
              <a:gd name="T3" fmla="*/ 153 h 229"/>
              <a:gd name="T4" fmla="*/ 183 w 221"/>
              <a:gd name="T5" fmla="*/ 153 h 229"/>
              <a:gd name="T6" fmla="*/ 183 w 221"/>
              <a:gd name="T7" fmla="*/ 153 h 229"/>
              <a:gd name="T8" fmla="*/ 221 w 221"/>
              <a:gd name="T9" fmla="*/ 115 h 229"/>
              <a:gd name="T10" fmla="*/ 183 w 221"/>
              <a:gd name="T11" fmla="*/ 77 h 229"/>
              <a:gd name="T12" fmla="*/ 175 w 221"/>
              <a:gd name="T13" fmla="*/ 91 h 229"/>
              <a:gd name="T14" fmla="*/ 175 w 221"/>
              <a:gd name="T15" fmla="*/ 91 h 229"/>
              <a:gd name="T16" fmla="*/ 175 w 221"/>
              <a:gd name="T17" fmla="*/ 92 h 229"/>
              <a:gd name="T18" fmla="*/ 130 w 221"/>
              <a:gd name="T19" fmla="*/ 92 h 229"/>
              <a:gd name="T20" fmla="*/ 130 w 221"/>
              <a:gd name="T21" fmla="*/ 47 h 229"/>
              <a:gd name="T22" fmla="*/ 130 w 221"/>
              <a:gd name="T23" fmla="*/ 47 h 229"/>
              <a:gd name="T24" fmla="*/ 130 w 221"/>
              <a:gd name="T25" fmla="*/ 47 h 229"/>
              <a:gd name="T26" fmla="*/ 145 w 221"/>
              <a:gd name="T27" fmla="*/ 38 h 229"/>
              <a:gd name="T28" fmla="*/ 107 w 221"/>
              <a:gd name="T29" fmla="*/ 0 h 229"/>
              <a:gd name="T30" fmla="*/ 69 w 221"/>
              <a:gd name="T31" fmla="*/ 38 h 229"/>
              <a:gd name="T32" fmla="*/ 69 w 221"/>
              <a:gd name="T33" fmla="*/ 38 h 229"/>
              <a:gd name="T34" fmla="*/ 32 w 221"/>
              <a:gd name="T35" fmla="*/ 76 h 229"/>
              <a:gd name="T36" fmla="*/ 32 w 221"/>
              <a:gd name="T37" fmla="*/ 76 h 229"/>
              <a:gd name="T38" fmla="*/ 7 w 221"/>
              <a:gd name="T39" fmla="*/ 101 h 229"/>
              <a:gd name="T40" fmla="*/ 7 w 221"/>
              <a:gd name="T41" fmla="*/ 128 h 229"/>
              <a:gd name="T42" fmla="*/ 107 w 221"/>
              <a:gd name="T43" fmla="*/ 229 h 229"/>
              <a:gd name="T44" fmla="*/ 145 w 221"/>
              <a:gd name="T45" fmla="*/ 191 h 229"/>
              <a:gd name="T46" fmla="*/ 145 w 221"/>
              <a:gd name="T47" fmla="*/ 191 h 229"/>
              <a:gd name="T48" fmla="*/ 146 w 221"/>
              <a:gd name="T49" fmla="*/ 195 h 229"/>
              <a:gd name="T50" fmla="*/ 157 w 221"/>
              <a:gd name="T51" fmla="*/ 209 h 229"/>
              <a:gd name="T52" fmla="*/ 195 w 221"/>
              <a:gd name="T53" fmla="*/ 209 h 229"/>
              <a:gd name="T54" fmla="*/ 205 w 221"/>
              <a:gd name="T55" fmla="*/ 172 h 229"/>
              <a:gd name="T56" fmla="*/ 198 w 221"/>
              <a:gd name="T57" fmla="*/ 161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1" h="229">
                <a:moveTo>
                  <a:pt x="198" y="161"/>
                </a:moveTo>
                <a:cubicBezTo>
                  <a:pt x="194" y="157"/>
                  <a:pt x="188" y="154"/>
                  <a:pt x="183" y="153"/>
                </a:cubicBezTo>
                <a:cubicBezTo>
                  <a:pt x="183" y="153"/>
                  <a:pt x="183" y="153"/>
                  <a:pt x="183" y="153"/>
                </a:cubicBezTo>
                <a:cubicBezTo>
                  <a:pt x="183" y="153"/>
                  <a:pt x="183" y="153"/>
                  <a:pt x="183" y="153"/>
                </a:cubicBezTo>
                <a:cubicBezTo>
                  <a:pt x="221" y="115"/>
                  <a:pt x="221" y="115"/>
                  <a:pt x="221" y="115"/>
                </a:cubicBezTo>
                <a:cubicBezTo>
                  <a:pt x="183" y="77"/>
                  <a:pt x="183" y="77"/>
                  <a:pt x="183" y="77"/>
                </a:cubicBezTo>
                <a:cubicBezTo>
                  <a:pt x="182" y="82"/>
                  <a:pt x="179" y="87"/>
                  <a:pt x="175" y="91"/>
                </a:cubicBezTo>
                <a:cubicBezTo>
                  <a:pt x="175" y="91"/>
                  <a:pt x="175" y="91"/>
                  <a:pt x="175" y="91"/>
                </a:cubicBezTo>
                <a:cubicBezTo>
                  <a:pt x="175" y="91"/>
                  <a:pt x="175" y="92"/>
                  <a:pt x="175" y="92"/>
                </a:cubicBezTo>
                <a:cubicBezTo>
                  <a:pt x="162" y="104"/>
                  <a:pt x="142" y="104"/>
                  <a:pt x="130" y="92"/>
                </a:cubicBezTo>
                <a:cubicBezTo>
                  <a:pt x="118" y="79"/>
                  <a:pt x="118" y="59"/>
                  <a:pt x="130" y="47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35" y="42"/>
                  <a:pt x="140" y="40"/>
                  <a:pt x="145" y="38"/>
                </a:cubicBezTo>
                <a:cubicBezTo>
                  <a:pt x="107" y="0"/>
                  <a:pt x="107" y="0"/>
                  <a:pt x="107" y="0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7" y="101"/>
                  <a:pt x="7" y="101"/>
                  <a:pt x="7" y="101"/>
                </a:cubicBezTo>
                <a:cubicBezTo>
                  <a:pt x="0" y="108"/>
                  <a:pt x="0" y="121"/>
                  <a:pt x="7" y="128"/>
                </a:cubicBezTo>
                <a:cubicBezTo>
                  <a:pt x="107" y="229"/>
                  <a:pt x="107" y="229"/>
                  <a:pt x="107" y="229"/>
                </a:cubicBezTo>
                <a:cubicBezTo>
                  <a:pt x="145" y="191"/>
                  <a:pt x="145" y="191"/>
                  <a:pt x="145" y="191"/>
                </a:cubicBezTo>
                <a:cubicBezTo>
                  <a:pt x="145" y="191"/>
                  <a:pt x="145" y="191"/>
                  <a:pt x="145" y="191"/>
                </a:cubicBezTo>
                <a:cubicBezTo>
                  <a:pt x="145" y="192"/>
                  <a:pt x="146" y="193"/>
                  <a:pt x="146" y="195"/>
                </a:cubicBezTo>
                <a:cubicBezTo>
                  <a:pt x="148" y="200"/>
                  <a:pt x="152" y="205"/>
                  <a:pt x="157" y="209"/>
                </a:cubicBezTo>
                <a:cubicBezTo>
                  <a:pt x="168" y="217"/>
                  <a:pt x="184" y="217"/>
                  <a:pt x="195" y="209"/>
                </a:cubicBezTo>
                <a:cubicBezTo>
                  <a:pt x="207" y="199"/>
                  <a:pt x="210" y="184"/>
                  <a:pt x="205" y="172"/>
                </a:cubicBezTo>
                <a:cubicBezTo>
                  <a:pt x="203" y="168"/>
                  <a:pt x="201" y="164"/>
                  <a:pt x="198" y="161"/>
                </a:cubicBezTo>
                <a:close/>
              </a:path>
            </a:pathLst>
          </a:custGeom>
          <a:solidFill>
            <a:srgbClr val="046D9C">
              <a:alpha val="7098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>
              <a:latin typeface="Helvetica" panose="020B0504020202030204" pitchFamily="34" charset="0"/>
            </a:endParaRPr>
          </a:p>
        </p:txBody>
      </p:sp>
      <p:sp>
        <p:nvSpPr>
          <p:cNvPr id="68" name="Freeform 7">
            <a:extLst>
              <a:ext uri="{FF2B5EF4-FFF2-40B4-BE49-F238E27FC236}">
                <a16:creationId xmlns:a16="http://schemas.microsoft.com/office/drawing/2014/main" id="{46EEE3CA-6200-4A93-8FA1-DDC0AA59DEAB}"/>
              </a:ext>
            </a:extLst>
          </p:cNvPr>
          <p:cNvSpPr>
            <a:spLocks/>
          </p:cNvSpPr>
          <p:nvPr/>
        </p:nvSpPr>
        <p:spPr bwMode="auto">
          <a:xfrm rot="18898608">
            <a:off x="8448607" y="3074230"/>
            <a:ext cx="1229632" cy="1155723"/>
          </a:xfrm>
          <a:custGeom>
            <a:avLst/>
            <a:gdLst>
              <a:gd name="T0" fmla="*/ 130 w 232"/>
              <a:gd name="T1" fmla="*/ 8 h 226"/>
              <a:gd name="T2" fmla="*/ 102 w 232"/>
              <a:gd name="T3" fmla="*/ 8 h 226"/>
              <a:gd name="T4" fmla="*/ 77 w 232"/>
              <a:gd name="T5" fmla="*/ 33 h 226"/>
              <a:gd name="T6" fmla="*/ 39 w 232"/>
              <a:gd name="T7" fmla="*/ 72 h 226"/>
              <a:gd name="T8" fmla="*/ 16 w 232"/>
              <a:gd name="T9" fmla="*/ 94 h 226"/>
              <a:gd name="T10" fmla="*/ 0 w 232"/>
              <a:gd name="T11" fmla="*/ 110 h 226"/>
              <a:gd name="T12" fmla="*/ 39 w 232"/>
              <a:gd name="T13" fmla="*/ 149 h 226"/>
              <a:gd name="T14" fmla="*/ 38 w 232"/>
              <a:gd name="T15" fmla="*/ 149 h 226"/>
              <a:gd name="T16" fmla="*/ 38 w 232"/>
              <a:gd name="T17" fmla="*/ 149 h 226"/>
              <a:gd name="T18" fmla="*/ 23 w 232"/>
              <a:gd name="T19" fmla="*/ 158 h 226"/>
              <a:gd name="T20" fmla="*/ 23 w 232"/>
              <a:gd name="T21" fmla="*/ 203 h 226"/>
              <a:gd name="T22" fmla="*/ 69 w 232"/>
              <a:gd name="T23" fmla="*/ 203 h 226"/>
              <a:gd name="T24" fmla="*/ 77 w 232"/>
              <a:gd name="T25" fmla="*/ 188 h 226"/>
              <a:gd name="T26" fmla="*/ 77 w 232"/>
              <a:gd name="T27" fmla="*/ 188 h 226"/>
              <a:gd name="T28" fmla="*/ 77 w 232"/>
              <a:gd name="T29" fmla="*/ 188 h 226"/>
              <a:gd name="T30" fmla="*/ 116 w 232"/>
              <a:gd name="T31" fmla="*/ 226 h 226"/>
              <a:gd name="T32" fmla="*/ 155 w 232"/>
              <a:gd name="T33" fmla="*/ 188 h 226"/>
              <a:gd name="T34" fmla="*/ 139 w 232"/>
              <a:gd name="T35" fmla="*/ 179 h 226"/>
              <a:gd name="T36" fmla="*/ 132 w 232"/>
              <a:gd name="T37" fmla="*/ 169 h 226"/>
              <a:gd name="T38" fmla="*/ 143 w 232"/>
              <a:gd name="T39" fmla="*/ 131 h 226"/>
              <a:gd name="T40" fmla="*/ 182 w 232"/>
              <a:gd name="T41" fmla="*/ 131 h 226"/>
              <a:gd name="T42" fmla="*/ 192 w 232"/>
              <a:gd name="T43" fmla="*/ 145 h 226"/>
              <a:gd name="T44" fmla="*/ 193 w 232"/>
              <a:gd name="T45" fmla="*/ 149 h 226"/>
              <a:gd name="T46" fmla="*/ 232 w 232"/>
              <a:gd name="T47" fmla="*/ 110 h 226"/>
              <a:gd name="T48" fmla="*/ 130 w 232"/>
              <a:gd name="T49" fmla="*/ 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2" h="226">
                <a:moveTo>
                  <a:pt x="130" y="8"/>
                </a:moveTo>
                <a:cubicBezTo>
                  <a:pt x="122" y="0"/>
                  <a:pt x="110" y="0"/>
                  <a:pt x="102" y="8"/>
                </a:cubicBezTo>
                <a:cubicBezTo>
                  <a:pt x="77" y="33"/>
                  <a:pt x="77" y="33"/>
                  <a:pt x="77" y="33"/>
                </a:cubicBezTo>
                <a:cubicBezTo>
                  <a:pt x="39" y="72"/>
                  <a:pt x="39" y="72"/>
                  <a:pt x="39" y="72"/>
                </a:cubicBezTo>
                <a:cubicBezTo>
                  <a:pt x="16" y="94"/>
                  <a:pt x="16" y="94"/>
                  <a:pt x="16" y="94"/>
                </a:cubicBezTo>
                <a:cubicBezTo>
                  <a:pt x="0" y="110"/>
                  <a:pt x="0" y="110"/>
                  <a:pt x="0" y="110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3" y="151"/>
                  <a:pt x="27" y="153"/>
                  <a:pt x="23" y="158"/>
                </a:cubicBezTo>
                <a:cubicBezTo>
                  <a:pt x="11" y="170"/>
                  <a:pt x="11" y="190"/>
                  <a:pt x="23" y="203"/>
                </a:cubicBezTo>
                <a:cubicBezTo>
                  <a:pt x="36" y="215"/>
                  <a:pt x="56" y="216"/>
                  <a:pt x="69" y="203"/>
                </a:cubicBezTo>
                <a:cubicBezTo>
                  <a:pt x="73" y="199"/>
                  <a:pt x="76" y="194"/>
                  <a:pt x="77" y="188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116" y="226"/>
                  <a:pt x="116" y="226"/>
                  <a:pt x="116" y="226"/>
                </a:cubicBezTo>
                <a:cubicBezTo>
                  <a:pt x="155" y="188"/>
                  <a:pt x="155" y="188"/>
                  <a:pt x="155" y="188"/>
                </a:cubicBezTo>
                <a:cubicBezTo>
                  <a:pt x="149" y="186"/>
                  <a:pt x="144" y="184"/>
                  <a:pt x="139" y="179"/>
                </a:cubicBezTo>
                <a:cubicBezTo>
                  <a:pt x="136" y="176"/>
                  <a:pt x="134" y="172"/>
                  <a:pt x="132" y="169"/>
                </a:cubicBezTo>
                <a:cubicBezTo>
                  <a:pt x="127" y="156"/>
                  <a:pt x="131" y="140"/>
                  <a:pt x="143" y="131"/>
                </a:cubicBezTo>
                <a:cubicBezTo>
                  <a:pt x="154" y="122"/>
                  <a:pt x="170" y="122"/>
                  <a:pt x="182" y="131"/>
                </a:cubicBezTo>
                <a:cubicBezTo>
                  <a:pt x="187" y="135"/>
                  <a:pt x="190" y="140"/>
                  <a:pt x="192" y="145"/>
                </a:cubicBezTo>
                <a:cubicBezTo>
                  <a:pt x="193" y="146"/>
                  <a:pt x="193" y="148"/>
                  <a:pt x="193" y="149"/>
                </a:cubicBezTo>
                <a:cubicBezTo>
                  <a:pt x="232" y="110"/>
                  <a:pt x="232" y="110"/>
                  <a:pt x="232" y="110"/>
                </a:cubicBezTo>
                <a:lnTo>
                  <a:pt x="130" y="8"/>
                </a:lnTo>
                <a:close/>
              </a:path>
            </a:pathLst>
          </a:custGeom>
          <a:solidFill>
            <a:srgbClr val="50B79A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>
              <a:latin typeface="Helvetica" panose="020B0504020202030204" pitchFamily="34" charset="0"/>
            </a:endParaRPr>
          </a:p>
        </p:txBody>
      </p:sp>
      <p:sp>
        <p:nvSpPr>
          <p:cNvPr id="69" name="Freeform 8">
            <a:extLst>
              <a:ext uri="{FF2B5EF4-FFF2-40B4-BE49-F238E27FC236}">
                <a16:creationId xmlns:a16="http://schemas.microsoft.com/office/drawing/2014/main" id="{F50E437D-09DF-4427-B129-412DC7F52478}"/>
              </a:ext>
            </a:extLst>
          </p:cNvPr>
          <p:cNvSpPr>
            <a:spLocks/>
          </p:cNvSpPr>
          <p:nvPr/>
        </p:nvSpPr>
        <p:spPr bwMode="auto">
          <a:xfrm rot="18898608">
            <a:off x="9283308" y="3046429"/>
            <a:ext cx="1200062" cy="1191691"/>
          </a:xfrm>
          <a:custGeom>
            <a:avLst/>
            <a:gdLst>
              <a:gd name="T0" fmla="*/ 218 w 226"/>
              <a:gd name="T1" fmla="*/ 102 h 233"/>
              <a:gd name="T2" fmla="*/ 116 w 226"/>
              <a:gd name="T3" fmla="*/ 0 h 233"/>
              <a:gd name="T4" fmla="*/ 77 w 226"/>
              <a:gd name="T5" fmla="*/ 39 h 233"/>
              <a:gd name="T6" fmla="*/ 77 w 226"/>
              <a:gd name="T7" fmla="*/ 39 h 233"/>
              <a:gd name="T8" fmla="*/ 76 w 226"/>
              <a:gd name="T9" fmla="*/ 35 h 233"/>
              <a:gd name="T10" fmla="*/ 66 w 226"/>
              <a:gd name="T11" fmla="*/ 21 h 233"/>
              <a:gd name="T12" fmla="*/ 27 w 226"/>
              <a:gd name="T13" fmla="*/ 21 h 233"/>
              <a:gd name="T14" fmla="*/ 16 w 226"/>
              <a:gd name="T15" fmla="*/ 59 h 233"/>
              <a:gd name="T16" fmla="*/ 23 w 226"/>
              <a:gd name="T17" fmla="*/ 69 h 233"/>
              <a:gd name="T18" fmla="*/ 39 w 226"/>
              <a:gd name="T19" fmla="*/ 78 h 233"/>
              <a:gd name="T20" fmla="*/ 39 w 226"/>
              <a:gd name="T21" fmla="*/ 78 h 233"/>
              <a:gd name="T22" fmla="*/ 39 w 226"/>
              <a:gd name="T23" fmla="*/ 78 h 233"/>
              <a:gd name="T24" fmla="*/ 0 w 226"/>
              <a:gd name="T25" fmla="*/ 116 h 233"/>
              <a:gd name="T26" fmla="*/ 39 w 226"/>
              <a:gd name="T27" fmla="*/ 155 h 233"/>
              <a:gd name="T28" fmla="*/ 47 w 226"/>
              <a:gd name="T29" fmla="*/ 140 h 233"/>
              <a:gd name="T30" fmla="*/ 47 w 226"/>
              <a:gd name="T31" fmla="*/ 140 h 233"/>
              <a:gd name="T32" fmla="*/ 47 w 226"/>
              <a:gd name="T33" fmla="*/ 140 h 233"/>
              <a:gd name="T34" fmla="*/ 93 w 226"/>
              <a:gd name="T35" fmla="*/ 140 h 233"/>
              <a:gd name="T36" fmla="*/ 93 w 226"/>
              <a:gd name="T37" fmla="*/ 185 h 233"/>
              <a:gd name="T38" fmla="*/ 93 w 226"/>
              <a:gd name="T39" fmla="*/ 185 h 233"/>
              <a:gd name="T40" fmla="*/ 92 w 226"/>
              <a:gd name="T41" fmla="*/ 186 h 233"/>
              <a:gd name="T42" fmla="*/ 78 w 226"/>
              <a:gd name="T43" fmla="*/ 194 h 233"/>
              <a:gd name="T44" fmla="*/ 116 w 226"/>
              <a:gd name="T45" fmla="*/ 233 h 233"/>
              <a:gd name="T46" fmla="*/ 155 w 226"/>
              <a:gd name="T47" fmla="*/ 194 h 233"/>
              <a:gd name="T48" fmla="*/ 155 w 226"/>
              <a:gd name="T49" fmla="*/ 194 h 233"/>
              <a:gd name="T50" fmla="*/ 194 w 226"/>
              <a:gd name="T51" fmla="*/ 155 h 233"/>
              <a:gd name="T52" fmla="*/ 194 w 226"/>
              <a:gd name="T53" fmla="*/ 155 h 233"/>
              <a:gd name="T54" fmla="*/ 218 w 226"/>
              <a:gd name="T55" fmla="*/ 130 h 233"/>
              <a:gd name="T56" fmla="*/ 218 w 226"/>
              <a:gd name="T57" fmla="*/ 102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6" h="233">
                <a:moveTo>
                  <a:pt x="218" y="102"/>
                </a:moveTo>
                <a:cubicBezTo>
                  <a:pt x="116" y="0"/>
                  <a:pt x="116" y="0"/>
                  <a:pt x="116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38"/>
                  <a:pt x="77" y="36"/>
                  <a:pt x="76" y="35"/>
                </a:cubicBezTo>
                <a:cubicBezTo>
                  <a:pt x="74" y="30"/>
                  <a:pt x="71" y="25"/>
                  <a:pt x="66" y="21"/>
                </a:cubicBezTo>
                <a:cubicBezTo>
                  <a:pt x="54" y="12"/>
                  <a:pt x="38" y="12"/>
                  <a:pt x="27" y="21"/>
                </a:cubicBezTo>
                <a:cubicBezTo>
                  <a:pt x="15" y="30"/>
                  <a:pt x="11" y="46"/>
                  <a:pt x="16" y="59"/>
                </a:cubicBezTo>
                <a:cubicBezTo>
                  <a:pt x="18" y="62"/>
                  <a:pt x="20" y="66"/>
                  <a:pt x="23" y="69"/>
                </a:cubicBezTo>
                <a:cubicBezTo>
                  <a:pt x="28" y="74"/>
                  <a:pt x="33" y="76"/>
                  <a:pt x="39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0" y="116"/>
                  <a:pt x="0" y="116"/>
                  <a:pt x="0" y="116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40" y="150"/>
                  <a:pt x="43" y="144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60" y="127"/>
                  <a:pt x="80" y="127"/>
                  <a:pt x="93" y="140"/>
                </a:cubicBezTo>
                <a:cubicBezTo>
                  <a:pt x="105" y="152"/>
                  <a:pt x="105" y="173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2" y="186"/>
                  <a:pt x="92" y="186"/>
                </a:cubicBezTo>
                <a:cubicBezTo>
                  <a:pt x="88" y="190"/>
                  <a:pt x="83" y="193"/>
                  <a:pt x="78" y="194"/>
                </a:cubicBezTo>
                <a:cubicBezTo>
                  <a:pt x="116" y="233"/>
                  <a:pt x="116" y="233"/>
                  <a:pt x="116" y="233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94" y="155"/>
                  <a:pt x="194" y="155"/>
                  <a:pt x="194" y="155"/>
                </a:cubicBezTo>
                <a:cubicBezTo>
                  <a:pt x="194" y="155"/>
                  <a:pt x="194" y="155"/>
                  <a:pt x="194" y="155"/>
                </a:cubicBezTo>
                <a:cubicBezTo>
                  <a:pt x="218" y="130"/>
                  <a:pt x="218" y="130"/>
                  <a:pt x="218" y="130"/>
                </a:cubicBezTo>
                <a:cubicBezTo>
                  <a:pt x="226" y="123"/>
                  <a:pt x="226" y="110"/>
                  <a:pt x="218" y="10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>
              <a:latin typeface="Helvetica" panose="020B0504020202030204" pitchFamily="34" charset="0"/>
            </a:endParaRPr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id="{84636433-F5C6-406C-8290-9DF668B68DD8}"/>
              </a:ext>
            </a:extLst>
          </p:cNvPr>
          <p:cNvSpPr>
            <a:spLocks/>
          </p:cNvSpPr>
          <p:nvPr/>
        </p:nvSpPr>
        <p:spPr bwMode="auto">
          <a:xfrm rot="18898608">
            <a:off x="9227344" y="3810640"/>
            <a:ext cx="1436624" cy="1153327"/>
          </a:xfrm>
          <a:custGeom>
            <a:avLst/>
            <a:gdLst>
              <a:gd name="T0" fmla="*/ 232 w 271"/>
              <a:gd name="T1" fmla="*/ 116 h 226"/>
              <a:gd name="T2" fmla="*/ 194 w 271"/>
              <a:gd name="T3" fmla="*/ 77 h 226"/>
              <a:gd name="T4" fmla="*/ 193 w 271"/>
              <a:gd name="T5" fmla="*/ 77 h 226"/>
              <a:gd name="T6" fmla="*/ 209 w 271"/>
              <a:gd name="T7" fmla="*/ 68 h 226"/>
              <a:gd name="T8" fmla="*/ 208 w 271"/>
              <a:gd name="T9" fmla="*/ 23 h 226"/>
              <a:gd name="T10" fmla="*/ 163 w 271"/>
              <a:gd name="T11" fmla="*/ 23 h 226"/>
              <a:gd name="T12" fmla="*/ 155 w 271"/>
              <a:gd name="T13" fmla="*/ 38 h 226"/>
              <a:gd name="T14" fmla="*/ 155 w 271"/>
              <a:gd name="T15" fmla="*/ 38 h 226"/>
              <a:gd name="T16" fmla="*/ 154 w 271"/>
              <a:gd name="T17" fmla="*/ 38 h 226"/>
              <a:gd name="T18" fmla="*/ 116 w 271"/>
              <a:gd name="T19" fmla="*/ 0 h 226"/>
              <a:gd name="T20" fmla="*/ 77 w 271"/>
              <a:gd name="T21" fmla="*/ 38 h 226"/>
              <a:gd name="T22" fmla="*/ 92 w 271"/>
              <a:gd name="T23" fmla="*/ 47 h 226"/>
              <a:gd name="T24" fmla="*/ 99 w 271"/>
              <a:gd name="T25" fmla="*/ 58 h 226"/>
              <a:gd name="T26" fmla="*/ 89 w 271"/>
              <a:gd name="T27" fmla="*/ 95 h 226"/>
              <a:gd name="T28" fmla="*/ 50 w 271"/>
              <a:gd name="T29" fmla="*/ 95 h 226"/>
              <a:gd name="T30" fmla="*/ 40 w 271"/>
              <a:gd name="T31" fmla="*/ 81 h 226"/>
              <a:gd name="T32" fmla="*/ 38 w 271"/>
              <a:gd name="T33" fmla="*/ 77 h 226"/>
              <a:gd name="T34" fmla="*/ 0 w 271"/>
              <a:gd name="T35" fmla="*/ 116 h 226"/>
              <a:gd name="T36" fmla="*/ 102 w 271"/>
              <a:gd name="T37" fmla="*/ 218 h 226"/>
              <a:gd name="T38" fmla="*/ 130 w 271"/>
              <a:gd name="T39" fmla="*/ 218 h 226"/>
              <a:gd name="T40" fmla="*/ 154 w 271"/>
              <a:gd name="T41" fmla="*/ 193 h 226"/>
              <a:gd name="T42" fmla="*/ 271 w 271"/>
              <a:gd name="T43" fmla="*/ 77 h 226"/>
              <a:gd name="T44" fmla="*/ 271 w 271"/>
              <a:gd name="T45" fmla="*/ 77 h 226"/>
              <a:gd name="T46" fmla="*/ 232 w 271"/>
              <a:gd name="T47" fmla="*/ 11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1" h="226">
                <a:moveTo>
                  <a:pt x="232" y="116"/>
                </a:moveTo>
                <a:cubicBezTo>
                  <a:pt x="194" y="77"/>
                  <a:pt x="194" y="77"/>
                  <a:pt x="194" y="77"/>
                </a:cubicBezTo>
                <a:cubicBezTo>
                  <a:pt x="193" y="77"/>
                  <a:pt x="193" y="77"/>
                  <a:pt x="193" y="77"/>
                </a:cubicBezTo>
                <a:cubicBezTo>
                  <a:pt x="199" y="75"/>
                  <a:pt x="204" y="73"/>
                  <a:pt x="209" y="68"/>
                </a:cubicBezTo>
                <a:cubicBezTo>
                  <a:pt x="221" y="56"/>
                  <a:pt x="221" y="36"/>
                  <a:pt x="208" y="23"/>
                </a:cubicBezTo>
                <a:cubicBezTo>
                  <a:pt x="196" y="11"/>
                  <a:pt x="176" y="11"/>
                  <a:pt x="163" y="23"/>
                </a:cubicBezTo>
                <a:cubicBezTo>
                  <a:pt x="159" y="27"/>
                  <a:pt x="156" y="33"/>
                  <a:pt x="155" y="38"/>
                </a:cubicBezTo>
                <a:cubicBezTo>
                  <a:pt x="155" y="38"/>
                  <a:pt x="155" y="38"/>
                  <a:pt x="155" y="38"/>
                </a:cubicBezTo>
                <a:cubicBezTo>
                  <a:pt x="155" y="38"/>
                  <a:pt x="154" y="38"/>
                  <a:pt x="154" y="38"/>
                </a:cubicBezTo>
                <a:cubicBezTo>
                  <a:pt x="116" y="0"/>
                  <a:pt x="116" y="0"/>
                  <a:pt x="116" y="0"/>
                </a:cubicBezTo>
                <a:cubicBezTo>
                  <a:pt x="77" y="38"/>
                  <a:pt x="77" y="38"/>
                  <a:pt x="77" y="38"/>
                </a:cubicBezTo>
                <a:cubicBezTo>
                  <a:pt x="83" y="40"/>
                  <a:pt x="88" y="43"/>
                  <a:pt x="92" y="47"/>
                </a:cubicBezTo>
                <a:cubicBezTo>
                  <a:pt x="95" y="50"/>
                  <a:pt x="98" y="54"/>
                  <a:pt x="99" y="58"/>
                </a:cubicBezTo>
                <a:cubicBezTo>
                  <a:pt x="105" y="70"/>
                  <a:pt x="101" y="86"/>
                  <a:pt x="89" y="95"/>
                </a:cubicBezTo>
                <a:cubicBezTo>
                  <a:pt x="78" y="104"/>
                  <a:pt x="62" y="104"/>
                  <a:pt x="50" y="95"/>
                </a:cubicBezTo>
                <a:cubicBezTo>
                  <a:pt x="45" y="92"/>
                  <a:pt x="42" y="87"/>
                  <a:pt x="40" y="81"/>
                </a:cubicBezTo>
                <a:cubicBezTo>
                  <a:pt x="39" y="80"/>
                  <a:pt x="39" y="79"/>
                  <a:pt x="38" y="77"/>
                </a:cubicBezTo>
                <a:cubicBezTo>
                  <a:pt x="0" y="116"/>
                  <a:pt x="0" y="116"/>
                  <a:pt x="0" y="116"/>
                </a:cubicBezTo>
                <a:cubicBezTo>
                  <a:pt x="102" y="218"/>
                  <a:pt x="102" y="218"/>
                  <a:pt x="102" y="218"/>
                </a:cubicBezTo>
                <a:cubicBezTo>
                  <a:pt x="109" y="226"/>
                  <a:pt x="122" y="226"/>
                  <a:pt x="130" y="218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271" y="77"/>
                  <a:pt x="271" y="77"/>
                  <a:pt x="271" y="77"/>
                </a:cubicBezTo>
                <a:cubicBezTo>
                  <a:pt x="271" y="77"/>
                  <a:pt x="271" y="77"/>
                  <a:pt x="271" y="77"/>
                </a:cubicBezTo>
                <a:lnTo>
                  <a:pt x="232" y="116"/>
                </a:lnTo>
                <a:close/>
              </a:path>
            </a:pathLst>
          </a:custGeom>
          <a:solidFill>
            <a:srgbClr val="2EB7FF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>
              <a:latin typeface="Helvetica" panose="020B0504020202030204" pitchFamily="34" charset="0"/>
            </a:endParaRPr>
          </a:p>
        </p:txBody>
      </p:sp>
      <p:cxnSp>
        <p:nvCxnSpPr>
          <p:cNvPr id="73" name="Conector recto de flecha 72"/>
          <p:cNvCxnSpPr/>
          <p:nvPr/>
        </p:nvCxnSpPr>
        <p:spPr>
          <a:xfrm>
            <a:off x="5732393" y="3193915"/>
            <a:ext cx="252500" cy="229317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5727868" y="3705497"/>
            <a:ext cx="77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000" b="1" spc="-20" dirty="0">
                <a:solidFill>
                  <a:schemeClr val="accent4"/>
                </a:solidFill>
                <a:latin typeface="Helvetica" panose="020B0504020202030204" pitchFamily="34" charset="0"/>
                <a:cs typeface="Arial" pitchFamily="34" charset="0"/>
              </a:rPr>
              <a:t>Cliente</a:t>
            </a:r>
          </a:p>
        </p:txBody>
      </p:sp>
      <p:sp>
        <p:nvSpPr>
          <p:cNvPr id="96" name="Shape 755"/>
          <p:cNvSpPr/>
          <p:nvPr/>
        </p:nvSpPr>
        <p:spPr>
          <a:xfrm>
            <a:off x="9256999" y="1795595"/>
            <a:ext cx="346227" cy="348325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  <a:latin typeface="Helvetica" panose="020B0504020202030204" pitchFamily="34" charset="0"/>
            </a:endParaRPr>
          </a:p>
        </p:txBody>
      </p:sp>
      <p:sp>
        <p:nvSpPr>
          <p:cNvPr id="97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9041241" y="2111918"/>
            <a:ext cx="77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spc="-20" dirty="0" err="1">
                <a:solidFill>
                  <a:schemeClr val="accent2"/>
                </a:solidFill>
                <a:latin typeface="Helvetica" panose="020B0504020202030204" pitchFamily="34" charset="0"/>
                <a:cs typeface="Arial" pitchFamily="34" charset="0"/>
              </a:rPr>
              <a:t>Cliente</a:t>
            </a:r>
            <a:endParaRPr lang="en-US" altLang="ko-KR" sz="1000" b="1" spc="-20" dirty="0">
              <a:solidFill>
                <a:schemeClr val="accent2"/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98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2575271" y="2123227"/>
            <a:ext cx="77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0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Cliente</a:t>
            </a:r>
          </a:p>
        </p:txBody>
      </p:sp>
      <p:sp>
        <p:nvSpPr>
          <p:cNvPr id="99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8674132" y="3247574"/>
            <a:ext cx="8444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spc="-20" dirty="0" err="1">
                <a:latin typeface="Helvetica" panose="020B0504020202030204" pitchFamily="34" charset="0"/>
                <a:cs typeface="Arial" pitchFamily="34" charset="0"/>
              </a:rPr>
              <a:t>Pagos</a:t>
            </a:r>
            <a:r>
              <a:rPr lang="en-US" altLang="ko-KR" sz="1050" b="1" spc="-20" dirty="0">
                <a:latin typeface="Helvetica" panose="020B0504020202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0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9504752" y="3220082"/>
            <a:ext cx="6125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spc="-20" dirty="0">
                <a:latin typeface="Helvetica" panose="020B0504020202030204" pitchFamily="34" charset="0"/>
                <a:cs typeface="Arial" pitchFamily="34" charset="0"/>
              </a:rPr>
              <a:t>Banca Digital</a:t>
            </a:r>
          </a:p>
        </p:txBody>
      </p:sp>
      <p:sp>
        <p:nvSpPr>
          <p:cNvPr id="101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8627452" y="3802952"/>
            <a:ext cx="8444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spc="-20" dirty="0" err="1">
                <a:latin typeface="Helvetica" panose="020B0504020202030204" pitchFamily="34" charset="0"/>
                <a:cs typeface="Arial" pitchFamily="34" charset="0"/>
              </a:rPr>
              <a:t>Remesas</a:t>
            </a:r>
            <a:endParaRPr lang="en-US" altLang="ko-KR" sz="1050" b="1" spc="-20" dirty="0"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103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9442341" y="4062136"/>
            <a:ext cx="892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spc="-20" dirty="0">
                <a:solidFill>
                  <a:schemeClr val="bg1"/>
                </a:solidFill>
                <a:latin typeface="Helvetica" panose="020B0504020202030204" pitchFamily="34" charset="0"/>
                <a:cs typeface="Arial" pitchFamily="34" charset="0"/>
              </a:rPr>
              <a:t>Brokerage </a:t>
            </a:r>
          </a:p>
          <a:p>
            <a:pPr algn="ctr"/>
            <a:endParaRPr lang="en-US" altLang="ko-KR" sz="1100" b="1" spc="-20" dirty="0">
              <a:solidFill>
                <a:schemeClr val="bg1"/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104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9372982" y="4603272"/>
            <a:ext cx="987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100" b="1" spc="-20" dirty="0" err="1">
                <a:solidFill>
                  <a:schemeClr val="bg1"/>
                </a:solidFill>
                <a:latin typeface="Helvetica" panose="020B0504020202030204" pitchFamily="34" charset="0"/>
                <a:cs typeface="Arial" pitchFamily="34" charset="0"/>
              </a:rPr>
              <a:t>Wealthtech</a:t>
            </a:r>
            <a:endParaRPr lang="es-CO" altLang="ko-KR" sz="1100" b="1" spc="-20" dirty="0">
              <a:solidFill>
                <a:schemeClr val="bg1"/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105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9634194" y="3583509"/>
            <a:ext cx="844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spc="-20" dirty="0">
                <a:latin typeface="Helvetica" panose="020B0504020202030204" pitchFamily="34" charset="0"/>
                <a:cs typeface="Arial" pitchFamily="34" charset="0"/>
              </a:rPr>
              <a:t>Wallets</a:t>
            </a:r>
          </a:p>
          <a:p>
            <a:pPr algn="ctr"/>
            <a:endParaRPr lang="en-US" altLang="ko-KR" sz="1050" b="1" spc="-20" dirty="0"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106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8638332" y="4370582"/>
            <a:ext cx="844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spc="-20" dirty="0" err="1">
                <a:solidFill>
                  <a:schemeClr val="bg1"/>
                </a:solidFill>
                <a:latin typeface="Helvetica" panose="020B0504020202030204" pitchFamily="34" charset="0"/>
                <a:cs typeface="Arial" pitchFamily="34" charset="0"/>
              </a:rPr>
              <a:t>Insurtech</a:t>
            </a:r>
            <a:endParaRPr lang="en-US" altLang="ko-KR" sz="1100" b="1" spc="-20" dirty="0">
              <a:solidFill>
                <a:schemeClr val="bg1"/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107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8591837" y="3517473"/>
            <a:ext cx="7709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spc="-20" dirty="0" err="1">
                <a:latin typeface="Helvetica" panose="020B0504020202030204" pitchFamily="34" charset="0"/>
                <a:cs typeface="Arial" pitchFamily="34" charset="0"/>
              </a:rPr>
              <a:t>Cripto</a:t>
            </a:r>
            <a:r>
              <a:rPr lang="en-US" altLang="ko-KR" sz="1050" b="1" spc="-20" dirty="0">
                <a:latin typeface="Helvetica" panose="020B0504020202030204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08" name="Conector recto 107"/>
          <p:cNvCxnSpPr/>
          <p:nvPr/>
        </p:nvCxnSpPr>
        <p:spPr>
          <a:xfrm>
            <a:off x="8608383" y="3084391"/>
            <a:ext cx="171946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de flecha 108"/>
          <p:cNvCxnSpPr/>
          <p:nvPr/>
        </p:nvCxnSpPr>
        <p:spPr>
          <a:xfrm>
            <a:off x="6310619" y="3580184"/>
            <a:ext cx="297611" cy="0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de flecha 109"/>
          <p:cNvCxnSpPr/>
          <p:nvPr/>
        </p:nvCxnSpPr>
        <p:spPr>
          <a:xfrm flipV="1">
            <a:off x="5679793" y="3580184"/>
            <a:ext cx="284174" cy="9807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de flecha 116"/>
          <p:cNvCxnSpPr/>
          <p:nvPr/>
        </p:nvCxnSpPr>
        <p:spPr>
          <a:xfrm flipV="1">
            <a:off x="6252497" y="3240127"/>
            <a:ext cx="237745" cy="199297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de flecha 118"/>
          <p:cNvCxnSpPr/>
          <p:nvPr/>
        </p:nvCxnSpPr>
        <p:spPr>
          <a:xfrm flipH="1">
            <a:off x="6126748" y="3128116"/>
            <a:ext cx="6072" cy="304823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de flecha 120"/>
          <p:cNvCxnSpPr/>
          <p:nvPr/>
        </p:nvCxnSpPr>
        <p:spPr>
          <a:xfrm>
            <a:off x="6252497" y="3894162"/>
            <a:ext cx="193185" cy="180023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de flecha 121"/>
          <p:cNvCxnSpPr/>
          <p:nvPr/>
        </p:nvCxnSpPr>
        <p:spPr>
          <a:xfrm flipV="1">
            <a:off x="5891838" y="3910972"/>
            <a:ext cx="139049" cy="189942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Shape 757"/>
          <p:cNvSpPr/>
          <p:nvPr/>
        </p:nvSpPr>
        <p:spPr>
          <a:xfrm>
            <a:off x="5974537" y="3452204"/>
            <a:ext cx="282717" cy="278577"/>
          </a:xfrm>
          <a:custGeom>
            <a:avLst/>
            <a:gdLst/>
            <a:ahLst/>
            <a:cxnLst/>
            <a:rect l="0" t="0" r="0" b="0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CO" dirty="0">
              <a:solidFill>
                <a:srgbClr val="6D9EEB"/>
              </a:solidFill>
              <a:latin typeface="Helvetica" panose="020B0504020202030204" pitchFamily="34" charset="0"/>
            </a:endParaRPr>
          </a:p>
        </p:txBody>
      </p:sp>
      <p:sp>
        <p:nvSpPr>
          <p:cNvPr id="129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5426024" y="1975104"/>
            <a:ext cx="149173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altLang="ko-KR" sz="2000" b="1" spc="-20" dirty="0">
                <a:solidFill>
                  <a:schemeClr val="accent4"/>
                </a:solidFill>
                <a:latin typeface="Helvetica" panose="020B0504020202030204" pitchFamily="34" charset="0"/>
                <a:cs typeface="Arial" pitchFamily="34" charset="0"/>
              </a:rPr>
              <a:t>FINTECH</a:t>
            </a:r>
          </a:p>
        </p:txBody>
      </p:sp>
      <p:sp>
        <p:nvSpPr>
          <p:cNvPr id="130" name="TextBox 25">
            <a:extLst>
              <a:ext uri="{FF2B5EF4-FFF2-40B4-BE49-F238E27FC236}">
                <a16:creationId xmlns:a16="http://schemas.microsoft.com/office/drawing/2014/main" id="{DC1BC2CD-5AD5-4B2E-B52E-8F642A9F7B3B}"/>
              </a:ext>
            </a:extLst>
          </p:cNvPr>
          <p:cNvSpPr txBox="1"/>
          <p:nvPr/>
        </p:nvSpPr>
        <p:spPr>
          <a:xfrm>
            <a:off x="8556344" y="2686158"/>
            <a:ext cx="1845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20" dirty="0">
                <a:solidFill>
                  <a:schemeClr val="accent2"/>
                </a:solidFill>
                <a:latin typeface="Helvetica" panose="020B0504020202030204" pitchFamily="34" charset="0"/>
                <a:cs typeface="Arial" pitchFamily="34" charset="0"/>
              </a:rPr>
              <a:t>Banca Digital </a:t>
            </a:r>
          </a:p>
        </p:txBody>
      </p:sp>
      <p:cxnSp>
        <p:nvCxnSpPr>
          <p:cNvPr id="135" name="Conector recto de flecha 134"/>
          <p:cNvCxnSpPr/>
          <p:nvPr/>
        </p:nvCxnSpPr>
        <p:spPr>
          <a:xfrm flipH="1">
            <a:off x="2950802" y="2304685"/>
            <a:ext cx="6072" cy="3048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cto de flecha 135"/>
          <p:cNvCxnSpPr/>
          <p:nvPr/>
        </p:nvCxnSpPr>
        <p:spPr>
          <a:xfrm flipH="1">
            <a:off x="9433201" y="2304972"/>
            <a:ext cx="6072" cy="304823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10556554" y="2779197"/>
            <a:ext cx="157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Alianzas con el  ecosistema (</a:t>
            </a:r>
            <a:r>
              <a:rPr lang="es-CO" sz="1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BaaS</a:t>
            </a:r>
            <a:r>
              <a:rPr lang="es-CO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8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10560918" y="3734823"/>
            <a:ext cx="1555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Surgimiento de plataformas no financieras </a:t>
            </a:r>
          </a:p>
          <a:p>
            <a:pPr algn="ctr"/>
            <a:r>
              <a:rPr lang="es-CO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(Marketplace / </a:t>
            </a:r>
            <a:r>
              <a:rPr lang="es-CO" sz="1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BaaP</a:t>
            </a:r>
            <a:r>
              <a:rPr lang="es-CO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22525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Elipse 117">
            <a:extLst>
              <a:ext uri="{FF2B5EF4-FFF2-40B4-BE49-F238E27FC236}">
                <a16:creationId xmlns:a16="http://schemas.microsoft.com/office/drawing/2014/main" id="{3B666B2E-0715-4123-B4D8-8593813F91B6}"/>
              </a:ext>
            </a:extLst>
          </p:cNvPr>
          <p:cNvSpPr/>
          <p:nvPr/>
        </p:nvSpPr>
        <p:spPr>
          <a:xfrm>
            <a:off x="7832218" y="1173834"/>
            <a:ext cx="343642" cy="33068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504020202030204" pitchFamily="34" charset="0"/>
              <a:sym typeface="Arial"/>
            </a:endParaRPr>
          </a:p>
        </p:txBody>
      </p:sp>
      <p:sp>
        <p:nvSpPr>
          <p:cNvPr id="119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7840546" y="1181651"/>
            <a:ext cx="27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spc="-20" dirty="0">
                <a:solidFill>
                  <a:schemeClr val="bg1"/>
                </a:solidFill>
                <a:latin typeface="Helvetica" panose="020B0504020202030204" pitchFamily="34" charset="0"/>
                <a:cs typeface="Arial" pitchFamily="34" charset="0"/>
              </a:rPr>
              <a:t>3</a:t>
            </a:r>
            <a:endParaRPr lang="en-US" sz="1400" b="1" spc="-20" dirty="0">
              <a:solidFill>
                <a:schemeClr val="bg1"/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3225FBF-E390-44D1-8E08-54FE034F0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621A4-F840-4FB5-ADAC-B68FE90EA2B3}" type="slidenum">
              <a:rPr lang="es-CO" smtClean="0"/>
              <a:pPr/>
              <a:t>3</a:t>
            </a:fld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0EC5990-F1CD-459C-BE9B-3AC323A0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20" y="68482"/>
            <a:ext cx="11993357" cy="1249409"/>
          </a:xfrm>
        </p:spPr>
        <p:txBody>
          <a:bodyPr/>
          <a:lstStyle/>
          <a:p>
            <a:r>
              <a:rPr lang="es-CO" dirty="0"/>
              <a:t>La tendencia mundial es la de un sector bancario que se hace </a:t>
            </a:r>
            <a:r>
              <a:rPr lang="es-CO" dirty="0">
                <a:solidFill>
                  <a:srgbClr val="2EB7FF"/>
                </a:solidFill>
              </a:rPr>
              <a:t>invisible</a:t>
            </a:r>
            <a:r>
              <a:rPr lang="es-CO" dirty="0"/>
              <a:t>… pero no </a:t>
            </a:r>
            <a:r>
              <a:rPr lang="es-CO" dirty="0">
                <a:solidFill>
                  <a:srgbClr val="2EB7FF"/>
                </a:solidFill>
              </a:rPr>
              <a:t>desaparece</a:t>
            </a:r>
            <a:endParaRPr lang="es-CO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07B595F-DEB4-4235-9759-85315782CEEA}"/>
              </a:ext>
            </a:extLst>
          </p:cNvPr>
          <p:cNvSpPr/>
          <p:nvPr/>
        </p:nvSpPr>
        <p:spPr>
          <a:xfrm>
            <a:off x="881646" y="6383453"/>
            <a:ext cx="17716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  <a:latin typeface="Helvetica" panose="020B0504020202030204" pitchFamily="34" charset="0"/>
                <a:ea typeface="Calibri" panose="020F0502020204030204" pitchFamily="34" charset="0"/>
              </a:rPr>
              <a:t>Fuente: Mariela </a:t>
            </a:r>
            <a:r>
              <a:rPr lang="en-GB" sz="1000" dirty="0" err="1">
                <a:solidFill>
                  <a:srgbClr val="333333"/>
                </a:solidFill>
                <a:latin typeface="Helvetica" panose="020B0504020202030204" pitchFamily="34" charset="0"/>
                <a:ea typeface="Calibri" panose="020F0502020204030204" pitchFamily="34" charset="0"/>
              </a:rPr>
              <a:t>Atanassova</a:t>
            </a:r>
            <a:endParaRPr lang="es-CO" sz="1000" dirty="0">
              <a:latin typeface="Helvetica" panose="020B050402020203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943302" y="1916595"/>
            <a:ext cx="272784" cy="210393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" sz="1500" b="1" dirty="0">
                <a:solidFill>
                  <a:srgbClr val="7F7F7F"/>
                </a:solidFill>
                <a:latin typeface="Helvetica" panose="020B0504020202030204" pitchFamily="34" charset="0"/>
              </a:rPr>
              <a:t>Manufactura</a:t>
            </a:r>
          </a:p>
        </p:txBody>
      </p:sp>
      <p:grpSp>
        <p:nvGrpSpPr>
          <p:cNvPr id="23" name="Group 42">
            <a:extLst>
              <a:ext uri="{FF2B5EF4-FFF2-40B4-BE49-F238E27FC236}">
                <a16:creationId xmlns:a16="http://schemas.microsoft.com/office/drawing/2014/main" id="{0EDCFC5A-A14A-48F1-9660-ABD118FB6D2D}"/>
              </a:ext>
            </a:extLst>
          </p:cNvPr>
          <p:cNvGrpSpPr/>
          <p:nvPr/>
        </p:nvGrpSpPr>
        <p:grpSpPr>
          <a:xfrm rot="16200000">
            <a:off x="2458672" y="2738943"/>
            <a:ext cx="409924" cy="459236"/>
            <a:chOff x="6005177" y="5895031"/>
            <a:chExt cx="253382" cy="283863"/>
          </a:xfrm>
          <a:solidFill>
            <a:schemeClr val="bg1">
              <a:lumMod val="50000"/>
            </a:schemeClr>
          </a:solidFill>
        </p:grpSpPr>
        <p:sp>
          <p:nvSpPr>
            <p:cNvPr id="24" name="Freeform 255">
              <a:extLst>
                <a:ext uri="{FF2B5EF4-FFF2-40B4-BE49-F238E27FC236}">
                  <a16:creationId xmlns:a16="http://schemas.microsoft.com/office/drawing/2014/main" id="{4C3E5725-7D26-4AD7-AB60-17F5376B5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177" y="5895031"/>
              <a:ext cx="253382" cy="165746"/>
            </a:xfrm>
            <a:custGeom>
              <a:avLst/>
              <a:gdLst>
                <a:gd name="T0" fmla="*/ 261 w 536"/>
                <a:gd name="T1" fmla="*/ 345 h 348"/>
                <a:gd name="T2" fmla="*/ 265 w 536"/>
                <a:gd name="T3" fmla="*/ 347 h 348"/>
                <a:gd name="T4" fmla="*/ 268 w 536"/>
                <a:gd name="T5" fmla="*/ 348 h 348"/>
                <a:gd name="T6" fmla="*/ 272 w 536"/>
                <a:gd name="T7" fmla="*/ 347 h 348"/>
                <a:gd name="T8" fmla="*/ 276 w 536"/>
                <a:gd name="T9" fmla="*/ 345 h 348"/>
                <a:gd name="T10" fmla="*/ 534 w 536"/>
                <a:gd name="T11" fmla="*/ 87 h 348"/>
                <a:gd name="T12" fmla="*/ 536 w 536"/>
                <a:gd name="T13" fmla="*/ 84 h 348"/>
                <a:gd name="T14" fmla="*/ 536 w 536"/>
                <a:gd name="T15" fmla="*/ 80 h 348"/>
                <a:gd name="T16" fmla="*/ 536 w 536"/>
                <a:gd name="T17" fmla="*/ 76 h 348"/>
                <a:gd name="T18" fmla="*/ 534 w 536"/>
                <a:gd name="T19" fmla="*/ 73 h 348"/>
                <a:gd name="T20" fmla="*/ 463 w 536"/>
                <a:gd name="T21" fmla="*/ 4 h 348"/>
                <a:gd name="T22" fmla="*/ 460 w 536"/>
                <a:gd name="T23" fmla="*/ 2 h 348"/>
                <a:gd name="T24" fmla="*/ 457 w 536"/>
                <a:gd name="T25" fmla="*/ 0 h 348"/>
                <a:gd name="T26" fmla="*/ 453 w 536"/>
                <a:gd name="T27" fmla="*/ 2 h 348"/>
                <a:gd name="T28" fmla="*/ 449 w 536"/>
                <a:gd name="T29" fmla="*/ 4 h 348"/>
                <a:gd name="T30" fmla="*/ 268 w 536"/>
                <a:gd name="T31" fmla="*/ 185 h 348"/>
                <a:gd name="T32" fmla="*/ 87 w 536"/>
                <a:gd name="T33" fmla="*/ 4 h 348"/>
                <a:gd name="T34" fmla="*/ 83 w 536"/>
                <a:gd name="T35" fmla="*/ 2 h 348"/>
                <a:gd name="T36" fmla="*/ 79 w 536"/>
                <a:gd name="T37" fmla="*/ 0 h 348"/>
                <a:gd name="T38" fmla="*/ 76 w 536"/>
                <a:gd name="T39" fmla="*/ 2 h 348"/>
                <a:gd name="T40" fmla="*/ 72 w 536"/>
                <a:gd name="T41" fmla="*/ 4 h 348"/>
                <a:gd name="T42" fmla="*/ 3 w 536"/>
                <a:gd name="T43" fmla="*/ 73 h 348"/>
                <a:gd name="T44" fmla="*/ 1 w 536"/>
                <a:gd name="T45" fmla="*/ 76 h 348"/>
                <a:gd name="T46" fmla="*/ 0 w 536"/>
                <a:gd name="T47" fmla="*/ 80 h 348"/>
                <a:gd name="T48" fmla="*/ 1 w 536"/>
                <a:gd name="T49" fmla="*/ 84 h 348"/>
                <a:gd name="T50" fmla="*/ 3 w 536"/>
                <a:gd name="T51" fmla="*/ 87 h 348"/>
                <a:gd name="T52" fmla="*/ 261 w 536"/>
                <a:gd name="T53" fmla="*/ 34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6" h="348">
                  <a:moveTo>
                    <a:pt x="261" y="345"/>
                  </a:moveTo>
                  <a:lnTo>
                    <a:pt x="265" y="347"/>
                  </a:lnTo>
                  <a:lnTo>
                    <a:pt x="268" y="348"/>
                  </a:lnTo>
                  <a:lnTo>
                    <a:pt x="272" y="347"/>
                  </a:lnTo>
                  <a:lnTo>
                    <a:pt x="276" y="345"/>
                  </a:lnTo>
                  <a:lnTo>
                    <a:pt x="534" y="87"/>
                  </a:lnTo>
                  <a:lnTo>
                    <a:pt x="536" y="84"/>
                  </a:lnTo>
                  <a:lnTo>
                    <a:pt x="536" y="80"/>
                  </a:lnTo>
                  <a:lnTo>
                    <a:pt x="536" y="76"/>
                  </a:lnTo>
                  <a:lnTo>
                    <a:pt x="534" y="73"/>
                  </a:lnTo>
                  <a:lnTo>
                    <a:pt x="463" y="4"/>
                  </a:lnTo>
                  <a:lnTo>
                    <a:pt x="460" y="2"/>
                  </a:lnTo>
                  <a:lnTo>
                    <a:pt x="457" y="0"/>
                  </a:lnTo>
                  <a:lnTo>
                    <a:pt x="453" y="2"/>
                  </a:lnTo>
                  <a:lnTo>
                    <a:pt x="449" y="4"/>
                  </a:lnTo>
                  <a:lnTo>
                    <a:pt x="268" y="185"/>
                  </a:lnTo>
                  <a:lnTo>
                    <a:pt x="87" y="4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3" y="73"/>
                  </a:lnTo>
                  <a:lnTo>
                    <a:pt x="1" y="76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3" y="87"/>
                  </a:lnTo>
                  <a:lnTo>
                    <a:pt x="261" y="3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Helvetica" panose="020B0504020202030204" pitchFamily="34" charset="0"/>
              </a:endParaRPr>
            </a:p>
          </p:txBody>
        </p:sp>
        <p:sp>
          <p:nvSpPr>
            <p:cNvPr id="25" name="Freeform 256">
              <a:extLst>
                <a:ext uri="{FF2B5EF4-FFF2-40B4-BE49-F238E27FC236}">
                  <a16:creationId xmlns:a16="http://schemas.microsoft.com/office/drawing/2014/main" id="{790FEB70-9768-4B85-A643-1368B7BA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177" y="6013148"/>
              <a:ext cx="253382" cy="165746"/>
            </a:xfrm>
            <a:custGeom>
              <a:avLst/>
              <a:gdLst>
                <a:gd name="T0" fmla="*/ 463 w 536"/>
                <a:gd name="T1" fmla="*/ 3 h 348"/>
                <a:gd name="T2" fmla="*/ 460 w 536"/>
                <a:gd name="T3" fmla="*/ 1 h 348"/>
                <a:gd name="T4" fmla="*/ 457 w 536"/>
                <a:gd name="T5" fmla="*/ 0 h 348"/>
                <a:gd name="T6" fmla="*/ 453 w 536"/>
                <a:gd name="T7" fmla="*/ 1 h 348"/>
                <a:gd name="T8" fmla="*/ 449 w 536"/>
                <a:gd name="T9" fmla="*/ 3 h 348"/>
                <a:gd name="T10" fmla="*/ 268 w 536"/>
                <a:gd name="T11" fmla="*/ 185 h 348"/>
                <a:gd name="T12" fmla="*/ 87 w 536"/>
                <a:gd name="T13" fmla="*/ 3 h 348"/>
                <a:gd name="T14" fmla="*/ 83 w 536"/>
                <a:gd name="T15" fmla="*/ 1 h 348"/>
                <a:gd name="T16" fmla="*/ 79 w 536"/>
                <a:gd name="T17" fmla="*/ 0 h 348"/>
                <a:gd name="T18" fmla="*/ 76 w 536"/>
                <a:gd name="T19" fmla="*/ 1 h 348"/>
                <a:gd name="T20" fmla="*/ 72 w 536"/>
                <a:gd name="T21" fmla="*/ 3 h 348"/>
                <a:gd name="T22" fmla="*/ 3 w 536"/>
                <a:gd name="T23" fmla="*/ 72 h 348"/>
                <a:gd name="T24" fmla="*/ 1 w 536"/>
                <a:gd name="T25" fmla="*/ 75 h 348"/>
                <a:gd name="T26" fmla="*/ 0 w 536"/>
                <a:gd name="T27" fmla="*/ 80 h 348"/>
                <a:gd name="T28" fmla="*/ 1 w 536"/>
                <a:gd name="T29" fmla="*/ 83 h 348"/>
                <a:gd name="T30" fmla="*/ 3 w 536"/>
                <a:gd name="T31" fmla="*/ 86 h 348"/>
                <a:gd name="T32" fmla="*/ 261 w 536"/>
                <a:gd name="T33" fmla="*/ 344 h 348"/>
                <a:gd name="T34" fmla="*/ 265 w 536"/>
                <a:gd name="T35" fmla="*/ 347 h 348"/>
                <a:gd name="T36" fmla="*/ 268 w 536"/>
                <a:gd name="T37" fmla="*/ 348 h 348"/>
                <a:gd name="T38" fmla="*/ 272 w 536"/>
                <a:gd name="T39" fmla="*/ 347 h 348"/>
                <a:gd name="T40" fmla="*/ 276 w 536"/>
                <a:gd name="T41" fmla="*/ 344 h 348"/>
                <a:gd name="T42" fmla="*/ 534 w 536"/>
                <a:gd name="T43" fmla="*/ 86 h 348"/>
                <a:gd name="T44" fmla="*/ 536 w 536"/>
                <a:gd name="T45" fmla="*/ 83 h 348"/>
                <a:gd name="T46" fmla="*/ 536 w 536"/>
                <a:gd name="T47" fmla="*/ 80 h 348"/>
                <a:gd name="T48" fmla="*/ 536 w 536"/>
                <a:gd name="T49" fmla="*/ 75 h 348"/>
                <a:gd name="T50" fmla="*/ 534 w 536"/>
                <a:gd name="T51" fmla="*/ 72 h 348"/>
                <a:gd name="T52" fmla="*/ 463 w 536"/>
                <a:gd name="T5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6" h="348">
                  <a:moveTo>
                    <a:pt x="463" y="3"/>
                  </a:moveTo>
                  <a:lnTo>
                    <a:pt x="460" y="1"/>
                  </a:lnTo>
                  <a:lnTo>
                    <a:pt x="457" y="0"/>
                  </a:lnTo>
                  <a:lnTo>
                    <a:pt x="453" y="1"/>
                  </a:lnTo>
                  <a:lnTo>
                    <a:pt x="449" y="3"/>
                  </a:lnTo>
                  <a:lnTo>
                    <a:pt x="268" y="185"/>
                  </a:lnTo>
                  <a:lnTo>
                    <a:pt x="87" y="3"/>
                  </a:lnTo>
                  <a:lnTo>
                    <a:pt x="83" y="1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2" y="3"/>
                  </a:lnTo>
                  <a:lnTo>
                    <a:pt x="3" y="72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1" y="83"/>
                  </a:lnTo>
                  <a:lnTo>
                    <a:pt x="3" y="86"/>
                  </a:lnTo>
                  <a:lnTo>
                    <a:pt x="261" y="344"/>
                  </a:lnTo>
                  <a:lnTo>
                    <a:pt x="265" y="347"/>
                  </a:lnTo>
                  <a:lnTo>
                    <a:pt x="268" y="348"/>
                  </a:lnTo>
                  <a:lnTo>
                    <a:pt x="272" y="347"/>
                  </a:lnTo>
                  <a:lnTo>
                    <a:pt x="276" y="344"/>
                  </a:lnTo>
                  <a:lnTo>
                    <a:pt x="534" y="86"/>
                  </a:lnTo>
                  <a:lnTo>
                    <a:pt x="536" y="83"/>
                  </a:lnTo>
                  <a:lnTo>
                    <a:pt x="536" y="80"/>
                  </a:lnTo>
                  <a:lnTo>
                    <a:pt x="536" y="75"/>
                  </a:lnTo>
                  <a:lnTo>
                    <a:pt x="534" y="72"/>
                  </a:lnTo>
                  <a:lnTo>
                    <a:pt x="46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Helvetica" panose="020B0504020202030204" pitchFamily="34" charset="0"/>
              </a:endParaRPr>
            </a:p>
          </p:txBody>
        </p:sp>
      </p:grpSp>
      <p:grpSp>
        <p:nvGrpSpPr>
          <p:cNvPr id="26" name="Group 42">
            <a:extLst>
              <a:ext uri="{FF2B5EF4-FFF2-40B4-BE49-F238E27FC236}">
                <a16:creationId xmlns:a16="http://schemas.microsoft.com/office/drawing/2014/main" id="{0EDCFC5A-A14A-48F1-9660-ABD118FB6D2D}"/>
              </a:ext>
            </a:extLst>
          </p:cNvPr>
          <p:cNvGrpSpPr/>
          <p:nvPr/>
        </p:nvGrpSpPr>
        <p:grpSpPr>
          <a:xfrm rot="16200000">
            <a:off x="4777966" y="2717572"/>
            <a:ext cx="409924" cy="459236"/>
            <a:chOff x="6005177" y="5895031"/>
            <a:chExt cx="253382" cy="283863"/>
          </a:xfrm>
          <a:solidFill>
            <a:schemeClr val="bg1">
              <a:lumMod val="50000"/>
            </a:schemeClr>
          </a:solidFill>
        </p:grpSpPr>
        <p:sp>
          <p:nvSpPr>
            <p:cNvPr id="27" name="Freeform 255">
              <a:extLst>
                <a:ext uri="{FF2B5EF4-FFF2-40B4-BE49-F238E27FC236}">
                  <a16:creationId xmlns:a16="http://schemas.microsoft.com/office/drawing/2014/main" id="{4C3E5725-7D26-4AD7-AB60-17F5376B5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177" y="5895031"/>
              <a:ext cx="253382" cy="165746"/>
            </a:xfrm>
            <a:custGeom>
              <a:avLst/>
              <a:gdLst>
                <a:gd name="T0" fmla="*/ 261 w 536"/>
                <a:gd name="T1" fmla="*/ 345 h 348"/>
                <a:gd name="T2" fmla="*/ 265 w 536"/>
                <a:gd name="T3" fmla="*/ 347 h 348"/>
                <a:gd name="T4" fmla="*/ 268 w 536"/>
                <a:gd name="T5" fmla="*/ 348 h 348"/>
                <a:gd name="T6" fmla="*/ 272 w 536"/>
                <a:gd name="T7" fmla="*/ 347 h 348"/>
                <a:gd name="T8" fmla="*/ 276 w 536"/>
                <a:gd name="T9" fmla="*/ 345 h 348"/>
                <a:gd name="T10" fmla="*/ 534 w 536"/>
                <a:gd name="T11" fmla="*/ 87 h 348"/>
                <a:gd name="T12" fmla="*/ 536 w 536"/>
                <a:gd name="T13" fmla="*/ 84 h 348"/>
                <a:gd name="T14" fmla="*/ 536 w 536"/>
                <a:gd name="T15" fmla="*/ 80 h 348"/>
                <a:gd name="T16" fmla="*/ 536 w 536"/>
                <a:gd name="T17" fmla="*/ 76 h 348"/>
                <a:gd name="T18" fmla="*/ 534 w 536"/>
                <a:gd name="T19" fmla="*/ 73 h 348"/>
                <a:gd name="T20" fmla="*/ 463 w 536"/>
                <a:gd name="T21" fmla="*/ 4 h 348"/>
                <a:gd name="T22" fmla="*/ 460 w 536"/>
                <a:gd name="T23" fmla="*/ 2 h 348"/>
                <a:gd name="T24" fmla="*/ 457 w 536"/>
                <a:gd name="T25" fmla="*/ 0 h 348"/>
                <a:gd name="T26" fmla="*/ 453 w 536"/>
                <a:gd name="T27" fmla="*/ 2 h 348"/>
                <a:gd name="T28" fmla="*/ 449 w 536"/>
                <a:gd name="T29" fmla="*/ 4 h 348"/>
                <a:gd name="T30" fmla="*/ 268 w 536"/>
                <a:gd name="T31" fmla="*/ 185 h 348"/>
                <a:gd name="T32" fmla="*/ 87 w 536"/>
                <a:gd name="T33" fmla="*/ 4 h 348"/>
                <a:gd name="T34" fmla="*/ 83 w 536"/>
                <a:gd name="T35" fmla="*/ 2 h 348"/>
                <a:gd name="T36" fmla="*/ 79 w 536"/>
                <a:gd name="T37" fmla="*/ 0 h 348"/>
                <a:gd name="T38" fmla="*/ 76 w 536"/>
                <a:gd name="T39" fmla="*/ 2 h 348"/>
                <a:gd name="T40" fmla="*/ 72 w 536"/>
                <a:gd name="T41" fmla="*/ 4 h 348"/>
                <a:gd name="T42" fmla="*/ 3 w 536"/>
                <a:gd name="T43" fmla="*/ 73 h 348"/>
                <a:gd name="T44" fmla="*/ 1 w 536"/>
                <a:gd name="T45" fmla="*/ 76 h 348"/>
                <a:gd name="T46" fmla="*/ 0 w 536"/>
                <a:gd name="T47" fmla="*/ 80 h 348"/>
                <a:gd name="T48" fmla="*/ 1 w 536"/>
                <a:gd name="T49" fmla="*/ 84 h 348"/>
                <a:gd name="T50" fmla="*/ 3 w 536"/>
                <a:gd name="T51" fmla="*/ 87 h 348"/>
                <a:gd name="T52" fmla="*/ 261 w 536"/>
                <a:gd name="T53" fmla="*/ 34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6" h="348">
                  <a:moveTo>
                    <a:pt x="261" y="345"/>
                  </a:moveTo>
                  <a:lnTo>
                    <a:pt x="265" y="347"/>
                  </a:lnTo>
                  <a:lnTo>
                    <a:pt x="268" y="348"/>
                  </a:lnTo>
                  <a:lnTo>
                    <a:pt x="272" y="347"/>
                  </a:lnTo>
                  <a:lnTo>
                    <a:pt x="276" y="345"/>
                  </a:lnTo>
                  <a:lnTo>
                    <a:pt x="534" y="87"/>
                  </a:lnTo>
                  <a:lnTo>
                    <a:pt x="536" y="84"/>
                  </a:lnTo>
                  <a:lnTo>
                    <a:pt x="536" y="80"/>
                  </a:lnTo>
                  <a:lnTo>
                    <a:pt x="536" y="76"/>
                  </a:lnTo>
                  <a:lnTo>
                    <a:pt x="534" y="73"/>
                  </a:lnTo>
                  <a:lnTo>
                    <a:pt x="463" y="4"/>
                  </a:lnTo>
                  <a:lnTo>
                    <a:pt x="460" y="2"/>
                  </a:lnTo>
                  <a:lnTo>
                    <a:pt x="457" y="0"/>
                  </a:lnTo>
                  <a:lnTo>
                    <a:pt x="453" y="2"/>
                  </a:lnTo>
                  <a:lnTo>
                    <a:pt x="449" y="4"/>
                  </a:lnTo>
                  <a:lnTo>
                    <a:pt x="268" y="185"/>
                  </a:lnTo>
                  <a:lnTo>
                    <a:pt x="87" y="4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3" y="73"/>
                  </a:lnTo>
                  <a:lnTo>
                    <a:pt x="1" y="76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3" y="87"/>
                  </a:lnTo>
                  <a:lnTo>
                    <a:pt x="261" y="3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Helvetica" panose="020B0504020202030204" pitchFamily="34" charset="0"/>
              </a:endParaRPr>
            </a:p>
          </p:txBody>
        </p:sp>
        <p:sp>
          <p:nvSpPr>
            <p:cNvPr id="28" name="Freeform 256">
              <a:extLst>
                <a:ext uri="{FF2B5EF4-FFF2-40B4-BE49-F238E27FC236}">
                  <a16:creationId xmlns:a16="http://schemas.microsoft.com/office/drawing/2014/main" id="{790FEB70-9768-4B85-A643-1368B7BA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177" y="6013148"/>
              <a:ext cx="253382" cy="165746"/>
            </a:xfrm>
            <a:custGeom>
              <a:avLst/>
              <a:gdLst>
                <a:gd name="T0" fmla="*/ 463 w 536"/>
                <a:gd name="T1" fmla="*/ 3 h 348"/>
                <a:gd name="T2" fmla="*/ 460 w 536"/>
                <a:gd name="T3" fmla="*/ 1 h 348"/>
                <a:gd name="T4" fmla="*/ 457 w 536"/>
                <a:gd name="T5" fmla="*/ 0 h 348"/>
                <a:gd name="T6" fmla="*/ 453 w 536"/>
                <a:gd name="T7" fmla="*/ 1 h 348"/>
                <a:gd name="T8" fmla="*/ 449 w 536"/>
                <a:gd name="T9" fmla="*/ 3 h 348"/>
                <a:gd name="T10" fmla="*/ 268 w 536"/>
                <a:gd name="T11" fmla="*/ 185 h 348"/>
                <a:gd name="T12" fmla="*/ 87 w 536"/>
                <a:gd name="T13" fmla="*/ 3 h 348"/>
                <a:gd name="T14" fmla="*/ 83 w 536"/>
                <a:gd name="T15" fmla="*/ 1 h 348"/>
                <a:gd name="T16" fmla="*/ 79 w 536"/>
                <a:gd name="T17" fmla="*/ 0 h 348"/>
                <a:gd name="T18" fmla="*/ 76 w 536"/>
                <a:gd name="T19" fmla="*/ 1 h 348"/>
                <a:gd name="T20" fmla="*/ 72 w 536"/>
                <a:gd name="T21" fmla="*/ 3 h 348"/>
                <a:gd name="T22" fmla="*/ 3 w 536"/>
                <a:gd name="T23" fmla="*/ 72 h 348"/>
                <a:gd name="T24" fmla="*/ 1 w 536"/>
                <a:gd name="T25" fmla="*/ 75 h 348"/>
                <a:gd name="T26" fmla="*/ 0 w 536"/>
                <a:gd name="T27" fmla="*/ 80 h 348"/>
                <a:gd name="T28" fmla="*/ 1 w 536"/>
                <a:gd name="T29" fmla="*/ 83 h 348"/>
                <a:gd name="T30" fmla="*/ 3 w 536"/>
                <a:gd name="T31" fmla="*/ 86 h 348"/>
                <a:gd name="T32" fmla="*/ 261 w 536"/>
                <a:gd name="T33" fmla="*/ 344 h 348"/>
                <a:gd name="T34" fmla="*/ 265 w 536"/>
                <a:gd name="T35" fmla="*/ 347 h 348"/>
                <a:gd name="T36" fmla="*/ 268 w 536"/>
                <a:gd name="T37" fmla="*/ 348 h 348"/>
                <a:gd name="T38" fmla="*/ 272 w 536"/>
                <a:gd name="T39" fmla="*/ 347 h 348"/>
                <a:gd name="T40" fmla="*/ 276 w 536"/>
                <a:gd name="T41" fmla="*/ 344 h 348"/>
                <a:gd name="T42" fmla="*/ 534 w 536"/>
                <a:gd name="T43" fmla="*/ 86 h 348"/>
                <a:gd name="T44" fmla="*/ 536 w 536"/>
                <a:gd name="T45" fmla="*/ 83 h 348"/>
                <a:gd name="T46" fmla="*/ 536 w 536"/>
                <a:gd name="T47" fmla="*/ 80 h 348"/>
                <a:gd name="T48" fmla="*/ 536 w 536"/>
                <a:gd name="T49" fmla="*/ 75 h 348"/>
                <a:gd name="T50" fmla="*/ 534 w 536"/>
                <a:gd name="T51" fmla="*/ 72 h 348"/>
                <a:gd name="T52" fmla="*/ 463 w 536"/>
                <a:gd name="T5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6" h="348">
                  <a:moveTo>
                    <a:pt x="463" y="3"/>
                  </a:moveTo>
                  <a:lnTo>
                    <a:pt x="460" y="1"/>
                  </a:lnTo>
                  <a:lnTo>
                    <a:pt x="457" y="0"/>
                  </a:lnTo>
                  <a:lnTo>
                    <a:pt x="453" y="1"/>
                  </a:lnTo>
                  <a:lnTo>
                    <a:pt x="449" y="3"/>
                  </a:lnTo>
                  <a:lnTo>
                    <a:pt x="268" y="185"/>
                  </a:lnTo>
                  <a:lnTo>
                    <a:pt x="87" y="3"/>
                  </a:lnTo>
                  <a:lnTo>
                    <a:pt x="83" y="1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2" y="3"/>
                  </a:lnTo>
                  <a:lnTo>
                    <a:pt x="3" y="72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1" y="83"/>
                  </a:lnTo>
                  <a:lnTo>
                    <a:pt x="3" y="86"/>
                  </a:lnTo>
                  <a:lnTo>
                    <a:pt x="261" y="344"/>
                  </a:lnTo>
                  <a:lnTo>
                    <a:pt x="265" y="347"/>
                  </a:lnTo>
                  <a:lnTo>
                    <a:pt x="268" y="348"/>
                  </a:lnTo>
                  <a:lnTo>
                    <a:pt x="272" y="347"/>
                  </a:lnTo>
                  <a:lnTo>
                    <a:pt x="276" y="344"/>
                  </a:lnTo>
                  <a:lnTo>
                    <a:pt x="534" y="86"/>
                  </a:lnTo>
                  <a:lnTo>
                    <a:pt x="536" y="83"/>
                  </a:lnTo>
                  <a:lnTo>
                    <a:pt x="536" y="80"/>
                  </a:lnTo>
                  <a:lnTo>
                    <a:pt x="536" y="75"/>
                  </a:lnTo>
                  <a:lnTo>
                    <a:pt x="534" y="72"/>
                  </a:lnTo>
                  <a:lnTo>
                    <a:pt x="46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Helvetica" panose="020B0504020202030204" pitchFamily="34" charset="0"/>
              </a:endParaRPr>
            </a:p>
          </p:txBody>
        </p:sp>
      </p:grpSp>
      <p:sp>
        <p:nvSpPr>
          <p:cNvPr id="29" name="Rectángulo redondeado 28"/>
          <p:cNvSpPr/>
          <p:nvPr/>
        </p:nvSpPr>
        <p:spPr>
          <a:xfrm>
            <a:off x="882774" y="1916596"/>
            <a:ext cx="250673" cy="21039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" sz="1500" b="1" dirty="0">
                <a:solidFill>
                  <a:srgbClr val="248E98"/>
                </a:solidFill>
                <a:latin typeface="Helvetica" panose="020B0504020202030204" pitchFamily="34" charset="0"/>
              </a:rPr>
              <a:t>Tecnología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1575740" y="1916595"/>
            <a:ext cx="238707" cy="210393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500" b="1" dirty="0">
                <a:solidFill>
                  <a:srgbClr val="7F7F7F"/>
                </a:solidFill>
                <a:latin typeface="Helvetica" panose="020B0504020202030204" pitchFamily="34" charset="0"/>
              </a:rPr>
              <a:t>E</a:t>
            </a:r>
            <a:r>
              <a:rPr lang="en" sz="1500" b="1" dirty="0">
                <a:solidFill>
                  <a:srgbClr val="7F7F7F"/>
                </a:solidFill>
                <a:latin typeface="Helvetica" panose="020B0504020202030204" pitchFamily="34" charset="0"/>
              </a:rPr>
              <a:t>nergía 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1229964" y="1916596"/>
            <a:ext cx="249642" cy="21039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" sz="1500" b="1" dirty="0">
                <a:solidFill>
                  <a:srgbClr val="7F7F7F"/>
                </a:solidFill>
                <a:latin typeface="Helvetica" panose="020B0504020202030204" pitchFamily="34" charset="0"/>
              </a:rPr>
              <a:t>Telecomunicaciones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523697" y="1916596"/>
            <a:ext cx="262560" cy="21039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" sz="1500" b="1" dirty="0">
                <a:solidFill>
                  <a:srgbClr val="B7165A"/>
                </a:solidFill>
                <a:latin typeface="Helvetica" panose="020B0504020202030204" pitchFamily="34" charset="0"/>
              </a:rPr>
              <a:t>Servicios financieros</a:t>
            </a:r>
          </a:p>
        </p:txBody>
      </p:sp>
      <p:sp>
        <p:nvSpPr>
          <p:cNvPr id="45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248490" y="4213950"/>
            <a:ext cx="2149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Antes del internet, la tecnología se consideraba vertical.</a:t>
            </a:r>
            <a:endParaRPr lang="en-US" sz="1400" spc="-2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47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2594516" y="4545555"/>
            <a:ext cx="2513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Después del internet, la tecnología se volvió fundamental, horizontal.</a:t>
            </a:r>
            <a:endParaRPr lang="en-US" sz="1400" spc="-2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49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5122066" y="4915559"/>
            <a:ext cx="2254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En la actualidad, los servicios financieros han pasado de ser  una industria vertical a convertirse en una </a:t>
            </a:r>
            <a:r>
              <a:rPr lang="es-ES" sz="1400" b="1" spc="-20" dirty="0">
                <a:latin typeface="Helvetica" panose="020B0504020202030204" pitchFamily="34" charset="0"/>
                <a:cs typeface="Arial" pitchFamily="34" charset="0"/>
              </a:rPr>
              <a:t>horizontal habilitante.</a:t>
            </a:r>
            <a:endParaRPr lang="en-US" sz="1400" b="1" spc="-20" dirty="0"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51" name="Rectángulo redondeado 50"/>
          <p:cNvSpPr/>
          <p:nvPr/>
        </p:nvSpPr>
        <p:spPr>
          <a:xfrm>
            <a:off x="4221135" y="1916595"/>
            <a:ext cx="272784" cy="210393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" sz="1500" b="1" dirty="0">
                <a:solidFill>
                  <a:srgbClr val="7F7F7F"/>
                </a:solidFill>
                <a:latin typeface="Helvetica" panose="020B0504020202030204" pitchFamily="34" charset="0"/>
              </a:rPr>
              <a:t>Manufactura</a:t>
            </a:r>
          </a:p>
        </p:txBody>
      </p:sp>
      <p:sp>
        <p:nvSpPr>
          <p:cNvPr id="52" name="Rectángulo redondeado 51"/>
          <p:cNvSpPr/>
          <p:nvPr/>
        </p:nvSpPr>
        <p:spPr>
          <a:xfrm rot="5400000">
            <a:off x="3721056" y="3208520"/>
            <a:ext cx="250673" cy="21039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" sz="1500" b="1" dirty="0">
                <a:solidFill>
                  <a:srgbClr val="248E98"/>
                </a:solidFill>
                <a:latin typeface="Helvetica" panose="020B0504020202030204" pitchFamily="34" charset="0"/>
              </a:rPr>
              <a:t>Tecnología</a:t>
            </a:r>
          </a:p>
        </p:txBody>
      </p:sp>
      <p:sp>
        <p:nvSpPr>
          <p:cNvPr id="53" name="Rectángulo redondeado 52"/>
          <p:cNvSpPr/>
          <p:nvPr/>
        </p:nvSpPr>
        <p:spPr>
          <a:xfrm>
            <a:off x="3853573" y="1916595"/>
            <a:ext cx="238707" cy="210393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500" b="1" dirty="0">
                <a:solidFill>
                  <a:srgbClr val="7F7F7F"/>
                </a:solidFill>
                <a:latin typeface="Helvetica" panose="020B0504020202030204" pitchFamily="34" charset="0"/>
              </a:rPr>
              <a:t>E</a:t>
            </a:r>
            <a:r>
              <a:rPr lang="en" sz="1500" b="1" dirty="0">
                <a:solidFill>
                  <a:srgbClr val="7F7F7F"/>
                </a:solidFill>
                <a:latin typeface="Helvetica" panose="020B0504020202030204" pitchFamily="34" charset="0"/>
              </a:rPr>
              <a:t>nergía </a:t>
            </a:r>
          </a:p>
        </p:txBody>
      </p:sp>
      <p:sp>
        <p:nvSpPr>
          <p:cNvPr id="54" name="Rectángulo redondeado 53"/>
          <p:cNvSpPr/>
          <p:nvPr/>
        </p:nvSpPr>
        <p:spPr>
          <a:xfrm>
            <a:off x="3507797" y="1916596"/>
            <a:ext cx="249642" cy="21039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" sz="1500" b="1" dirty="0">
                <a:solidFill>
                  <a:srgbClr val="7F7F7F"/>
                </a:solidFill>
                <a:latin typeface="Helvetica" panose="020B0504020202030204" pitchFamily="34" charset="0"/>
              </a:rPr>
              <a:t>Telecomunicaciones</a:t>
            </a:r>
          </a:p>
        </p:txBody>
      </p:sp>
      <p:sp>
        <p:nvSpPr>
          <p:cNvPr id="55" name="Rectángulo redondeado 54"/>
          <p:cNvSpPr/>
          <p:nvPr/>
        </p:nvSpPr>
        <p:spPr>
          <a:xfrm>
            <a:off x="3159340" y="1916596"/>
            <a:ext cx="262560" cy="21039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" sz="1500" b="1" dirty="0">
                <a:solidFill>
                  <a:srgbClr val="B7165A"/>
                </a:solidFill>
                <a:latin typeface="Helvetica" panose="020B0504020202030204" pitchFamily="34" charset="0"/>
              </a:rPr>
              <a:t>Servicios financieros</a:t>
            </a:r>
          </a:p>
        </p:txBody>
      </p:sp>
      <p:sp>
        <p:nvSpPr>
          <p:cNvPr id="56" name="Rectángulo redondeado 55"/>
          <p:cNvSpPr/>
          <p:nvPr/>
        </p:nvSpPr>
        <p:spPr>
          <a:xfrm>
            <a:off x="6151115" y="1915033"/>
            <a:ext cx="272784" cy="210393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" sz="1500" b="1" dirty="0">
                <a:solidFill>
                  <a:srgbClr val="7F7F7F"/>
                </a:solidFill>
                <a:latin typeface="Helvetica" panose="020B0504020202030204" pitchFamily="34" charset="0"/>
              </a:rPr>
              <a:t>Manufactura</a:t>
            </a:r>
          </a:p>
        </p:txBody>
      </p:sp>
      <p:sp>
        <p:nvSpPr>
          <p:cNvPr id="57" name="Rectángulo redondeado 56"/>
          <p:cNvSpPr/>
          <p:nvPr/>
        </p:nvSpPr>
        <p:spPr>
          <a:xfrm>
            <a:off x="5783553" y="1915033"/>
            <a:ext cx="238707" cy="210393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500" b="1" dirty="0">
                <a:solidFill>
                  <a:srgbClr val="7F7F7F"/>
                </a:solidFill>
                <a:latin typeface="Helvetica" panose="020B0504020202030204" pitchFamily="34" charset="0"/>
              </a:rPr>
              <a:t>E</a:t>
            </a:r>
            <a:r>
              <a:rPr lang="en" sz="1500" b="1" dirty="0">
                <a:solidFill>
                  <a:srgbClr val="7F7F7F"/>
                </a:solidFill>
                <a:latin typeface="Helvetica" panose="020B0504020202030204" pitchFamily="34" charset="0"/>
              </a:rPr>
              <a:t>nergía </a:t>
            </a:r>
          </a:p>
        </p:txBody>
      </p:sp>
      <p:sp>
        <p:nvSpPr>
          <p:cNvPr id="58" name="Rectángulo redondeado 57"/>
          <p:cNvSpPr/>
          <p:nvPr/>
        </p:nvSpPr>
        <p:spPr>
          <a:xfrm>
            <a:off x="5437777" y="1915034"/>
            <a:ext cx="249642" cy="21039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" sz="1500" b="1" dirty="0">
                <a:solidFill>
                  <a:srgbClr val="7F7F7F"/>
                </a:solidFill>
                <a:latin typeface="Helvetica" panose="020B0504020202030204" pitchFamily="34" charset="0"/>
              </a:rPr>
              <a:t>Telecomunicaciones</a:t>
            </a:r>
          </a:p>
        </p:txBody>
      </p:sp>
      <p:sp>
        <p:nvSpPr>
          <p:cNvPr id="59" name="Rectángulo redondeado 58"/>
          <p:cNvSpPr/>
          <p:nvPr/>
        </p:nvSpPr>
        <p:spPr>
          <a:xfrm rot="5400000">
            <a:off x="6118178" y="3578465"/>
            <a:ext cx="262560" cy="21039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" sz="1500" b="1" dirty="0">
                <a:solidFill>
                  <a:srgbClr val="B7165A"/>
                </a:solidFill>
                <a:latin typeface="Helvetica" panose="020B0504020202030204" pitchFamily="34" charset="0"/>
              </a:rPr>
              <a:t>Servicios Financieros</a:t>
            </a:r>
          </a:p>
        </p:txBody>
      </p:sp>
      <p:sp>
        <p:nvSpPr>
          <p:cNvPr id="61" name="Rectángulo redondeado 60"/>
          <p:cNvSpPr/>
          <p:nvPr/>
        </p:nvSpPr>
        <p:spPr>
          <a:xfrm rot="5400000">
            <a:off x="6107763" y="3219476"/>
            <a:ext cx="250673" cy="21039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" sz="1500" b="1" dirty="0">
                <a:solidFill>
                  <a:srgbClr val="248E98"/>
                </a:solidFill>
                <a:latin typeface="Helvetica" panose="020B0504020202030204" pitchFamily="34" charset="0"/>
              </a:rPr>
              <a:t>Tecnología</a:t>
            </a:r>
          </a:p>
        </p:txBody>
      </p:sp>
      <p:grpSp>
        <p:nvGrpSpPr>
          <p:cNvPr id="103" name="Grupo 102"/>
          <p:cNvGrpSpPr/>
          <p:nvPr/>
        </p:nvGrpSpPr>
        <p:grpSpPr>
          <a:xfrm>
            <a:off x="7574184" y="4137915"/>
            <a:ext cx="1741952" cy="2149912"/>
            <a:chOff x="7828496" y="3084912"/>
            <a:chExt cx="1741952" cy="2149912"/>
          </a:xfrm>
        </p:grpSpPr>
        <p:sp>
          <p:nvSpPr>
            <p:cNvPr id="34" name="Rectángulo 33"/>
            <p:cNvSpPr/>
            <p:nvPr/>
          </p:nvSpPr>
          <p:spPr>
            <a:xfrm>
              <a:off x="8186795" y="4006818"/>
              <a:ext cx="1025355" cy="108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latin typeface="Helvetica" panose="020B0504020202030204" pitchFamily="34" charset="0"/>
              </a:endParaRPr>
            </a:p>
          </p:txBody>
        </p:sp>
        <p:sp>
          <p:nvSpPr>
            <p:cNvPr id="35" name="Paralelogramo 34"/>
            <p:cNvSpPr/>
            <p:nvPr/>
          </p:nvSpPr>
          <p:spPr>
            <a:xfrm rot="20558987">
              <a:off x="7981612" y="3485304"/>
              <a:ext cx="1422921" cy="869665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ln>
                  <a:solidFill>
                    <a:srgbClr val="248E98"/>
                  </a:solidFill>
                </a:ln>
                <a:latin typeface="Helvetica" panose="020B0504020202030204" pitchFamily="34" charset="0"/>
              </a:endParaRPr>
            </a:p>
          </p:txBody>
        </p:sp>
        <p:grpSp>
          <p:nvGrpSpPr>
            <p:cNvPr id="36" name="Group 8">
              <a:extLst>
                <a:ext uri="{FF2B5EF4-FFF2-40B4-BE49-F238E27FC236}">
                  <a16:creationId xmlns:a16="http://schemas.microsoft.com/office/drawing/2014/main" id="{55E19805-1713-4F51-B091-6A0CCF626A5A}"/>
                </a:ext>
              </a:extLst>
            </p:cNvPr>
            <p:cNvGrpSpPr/>
            <p:nvPr/>
          </p:nvGrpSpPr>
          <p:grpSpPr>
            <a:xfrm>
              <a:off x="8548111" y="4175385"/>
              <a:ext cx="369904" cy="341892"/>
              <a:chOff x="9054968" y="3806909"/>
              <a:chExt cx="838266" cy="900352"/>
            </a:xfrm>
          </p:grpSpPr>
          <p:sp>
            <p:nvSpPr>
              <p:cNvPr id="60" name="Graphic 8">
                <a:extLst>
                  <a:ext uri="{FF2B5EF4-FFF2-40B4-BE49-F238E27FC236}">
                    <a16:creationId xmlns:a16="http://schemas.microsoft.com/office/drawing/2014/main" id="{3BA5E2E0-E70E-4D7C-95AC-68428A0B23AB}"/>
                  </a:ext>
                </a:extLst>
              </p:cNvPr>
              <p:cNvSpPr/>
              <p:nvPr/>
            </p:nvSpPr>
            <p:spPr>
              <a:xfrm>
                <a:off x="9081416" y="4020183"/>
                <a:ext cx="785232" cy="687078"/>
              </a:xfrm>
              <a:custGeom>
                <a:avLst/>
                <a:gdLst>
                  <a:gd name="connsiteX0" fmla="*/ 418180 w 762000"/>
                  <a:gd name="connsiteY0" fmla="*/ 653415 h 666750"/>
                  <a:gd name="connsiteX1" fmla="*/ 760128 w 762000"/>
                  <a:gd name="connsiteY1" fmla="*/ 60960 h 666750"/>
                  <a:gd name="connsiteX2" fmla="*/ 724885 w 762000"/>
                  <a:gd name="connsiteY2" fmla="*/ 0 h 666750"/>
                  <a:gd name="connsiteX3" fmla="*/ 40990 w 762000"/>
                  <a:gd name="connsiteY3" fmla="*/ 0 h 666750"/>
                  <a:gd name="connsiteX4" fmla="*/ 5748 w 762000"/>
                  <a:gd name="connsiteY4" fmla="*/ 60960 h 666750"/>
                  <a:gd name="connsiteX5" fmla="*/ 347695 w 762000"/>
                  <a:gd name="connsiteY5" fmla="*/ 653415 h 666750"/>
                  <a:gd name="connsiteX6" fmla="*/ 418180 w 762000"/>
                  <a:gd name="connsiteY6" fmla="*/ 653415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666750">
                    <a:moveTo>
                      <a:pt x="418180" y="653415"/>
                    </a:moveTo>
                    <a:lnTo>
                      <a:pt x="760128" y="60960"/>
                    </a:lnTo>
                    <a:cubicBezTo>
                      <a:pt x="775368" y="34290"/>
                      <a:pt x="756318" y="0"/>
                      <a:pt x="724885" y="0"/>
                    </a:cubicBezTo>
                    <a:lnTo>
                      <a:pt x="40990" y="0"/>
                    </a:lnTo>
                    <a:cubicBezTo>
                      <a:pt x="9558" y="0"/>
                      <a:pt x="-10445" y="34290"/>
                      <a:pt x="5748" y="60960"/>
                    </a:cubicBezTo>
                    <a:lnTo>
                      <a:pt x="347695" y="653415"/>
                    </a:lnTo>
                    <a:cubicBezTo>
                      <a:pt x="362935" y="680085"/>
                      <a:pt x="401988" y="680085"/>
                      <a:pt x="418180" y="653415"/>
                    </a:cubicBezTo>
                    <a:close/>
                  </a:path>
                </a:pathLst>
              </a:custGeom>
              <a:solidFill>
                <a:schemeClr val="tx1">
                  <a:alpha val="5000"/>
                </a:schemeClr>
              </a:solidFill>
              <a:ln w="625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sz="1600">
                  <a:latin typeface="Helvetica" panose="020B0504020202030204" pitchFamily="34" charset="0"/>
                </a:endParaRPr>
              </a:p>
            </p:txBody>
          </p:sp>
          <p:sp>
            <p:nvSpPr>
              <p:cNvPr id="62" name="Graphic 8">
                <a:extLst>
                  <a:ext uri="{FF2B5EF4-FFF2-40B4-BE49-F238E27FC236}">
                    <a16:creationId xmlns:a16="http://schemas.microsoft.com/office/drawing/2014/main" id="{FE1AABBB-031A-4DD9-A02F-117E889A7D7B}"/>
                  </a:ext>
                </a:extLst>
              </p:cNvPr>
              <p:cNvSpPr/>
              <p:nvPr/>
            </p:nvSpPr>
            <p:spPr>
              <a:xfrm>
                <a:off x="9054968" y="3806909"/>
                <a:ext cx="838266" cy="733484"/>
              </a:xfrm>
              <a:custGeom>
                <a:avLst/>
                <a:gdLst>
                  <a:gd name="connsiteX0" fmla="*/ 418180 w 762000"/>
                  <a:gd name="connsiteY0" fmla="*/ 653415 h 666750"/>
                  <a:gd name="connsiteX1" fmla="*/ 760128 w 762000"/>
                  <a:gd name="connsiteY1" fmla="*/ 60960 h 666750"/>
                  <a:gd name="connsiteX2" fmla="*/ 724885 w 762000"/>
                  <a:gd name="connsiteY2" fmla="*/ 0 h 666750"/>
                  <a:gd name="connsiteX3" fmla="*/ 40990 w 762000"/>
                  <a:gd name="connsiteY3" fmla="*/ 0 h 666750"/>
                  <a:gd name="connsiteX4" fmla="*/ 5748 w 762000"/>
                  <a:gd name="connsiteY4" fmla="*/ 60960 h 666750"/>
                  <a:gd name="connsiteX5" fmla="*/ 347695 w 762000"/>
                  <a:gd name="connsiteY5" fmla="*/ 653415 h 666750"/>
                  <a:gd name="connsiteX6" fmla="*/ 418180 w 762000"/>
                  <a:gd name="connsiteY6" fmla="*/ 653415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666750">
                    <a:moveTo>
                      <a:pt x="418180" y="653415"/>
                    </a:moveTo>
                    <a:lnTo>
                      <a:pt x="760128" y="60960"/>
                    </a:lnTo>
                    <a:cubicBezTo>
                      <a:pt x="775368" y="34290"/>
                      <a:pt x="756318" y="0"/>
                      <a:pt x="724885" y="0"/>
                    </a:cubicBezTo>
                    <a:lnTo>
                      <a:pt x="40990" y="0"/>
                    </a:lnTo>
                    <a:cubicBezTo>
                      <a:pt x="9558" y="0"/>
                      <a:pt x="-10445" y="34290"/>
                      <a:pt x="5748" y="60960"/>
                    </a:cubicBezTo>
                    <a:lnTo>
                      <a:pt x="347695" y="653415"/>
                    </a:lnTo>
                    <a:cubicBezTo>
                      <a:pt x="362935" y="680085"/>
                      <a:pt x="401988" y="680085"/>
                      <a:pt x="418180" y="653415"/>
                    </a:cubicBezTo>
                    <a:close/>
                  </a:path>
                </a:pathLst>
              </a:custGeom>
              <a:solidFill>
                <a:srgbClr val="F5F9FA"/>
              </a:solidFill>
              <a:ln w="6258" cap="flat">
                <a:noFill/>
                <a:prstDash val="solid"/>
                <a:miter/>
              </a:ln>
              <a:effectLst>
                <a:outerShdw blurRad="254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 sz="1600">
                  <a:latin typeface="Helvetica" panose="020B0504020202030204" pitchFamily="34" charset="0"/>
                </a:endParaRPr>
              </a:p>
            </p:txBody>
          </p:sp>
        </p:grp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63ED28EE-8097-42E0-8B13-36B8F350D3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3823" y="4210894"/>
              <a:ext cx="138419" cy="119114"/>
            </a:xfrm>
            <a:custGeom>
              <a:avLst/>
              <a:gdLst>
                <a:gd name="T0" fmla="*/ 96 w 96"/>
                <a:gd name="T1" fmla="*/ 48 h 96"/>
                <a:gd name="T2" fmla="*/ 91 w 96"/>
                <a:gd name="T3" fmla="*/ 39 h 96"/>
                <a:gd name="T4" fmla="*/ 92 w 96"/>
                <a:gd name="T5" fmla="*/ 30 h 96"/>
                <a:gd name="T6" fmla="*/ 85 w 96"/>
                <a:gd name="T7" fmla="*/ 24 h 96"/>
                <a:gd name="T8" fmla="*/ 82 w 96"/>
                <a:gd name="T9" fmla="*/ 14 h 96"/>
                <a:gd name="T10" fmla="*/ 72 w 96"/>
                <a:gd name="T11" fmla="*/ 11 h 96"/>
                <a:gd name="T12" fmla="*/ 66 w 96"/>
                <a:gd name="T13" fmla="*/ 4 h 96"/>
                <a:gd name="T14" fmla="*/ 57 w 96"/>
                <a:gd name="T15" fmla="*/ 5 h 96"/>
                <a:gd name="T16" fmla="*/ 48 w 96"/>
                <a:gd name="T17" fmla="*/ 0 h 96"/>
                <a:gd name="T18" fmla="*/ 39 w 96"/>
                <a:gd name="T19" fmla="*/ 5 h 96"/>
                <a:gd name="T20" fmla="*/ 30 w 96"/>
                <a:gd name="T21" fmla="*/ 4 h 96"/>
                <a:gd name="T22" fmla="*/ 24 w 96"/>
                <a:gd name="T23" fmla="*/ 11 h 96"/>
                <a:gd name="T24" fmla="*/ 14 w 96"/>
                <a:gd name="T25" fmla="*/ 14 h 96"/>
                <a:gd name="T26" fmla="*/ 11 w 96"/>
                <a:gd name="T27" fmla="*/ 24 h 96"/>
                <a:gd name="T28" fmla="*/ 4 w 96"/>
                <a:gd name="T29" fmla="*/ 30 h 96"/>
                <a:gd name="T30" fmla="*/ 5 w 96"/>
                <a:gd name="T31" fmla="*/ 39 h 96"/>
                <a:gd name="T32" fmla="*/ 0 w 96"/>
                <a:gd name="T33" fmla="*/ 48 h 96"/>
                <a:gd name="T34" fmla="*/ 5 w 96"/>
                <a:gd name="T35" fmla="*/ 57 h 96"/>
                <a:gd name="T36" fmla="*/ 4 w 96"/>
                <a:gd name="T37" fmla="*/ 66 h 96"/>
                <a:gd name="T38" fmla="*/ 11 w 96"/>
                <a:gd name="T39" fmla="*/ 72 h 96"/>
                <a:gd name="T40" fmla="*/ 14 w 96"/>
                <a:gd name="T41" fmla="*/ 82 h 96"/>
                <a:gd name="T42" fmla="*/ 24 w 96"/>
                <a:gd name="T43" fmla="*/ 85 h 96"/>
                <a:gd name="T44" fmla="*/ 30 w 96"/>
                <a:gd name="T45" fmla="*/ 92 h 96"/>
                <a:gd name="T46" fmla="*/ 39 w 96"/>
                <a:gd name="T47" fmla="*/ 91 h 96"/>
                <a:gd name="T48" fmla="*/ 48 w 96"/>
                <a:gd name="T49" fmla="*/ 96 h 96"/>
                <a:gd name="T50" fmla="*/ 57 w 96"/>
                <a:gd name="T51" fmla="*/ 91 h 96"/>
                <a:gd name="T52" fmla="*/ 66 w 96"/>
                <a:gd name="T53" fmla="*/ 92 h 96"/>
                <a:gd name="T54" fmla="*/ 72 w 96"/>
                <a:gd name="T55" fmla="*/ 85 h 96"/>
                <a:gd name="T56" fmla="*/ 82 w 96"/>
                <a:gd name="T57" fmla="*/ 82 h 96"/>
                <a:gd name="T58" fmla="*/ 85 w 96"/>
                <a:gd name="T59" fmla="*/ 72 h 96"/>
                <a:gd name="T60" fmla="*/ 92 w 96"/>
                <a:gd name="T61" fmla="*/ 66 h 96"/>
                <a:gd name="T62" fmla="*/ 91 w 96"/>
                <a:gd name="T63" fmla="*/ 57 h 96"/>
                <a:gd name="T64" fmla="*/ 96 w 96"/>
                <a:gd name="T65" fmla="*/ 48 h 96"/>
                <a:gd name="T66" fmla="*/ 73 w 96"/>
                <a:gd name="T67" fmla="*/ 42 h 96"/>
                <a:gd name="T68" fmla="*/ 60 w 96"/>
                <a:gd name="T69" fmla="*/ 53 h 96"/>
                <a:gd name="T70" fmla="*/ 66 w 96"/>
                <a:gd name="T71" fmla="*/ 71 h 96"/>
                <a:gd name="T72" fmla="*/ 65 w 96"/>
                <a:gd name="T73" fmla="*/ 74 h 96"/>
                <a:gd name="T74" fmla="*/ 64 w 96"/>
                <a:gd name="T75" fmla="*/ 74 h 96"/>
                <a:gd name="T76" fmla="*/ 63 w 96"/>
                <a:gd name="T77" fmla="*/ 74 h 96"/>
                <a:gd name="T78" fmla="*/ 48 w 96"/>
                <a:gd name="T79" fmla="*/ 62 h 96"/>
                <a:gd name="T80" fmla="*/ 33 w 96"/>
                <a:gd name="T81" fmla="*/ 74 h 96"/>
                <a:gd name="T82" fmla="*/ 31 w 96"/>
                <a:gd name="T83" fmla="*/ 74 h 96"/>
                <a:gd name="T84" fmla="*/ 30 w 96"/>
                <a:gd name="T85" fmla="*/ 71 h 96"/>
                <a:gd name="T86" fmla="*/ 36 w 96"/>
                <a:gd name="T87" fmla="*/ 53 h 96"/>
                <a:gd name="T88" fmla="*/ 23 w 96"/>
                <a:gd name="T89" fmla="*/ 42 h 96"/>
                <a:gd name="T90" fmla="*/ 22 w 96"/>
                <a:gd name="T91" fmla="*/ 39 h 96"/>
                <a:gd name="T92" fmla="*/ 24 w 96"/>
                <a:gd name="T93" fmla="*/ 38 h 96"/>
                <a:gd name="T94" fmla="*/ 41 w 96"/>
                <a:gd name="T95" fmla="*/ 38 h 96"/>
                <a:gd name="T96" fmla="*/ 46 w 96"/>
                <a:gd name="T97" fmla="*/ 23 h 96"/>
                <a:gd name="T98" fmla="*/ 48 w 96"/>
                <a:gd name="T99" fmla="*/ 22 h 96"/>
                <a:gd name="T100" fmla="*/ 50 w 96"/>
                <a:gd name="T101" fmla="*/ 23 h 96"/>
                <a:gd name="T102" fmla="*/ 55 w 96"/>
                <a:gd name="T103" fmla="*/ 38 h 96"/>
                <a:gd name="T104" fmla="*/ 72 w 96"/>
                <a:gd name="T105" fmla="*/ 38 h 96"/>
                <a:gd name="T106" fmla="*/ 74 w 96"/>
                <a:gd name="T107" fmla="*/ 39 h 96"/>
                <a:gd name="T108" fmla="*/ 73 w 96"/>
                <a:gd name="T10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96">
                  <a:moveTo>
                    <a:pt x="96" y="48"/>
                  </a:moveTo>
                  <a:cubicBezTo>
                    <a:pt x="96" y="44"/>
                    <a:pt x="94" y="41"/>
                    <a:pt x="91" y="39"/>
                  </a:cubicBezTo>
                  <a:cubicBezTo>
                    <a:pt x="93" y="37"/>
                    <a:pt x="94" y="33"/>
                    <a:pt x="92" y="30"/>
                  </a:cubicBezTo>
                  <a:cubicBezTo>
                    <a:pt x="91" y="26"/>
                    <a:pt x="88" y="24"/>
                    <a:pt x="85" y="24"/>
                  </a:cubicBezTo>
                  <a:cubicBezTo>
                    <a:pt x="85" y="20"/>
                    <a:pt x="84" y="17"/>
                    <a:pt x="82" y="14"/>
                  </a:cubicBezTo>
                  <a:cubicBezTo>
                    <a:pt x="79" y="12"/>
                    <a:pt x="76" y="11"/>
                    <a:pt x="72" y="11"/>
                  </a:cubicBezTo>
                  <a:cubicBezTo>
                    <a:pt x="72" y="8"/>
                    <a:pt x="70" y="5"/>
                    <a:pt x="66" y="4"/>
                  </a:cubicBezTo>
                  <a:cubicBezTo>
                    <a:pt x="63" y="2"/>
                    <a:pt x="59" y="3"/>
                    <a:pt x="57" y="5"/>
                  </a:cubicBezTo>
                  <a:cubicBezTo>
                    <a:pt x="55" y="2"/>
                    <a:pt x="52" y="0"/>
                    <a:pt x="48" y="0"/>
                  </a:cubicBezTo>
                  <a:cubicBezTo>
                    <a:pt x="44" y="0"/>
                    <a:pt x="41" y="2"/>
                    <a:pt x="39" y="5"/>
                  </a:cubicBezTo>
                  <a:cubicBezTo>
                    <a:pt x="37" y="3"/>
                    <a:pt x="33" y="2"/>
                    <a:pt x="30" y="4"/>
                  </a:cubicBezTo>
                  <a:cubicBezTo>
                    <a:pt x="26" y="5"/>
                    <a:pt x="24" y="8"/>
                    <a:pt x="24" y="11"/>
                  </a:cubicBezTo>
                  <a:cubicBezTo>
                    <a:pt x="20" y="11"/>
                    <a:pt x="17" y="12"/>
                    <a:pt x="14" y="14"/>
                  </a:cubicBezTo>
                  <a:cubicBezTo>
                    <a:pt x="12" y="17"/>
                    <a:pt x="11" y="20"/>
                    <a:pt x="11" y="24"/>
                  </a:cubicBezTo>
                  <a:cubicBezTo>
                    <a:pt x="8" y="24"/>
                    <a:pt x="5" y="26"/>
                    <a:pt x="4" y="30"/>
                  </a:cubicBezTo>
                  <a:cubicBezTo>
                    <a:pt x="2" y="33"/>
                    <a:pt x="3" y="37"/>
                    <a:pt x="5" y="39"/>
                  </a:cubicBezTo>
                  <a:cubicBezTo>
                    <a:pt x="2" y="41"/>
                    <a:pt x="0" y="44"/>
                    <a:pt x="0" y="48"/>
                  </a:cubicBezTo>
                  <a:cubicBezTo>
                    <a:pt x="0" y="52"/>
                    <a:pt x="2" y="55"/>
                    <a:pt x="5" y="57"/>
                  </a:cubicBezTo>
                  <a:cubicBezTo>
                    <a:pt x="3" y="59"/>
                    <a:pt x="2" y="63"/>
                    <a:pt x="4" y="66"/>
                  </a:cubicBezTo>
                  <a:cubicBezTo>
                    <a:pt x="5" y="70"/>
                    <a:pt x="8" y="72"/>
                    <a:pt x="11" y="72"/>
                  </a:cubicBezTo>
                  <a:cubicBezTo>
                    <a:pt x="11" y="76"/>
                    <a:pt x="12" y="79"/>
                    <a:pt x="14" y="82"/>
                  </a:cubicBezTo>
                  <a:cubicBezTo>
                    <a:pt x="17" y="84"/>
                    <a:pt x="20" y="85"/>
                    <a:pt x="24" y="85"/>
                  </a:cubicBezTo>
                  <a:cubicBezTo>
                    <a:pt x="24" y="88"/>
                    <a:pt x="26" y="91"/>
                    <a:pt x="30" y="92"/>
                  </a:cubicBezTo>
                  <a:cubicBezTo>
                    <a:pt x="33" y="94"/>
                    <a:pt x="37" y="93"/>
                    <a:pt x="39" y="91"/>
                  </a:cubicBezTo>
                  <a:cubicBezTo>
                    <a:pt x="41" y="94"/>
                    <a:pt x="44" y="96"/>
                    <a:pt x="48" y="96"/>
                  </a:cubicBezTo>
                  <a:cubicBezTo>
                    <a:pt x="52" y="96"/>
                    <a:pt x="55" y="94"/>
                    <a:pt x="57" y="91"/>
                  </a:cubicBezTo>
                  <a:cubicBezTo>
                    <a:pt x="59" y="93"/>
                    <a:pt x="63" y="94"/>
                    <a:pt x="66" y="92"/>
                  </a:cubicBezTo>
                  <a:cubicBezTo>
                    <a:pt x="70" y="91"/>
                    <a:pt x="72" y="88"/>
                    <a:pt x="72" y="85"/>
                  </a:cubicBezTo>
                  <a:cubicBezTo>
                    <a:pt x="76" y="85"/>
                    <a:pt x="79" y="84"/>
                    <a:pt x="82" y="82"/>
                  </a:cubicBezTo>
                  <a:cubicBezTo>
                    <a:pt x="84" y="79"/>
                    <a:pt x="85" y="76"/>
                    <a:pt x="85" y="72"/>
                  </a:cubicBezTo>
                  <a:cubicBezTo>
                    <a:pt x="88" y="72"/>
                    <a:pt x="91" y="70"/>
                    <a:pt x="92" y="66"/>
                  </a:cubicBezTo>
                  <a:cubicBezTo>
                    <a:pt x="94" y="63"/>
                    <a:pt x="93" y="59"/>
                    <a:pt x="91" y="57"/>
                  </a:cubicBezTo>
                  <a:cubicBezTo>
                    <a:pt x="94" y="55"/>
                    <a:pt x="96" y="52"/>
                    <a:pt x="96" y="48"/>
                  </a:cubicBezTo>
                  <a:close/>
                  <a:moveTo>
                    <a:pt x="73" y="42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2"/>
                    <a:pt x="66" y="73"/>
                    <a:pt x="65" y="74"/>
                  </a:cubicBezTo>
                  <a:cubicBezTo>
                    <a:pt x="65" y="74"/>
                    <a:pt x="64" y="74"/>
                    <a:pt x="64" y="74"/>
                  </a:cubicBezTo>
                  <a:cubicBezTo>
                    <a:pt x="64" y="74"/>
                    <a:pt x="63" y="74"/>
                    <a:pt x="63" y="74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4"/>
                    <a:pt x="32" y="74"/>
                    <a:pt x="31" y="74"/>
                  </a:cubicBezTo>
                  <a:cubicBezTo>
                    <a:pt x="30" y="73"/>
                    <a:pt x="30" y="72"/>
                    <a:pt x="30" y="71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2" y="41"/>
                    <a:pt x="22" y="40"/>
                    <a:pt x="22" y="39"/>
                  </a:cubicBezTo>
                  <a:cubicBezTo>
                    <a:pt x="22" y="39"/>
                    <a:pt x="23" y="38"/>
                    <a:pt x="24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7" y="22"/>
                    <a:pt x="48" y="22"/>
                  </a:cubicBezTo>
                  <a:cubicBezTo>
                    <a:pt x="49" y="22"/>
                    <a:pt x="50" y="23"/>
                    <a:pt x="50" y="23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4" y="39"/>
                    <a:pt x="74" y="39"/>
                  </a:cubicBezTo>
                  <a:cubicBezTo>
                    <a:pt x="74" y="40"/>
                    <a:pt x="74" y="41"/>
                    <a:pt x="73" y="42"/>
                  </a:cubicBezTo>
                  <a:close/>
                </a:path>
              </a:pathLst>
            </a:custGeom>
            <a:solidFill>
              <a:srgbClr val="1A74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Helvetica" panose="020B0504020202030204" pitchFamily="34" charset="0"/>
              </a:endParaRPr>
            </a:p>
          </p:txBody>
        </p:sp>
        <p:sp>
          <p:nvSpPr>
            <p:cNvPr id="38" name="Oval 39">
              <a:extLst>
                <a:ext uri="{FF2B5EF4-FFF2-40B4-BE49-F238E27FC236}">
                  <a16:creationId xmlns:a16="http://schemas.microsoft.com/office/drawing/2014/main" id="{AF105C19-5C0B-437F-BD81-1FA82F2630CB}"/>
                </a:ext>
              </a:extLst>
            </p:cNvPr>
            <p:cNvSpPr/>
            <p:nvPr/>
          </p:nvSpPr>
          <p:spPr>
            <a:xfrm flipH="1">
              <a:off x="8818001" y="4970624"/>
              <a:ext cx="45011" cy="38734"/>
            </a:xfrm>
            <a:prstGeom prst="ellipse">
              <a:avLst/>
            </a:prstGeom>
            <a:solidFill>
              <a:srgbClr val="1A7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Helvetica" panose="020B0504020202030204" pitchFamily="34" charset="0"/>
              </a:endParaRPr>
            </a:p>
          </p:txBody>
        </p:sp>
        <p:sp>
          <p:nvSpPr>
            <p:cNvPr id="39" name="Oval 40">
              <a:extLst>
                <a:ext uri="{FF2B5EF4-FFF2-40B4-BE49-F238E27FC236}">
                  <a16:creationId xmlns:a16="http://schemas.microsoft.com/office/drawing/2014/main" id="{CFA12F96-E7BE-4C7E-BC52-137D575F8BD9}"/>
                </a:ext>
              </a:extLst>
            </p:cNvPr>
            <p:cNvSpPr/>
            <p:nvPr/>
          </p:nvSpPr>
          <p:spPr>
            <a:xfrm flipH="1">
              <a:off x="8710527" y="4970624"/>
              <a:ext cx="45011" cy="38734"/>
            </a:xfrm>
            <a:prstGeom prst="ellipse">
              <a:avLst/>
            </a:prstGeom>
            <a:solidFill>
              <a:srgbClr val="6AE4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Helvetica" panose="020B0504020202030204" pitchFamily="34" charset="0"/>
              </a:endParaRPr>
            </a:p>
          </p:txBody>
        </p:sp>
        <p:sp>
          <p:nvSpPr>
            <p:cNvPr id="40" name="Oval 41">
              <a:extLst>
                <a:ext uri="{FF2B5EF4-FFF2-40B4-BE49-F238E27FC236}">
                  <a16:creationId xmlns:a16="http://schemas.microsoft.com/office/drawing/2014/main" id="{4CD247C9-C276-410F-8BF3-5E0B6E0CD186}"/>
                </a:ext>
              </a:extLst>
            </p:cNvPr>
            <p:cNvSpPr/>
            <p:nvPr/>
          </p:nvSpPr>
          <p:spPr>
            <a:xfrm flipH="1">
              <a:off x="8603054" y="4970624"/>
              <a:ext cx="45011" cy="38734"/>
            </a:xfrm>
            <a:prstGeom prst="ellipse">
              <a:avLst/>
            </a:prstGeom>
            <a:solidFill>
              <a:srgbClr val="6AE4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Helvetica" panose="020B0504020202030204" pitchFamily="34" charset="0"/>
              </a:endParaRPr>
            </a:p>
          </p:txBody>
        </p:sp>
        <p:sp>
          <p:nvSpPr>
            <p:cNvPr id="41" name="Triángulo rectángulo 40"/>
            <p:cNvSpPr/>
            <p:nvPr/>
          </p:nvSpPr>
          <p:spPr>
            <a:xfrm rot="10800000" flipH="1">
              <a:off x="8186795" y="3327832"/>
              <a:ext cx="1025355" cy="460596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latin typeface="Helvetica" panose="020B0504020202030204" pitchFamily="34" charset="0"/>
              </a:endParaRPr>
            </a:p>
          </p:txBody>
        </p:sp>
        <p:sp>
          <p:nvSpPr>
            <p:cNvPr id="66" name="Rectángulo 9"/>
            <p:cNvSpPr txBox="1"/>
            <p:nvPr/>
          </p:nvSpPr>
          <p:spPr>
            <a:xfrm>
              <a:off x="7828496" y="4555054"/>
              <a:ext cx="1741952" cy="307777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2800" b="1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CO" sz="1400" dirty="0">
                  <a:solidFill>
                    <a:schemeClr val="tx1"/>
                  </a:solidFill>
                  <a:latin typeface="Helvetica" panose="020B0504020202030204" pitchFamily="34" charset="0"/>
                </a:rPr>
                <a:t>Banco</a:t>
              </a:r>
              <a:endParaRPr sz="1400" dirty="0">
                <a:solidFill>
                  <a:schemeClr val="tx1"/>
                </a:solidFill>
                <a:latin typeface="Helvetica" panose="020B0504020202030204" pitchFamily="34" charset="0"/>
              </a:endParaRPr>
            </a:p>
          </p:txBody>
        </p:sp>
        <p:pic>
          <p:nvPicPr>
            <p:cNvPr id="44" name="Imagen 4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1" r="26774" b="18853"/>
            <a:stretch/>
          </p:blipFill>
          <p:spPr>
            <a:xfrm>
              <a:off x="8017184" y="3084912"/>
              <a:ext cx="1394832" cy="2149912"/>
            </a:xfrm>
            <a:prstGeom prst="rect">
              <a:avLst/>
            </a:prstGeom>
          </p:spPr>
        </p:pic>
      </p:grpSp>
      <p:cxnSp>
        <p:nvCxnSpPr>
          <p:cNvPr id="4" name="Conector angular 3"/>
          <p:cNvCxnSpPr>
            <a:endCxn id="72" idx="2"/>
          </p:cNvCxnSpPr>
          <p:nvPr/>
        </p:nvCxnSpPr>
        <p:spPr>
          <a:xfrm flipV="1">
            <a:off x="8034422" y="1802751"/>
            <a:ext cx="2612556" cy="2372176"/>
          </a:xfrm>
          <a:prstGeom prst="bentConnector3">
            <a:avLst>
              <a:gd name="adj1" fmla="val 1418"/>
            </a:avLst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upo 95"/>
          <p:cNvGrpSpPr/>
          <p:nvPr/>
        </p:nvGrpSpPr>
        <p:grpSpPr>
          <a:xfrm>
            <a:off x="10112153" y="2497773"/>
            <a:ext cx="1217576" cy="1209306"/>
            <a:chOff x="3406612" y="1867771"/>
            <a:chExt cx="1673840" cy="1673838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42FFFE97-DD40-40F2-9C24-24D1BDA39EC8}"/>
                </a:ext>
              </a:extLst>
            </p:cNvPr>
            <p:cNvSpPr/>
            <p:nvPr/>
          </p:nvSpPr>
          <p:spPr>
            <a:xfrm>
              <a:off x="3519154" y="1980312"/>
              <a:ext cx="1448755" cy="1448755"/>
            </a:xfrm>
            <a:prstGeom prst="ellipse">
              <a:avLst/>
            </a:prstGeom>
            <a:solidFill>
              <a:srgbClr val="69C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latin typeface="Helvetica" panose="020B0504020202030204" pitchFamily="34" charset="0"/>
              </a:endParaRPr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1101CA88-05D8-41AC-AD18-23AD3473C2A1}"/>
                </a:ext>
              </a:extLst>
            </p:cNvPr>
            <p:cNvSpPr/>
            <p:nvPr/>
          </p:nvSpPr>
          <p:spPr>
            <a:xfrm>
              <a:off x="3744238" y="2191329"/>
              <a:ext cx="1026724" cy="1026724"/>
            </a:xfrm>
            <a:prstGeom prst="ellipse">
              <a:avLst/>
            </a:prstGeom>
            <a:gradFill>
              <a:gsLst>
                <a:gs pos="38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latin typeface="Helvetica" panose="020B0504020202030204" pitchFamily="34" charset="0"/>
              </a:endParaRPr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F507236C-95A0-4BB7-A75F-B0CB203C2A30}"/>
                </a:ext>
              </a:extLst>
            </p:cNvPr>
            <p:cNvSpPr/>
            <p:nvPr/>
          </p:nvSpPr>
          <p:spPr>
            <a:xfrm>
              <a:off x="3406612" y="1867771"/>
              <a:ext cx="1673840" cy="1673838"/>
            </a:xfrm>
            <a:prstGeom prst="ellipse">
              <a:avLst/>
            </a:prstGeom>
            <a:noFill/>
            <a:ln w="19050">
              <a:solidFill>
                <a:srgbClr val="69CEE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latin typeface="Helvetica" panose="020B050402020203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9670721" y="4052453"/>
            <a:ext cx="1202556" cy="1203238"/>
            <a:chOff x="6950904" y="1867337"/>
            <a:chExt cx="1673840" cy="1673838"/>
          </a:xfrm>
        </p:grpSpPr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22CE86FD-5938-4605-A42D-7C9114937916}"/>
                </a:ext>
              </a:extLst>
            </p:cNvPr>
            <p:cNvSpPr/>
            <p:nvPr/>
          </p:nvSpPr>
          <p:spPr>
            <a:xfrm>
              <a:off x="7063446" y="1979878"/>
              <a:ext cx="1448755" cy="1448755"/>
            </a:xfrm>
            <a:prstGeom prst="ellipse">
              <a:avLst/>
            </a:prstGeom>
            <a:solidFill>
              <a:srgbClr val="B71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latin typeface="Helvetica" panose="020B0504020202030204" pitchFamily="34" charset="0"/>
              </a:endParaRP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F6C8E726-495B-41ED-A785-52133FFE6107}"/>
                </a:ext>
              </a:extLst>
            </p:cNvPr>
            <p:cNvSpPr/>
            <p:nvPr/>
          </p:nvSpPr>
          <p:spPr>
            <a:xfrm>
              <a:off x="7288530" y="2190895"/>
              <a:ext cx="1026724" cy="1026724"/>
            </a:xfrm>
            <a:prstGeom prst="ellipse">
              <a:avLst/>
            </a:prstGeom>
            <a:gradFill>
              <a:gsLst>
                <a:gs pos="38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latin typeface="Helvetica" panose="020B0504020202030204" pitchFamily="34" charset="0"/>
              </a:endParaRPr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07D2A337-EE41-4935-882F-9C22EEF357D7}"/>
                </a:ext>
              </a:extLst>
            </p:cNvPr>
            <p:cNvSpPr/>
            <p:nvPr/>
          </p:nvSpPr>
          <p:spPr>
            <a:xfrm>
              <a:off x="6950904" y="1867337"/>
              <a:ext cx="1673840" cy="1673838"/>
            </a:xfrm>
            <a:prstGeom prst="ellipse">
              <a:avLst/>
            </a:prstGeom>
            <a:noFill/>
            <a:ln w="19050">
              <a:solidFill>
                <a:srgbClr val="B716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latin typeface="Helvetica" panose="020B050402020203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0646978" y="1191816"/>
            <a:ext cx="1296819" cy="1221870"/>
            <a:chOff x="5199860" y="2409269"/>
            <a:chExt cx="1673840" cy="1673838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CDA9EDF7-2357-455B-8E6D-16B3D7BBD5D4}"/>
                </a:ext>
              </a:extLst>
            </p:cNvPr>
            <p:cNvSpPr/>
            <p:nvPr/>
          </p:nvSpPr>
          <p:spPr>
            <a:xfrm>
              <a:off x="5312402" y="2521810"/>
              <a:ext cx="1448755" cy="1448755"/>
            </a:xfrm>
            <a:prstGeom prst="ellipse">
              <a:avLst/>
            </a:prstGeom>
            <a:solidFill>
              <a:srgbClr val="046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latin typeface="Helvetica" panose="020B0504020202030204" pitchFamily="34" charset="0"/>
              </a:endParaRPr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837C5D53-4F9F-49F8-8DB9-82C6BF67833F}"/>
                </a:ext>
              </a:extLst>
            </p:cNvPr>
            <p:cNvSpPr/>
            <p:nvPr/>
          </p:nvSpPr>
          <p:spPr>
            <a:xfrm>
              <a:off x="5537486" y="2732827"/>
              <a:ext cx="1026724" cy="1026724"/>
            </a:xfrm>
            <a:prstGeom prst="ellipse">
              <a:avLst/>
            </a:prstGeom>
            <a:gradFill>
              <a:gsLst>
                <a:gs pos="38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latin typeface="Helvetica" panose="020B0504020202030204" pitchFamily="34" charset="0"/>
              </a:endParaRPr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3FF5552E-1008-4CE0-B01D-1C60889D2C79}"/>
                </a:ext>
              </a:extLst>
            </p:cNvPr>
            <p:cNvSpPr/>
            <p:nvPr/>
          </p:nvSpPr>
          <p:spPr>
            <a:xfrm>
              <a:off x="5199860" y="2409269"/>
              <a:ext cx="1673840" cy="1673838"/>
            </a:xfrm>
            <a:prstGeom prst="ellipse">
              <a:avLst/>
            </a:prstGeom>
            <a:noFill/>
            <a:ln w="19050">
              <a:solidFill>
                <a:srgbClr val="046D9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latin typeface="Helvetica" panose="020B0504020202030204" pitchFamily="34" charset="0"/>
              </a:endParaRPr>
            </a:p>
          </p:txBody>
        </p:sp>
      </p:grpSp>
      <p:sp>
        <p:nvSpPr>
          <p:cNvPr id="79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8233988" y="1124543"/>
            <a:ext cx="255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spc="-20" dirty="0">
                <a:solidFill>
                  <a:srgbClr val="0070C0"/>
                </a:solidFill>
                <a:latin typeface="Helvetica" panose="020B0504020202030204" pitchFamily="34" charset="0"/>
                <a:cs typeface="Arial" pitchFamily="34" charset="0"/>
              </a:rPr>
              <a:t>“</a:t>
            </a:r>
            <a:r>
              <a:rPr lang="es-ES" sz="1400" b="1" spc="-20" dirty="0" err="1">
                <a:solidFill>
                  <a:srgbClr val="0070C0"/>
                </a:solidFill>
                <a:latin typeface="Helvetica" panose="020B0504020202030204" pitchFamily="34" charset="0"/>
                <a:cs typeface="Arial" pitchFamily="34" charset="0"/>
              </a:rPr>
              <a:t>Banking</a:t>
            </a:r>
            <a:r>
              <a:rPr lang="es-ES" sz="1400" b="1" spc="-20" dirty="0">
                <a:solidFill>
                  <a:srgbClr val="0070C0"/>
                </a:solidFill>
                <a:latin typeface="Helvetica" panose="020B0504020202030204" pitchFamily="34" charset="0"/>
                <a:cs typeface="Arial" pitchFamily="34" charset="0"/>
              </a:rPr>
              <a:t>-as-a-</a:t>
            </a:r>
            <a:r>
              <a:rPr lang="es-ES" sz="1400" b="1" spc="-20" dirty="0" err="1">
                <a:solidFill>
                  <a:srgbClr val="0070C0"/>
                </a:solidFill>
                <a:latin typeface="Helvetica" panose="020B0504020202030204" pitchFamily="34" charset="0"/>
                <a:cs typeface="Arial" pitchFamily="34" charset="0"/>
              </a:rPr>
              <a:t>Lifestyle</a:t>
            </a:r>
            <a:r>
              <a:rPr lang="es-ES" sz="1400" b="1" spc="-20" dirty="0">
                <a:solidFill>
                  <a:srgbClr val="0070C0"/>
                </a:solidFill>
                <a:latin typeface="Helvetica" panose="020B0504020202030204" pitchFamily="34" charset="0"/>
                <a:cs typeface="Arial" pitchFamily="34" charset="0"/>
              </a:rPr>
              <a:t>”</a:t>
            </a:r>
            <a:endParaRPr lang="en-US" sz="1400" b="1" spc="-20" dirty="0">
              <a:solidFill>
                <a:srgbClr val="0070C0"/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81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8205892" y="1370836"/>
            <a:ext cx="277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Banca como estilo de vida</a:t>
            </a:r>
            <a:endParaRPr lang="en-US" sz="1400" spc="-2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83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9641331" y="5323659"/>
            <a:ext cx="252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spc="-20" dirty="0">
                <a:solidFill>
                  <a:schemeClr val="accent6"/>
                </a:solidFill>
                <a:latin typeface="Helvetica" panose="020B0504020202030204" pitchFamily="34" charset="0"/>
                <a:cs typeface="Arial" pitchFamily="34" charset="0"/>
              </a:rPr>
              <a:t>“</a:t>
            </a:r>
            <a:r>
              <a:rPr lang="es-ES" sz="1400" b="1" spc="-20" dirty="0" err="1">
                <a:solidFill>
                  <a:schemeClr val="accent6"/>
                </a:solidFill>
                <a:latin typeface="Helvetica" panose="020B0504020202030204" pitchFamily="34" charset="0"/>
                <a:cs typeface="Arial" pitchFamily="34" charset="0"/>
              </a:rPr>
              <a:t>Banking</a:t>
            </a:r>
            <a:r>
              <a:rPr lang="es-ES" sz="1400" b="1" spc="-20" dirty="0">
                <a:solidFill>
                  <a:schemeClr val="accent6"/>
                </a:solidFill>
                <a:latin typeface="Helvetica" panose="020B0504020202030204" pitchFamily="34" charset="0"/>
                <a:cs typeface="Arial" pitchFamily="34" charset="0"/>
              </a:rPr>
              <a:t>-as-a-</a:t>
            </a:r>
            <a:r>
              <a:rPr lang="es-ES" sz="1400" b="1" spc="-20" dirty="0" err="1">
                <a:solidFill>
                  <a:schemeClr val="accent6"/>
                </a:solidFill>
                <a:latin typeface="Helvetica" panose="020B0504020202030204" pitchFamily="34" charset="0"/>
                <a:cs typeface="Arial" pitchFamily="34" charset="0"/>
              </a:rPr>
              <a:t>Product</a:t>
            </a:r>
            <a:r>
              <a:rPr lang="es-ES" sz="1400" b="1" spc="-20" dirty="0">
                <a:solidFill>
                  <a:schemeClr val="accent6"/>
                </a:solidFill>
                <a:latin typeface="Helvetica" panose="020B0504020202030204" pitchFamily="34" charset="0"/>
                <a:cs typeface="Arial" pitchFamily="34" charset="0"/>
              </a:rPr>
              <a:t>”</a:t>
            </a:r>
            <a:endParaRPr lang="en-US" sz="1400" b="1" spc="-20" dirty="0">
              <a:solidFill>
                <a:schemeClr val="accent6"/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85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9689123" y="5583671"/>
            <a:ext cx="244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Banca como un producto</a:t>
            </a:r>
            <a:endParaRPr lang="en-US" sz="1400" spc="-2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grpSp>
        <p:nvGrpSpPr>
          <p:cNvPr id="101" name="Grupo 100"/>
          <p:cNvGrpSpPr/>
          <p:nvPr/>
        </p:nvGrpSpPr>
        <p:grpSpPr>
          <a:xfrm>
            <a:off x="9357769" y="5384110"/>
            <a:ext cx="366436" cy="330687"/>
            <a:chOff x="9722852" y="4286163"/>
            <a:chExt cx="366436" cy="330687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3B666B2E-0715-4123-B4D8-8593813F91B6}"/>
                </a:ext>
              </a:extLst>
            </p:cNvPr>
            <p:cNvSpPr/>
            <p:nvPr/>
          </p:nvSpPr>
          <p:spPr>
            <a:xfrm>
              <a:off x="9722852" y="4286163"/>
              <a:ext cx="343642" cy="330687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504020202030204" pitchFamily="34" charset="0"/>
                <a:sym typeface="Arial"/>
              </a:endParaRPr>
            </a:p>
          </p:txBody>
        </p:sp>
        <p:sp>
          <p:nvSpPr>
            <p:cNvPr id="86" name="TextBox 30">
              <a:extLst>
                <a:ext uri="{FF2B5EF4-FFF2-40B4-BE49-F238E27FC236}">
                  <a16:creationId xmlns:a16="http://schemas.microsoft.com/office/drawing/2014/main" id="{B5042B82-B29E-4FEB-BE03-E2D19E83B2D7}"/>
                </a:ext>
              </a:extLst>
            </p:cNvPr>
            <p:cNvSpPr txBox="1"/>
            <p:nvPr/>
          </p:nvSpPr>
          <p:spPr>
            <a:xfrm>
              <a:off x="9731179" y="4293980"/>
              <a:ext cx="358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spc="-20" dirty="0">
                  <a:solidFill>
                    <a:schemeClr val="bg1"/>
                  </a:solidFill>
                  <a:latin typeface="Helvetica" panose="020B0504020202030204" pitchFamily="34" charset="0"/>
                  <a:cs typeface="Arial" pitchFamily="34" charset="0"/>
                </a:rPr>
                <a:t>1</a:t>
              </a:r>
              <a:endParaRPr lang="en-US" sz="1400" b="1" spc="-20" dirty="0">
                <a:solidFill>
                  <a:schemeClr val="bg1"/>
                </a:solidFill>
                <a:latin typeface="Helvetica" panose="020B0504020202030204" pitchFamily="34" charset="0"/>
                <a:cs typeface="Arial" pitchFamily="34" charset="0"/>
              </a:endParaRPr>
            </a:p>
          </p:txBody>
        </p:sp>
      </p:grpSp>
      <p:cxnSp>
        <p:nvCxnSpPr>
          <p:cNvPr id="87" name="Conector angular 86"/>
          <p:cNvCxnSpPr/>
          <p:nvPr/>
        </p:nvCxnSpPr>
        <p:spPr>
          <a:xfrm rot="5400000" flipH="1" flipV="1">
            <a:off x="9323413" y="3230273"/>
            <a:ext cx="85462" cy="1811711"/>
          </a:xfrm>
          <a:prstGeom prst="bentConnector3">
            <a:avLst>
              <a:gd name="adj1" fmla="val 367487"/>
            </a:avLst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angular 92"/>
          <p:cNvCxnSpPr>
            <a:endCxn id="69" idx="2"/>
          </p:cNvCxnSpPr>
          <p:nvPr/>
        </p:nvCxnSpPr>
        <p:spPr>
          <a:xfrm flipV="1">
            <a:off x="8247636" y="3102426"/>
            <a:ext cx="1864517" cy="1078450"/>
          </a:xfrm>
          <a:prstGeom prst="bentConnector3">
            <a:avLst>
              <a:gd name="adj1" fmla="val 2422"/>
            </a:avLst>
          </a:prstGeom>
          <a:ln w="76200">
            <a:solidFill>
              <a:srgbClr val="69CE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upo 119"/>
          <p:cNvGrpSpPr/>
          <p:nvPr/>
        </p:nvGrpSpPr>
        <p:grpSpPr>
          <a:xfrm>
            <a:off x="8310369" y="2344343"/>
            <a:ext cx="343642" cy="330687"/>
            <a:chOff x="8237281" y="1316314"/>
            <a:chExt cx="343642" cy="330687"/>
          </a:xfrm>
        </p:grpSpPr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3B666B2E-0715-4123-B4D8-8593813F91B6}"/>
                </a:ext>
              </a:extLst>
            </p:cNvPr>
            <p:cNvSpPr/>
            <p:nvPr/>
          </p:nvSpPr>
          <p:spPr>
            <a:xfrm>
              <a:off x="8237281" y="1316314"/>
              <a:ext cx="343642" cy="330687"/>
            </a:xfrm>
            <a:prstGeom prst="ellipse">
              <a:avLst/>
            </a:prstGeom>
            <a:solidFill>
              <a:srgbClr val="69CEE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504020202030204" pitchFamily="34" charset="0"/>
                <a:sym typeface="Arial"/>
              </a:endParaRPr>
            </a:p>
          </p:txBody>
        </p:sp>
        <p:sp>
          <p:nvSpPr>
            <p:cNvPr id="116" name="TextBox 30">
              <a:extLst>
                <a:ext uri="{FF2B5EF4-FFF2-40B4-BE49-F238E27FC236}">
                  <a16:creationId xmlns:a16="http://schemas.microsoft.com/office/drawing/2014/main" id="{B5042B82-B29E-4FEB-BE03-E2D19E83B2D7}"/>
                </a:ext>
              </a:extLst>
            </p:cNvPr>
            <p:cNvSpPr txBox="1"/>
            <p:nvPr/>
          </p:nvSpPr>
          <p:spPr>
            <a:xfrm>
              <a:off x="8245608" y="1324131"/>
              <a:ext cx="2489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spc="-20" dirty="0">
                  <a:solidFill>
                    <a:schemeClr val="bg1"/>
                  </a:solidFill>
                  <a:latin typeface="Helvetica" panose="020B0504020202030204" pitchFamily="34" charset="0"/>
                  <a:cs typeface="Arial" pitchFamily="34" charset="0"/>
                </a:rPr>
                <a:t>2</a:t>
              </a:r>
              <a:endParaRPr lang="en-US" sz="1400" b="1" spc="-20" dirty="0">
                <a:solidFill>
                  <a:schemeClr val="bg1"/>
                </a:solidFill>
                <a:latin typeface="Helvetica" panose="020B0504020202030204" pitchFamily="34" charset="0"/>
                <a:cs typeface="Arial" pitchFamily="34" charset="0"/>
              </a:endParaRPr>
            </a:p>
          </p:txBody>
        </p:sp>
      </p:grpSp>
      <p:sp>
        <p:nvSpPr>
          <p:cNvPr id="121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8629173" y="2219797"/>
            <a:ext cx="2550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spc="-20" dirty="0">
                <a:solidFill>
                  <a:srgbClr val="69CEE9"/>
                </a:solidFill>
                <a:latin typeface="Helvetica" panose="020B0504020202030204" pitchFamily="34" charset="0"/>
                <a:cs typeface="Arial" pitchFamily="34" charset="0"/>
              </a:rPr>
              <a:t>“</a:t>
            </a:r>
            <a:r>
              <a:rPr lang="es-ES" sz="1400" b="1" spc="-20" dirty="0" err="1">
                <a:solidFill>
                  <a:srgbClr val="69CEE9"/>
                </a:solidFill>
                <a:latin typeface="Helvetica" panose="020B0504020202030204" pitchFamily="34" charset="0"/>
                <a:cs typeface="Arial" pitchFamily="34" charset="0"/>
              </a:rPr>
              <a:t>Banking</a:t>
            </a:r>
            <a:r>
              <a:rPr lang="es-ES" sz="1400" b="1" spc="-20" dirty="0">
                <a:solidFill>
                  <a:srgbClr val="69CEE9"/>
                </a:solidFill>
                <a:latin typeface="Helvetica" panose="020B0504020202030204" pitchFamily="34" charset="0"/>
                <a:cs typeface="Arial" pitchFamily="34" charset="0"/>
              </a:rPr>
              <a:t>-as-a-</a:t>
            </a:r>
            <a:r>
              <a:rPr lang="es-ES" sz="1400" b="1" spc="-20" dirty="0" err="1">
                <a:solidFill>
                  <a:srgbClr val="69CEE9"/>
                </a:solidFill>
                <a:latin typeface="Helvetica" panose="020B0504020202030204" pitchFamily="34" charset="0"/>
                <a:cs typeface="Arial" pitchFamily="34" charset="0"/>
              </a:rPr>
              <a:t>Service</a:t>
            </a:r>
            <a:r>
              <a:rPr lang="es-ES" sz="1400" b="1" spc="-20" dirty="0">
                <a:solidFill>
                  <a:srgbClr val="69CEE9"/>
                </a:solidFill>
                <a:latin typeface="Helvetica" panose="020B0504020202030204" pitchFamily="34" charset="0"/>
                <a:cs typeface="Arial" pitchFamily="34" charset="0"/>
              </a:rPr>
              <a:t>”</a:t>
            </a:r>
            <a:endParaRPr lang="en-US" sz="1400" b="1" spc="-20" dirty="0">
              <a:solidFill>
                <a:srgbClr val="69CEE9"/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sp>
        <p:nvSpPr>
          <p:cNvPr id="122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8656931" y="2493380"/>
            <a:ext cx="1421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504020202030204" pitchFamily="34" charset="0"/>
                <a:cs typeface="Arial" pitchFamily="34" charset="0"/>
              </a:rPr>
              <a:t>Banca como un servicio</a:t>
            </a:r>
            <a:endParaRPr lang="en-US" sz="1400" spc="-2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504020202030204" pitchFamily="34" charset="0"/>
              <a:cs typeface="Arial" pitchFamily="34" charset="0"/>
            </a:endParaRPr>
          </a:p>
        </p:txBody>
      </p:sp>
      <p:pic>
        <p:nvPicPr>
          <p:cNvPr id="126" name="Gráfico 57" descr="Reseña de cliente">
            <a:extLst>
              <a:ext uri="{FF2B5EF4-FFF2-40B4-BE49-F238E27FC236}">
                <a16:creationId xmlns:a16="http://schemas.microsoft.com/office/drawing/2014/main" id="{76135A04-A804-4426-AFCE-EC51C13F8A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22370" y="1538309"/>
            <a:ext cx="546034" cy="546344"/>
          </a:xfrm>
          <a:prstGeom prst="rect">
            <a:avLst/>
          </a:prstGeom>
        </p:spPr>
      </p:pic>
      <p:pic>
        <p:nvPicPr>
          <p:cNvPr id="127" name="Gráfico 18" descr="Internet de las cosas">
            <a:extLst>
              <a:ext uri="{FF2B5EF4-FFF2-40B4-BE49-F238E27FC236}">
                <a16:creationId xmlns:a16="http://schemas.microsoft.com/office/drawing/2014/main" id="{0FF6EBA6-F05C-4A55-BC8B-83B6DF7945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3509" y="2818362"/>
            <a:ext cx="581324" cy="547727"/>
          </a:xfrm>
          <a:prstGeom prst="rect">
            <a:avLst/>
          </a:prstGeom>
        </p:spPr>
      </p:pic>
      <p:pic>
        <p:nvPicPr>
          <p:cNvPr id="128" name="Imagen 127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4"/>
          <a:stretch/>
        </p:blipFill>
        <p:spPr>
          <a:xfrm>
            <a:off x="10023344" y="4404014"/>
            <a:ext cx="546229" cy="4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9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49" t="10500" r="450" b="1446"/>
          <a:stretch/>
        </p:blipFill>
        <p:spPr>
          <a:xfrm>
            <a:off x="1585609" y="2064792"/>
            <a:ext cx="7120467" cy="4123267"/>
          </a:xfrm>
          <a:prstGeom prst="rect">
            <a:avLst/>
          </a:prstGeom>
        </p:spPr>
      </p:pic>
      <p:sp>
        <p:nvSpPr>
          <p:cNvPr id="72" name="Shape 66"/>
          <p:cNvSpPr txBox="1">
            <a:spLocks/>
          </p:cNvSpPr>
          <p:nvPr/>
        </p:nvSpPr>
        <p:spPr>
          <a:xfrm>
            <a:off x="1719349" y="6239747"/>
            <a:ext cx="5324845" cy="3429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 eaLnBrk="0" hangingPunct="0">
              <a:buClr>
                <a:schemeClr val="dk1"/>
              </a:buClr>
              <a:buSzPts val="1100"/>
            </a:pPr>
            <a:r>
              <a:rPr lang="es-ES" sz="1000" dirty="0">
                <a:solidFill>
                  <a:srgbClr val="404040"/>
                </a:solidFill>
                <a:latin typeface="Helvetica" panose="020B0504020202030204" pitchFamily="34" charset="0"/>
              </a:rPr>
              <a:t>Fuente: Banco Mundial.</a:t>
            </a:r>
          </a:p>
        </p:txBody>
      </p:sp>
      <p:sp>
        <p:nvSpPr>
          <p:cNvPr id="98" name="Marcador de número de diapositiva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621A4-F840-4FB5-ADAC-B68FE90EA2B3}" type="slidenum">
              <a:rPr lang="es-CO" smtClean="0"/>
              <a:pPr/>
              <a:t>4</a:t>
            </a:fld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BE8C1E-7544-43A1-ABE7-FDE2AAE8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20" y="42995"/>
            <a:ext cx="11993357" cy="1249409"/>
          </a:xfrm>
        </p:spPr>
        <p:txBody>
          <a:bodyPr/>
          <a:lstStyle/>
          <a:p>
            <a:r>
              <a:rPr lang="es-CO" dirty="0"/>
              <a:t>En el mundo, las </a:t>
            </a:r>
            <a:r>
              <a:rPr lang="es-CO" dirty="0">
                <a:solidFill>
                  <a:srgbClr val="2EB7FF"/>
                </a:solidFill>
              </a:rPr>
              <a:t>sucursales bancarias</a:t>
            </a:r>
            <a:r>
              <a:rPr lang="es-CO" dirty="0"/>
              <a:t> vienen en descenso desde hace varios años, permitiendo eficiencias operativas</a:t>
            </a:r>
          </a:p>
        </p:txBody>
      </p:sp>
      <p:sp>
        <p:nvSpPr>
          <p:cNvPr id="101" name="Text Box 2">
            <a:extLst>
              <a:ext uri="{FF2B5EF4-FFF2-40B4-BE49-F238E27FC236}">
                <a16:creationId xmlns:a16="http://schemas.microsoft.com/office/drawing/2014/main" id="{FE87CCB3-F785-4F66-962F-5D5921290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574" y="1349061"/>
            <a:ext cx="646853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CO" sz="1900" b="1" dirty="0">
                <a:solidFill>
                  <a:srgbClr val="02168A"/>
                </a:solidFill>
                <a:latin typeface="Helvetica" panose="020B0504020202030204" pitchFamily="34" charset="0"/>
                <a:ea typeface="Roboto" panose="02000000000000000000" pitchFamily="2" charset="0"/>
              </a:rPr>
              <a:t>Número de sucursales bancarias en América Latina</a:t>
            </a:r>
          </a:p>
          <a:p>
            <a:pPr algn="ctr"/>
            <a:r>
              <a:rPr lang="es-CO" sz="1400" dirty="0">
                <a:solidFill>
                  <a:srgbClr val="02168A"/>
                </a:solidFill>
                <a:latin typeface="Helvetica" panose="020B0504020202030204" pitchFamily="34" charset="0"/>
                <a:ea typeface="Roboto" panose="02000000000000000000" pitchFamily="2" charset="0"/>
              </a:rPr>
              <a:t>(por cada 100.000 adultos)</a:t>
            </a:r>
            <a:endParaRPr lang="es-CO" sz="2000" dirty="0">
              <a:solidFill>
                <a:srgbClr val="02168A"/>
              </a:solidFill>
              <a:latin typeface="Helvetica" panose="020B0504020202030204" pitchFamily="34" charset="0"/>
              <a:ea typeface="Roboto" panose="02000000000000000000" pitchFamily="2" charset="0"/>
            </a:endParaRPr>
          </a:p>
        </p:txBody>
      </p:sp>
      <p:sp>
        <p:nvSpPr>
          <p:cNvPr id="107" name="Rectángulo 9"/>
          <p:cNvSpPr txBox="1"/>
          <p:nvPr/>
        </p:nvSpPr>
        <p:spPr>
          <a:xfrm>
            <a:off x="9922777" y="4830435"/>
            <a:ext cx="852845" cy="3385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600" dirty="0">
                <a:solidFill>
                  <a:schemeClr val="tx1"/>
                </a:solidFill>
                <a:latin typeface="Helvetica" panose="020B0504020202030204" pitchFamily="34" charset="0"/>
              </a:rPr>
              <a:t>10%</a:t>
            </a:r>
          </a:p>
        </p:txBody>
      </p:sp>
      <p:pic>
        <p:nvPicPr>
          <p:cNvPr id="108" name="Imagen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01" y="4842792"/>
            <a:ext cx="371844" cy="371844"/>
          </a:xfrm>
          <a:prstGeom prst="rect">
            <a:avLst/>
          </a:prstGeom>
        </p:spPr>
      </p:pic>
      <p:pic>
        <p:nvPicPr>
          <p:cNvPr id="109" name="Imagen 10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2"/>
          <a:stretch/>
        </p:blipFill>
        <p:spPr>
          <a:xfrm>
            <a:off x="8754745" y="3581197"/>
            <a:ext cx="398861" cy="372600"/>
          </a:xfrm>
          <a:prstGeom prst="rect">
            <a:avLst/>
          </a:prstGeom>
        </p:spPr>
      </p:pic>
      <p:pic>
        <p:nvPicPr>
          <p:cNvPr id="110" name="Imagen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26" y="5200995"/>
            <a:ext cx="371845" cy="371845"/>
          </a:xfrm>
          <a:prstGeom prst="rect">
            <a:avLst/>
          </a:prstGeom>
        </p:spPr>
      </p:pic>
      <p:pic>
        <p:nvPicPr>
          <p:cNvPr id="112" name="Imagen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63" y="3077301"/>
            <a:ext cx="372600" cy="372600"/>
          </a:xfrm>
          <a:prstGeom prst="rect">
            <a:avLst/>
          </a:prstGeom>
        </p:spPr>
      </p:pic>
      <p:sp>
        <p:nvSpPr>
          <p:cNvPr id="9" name="Flecha arriba 8"/>
          <p:cNvSpPr/>
          <p:nvPr/>
        </p:nvSpPr>
        <p:spPr>
          <a:xfrm flipV="1">
            <a:off x="9896751" y="4891898"/>
            <a:ext cx="181495" cy="26762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Helvetica" panose="020B0504020202030204" pitchFamily="34" charset="0"/>
            </a:endParaRPr>
          </a:p>
        </p:txBody>
      </p:sp>
      <p:sp>
        <p:nvSpPr>
          <p:cNvPr id="118" name="Text Box 2">
            <a:extLst>
              <a:ext uri="{FF2B5EF4-FFF2-40B4-BE49-F238E27FC236}">
                <a16:creationId xmlns:a16="http://schemas.microsoft.com/office/drawing/2014/main" id="{FE87CCB3-F785-4F66-962F-5D5921290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262" y="5249446"/>
            <a:ext cx="8232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CO" sz="1100" b="1" dirty="0">
                <a:latin typeface="Helvetica" panose="020B0504020202030204" pitchFamily="34" charset="0"/>
                <a:ea typeface="Roboto" panose="02000000000000000000" pitchFamily="2" charset="0"/>
              </a:rPr>
              <a:t>México</a:t>
            </a:r>
          </a:p>
        </p:txBody>
      </p:sp>
      <p:sp>
        <p:nvSpPr>
          <p:cNvPr id="121" name="Text Box 2">
            <a:extLst>
              <a:ext uri="{FF2B5EF4-FFF2-40B4-BE49-F238E27FC236}">
                <a16:creationId xmlns:a16="http://schemas.microsoft.com/office/drawing/2014/main" id="{FE87CCB3-F785-4F66-962F-5D5921290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1" y="3650675"/>
            <a:ext cx="8232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CO" sz="1100" b="1" dirty="0">
                <a:latin typeface="Helvetica" panose="020B0504020202030204" pitchFamily="34" charset="0"/>
                <a:ea typeface="Roboto" panose="02000000000000000000" pitchFamily="2" charset="0"/>
              </a:rPr>
              <a:t>Brasil</a:t>
            </a:r>
          </a:p>
        </p:txBody>
      </p:sp>
      <p:sp>
        <p:nvSpPr>
          <p:cNvPr id="122" name="Text Box 2">
            <a:extLst>
              <a:ext uri="{FF2B5EF4-FFF2-40B4-BE49-F238E27FC236}">
                <a16:creationId xmlns:a16="http://schemas.microsoft.com/office/drawing/2014/main" id="{FE87CCB3-F785-4F66-962F-5D5921290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1263" y="4897909"/>
            <a:ext cx="8232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CO" sz="1100" b="1" dirty="0">
                <a:latin typeface="Helvetica" panose="020B0504020202030204" pitchFamily="34" charset="0"/>
                <a:ea typeface="Roboto" panose="02000000000000000000" pitchFamily="2" charset="0"/>
              </a:rPr>
              <a:t>Colombia</a:t>
            </a:r>
          </a:p>
        </p:txBody>
      </p:sp>
      <p:sp>
        <p:nvSpPr>
          <p:cNvPr id="123" name="Text Box 2">
            <a:extLst>
              <a:ext uri="{FF2B5EF4-FFF2-40B4-BE49-F238E27FC236}">
                <a16:creationId xmlns:a16="http://schemas.microsoft.com/office/drawing/2014/main" id="{FE87CCB3-F785-4F66-962F-5D5921290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265" y="5593574"/>
            <a:ext cx="9150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CO" sz="1100" b="1" dirty="0">
                <a:latin typeface="Helvetica" panose="020B0504020202030204" pitchFamily="34" charset="0"/>
                <a:ea typeface="Roboto" panose="02000000000000000000" pitchFamily="2" charset="0"/>
              </a:rPr>
              <a:t>Chile</a:t>
            </a:r>
          </a:p>
        </p:txBody>
      </p:sp>
      <p:sp>
        <p:nvSpPr>
          <p:cNvPr id="124" name="Text Box 2">
            <a:extLst>
              <a:ext uri="{FF2B5EF4-FFF2-40B4-BE49-F238E27FC236}">
                <a16:creationId xmlns:a16="http://schemas.microsoft.com/office/drawing/2014/main" id="{FE87CCB3-F785-4F66-962F-5D5921290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9520" y="3145300"/>
            <a:ext cx="8232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CO" sz="1100" b="1" dirty="0">
                <a:latin typeface="Helvetica" panose="020B0504020202030204" pitchFamily="34" charset="0"/>
                <a:ea typeface="Roboto" panose="02000000000000000000" pitchFamily="2" charset="0"/>
              </a:rPr>
              <a:t>Panamá</a:t>
            </a:r>
          </a:p>
        </p:txBody>
      </p:sp>
      <p:pic>
        <p:nvPicPr>
          <p:cNvPr id="1030" name="Picture 6" descr="Chile Flag Circle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6706" r="6795" b="12977"/>
          <a:stretch/>
        </p:blipFill>
        <p:spPr bwMode="auto">
          <a:xfrm>
            <a:off x="8783118" y="5593414"/>
            <a:ext cx="288170" cy="2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9"/>
          <p:cNvSpPr txBox="1"/>
          <p:nvPr/>
        </p:nvSpPr>
        <p:spPr>
          <a:xfrm>
            <a:off x="9266756" y="2238274"/>
            <a:ext cx="1741952" cy="7386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400" dirty="0">
                <a:solidFill>
                  <a:srgbClr val="C00000"/>
                </a:solidFill>
                <a:latin typeface="Helvetica" panose="020B0504020202030204" pitchFamily="34" charset="0"/>
              </a:rPr>
              <a:t>Reducción acumulada</a:t>
            </a:r>
          </a:p>
          <a:p>
            <a:r>
              <a:rPr lang="es-CO" sz="1400" dirty="0">
                <a:solidFill>
                  <a:srgbClr val="C00000"/>
                </a:solidFill>
                <a:latin typeface="Helvetica" panose="020B0504020202030204" pitchFamily="34" charset="0"/>
              </a:rPr>
              <a:t>2015-2019</a:t>
            </a:r>
            <a:endParaRPr sz="1400" dirty="0">
              <a:solidFill>
                <a:srgbClr val="C00000"/>
              </a:solidFill>
              <a:latin typeface="Helvetica" panose="020B0504020202030204" pitchFamily="34" charset="0"/>
            </a:endParaRPr>
          </a:p>
        </p:txBody>
      </p:sp>
      <p:sp>
        <p:nvSpPr>
          <p:cNvPr id="40" name="Rectángulo 9"/>
          <p:cNvSpPr txBox="1"/>
          <p:nvPr/>
        </p:nvSpPr>
        <p:spPr>
          <a:xfrm>
            <a:off x="9922777" y="5600983"/>
            <a:ext cx="852845" cy="3385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600" dirty="0">
                <a:solidFill>
                  <a:schemeClr val="tx1"/>
                </a:solidFill>
                <a:latin typeface="Helvetica" panose="020B0504020202030204" pitchFamily="34" charset="0"/>
              </a:rPr>
              <a:t>19%</a:t>
            </a:r>
          </a:p>
        </p:txBody>
      </p:sp>
      <p:sp>
        <p:nvSpPr>
          <p:cNvPr id="41" name="Flecha arriba 40"/>
          <p:cNvSpPr/>
          <p:nvPr/>
        </p:nvSpPr>
        <p:spPr>
          <a:xfrm flipV="1">
            <a:off x="9896751" y="5662446"/>
            <a:ext cx="181495" cy="26762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Helvetica" panose="020B0504020202030204" pitchFamily="34" charset="0"/>
            </a:endParaRPr>
          </a:p>
        </p:txBody>
      </p:sp>
      <p:sp>
        <p:nvSpPr>
          <p:cNvPr id="42" name="Rectángulo 9"/>
          <p:cNvSpPr txBox="1"/>
          <p:nvPr/>
        </p:nvSpPr>
        <p:spPr>
          <a:xfrm>
            <a:off x="9898515" y="3603641"/>
            <a:ext cx="852845" cy="3385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600" dirty="0">
                <a:solidFill>
                  <a:schemeClr val="tx1"/>
                </a:solidFill>
                <a:latin typeface="Helvetica" panose="020B0504020202030204" pitchFamily="34" charset="0"/>
              </a:rPr>
              <a:t>10%</a:t>
            </a:r>
          </a:p>
        </p:txBody>
      </p:sp>
      <p:sp>
        <p:nvSpPr>
          <p:cNvPr id="43" name="Flecha arriba 42"/>
          <p:cNvSpPr/>
          <p:nvPr/>
        </p:nvSpPr>
        <p:spPr>
          <a:xfrm flipV="1">
            <a:off x="9872489" y="3665104"/>
            <a:ext cx="181495" cy="26762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Helvetica" panose="020B0504020202030204" pitchFamily="34" charset="0"/>
            </a:endParaRPr>
          </a:p>
        </p:txBody>
      </p:sp>
      <p:sp>
        <p:nvSpPr>
          <p:cNvPr id="44" name="Rectángulo 9"/>
          <p:cNvSpPr txBox="1"/>
          <p:nvPr/>
        </p:nvSpPr>
        <p:spPr>
          <a:xfrm>
            <a:off x="9894348" y="3050847"/>
            <a:ext cx="852845" cy="3385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600" dirty="0">
                <a:solidFill>
                  <a:schemeClr val="tx1"/>
                </a:solidFill>
                <a:latin typeface="Helvetica" panose="020B0504020202030204" pitchFamily="34" charset="0"/>
              </a:rPr>
              <a:t>15%</a:t>
            </a:r>
          </a:p>
        </p:txBody>
      </p:sp>
      <p:sp>
        <p:nvSpPr>
          <p:cNvPr id="45" name="Flecha arriba 44"/>
          <p:cNvSpPr/>
          <p:nvPr/>
        </p:nvSpPr>
        <p:spPr>
          <a:xfrm flipV="1">
            <a:off x="9868322" y="3112310"/>
            <a:ext cx="181495" cy="26762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Helvetica" panose="020B0504020202030204" pitchFamily="34" charset="0"/>
            </a:endParaRPr>
          </a:p>
        </p:txBody>
      </p:sp>
      <p:sp>
        <p:nvSpPr>
          <p:cNvPr id="46" name="Rectángulo 9"/>
          <p:cNvSpPr txBox="1"/>
          <p:nvPr/>
        </p:nvSpPr>
        <p:spPr>
          <a:xfrm>
            <a:off x="9912419" y="5212569"/>
            <a:ext cx="852845" cy="3385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600" dirty="0">
                <a:solidFill>
                  <a:schemeClr val="tx1"/>
                </a:solidFill>
                <a:latin typeface="Helvetica" panose="020B0504020202030204" pitchFamily="34" charset="0"/>
              </a:rPr>
              <a:t>6%</a:t>
            </a:r>
          </a:p>
        </p:txBody>
      </p:sp>
      <p:sp>
        <p:nvSpPr>
          <p:cNvPr id="47" name="Flecha arriba 46"/>
          <p:cNvSpPr/>
          <p:nvPr/>
        </p:nvSpPr>
        <p:spPr>
          <a:xfrm flipV="1">
            <a:off x="9886393" y="5274032"/>
            <a:ext cx="181495" cy="26762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701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3972DEB-805B-4013-AE0E-11D864075A8C}"/>
              </a:ext>
            </a:extLst>
          </p:cNvPr>
          <p:cNvGrpSpPr/>
          <p:nvPr/>
        </p:nvGrpSpPr>
        <p:grpSpPr>
          <a:xfrm>
            <a:off x="4958487" y="5136516"/>
            <a:ext cx="583052" cy="432118"/>
            <a:chOff x="785812" y="3851275"/>
            <a:chExt cx="447675" cy="331788"/>
          </a:xfrm>
          <a:solidFill>
            <a:srgbClr val="A2DDF5">
              <a:alpha val="40000"/>
            </a:srgbClr>
          </a:solidFill>
        </p:grpSpPr>
        <p:sp>
          <p:nvSpPr>
            <p:cNvPr id="198" name="Freeform 5">
              <a:extLst>
                <a:ext uri="{FF2B5EF4-FFF2-40B4-BE49-F238E27FC236}">
                  <a16:creationId xmlns:a16="http://schemas.microsoft.com/office/drawing/2014/main" id="{CCA49FB8-4FAF-475A-94A2-B5B7E73F0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862" y="3851275"/>
              <a:ext cx="301625" cy="192088"/>
            </a:xfrm>
            <a:custGeom>
              <a:avLst/>
              <a:gdLst>
                <a:gd name="T0" fmla="*/ 1332 w 1332"/>
                <a:gd name="T1" fmla="*/ 192 h 851"/>
                <a:gd name="T2" fmla="*/ 1332 w 1332"/>
                <a:gd name="T3" fmla="*/ 792 h 851"/>
                <a:gd name="T4" fmla="*/ 1178 w 1332"/>
                <a:gd name="T5" fmla="*/ 821 h 851"/>
                <a:gd name="T6" fmla="*/ 1008 w 1332"/>
                <a:gd name="T7" fmla="*/ 793 h 851"/>
                <a:gd name="T8" fmla="*/ 586 w 1332"/>
                <a:gd name="T9" fmla="*/ 377 h 851"/>
                <a:gd name="T10" fmla="*/ 439 w 1332"/>
                <a:gd name="T11" fmla="*/ 369 h 851"/>
                <a:gd name="T12" fmla="*/ 179 w 1332"/>
                <a:gd name="T13" fmla="*/ 503 h 851"/>
                <a:gd name="T14" fmla="*/ 0 w 1332"/>
                <a:gd name="T15" fmla="*/ 410 h 851"/>
                <a:gd name="T16" fmla="*/ 74 w 1332"/>
                <a:gd name="T17" fmla="*/ 303 h 851"/>
                <a:gd name="T18" fmla="*/ 545 w 1332"/>
                <a:gd name="T19" fmla="*/ 37 h 851"/>
                <a:gd name="T20" fmla="*/ 740 w 1332"/>
                <a:gd name="T21" fmla="*/ 73 h 851"/>
                <a:gd name="T22" fmla="*/ 941 w 1332"/>
                <a:gd name="T23" fmla="*/ 245 h 851"/>
                <a:gd name="T24" fmla="*/ 1021 w 1332"/>
                <a:gd name="T25" fmla="*/ 260 h 851"/>
                <a:gd name="T26" fmla="*/ 1332 w 1332"/>
                <a:gd name="T27" fmla="*/ 192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2" h="851">
                  <a:moveTo>
                    <a:pt x="1332" y="192"/>
                  </a:moveTo>
                  <a:cubicBezTo>
                    <a:pt x="1332" y="792"/>
                    <a:pt x="1332" y="792"/>
                    <a:pt x="1332" y="792"/>
                  </a:cubicBezTo>
                  <a:cubicBezTo>
                    <a:pt x="1332" y="792"/>
                    <a:pt x="1204" y="817"/>
                    <a:pt x="1178" y="821"/>
                  </a:cubicBezTo>
                  <a:cubicBezTo>
                    <a:pt x="1151" y="824"/>
                    <a:pt x="1068" y="851"/>
                    <a:pt x="1008" y="793"/>
                  </a:cubicBezTo>
                  <a:cubicBezTo>
                    <a:pt x="916" y="704"/>
                    <a:pt x="586" y="377"/>
                    <a:pt x="586" y="377"/>
                  </a:cubicBezTo>
                  <a:cubicBezTo>
                    <a:pt x="586" y="377"/>
                    <a:pt x="530" y="321"/>
                    <a:pt x="439" y="369"/>
                  </a:cubicBezTo>
                  <a:cubicBezTo>
                    <a:pt x="355" y="413"/>
                    <a:pt x="231" y="478"/>
                    <a:pt x="179" y="503"/>
                  </a:cubicBezTo>
                  <a:cubicBezTo>
                    <a:pt x="81" y="555"/>
                    <a:pt x="0" y="473"/>
                    <a:pt x="0" y="410"/>
                  </a:cubicBezTo>
                  <a:cubicBezTo>
                    <a:pt x="0" y="361"/>
                    <a:pt x="31" y="328"/>
                    <a:pt x="74" y="303"/>
                  </a:cubicBezTo>
                  <a:cubicBezTo>
                    <a:pt x="192" y="232"/>
                    <a:pt x="441" y="92"/>
                    <a:pt x="545" y="37"/>
                  </a:cubicBezTo>
                  <a:cubicBezTo>
                    <a:pt x="608" y="3"/>
                    <a:pt x="653" y="0"/>
                    <a:pt x="740" y="73"/>
                  </a:cubicBezTo>
                  <a:cubicBezTo>
                    <a:pt x="846" y="163"/>
                    <a:pt x="941" y="245"/>
                    <a:pt x="941" y="245"/>
                  </a:cubicBezTo>
                  <a:cubicBezTo>
                    <a:pt x="941" y="245"/>
                    <a:pt x="972" y="270"/>
                    <a:pt x="1021" y="260"/>
                  </a:cubicBezTo>
                  <a:cubicBezTo>
                    <a:pt x="1143" y="234"/>
                    <a:pt x="1332" y="192"/>
                    <a:pt x="1332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  <p:sp>
          <p:nvSpPr>
            <p:cNvPr id="199" name="Freeform 6">
              <a:extLst>
                <a:ext uri="{FF2B5EF4-FFF2-40B4-BE49-F238E27FC236}">
                  <a16:creationId xmlns:a16="http://schemas.microsoft.com/office/drawing/2014/main" id="{4C0F16AE-28C8-4FE3-878F-013538430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49" y="4027488"/>
              <a:ext cx="153988" cy="155575"/>
            </a:xfrm>
            <a:custGeom>
              <a:avLst/>
              <a:gdLst>
                <a:gd name="T0" fmla="*/ 524 w 683"/>
                <a:gd name="T1" fmla="*/ 430 h 690"/>
                <a:gd name="T2" fmla="*/ 504 w 683"/>
                <a:gd name="T3" fmla="*/ 312 h 690"/>
                <a:gd name="T4" fmla="*/ 399 w 683"/>
                <a:gd name="T5" fmla="*/ 285 h 690"/>
                <a:gd name="T6" fmla="*/ 376 w 683"/>
                <a:gd name="T7" fmla="*/ 178 h 690"/>
                <a:gd name="T8" fmla="*/ 270 w 683"/>
                <a:gd name="T9" fmla="*/ 151 h 690"/>
                <a:gd name="T10" fmla="*/ 247 w 683"/>
                <a:gd name="T11" fmla="*/ 45 h 690"/>
                <a:gd name="T12" fmla="*/ 80 w 683"/>
                <a:gd name="T13" fmla="*/ 49 h 690"/>
                <a:gd name="T14" fmla="*/ 43 w 683"/>
                <a:gd name="T15" fmla="*/ 231 h 690"/>
                <a:gd name="T16" fmla="*/ 175 w 683"/>
                <a:gd name="T17" fmla="*/ 242 h 690"/>
                <a:gd name="T18" fmla="*/ 172 w 683"/>
                <a:gd name="T19" fmla="*/ 364 h 690"/>
                <a:gd name="T20" fmla="*/ 304 w 683"/>
                <a:gd name="T21" fmla="*/ 375 h 690"/>
                <a:gd name="T22" fmla="*/ 300 w 683"/>
                <a:gd name="T23" fmla="*/ 498 h 690"/>
                <a:gd name="T24" fmla="*/ 442 w 683"/>
                <a:gd name="T25" fmla="*/ 506 h 690"/>
                <a:gd name="T26" fmla="*/ 435 w 683"/>
                <a:gd name="T27" fmla="*/ 641 h 690"/>
                <a:gd name="T28" fmla="*/ 629 w 683"/>
                <a:gd name="T29" fmla="*/ 620 h 690"/>
                <a:gd name="T30" fmla="*/ 640 w 683"/>
                <a:gd name="T31" fmla="*/ 455 h 690"/>
                <a:gd name="T32" fmla="*/ 524 w 683"/>
                <a:gd name="T33" fmla="*/ 43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3" h="690">
                  <a:moveTo>
                    <a:pt x="524" y="430"/>
                  </a:moveTo>
                  <a:cubicBezTo>
                    <a:pt x="540" y="389"/>
                    <a:pt x="535" y="343"/>
                    <a:pt x="504" y="312"/>
                  </a:cubicBezTo>
                  <a:cubicBezTo>
                    <a:pt x="477" y="283"/>
                    <a:pt x="437" y="276"/>
                    <a:pt x="399" y="285"/>
                  </a:cubicBezTo>
                  <a:cubicBezTo>
                    <a:pt x="409" y="247"/>
                    <a:pt x="403" y="207"/>
                    <a:pt x="376" y="178"/>
                  </a:cubicBezTo>
                  <a:cubicBezTo>
                    <a:pt x="348" y="150"/>
                    <a:pt x="308" y="142"/>
                    <a:pt x="270" y="151"/>
                  </a:cubicBezTo>
                  <a:cubicBezTo>
                    <a:pt x="281" y="113"/>
                    <a:pt x="275" y="73"/>
                    <a:pt x="247" y="45"/>
                  </a:cubicBezTo>
                  <a:cubicBezTo>
                    <a:pt x="204" y="0"/>
                    <a:pt x="129" y="2"/>
                    <a:pt x="80" y="49"/>
                  </a:cubicBezTo>
                  <a:cubicBezTo>
                    <a:pt x="31" y="96"/>
                    <a:pt x="0" y="181"/>
                    <a:pt x="43" y="231"/>
                  </a:cubicBezTo>
                  <a:cubicBezTo>
                    <a:pt x="87" y="281"/>
                    <a:pt x="137" y="250"/>
                    <a:pt x="175" y="242"/>
                  </a:cubicBezTo>
                  <a:cubicBezTo>
                    <a:pt x="165" y="280"/>
                    <a:pt x="133" y="315"/>
                    <a:pt x="172" y="364"/>
                  </a:cubicBezTo>
                  <a:cubicBezTo>
                    <a:pt x="211" y="414"/>
                    <a:pt x="266" y="384"/>
                    <a:pt x="304" y="375"/>
                  </a:cubicBezTo>
                  <a:cubicBezTo>
                    <a:pt x="293" y="413"/>
                    <a:pt x="263" y="452"/>
                    <a:pt x="300" y="498"/>
                  </a:cubicBezTo>
                  <a:cubicBezTo>
                    <a:pt x="338" y="544"/>
                    <a:pt x="401" y="519"/>
                    <a:pt x="442" y="506"/>
                  </a:cubicBezTo>
                  <a:cubicBezTo>
                    <a:pt x="426" y="547"/>
                    <a:pt x="392" y="591"/>
                    <a:pt x="435" y="641"/>
                  </a:cubicBezTo>
                  <a:cubicBezTo>
                    <a:pt x="479" y="690"/>
                    <a:pt x="580" y="667"/>
                    <a:pt x="629" y="620"/>
                  </a:cubicBezTo>
                  <a:cubicBezTo>
                    <a:pt x="678" y="573"/>
                    <a:pt x="683" y="499"/>
                    <a:pt x="640" y="455"/>
                  </a:cubicBezTo>
                  <a:cubicBezTo>
                    <a:pt x="610" y="424"/>
                    <a:pt x="565" y="417"/>
                    <a:pt x="524" y="4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  <p:sp>
          <p:nvSpPr>
            <p:cNvPr id="200" name="Freeform 7">
              <a:extLst>
                <a:ext uri="{FF2B5EF4-FFF2-40B4-BE49-F238E27FC236}">
                  <a16:creationId xmlns:a16="http://schemas.microsoft.com/office/drawing/2014/main" id="{B6D351C0-ADA9-4727-AB93-FCAEF52F5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12" y="3856038"/>
              <a:ext cx="361950" cy="317500"/>
            </a:xfrm>
            <a:custGeom>
              <a:avLst/>
              <a:gdLst>
                <a:gd name="T0" fmla="*/ 1570 w 1605"/>
                <a:gd name="T1" fmla="*/ 873 h 1402"/>
                <a:gd name="T2" fmla="*/ 1190 w 1605"/>
                <a:gd name="T3" fmla="*/ 494 h 1402"/>
                <a:gd name="T4" fmla="*/ 1057 w 1605"/>
                <a:gd name="T5" fmla="*/ 470 h 1402"/>
                <a:gd name="T6" fmla="*/ 884 w 1605"/>
                <a:gd name="T7" fmla="*/ 549 h 1402"/>
                <a:gd name="T8" fmla="*/ 767 w 1605"/>
                <a:gd name="T9" fmla="*/ 588 h 1402"/>
                <a:gd name="T10" fmla="*/ 569 w 1605"/>
                <a:gd name="T11" fmla="*/ 390 h 1402"/>
                <a:gd name="T12" fmla="*/ 663 w 1605"/>
                <a:gd name="T13" fmla="*/ 222 h 1402"/>
                <a:gd name="T14" fmla="*/ 923 w 1605"/>
                <a:gd name="T15" fmla="*/ 70 h 1402"/>
                <a:gd name="T16" fmla="*/ 747 w 1605"/>
                <a:gd name="T17" fmla="*/ 0 h 1402"/>
                <a:gd name="T18" fmla="*/ 372 w 1605"/>
                <a:gd name="T19" fmla="*/ 166 h 1402"/>
                <a:gd name="T20" fmla="*/ 198 w 1605"/>
                <a:gd name="T21" fmla="*/ 171 h 1402"/>
                <a:gd name="T22" fmla="*/ 0 w 1605"/>
                <a:gd name="T23" fmla="*/ 102 h 1402"/>
                <a:gd name="T24" fmla="*/ 0 w 1605"/>
                <a:gd name="T25" fmla="*/ 789 h 1402"/>
                <a:gd name="T26" fmla="*/ 107 w 1605"/>
                <a:gd name="T27" fmla="*/ 826 h 1402"/>
                <a:gd name="T28" fmla="*/ 163 w 1605"/>
                <a:gd name="T29" fmla="*/ 738 h 1402"/>
                <a:gd name="T30" fmla="*/ 463 w 1605"/>
                <a:gd name="T31" fmla="*/ 736 h 1402"/>
                <a:gd name="T32" fmla="*/ 510 w 1605"/>
                <a:gd name="T33" fmla="*/ 820 h 1402"/>
                <a:gd name="T34" fmla="*/ 591 w 1605"/>
                <a:gd name="T35" fmla="*/ 869 h 1402"/>
                <a:gd name="T36" fmla="*/ 639 w 1605"/>
                <a:gd name="T37" fmla="*/ 953 h 1402"/>
                <a:gd name="T38" fmla="*/ 720 w 1605"/>
                <a:gd name="T39" fmla="*/ 1003 h 1402"/>
                <a:gd name="T40" fmla="*/ 770 w 1605"/>
                <a:gd name="T41" fmla="*/ 1095 h 1402"/>
                <a:gd name="T42" fmla="*/ 855 w 1605"/>
                <a:gd name="T43" fmla="*/ 1146 h 1402"/>
                <a:gd name="T44" fmla="*/ 907 w 1605"/>
                <a:gd name="T45" fmla="*/ 1319 h 1402"/>
                <a:gd name="T46" fmla="*/ 907 w 1605"/>
                <a:gd name="T47" fmla="*/ 1319 h 1402"/>
                <a:gd name="T48" fmla="*/ 953 w 1605"/>
                <a:gd name="T49" fmla="*/ 1368 h 1402"/>
                <a:gd name="T50" fmla="*/ 1076 w 1605"/>
                <a:gd name="T51" fmla="*/ 1368 h 1402"/>
                <a:gd name="T52" fmla="*/ 1076 w 1605"/>
                <a:gd name="T53" fmla="*/ 1245 h 1402"/>
                <a:gd name="T54" fmla="*/ 964 w 1605"/>
                <a:gd name="T55" fmla="*/ 1107 h 1402"/>
                <a:gd name="T56" fmla="*/ 1131 w 1605"/>
                <a:gd name="T57" fmla="*/ 1261 h 1402"/>
                <a:gd name="T58" fmla="*/ 1254 w 1605"/>
                <a:gd name="T59" fmla="*/ 1261 h 1402"/>
                <a:gd name="T60" fmla="*/ 1254 w 1605"/>
                <a:gd name="T61" fmla="*/ 1138 h 1402"/>
                <a:gd name="T62" fmla="*/ 1243 w 1605"/>
                <a:gd name="T63" fmla="*/ 1127 h 1402"/>
                <a:gd name="T64" fmla="*/ 1101 w 1605"/>
                <a:gd name="T65" fmla="*/ 979 h 1402"/>
                <a:gd name="T66" fmla="*/ 1303 w 1605"/>
                <a:gd name="T67" fmla="*/ 1145 h 1402"/>
                <a:gd name="T68" fmla="*/ 1423 w 1605"/>
                <a:gd name="T69" fmla="*/ 1142 h 1402"/>
                <a:gd name="T70" fmla="*/ 1427 w 1605"/>
                <a:gd name="T71" fmla="*/ 1026 h 1402"/>
                <a:gd name="T72" fmla="*/ 1294 w 1605"/>
                <a:gd name="T73" fmla="*/ 862 h 1402"/>
                <a:gd name="T74" fmla="*/ 1448 w 1605"/>
                <a:gd name="T75" fmla="*/ 998 h 1402"/>
                <a:gd name="T76" fmla="*/ 1571 w 1605"/>
                <a:gd name="T77" fmla="*/ 998 h 1402"/>
                <a:gd name="T78" fmla="*/ 1571 w 1605"/>
                <a:gd name="T79" fmla="*/ 874 h 1402"/>
                <a:gd name="T80" fmla="*/ 1570 w 1605"/>
                <a:gd name="T81" fmla="*/ 873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5" h="1402">
                  <a:moveTo>
                    <a:pt x="1570" y="873"/>
                  </a:moveTo>
                  <a:cubicBezTo>
                    <a:pt x="1214" y="518"/>
                    <a:pt x="1381" y="685"/>
                    <a:pt x="1190" y="494"/>
                  </a:cubicBezTo>
                  <a:cubicBezTo>
                    <a:pt x="1190" y="494"/>
                    <a:pt x="1133" y="436"/>
                    <a:pt x="1057" y="470"/>
                  </a:cubicBezTo>
                  <a:cubicBezTo>
                    <a:pt x="1004" y="493"/>
                    <a:pt x="935" y="525"/>
                    <a:pt x="884" y="549"/>
                  </a:cubicBezTo>
                  <a:cubicBezTo>
                    <a:pt x="827" y="579"/>
                    <a:pt x="786" y="588"/>
                    <a:pt x="767" y="588"/>
                  </a:cubicBezTo>
                  <a:cubicBezTo>
                    <a:pt x="658" y="587"/>
                    <a:pt x="569" y="499"/>
                    <a:pt x="569" y="390"/>
                  </a:cubicBezTo>
                  <a:cubicBezTo>
                    <a:pt x="569" y="319"/>
                    <a:pt x="606" y="257"/>
                    <a:pt x="663" y="222"/>
                  </a:cubicBezTo>
                  <a:cubicBezTo>
                    <a:pt x="742" y="167"/>
                    <a:pt x="923" y="70"/>
                    <a:pt x="923" y="70"/>
                  </a:cubicBezTo>
                  <a:cubicBezTo>
                    <a:pt x="923" y="70"/>
                    <a:pt x="868" y="0"/>
                    <a:pt x="747" y="0"/>
                  </a:cubicBezTo>
                  <a:cubicBezTo>
                    <a:pt x="625" y="0"/>
                    <a:pt x="372" y="166"/>
                    <a:pt x="372" y="166"/>
                  </a:cubicBezTo>
                  <a:cubicBezTo>
                    <a:pt x="372" y="166"/>
                    <a:pt x="300" y="212"/>
                    <a:pt x="198" y="17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0" y="789"/>
                    <a:pt x="56" y="805"/>
                    <a:pt x="107" y="826"/>
                  </a:cubicBezTo>
                  <a:cubicBezTo>
                    <a:pt x="119" y="793"/>
                    <a:pt x="137" y="763"/>
                    <a:pt x="163" y="738"/>
                  </a:cubicBezTo>
                  <a:cubicBezTo>
                    <a:pt x="247" y="658"/>
                    <a:pt x="386" y="657"/>
                    <a:pt x="463" y="736"/>
                  </a:cubicBezTo>
                  <a:cubicBezTo>
                    <a:pt x="486" y="760"/>
                    <a:pt x="502" y="788"/>
                    <a:pt x="510" y="820"/>
                  </a:cubicBezTo>
                  <a:cubicBezTo>
                    <a:pt x="541" y="830"/>
                    <a:pt x="569" y="846"/>
                    <a:pt x="591" y="869"/>
                  </a:cubicBezTo>
                  <a:cubicBezTo>
                    <a:pt x="614" y="893"/>
                    <a:pt x="630" y="922"/>
                    <a:pt x="639" y="953"/>
                  </a:cubicBezTo>
                  <a:cubicBezTo>
                    <a:pt x="669" y="963"/>
                    <a:pt x="697" y="980"/>
                    <a:pt x="720" y="1003"/>
                  </a:cubicBezTo>
                  <a:cubicBezTo>
                    <a:pt x="745" y="1029"/>
                    <a:pt x="762" y="1061"/>
                    <a:pt x="770" y="1095"/>
                  </a:cubicBezTo>
                  <a:cubicBezTo>
                    <a:pt x="802" y="1104"/>
                    <a:pt x="831" y="1122"/>
                    <a:pt x="855" y="1146"/>
                  </a:cubicBezTo>
                  <a:cubicBezTo>
                    <a:pt x="901" y="1193"/>
                    <a:pt x="917" y="1257"/>
                    <a:pt x="907" y="1319"/>
                  </a:cubicBezTo>
                  <a:cubicBezTo>
                    <a:pt x="907" y="1319"/>
                    <a:pt x="907" y="1319"/>
                    <a:pt x="907" y="1319"/>
                  </a:cubicBezTo>
                  <a:cubicBezTo>
                    <a:pt x="908" y="1320"/>
                    <a:pt x="936" y="1351"/>
                    <a:pt x="953" y="1368"/>
                  </a:cubicBezTo>
                  <a:cubicBezTo>
                    <a:pt x="987" y="1402"/>
                    <a:pt x="1042" y="1402"/>
                    <a:pt x="1076" y="1368"/>
                  </a:cubicBezTo>
                  <a:cubicBezTo>
                    <a:pt x="1110" y="1334"/>
                    <a:pt x="1110" y="1279"/>
                    <a:pt x="1076" y="1245"/>
                  </a:cubicBezTo>
                  <a:cubicBezTo>
                    <a:pt x="1075" y="1244"/>
                    <a:pt x="954" y="1117"/>
                    <a:pt x="964" y="1107"/>
                  </a:cubicBezTo>
                  <a:cubicBezTo>
                    <a:pt x="973" y="1098"/>
                    <a:pt x="1128" y="1258"/>
                    <a:pt x="1131" y="1261"/>
                  </a:cubicBezTo>
                  <a:cubicBezTo>
                    <a:pt x="1164" y="1295"/>
                    <a:pt x="1220" y="1295"/>
                    <a:pt x="1254" y="1261"/>
                  </a:cubicBezTo>
                  <a:cubicBezTo>
                    <a:pt x="1288" y="1227"/>
                    <a:pt x="1288" y="1172"/>
                    <a:pt x="1254" y="1138"/>
                  </a:cubicBezTo>
                  <a:cubicBezTo>
                    <a:pt x="1252" y="1136"/>
                    <a:pt x="1245" y="1130"/>
                    <a:pt x="1243" y="1127"/>
                  </a:cubicBezTo>
                  <a:cubicBezTo>
                    <a:pt x="1243" y="1127"/>
                    <a:pt x="1090" y="991"/>
                    <a:pt x="1101" y="979"/>
                  </a:cubicBezTo>
                  <a:cubicBezTo>
                    <a:pt x="1113" y="967"/>
                    <a:pt x="1303" y="1145"/>
                    <a:pt x="1303" y="1145"/>
                  </a:cubicBezTo>
                  <a:cubicBezTo>
                    <a:pt x="1337" y="1175"/>
                    <a:pt x="1390" y="1175"/>
                    <a:pt x="1423" y="1142"/>
                  </a:cubicBezTo>
                  <a:cubicBezTo>
                    <a:pt x="1455" y="1110"/>
                    <a:pt x="1456" y="1060"/>
                    <a:pt x="1427" y="1026"/>
                  </a:cubicBezTo>
                  <a:cubicBezTo>
                    <a:pt x="1427" y="1024"/>
                    <a:pt x="1282" y="873"/>
                    <a:pt x="1294" y="862"/>
                  </a:cubicBezTo>
                  <a:cubicBezTo>
                    <a:pt x="1305" y="851"/>
                    <a:pt x="1448" y="997"/>
                    <a:pt x="1448" y="998"/>
                  </a:cubicBezTo>
                  <a:cubicBezTo>
                    <a:pt x="1482" y="1032"/>
                    <a:pt x="1537" y="1032"/>
                    <a:pt x="1571" y="998"/>
                  </a:cubicBezTo>
                  <a:cubicBezTo>
                    <a:pt x="1605" y="964"/>
                    <a:pt x="1605" y="909"/>
                    <a:pt x="1571" y="874"/>
                  </a:cubicBezTo>
                  <a:cubicBezTo>
                    <a:pt x="1571" y="874"/>
                    <a:pt x="1570" y="874"/>
                    <a:pt x="1570" y="8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24CC992-2F8B-455A-B3DD-D2C1214493DC}"/>
              </a:ext>
            </a:extLst>
          </p:cNvPr>
          <p:cNvGrpSpPr/>
          <p:nvPr/>
        </p:nvGrpSpPr>
        <p:grpSpPr>
          <a:xfrm>
            <a:off x="4931150" y="2392992"/>
            <a:ext cx="516270" cy="473056"/>
            <a:chOff x="2670175" y="739775"/>
            <a:chExt cx="360363" cy="330200"/>
          </a:xfrm>
          <a:solidFill>
            <a:srgbClr val="A2DDF5">
              <a:alpha val="40000"/>
            </a:srgbClr>
          </a:solidFill>
        </p:grpSpPr>
        <p:sp>
          <p:nvSpPr>
            <p:cNvPr id="202" name="Freeform 11">
              <a:extLst>
                <a:ext uri="{FF2B5EF4-FFF2-40B4-BE49-F238E27FC236}">
                  <a16:creationId xmlns:a16="http://schemas.microsoft.com/office/drawing/2014/main" id="{5ADEF6F5-4BDB-4106-9925-C8DB8F79E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904875"/>
              <a:ext cx="195263" cy="165100"/>
            </a:xfrm>
            <a:custGeom>
              <a:avLst/>
              <a:gdLst>
                <a:gd name="T0" fmla="*/ 40 w 52"/>
                <a:gd name="T1" fmla="*/ 0 h 44"/>
                <a:gd name="T2" fmla="*/ 34 w 52"/>
                <a:gd name="T3" fmla="*/ 0 h 44"/>
                <a:gd name="T4" fmla="*/ 14 w 52"/>
                <a:gd name="T5" fmla="*/ 12 h 44"/>
                <a:gd name="T6" fmla="*/ 0 w 52"/>
                <a:gd name="T7" fmla="*/ 12 h 44"/>
                <a:gd name="T8" fmla="*/ 0 w 52"/>
                <a:gd name="T9" fmla="*/ 20 h 44"/>
                <a:gd name="T10" fmla="*/ 12 w 52"/>
                <a:gd name="T11" fmla="*/ 32 h 44"/>
                <a:gd name="T12" fmla="*/ 21 w 52"/>
                <a:gd name="T13" fmla="*/ 32 h 44"/>
                <a:gd name="T14" fmla="*/ 33 w 52"/>
                <a:gd name="T15" fmla="*/ 43 h 44"/>
                <a:gd name="T16" fmla="*/ 34 w 52"/>
                <a:gd name="T17" fmla="*/ 44 h 44"/>
                <a:gd name="T18" fmla="*/ 35 w 52"/>
                <a:gd name="T19" fmla="*/ 44 h 44"/>
                <a:gd name="T20" fmla="*/ 36 w 52"/>
                <a:gd name="T21" fmla="*/ 42 h 44"/>
                <a:gd name="T22" fmla="*/ 36 w 52"/>
                <a:gd name="T23" fmla="*/ 32 h 44"/>
                <a:gd name="T24" fmla="*/ 40 w 52"/>
                <a:gd name="T25" fmla="*/ 32 h 44"/>
                <a:gd name="T26" fmla="*/ 52 w 52"/>
                <a:gd name="T27" fmla="*/ 20 h 44"/>
                <a:gd name="T28" fmla="*/ 52 w 52"/>
                <a:gd name="T29" fmla="*/ 12 h 44"/>
                <a:gd name="T30" fmla="*/ 40 w 52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44">
                  <a:moveTo>
                    <a:pt x="4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7"/>
                    <a:pt x="23" y="12"/>
                    <a:pt x="1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5" y="32"/>
                    <a:pt x="1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4"/>
                    <a:pt x="33" y="44"/>
                    <a:pt x="34" y="44"/>
                  </a:cubicBezTo>
                  <a:cubicBezTo>
                    <a:pt x="34" y="44"/>
                    <a:pt x="35" y="44"/>
                    <a:pt x="35" y="44"/>
                  </a:cubicBezTo>
                  <a:cubicBezTo>
                    <a:pt x="36" y="44"/>
                    <a:pt x="36" y="43"/>
                    <a:pt x="36" y="4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7" y="32"/>
                    <a:pt x="52" y="27"/>
                    <a:pt x="52" y="2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5"/>
                    <a:pt x="47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  <p:sp>
          <p:nvSpPr>
            <p:cNvPr id="203" name="Freeform 12">
              <a:extLst>
                <a:ext uri="{FF2B5EF4-FFF2-40B4-BE49-F238E27FC236}">
                  <a16:creationId xmlns:a16="http://schemas.microsoft.com/office/drawing/2014/main" id="{7916F455-EC2A-40E0-A251-8CCED1D14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739775"/>
              <a:ext cx="285750" cy="255588"/>
            </a:xfrm>
            <a:custGeom>
              <a:avLst/>
              <a:gdLst>
                <a:gd name="T0" fmla="*/ 76 w 76"/>
                <a:gd name="T1" fmla="*/ 34 h 68"/>
                <a:gd name="T2" fmla="*/ 76 w 76"/>
                <a:gd name="T3" fmla="*/ 18 h 68"/>
                <a:gd name="T4" fmla="*/ 58 w 76"/>
                <a:gd name="T5" fmla="*/ 0 h 68"/>
                <a:gd name="T6" fmla="*/ 18 w 76"/>
                <a:gd name="T7" fmla="*/ 0 h 68"/>
                <a:gd name="T8" fmla="*/ 0 w 76"/>
                <a:gd name="T9" fmla="*/ 18 h 68"/>
                <a:gd name="T10" fmla="*/ 0 w 76"/>
                <a:gd name="T11" fmla="*/ 34 h 68"/>
                <a:gd name="T12" fmla="*/ 18 w 76"/>
                <a:gd name="T13" fmla="*/ 52 h 68"/>
                <a:gd name="T14" fmla="*/ 20 w 76"/>
                <a:gd name="T15" fmla="*/ 52 h 68"/>
                <a:gd name="T16" fmla="*/ 22 w 76"/>
                <a:gd name="T17" fmla="*/ 52 h 68"/>
                <a:gd name="T18" fmla="*/ 22 w 76"/>
                <a:gd name="T19" fmla="*/ 54 h 68"/>
                <a:gd name="T20" fmla="*/ 22 w 76"/>
                <a:gd name="T21" fmla="*/ 66 h 68"/>
                <a:gd name="T22" fmla="*/ 23 w 76"/>
                <a:gd name="T23" fmla="*/ 68 h 68"/>
                <a:gd name="T24" fmla="*/ 24 w 76"/>
                <a:gd name="T25" fmla="*/ 68 h 68"/>
                <a:gd name="T26" fmla="*/ 25 w 76"/>
                <a:gd name="T27" fmla="*/ 67 h 68"/>
                <a:gd name="T28" fmla="*/ 41 w 76"/>
                <a:gd name="T29" fmla="*/ 52 h 68"/>
                <a:gd name="T30" fmla="*/ 42 w 76"/>
                <a:gd name="T31" fmla="*/ 52 h 68"/>
                <a:gd name="T32" fmla="*/ 58 w 76"/>
                <a:gd name="T33" fmla="*/ 52 h 68"/>
                <a:gd name="T34" fmla="*/ 76 w 76"/>
                <a:gd name="T3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68">
                  <a:moveTo>
                    <a:pt x="76" y="34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6" y="8"/>
                    <a:pt x="68" y="0"/>
                    <a:pt x="5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4"/>
                    <a:pt x="8" y="52"/>
                    <a:pt x="18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7"/>
                    <a:pt x="22" y="68"/>
                    <a:pt x="23" y="68"/>
                  </a:cubicBezTo>
                  <a:cubicBezTo>
                    <a:pt x="23" y="68"/>
                    <a:pt x="24" y="68"/>
                    <a:pt x="24" y="68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68" y="52"/>
                    <a:pt x="76" y="44"/>
                    <a:pt x="7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9A2DD9B-2C5A-453B-B74F-417E89A2694E}"/>
              </a:ext>
            </a:extLst>
          </p:cNvPr>
          <p:cNvGrpSpPr/>
          <p:nvPr/>
        </p:nvGrpSpPr>
        <p:grpSpPr>
          <a:xfrm>
            <a:off x="4997849" y="3896975"/>
            <a:ext cx="547632" cy="580654"/>
            <a:chOff x="7750176" y="3625850"/>
            <a:chExt cx="315912" cy="334963"/>
          </a:xfrm>
          <a:solidFill>
            <a:srgbClr val="A2DDF5">
              <a:alpha val="40000"/>
            </a:srgbClr>
          </a:solidFill>
        </p:grpSpPr>
        <p:sp>
          <p:nvSpPr>
            <p:cNvPr id="208" name="Freeform 5">
              <a:extLst>
                <a:ext uri="{FF2B5EF4-FFF2-40B4-BE49-F238E27FC236}">
                  <a16:creationId xmlns:a16="http://schemas.microsoft.com/office/drawing/2014/main" id="{A7796B2F-2003-443B-B24B-8B25F6304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502" y="3687763"/>
              <a:ext cx="195263" cy="211138"/>
            </a:xfrm>
            <a:custGeom>
              <a:avLst/>
              <a:gdLst>
                <a:gd name="T0" fmla="*/ 26 w 52"/>
                <a:gd name="T1" fmla="*/ 0 h 56"/>
                <a:gd name="T2" fmla="*/ 0 w 52"/>
                <a:gd name="T3" fmla="*/ 26 h 56"/>
                <a:gd name="T4" fmla="*/ 18 w 52"/>
                <a:gd name="T5" fmla="*/ 51 h 56"/>
                <a:gd name="T6" fmla="*/ 18 w 52"/>
                <a:gd name="T7" fmla="*/ 54 h 56"/>
                <a:gd name="T8" fmla="*/ 20 w 52"/>
                <a:gd name="T9" fmla="*/ 56 h 56"/>
                <a:gd name="T10" fmla="*/ 32 w 52"/>
                <a:gd name="T11" fmla="*/ 56 h 56"/>
                <a:gd name="T12" fmla="*/ 34 w 52"/>
                <a:gd name="T13" fmla="*/ 54 h 56"/>
                <a:gd name="T14" fmla="*/ 34 w 52"/>
                <a:gd name="T15" fmla="*/ 51 h 56"/>
                <a:gd name="T16" fmla="*/ 52 w 52"/>
                <a:gd name="T17" fmla="*/ 26 h 56"/>
                <a:gd name="T18" fmla="*/ 26 w 52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6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37"/>
                    <a:pt x="7" y="47"/>
                    <a:pt x="18" y="51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9" y="56"/>
                    <a:pt x="20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6"/>
                    <a:pt x="34" y="55"/>
                    <a:pt x="34" y="54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45" y="47"/>
                    <a:pt x="52" y="37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  <p:sp>
          <p:nvSpPr>
            <p:cNvPr id="209" name="Freeform 6">
              <a:extLst>
                <a:ext uri="{FF2B5EF4-FFF2-40B4-BE49-F238E27FC236}">
                  <a16:creationId xmlns:a16="http://schemas.microsoft.com/office/drawing/2014/main" id="{A2C1F522-9A7F-4E59-8996-5662AFB73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1" y="3944938"/>
              <a:ext cx="30163" cy="1587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  <p:sp>
          <p:nvSpPr>
            <p:cNvPr id="210" name="Freeform 7">
              <a:extLst>
                <a:ext uri="{FF2B5EF4-FFF2-40B4-BE49-F238E27FC236}">
                  <a16:creationId xmlns:a16="http://schemas.microsoft.com/office/drawing/2014/main" id="{176A9451-AEDE-44F3-A1A1-1A0FFF14A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3914775"/>
              <a:ext cx="60325" cy="14288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  <p:sp>
          <p:nvSpPr>
            <p:cNvPr id="211" name="Freeform 8">
              <a:extLst>
                <a:ext uri="{FF2B5EF4-FFF2-40B4-BE49-F238E27FC236}">
                  <a16:creationId xmlns:a16="http://schemas.microsoft.com/office/drawing/2014/main" id="{9F5D2986-0D71-4F8C-8FB4-024C9945C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3625850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4 w 4"/>
                <a:gd name="T3" fmla="*/ 10 h 12"/>
                <a:gd name="T4" fmla="*/ 4 w 4"/>
                <a:gd name="T5" fmla="*/ 2 h 12"/>
                <a:gd name="T6" fmla="*/ 2 w 4"/>
                <a:gd name="T7" fmla="*/ 0 h 12"/>
                <a:gd name="T8" fmla="*/ 0 w 4"/>
                <a:gd name="T9" fmla="*/ 2 h 12"/>
                <a:gd name="T10" fmla="*/ 0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3" y="12"/>
                    <a:pt x="4" y="11"/>
                    <a:pt x="4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  <p:sp>
          <p:nvSpPr>
            <p:cNvPr id="212" name="Freeform 9">
              <a:extLst>
                <a:ext uri="{FF2B5EF4-FFF2-40B4-BE49-F238E27FC236}">
                  <a16:creationId xmlns:a16="http://schemas.microsoft.com/office/drawing/2014/main" id="{B2760086-4BA0-4959-A462-478615345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3778250"/>
              <a:ext cx="44450" cy="14288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0 w 12"/>
                <a:gd name="T5" fmla="*/ 2 h 4"/>
                <a:gd name="T6" fmla="*/ 2 w 12"/>
                <a:gd name="T7" fmla="*/ 4 h 4"/>
                <a:gd name="T8" fmla="*/ 10 w 12"/>
                <a:gd name="T9" fmla="*/ 4 h 4"/>
                <a:gd name="T10" fmla="*/ 12 w 12"/>
                <a:gd name="T11" fmla="*/ 2 h 4"/>
                <a:gd name="T12" fmla="*/ 10 w 1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  <p:sp>
          <p:nvSpPr>
            <p:cNvPr id="213" name="Freeform 10">
              <a:extLst>
                <a:ext uri="{FF2B5EF4-FFF2-40B4-BE49-F238E27FC236}">
                  <a16:creationId xmlns:a16="http://schemas.microsoft.com/office/drawing/2014/main" id="{3B260281-11AE-4FD6-BBB6-B6A29F48C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6" y="3778250"/>
              <a:ext cx="46038" cy="14288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0 w 12"/>
                <a:gd name="T5" fmla="*/ 2 h 4"/>
                <a:gd name="T6" fmla="*/ 2 w 12"/>
                <a:gd name="T7" fmla="*/ 4 h 4"/>
                <a:gd name="T8" fmla="*/ 10 w 12"/>
                <a:gd name="T9" fmla="*/ 4 h 4"/>
                <a:gd name="T10" fmla="*/ 12 w 12"/>
                <a:gd name="T11" fmla="*/ 2 h 4"/>
                <a:gd name="T12" fmla="*/ 10 w 1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  <p:sp>
          <p:nvSpPr>
            <p:cNvPr id="214" name="Freeform 11">
              <a:extLst>
                <a:ext uri="{FF2B5EF4-FFF2-40B4-BE49-F238E27FC236}">
                  <a16:creationId xmlns:a16="http://schemas.microsoft.com/office/drawing/2014/main" id="{441C4CD8-582D-4CB1-B942-61EC6CC8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101" y="3660775"/>
              <a:ext cx="47625" cy="44450"/>
            </a:xfrm>
            <a:custGeom>
              <a:avLst/>
              <a:gdLst>
                <a:gd name="T0" fmla="*/ 9 w 13"/>
                <a:gd name="T1" fmla="*/ 12 h 12"/>
                <a:gd name="T2" fmla="*/ 10 w 13"/>
                <a:gd name="T3" fmla="*/ 12 h 12"/>
                <a:gd name="T4" fmla="*/ 12 w 13"/>
                <a:gd name="T5" fmla="*/ 12 h 12"/>
                <a:gd name="T6" fmla="*/ 12 w 13"/>
                <a:gd name="T7" fmla="*/ 9 h 12"/>
                <a:gd name="T8" fmla="*/ 3 w 13"/>
                <a:gd name="T9" fmla="*/ 1 h 12"/>
                <a:gd name="T10" fmla="*/ 0 w 13"/>
                <a:gd name="T11" fmla="*/ 1 h 12"/>
                <a:gd name="T12" fmla="*/ 0 w 13"/>
                <a:gd name="T13" fmla="*/ 3 h 12"/>
                <a:gd name="T14" fmla="*/ 9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cubicBezTo>
                    <a:pt x="9" y="12"/>
                    <a:pt x="10" y="12"/>
                    <a:pt x="10" y="12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lnTo>
                    <a:pt x="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  <p:sp>
          <p:nvSpPr>
            <p:cNvPr id="215" name="Freeform 12">
              <a:extLst>
                <a:ext uri="{FF2B5EF4-FFF2-40B4-BE49-F238E27FC236}">
                  <a16:creationId xmlns:a16="http://schemas.microsoft.com/office/drawing/2014/main" id="{405654D8-01E0-4E8F-A2CB-29FE6F812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538" y="3660775"/>
              <a:ext cx="49213" cy="44450"/>
            </a:xfrm>
            <a:custGeom>
              <a:avLst/>
              <a:gdLst>
                <a:gd name="T0" fmla="*/ 3 w 13"/>
                <a:gd name="T1" fmla="*/ 12 h 12"/>
                <a:gd name="T2" fmla="*/ 4 w 13"/>
                <a:gd name="T3" fmla="*/ 12 h 12"/>
                <a:gd name="T4" fmla="*/ 13 w 13"/>
                <a:gd name="T5" fmla="*/ 3 h 12"/>
                <a:gd name="T6" fmla="*/ 13 w 13"/>
                <a:gd name="T7" fmla="*/ 1 h 12"/>
                <a:gd name="T8" fmla="*/ 10 w 13"/>
                <a:gd name="T9" fmla="*/ 1 h 12"/>
                <a:gd name="T10" fmla="*/ 1 w 13"/>
                <a:gd name="T11" fmla="*/ 9 h 12"/>
                <a:gd name="T12" fmla="*/ 1 w 13"/>
                <a:gd name="T13" fmla="*/ 12 h 12"/>
                <a:gd name="T14" fmla="*/ 3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3" y="12"/>
                  </a:moveTo>
                  <a:cubicBezTo>
                    <a:pt x="3" y="12"/>
                    <a:pt x="4" y="12"/>
                    <a:pt x="4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1"/>
                    <a:pt x="13" y="1"/>
                  </a:cubicBezTo>
                  <a:cubicBezTo>
                    <a:pt x="12" y="0"/>
                    <a:pt x="10" y="0"/>
                    <a:pt x="10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600" dirty="0">
                <a:latin typeface="Helvetica" panose="020B0504020202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B7CAEB-DC01-4EF0-8ABE-62F20504BFAD}"/>
              </a:ext>
            </a:extLst>
          </p:cNvPr>
          <p:cNvGrpSpPr/>
          <p:nvPr/>
        </p:nvGrpSpPr>
        <p:grpSpPr>
          <a:xfrm>
            <a:off x="847324" y="2107044"/>
            <a:ext cx="3467100" cy="3467100"/>
            <a:chOff x="983272" y="2178050"/>
            <a:chExt cx="3467100" cy="34671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9D148E3-4275-401B-968E-0750513C590F}"/>
                </a:ext>
              </a:extLst>
            </p:cNvPr>
            <p:cNvSpPr/>
            <p:nvPr/>
          </p:nvSpPr>
          <p:spPr>
            <a:xfrm>
              <a:off x="983272" y="2178050"/>
              <a:ext cx="3467100" cy="3467100"/>
            </a:xfrm>
            <a:prstGeom prst="ellipse">
              <a:avLst/>
            </a:prstGeom>
            <a:gradFill>
              <a:gsLst>
                <a:gs pos="0">
                  <a:srgbClr val="34A8CC"/>
                </a:gs>
                <a:gs pos="96000">
                  <a:srgbClr val="80C9D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Helvetica" panose="020B0504020202030204" pitchFamily="34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4117EA2-8DCA-4875-9F55-E2543176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432" y="3232834"/>
              <a:ext cx="160452" cy="302876"/>
            </a:xfrm>
            <a:custGeom>
              <a:avLst/>
              <a:gdLst>
                <a:gd name="T0" fmla="*/ 13 w 47"/>
                <a:gd name="T1" fmla="*/ 46 h 89"/>
                <a:gd name="T2" fmla="*/ 13 w 47"/>
                <a:gd name="T3" fmla="*/ 6 h 89"/>
                <a:gd name="T4" fmla="*/ 7 w 47"/>
                <a:gd name="T5" fmla="*/ 0 h 89"/>
                <a:gd name="T6" fmla="*/ 0 w 47"/>
                <a:gd name="T7" fmla="*/ 6 h 89"/>
                <a:gd name="T8" fmla="*/ 0 w 47"/>
                <a:gd name="T9" fmla="*/ 49 h 89"/>
                <a:gd name="T10" fmla="*/ 2 w 47"/>
                <a:gd name="T11" fmla="*/ 54 h 89"/>
                <a:gd name="T12" fmla="*/ 35 w 47"/>
                <a:gd name="T13" fmla="*/ 87 h 89"/>
                <a:gd name="T14" fmla="*/ 40 w 47"/>
                <a:gd name="T15" fmla="*/ 89 h 89"/>
                <a:gd name="T16" fmla="*/ 44 w 47"/>
                <a:gd name="T17" fmla="*/ 87 h 89"/>
                <a:gd name="T18" fmla="*/ 44 w 47"/>
                <a:gd name="T19" fmla="*/ 78 h 89"/>
                <a:gd name="T20" fmla="*/ 13 w 47"/>
                <a:gd name="T21" fmla="*/ 4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9">
                  <a:moveTo>
                    <a:pt x="13" y="4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6" y="88"/>
                    <a:pt x="38" y="89"/>
                    <a:pt x="40" y="89"/>
                  </a:cubicBezTo>
                  <a:cubicBezTo>
                    <a:pt x="41" y="89"/>
                    <a:pt x="43" y="88"/>
                    <a:pt x="44" y="87"/>
                  </a:cubicBezTo>
                  <a:cubicBezTo>
                    <a:pt x="47" y="84"/>
                    <a:pt x="47" y="80"/>
                    <a:pt x="44" y="78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Helvetica" panose="020B0504020202030204" pitchFamily="34" charset="0"/>
              </a:endParaRPr>
            </a:p>
          </p:txBody>
        </p:sp>
      </p:grpSp>
      <p:sp>
        <p:nvSpPr>
          <p:cNvPr id="6" name="Arc 5">
            <a:extLst>
              <a:ext uri="{FF2B5EF4-FFF2-40B4-BE49-F238E27FC236}">
                <a16:creationId xmlns:a16="http://schemas.microsoft.com/office/drawing/2014/main" id="{2CE1C36A-CF20-4108-B6BE-DA2EC221870F}"/>
              </a:ext>
            </a:extLst>
          </p:cNvPr>
          <p:cNvSpPr/>
          <p:nvPr/>
        </p:nvSpPr>
        <p:spPr>
          <a:xfrm>
            <a:off x="434574" y="1670230"/>
            <a:ext cx="4292600" cy="4292600"/>
          </a:xfrm>
          <a:prstGeom prst="arc">
            <a:avLst>
              <a:gd name="adj1" fmla="val 13198555"/>
              <a:gd name="adj2" fmla="val 7495659"/>
            </a:avLst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504020202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15B678-E73A-40C0-87A0-3EB2D4AE6DED}"/>
              </a:ext>
            </a:extLst>
          </p:cNvPr>
          <p:cNvSpPr/>
          <p:nvPr/>
        </p:nvSpPr>
        <p:spPr>
          <a:xfrm>
            <a:off x="3157208" y="1648196"/>
            <a:ext cx="195744" cy="195744"/>
          </a:xfrm>
          <a:prstGeom prst="ellipse">
            <a:avLst/>
          </a:prstGeom>
          <a:gradFill>
            <a:gsLst>
              <a:gs pos="0">
                <a:srgbClr val="34A8CC"/>
              </a:gs>
              <a:gs pos="96000">
                <a:srgbClr val="80C9D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600" dirty="0">
              <a:solidFill>
                <a:schemeClr val="tx1"/>
              </a:solidFill>
              <a:latin typeface="Helvetica" panose="020B0504020202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FE61F97-7A36-45FA-9A72-50161331FEBD}"/>
              </a:ext>
            </a:extLst>
          </p:cNvPr>
          <p:cNvSpPr txBox="1"/>
          <p:nvPr/>
        </p:nvSpPr>
        <p:spPr>
          <a:xfrm>
            <a:off x="7363501" y="2178920"/>
            <a:ext cx="4412230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es-ES" sz="1400" dirty="0">
                <a:solidFill>
                  <a:srgbClr val="404040"/>
                </a:solidFill>
                <a:latin typeface="Helvetica" panose="020B0504020202030204" pitchFamily="34" charset="0"/>
                <a:cs typeface="Calibri" panose="020F0502020204030204" pitchFamily="34" charset="0"/>
              </a:rPr>
              <a:t>Oficinas con pocas o nulas operaciones en caja. 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es-ES" sz="1400" dirty="0">
                <a:solidFill>
                  <a:srgbClr val="404040"/>
                </a:solidFill>
                <a:latin typeface="Helvetica" panose="020B0504020202030204" pitchFamily="34" charset="0"/>
                <a:cs typeface="Calibri" panose="020F0502020204030204" pitchFamily="34" charset="0"/>
              </a:rPr>
              <a:t>Operaciones orientadas a la autogestión del cliente.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es-ES" sz="1400" dirty="0">
                <a:solidFill>
                  <a:srgbClr val="404040"/>
                </a:solidFill>
                <a:latin typeface="Helvetica" panose="020B0504020202030204" pitchFamily="34" charset="0"/>
                <a:cs typeface="Calibri" panose="020F0502020204030204" pitchFamily="34" charset="0"/>
              </a:rPr>
              <a:t>Reducción del personal en cajas, pero aumento del personal especializado.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AC284D4-4797-4A9D-AAE6-4F3E6B7C7EC7}"/>
              </a:ext>
            </a:extLst>
          </p:cNvPr>
          <p:cNvSpPr txBox="1"/>
          <p:nvPr/>
        </p:nvSpPr>
        <p:spPr>
          <a:xfrm>
            <a:off x="5615084" y="2477018"/>
            <a:ext cx="174841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s-CO" b="1" dirty="0">
                <a:solidFill>
                  <a:srgbClr val="404040"/>
                </a:solidFill>
                <a:latin typeface="Helvetica" panose="020B0504020202030204" pitchFamily="34" charset="0"/>
                <a:cs typeface="Calibri" panose="020F0502020204030204" pitchFamily="34" charset="0"/>
              </a:rPr>
              <a:t>Infraestructura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BEC48010-19EB-4639-80DD-BFED80E422ED}"/>
              </a:ext>
            </a:extLst>
          </p:cNvPr>
          <p:cNvSpPr/>
          <p:nvPr/>
        </p:nvSpPr>
        <p:spPr>
          <a:xfrm>
            <a:off x="4385436" y="2713864"/>
            <a:ext cx="195744" cy="195744"/>
          </a:xfrm>
          <a:prstGeom prst="ellipse">
            <a:avLst/>
          </a:prstGeom>
          <a:gradFill>
            <a:gsLst>
              <a:gs pos="0">
                <a:srgbClr val="34A8CC"/>
              </a:gs>
              <a:gs pos="96000">
                <a:srgbClr val="80C9D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600" dirty="0">
              <a:solidFill>
                <a:schemeClr val="tx1"/>
              </a:solidFill>
              <a:latin typeface="Helvetica" panose="020B0504020202030204" pitchFamily="34" charset="0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73F63D60-F01A-4C0B-A5B9-966EF1EA5DBE}"/>
              </a:ext>
            </a:extLst>
          </p:cNvPr>
          <p:cNvSpPr/>
          <p:nvPr/>
        </p:nvSpPr>
        <p:spPr>
          <a:xfrm>
            <a:off x="4379719" y="4696555"/>
            <a:ext cx="195744" cy="195744"/>
          </a:xfrm>
          <a:prstGeom prst="ellipse">
            <a:avLst/>
          </a:prstGeom>
          <a:gradFill>
            <a:gsLst>
              <a:gs pos="0">
                <a:srgbClr val="34A8CC"/>
              </a:gs>
              <a:gs pos="96000">
                <a:srgbClr val="80C9D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600" dirty="0">
              <a:solidFill>
                <a:schemeClr val="tx1"/>
              </a:solidFill>
              <a:latin typeface="Helvetica" panose="020B050402020203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1DDB86B-EC17-4C8D-877C-BB10B2EE53C5}"/>
              </a:ext>
            </a:extLst>
          </p:cNvPr>
          <p:cNvSpPr txBox="1"/>
          <p:nvPr/>
        </p:nvSpPr>
        <p:spPr>
          <a:xfrm>
            <a:off x="7363500" y="3559353"/>
            <a:ext cx="4412231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404040"/>
                </a:solidFill>
                <a:latin typeface="Helvetica" panose="020B0504020202030204" pitchFamily="34" charset="0"/>
                <a:cs typeface="Calibri" panose="020F0502020204030204" pitchFamily="34" charset="0"/>
              </a:rPr>
              <a:t>Oficinas altamente digitales.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404040"/>
                </a:solidFill>
                <a:latin typeface="Helvetica" panose="020B0504020202030204" pitchFamily="34" charset="0"/>
                <a:cs typeface="Calibri" panose="020F0502020204030204" pitchFamily="34" charset="0"/>
              </a:rPr>
              <a:t>Uso de tecnología (biometría, códigos QR) para servicios personalizados y más eficientes.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404040"/>
                </a:solidFill>
                <a:latin typeface="Helvetica" panose="020B0504020202030204" pitchFamily="34" charset="0"/>
                <a:cs typeface="Calibri" panose="020F0502020204030204" pitchFamily="34" charset="0"/>
              </a:rPr>
              <a:t>Innovación en espacio físico como herramienta de mercadeo y posicionamiento de marca.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3BFBD58-AF86-4539-B1A1-994C67669879}"/>
              </a:ext>
            </a:extLst>
          </p:cNvPr>
          <p:cNvSpPr txBox="1"/>
          <p:nvPr/>
        </p:nvSpPr>
        <p:spPr>
          <a:xfrm>
            <a:off x="5637891" y="3959461"/>
            <a:ext cx="1230179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s-CO" b="1" dirty="0">
                <a:solidFill>
                  <a:srgbClr val="404040"/>
                </a:solidFill>
                <a:latin typeface="Helvetica" panose="020B0504020202030204" pitchFamily="34" charset="0"/>
                <a:cs typeface="Calibri" panose="020F0502020204030204" pitchFamily="34" charset="0"/>
              </a:rPr>
              <a:t>Tecnología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FF34C5-1550-4D0E-9B16-C285954F10CD}"/>
              </a:ext>
            </a:extLst>
          </p:cNvPr>
          <p:cNvCxnSpPr>
            <a:cxnSpLocks/>
          </p:cNvCxnSpPr>
          <p:nvPr/>
        </p:nvCxnSpPr>
        <p:spPr>
          <a:xfrm>
            <a:off x="3340812" y="1758824"/>
            <a:ext cx="7837642" cy="50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EB8770C-BA0C-41D2-9237-EF53C4AAD328}"/>
              </a:ext>
            </a:extLst>
          </p:cNvPr>
          <p:cNvCxnSpPr>
            <a:cxnSpLocks/>
          </p:cNvCxnSpPr>
          <p:nvPr/>
        </p:nvCxnSpPr>
        <p:spPr>
          <a:xfrm>
            <a:off x="4713006" y="3365702"/>
            <a:ext cx="64324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>
            <a:extLst>
              <a:ext uri="{FF2B5EF4-FFF2-40B4-BE49-F238E27FC236}">
                <a16:creationId xmlns:a16="http://schemas.microsoft.com/office/drawing/2014/main" id="{3285AF12-EB16-4B8F-89AB-3C9BF2BDD0B9}"/>
              </a:ext>
            </a:extLst>
          </p:cNvPr>
          <p:cNvSpPr/>
          <p:nvPr/>
        </p:nvSpPr>
        <p:spPr>
          <a:xfrm>
            <a:off x="3157208" y="5774996"/>
            <a:ext cx="195744" cy="195744"/>
          </a:xfrm>
          <a:prstGeom prst="ellipse">
            <a:avLst/>
          </a:prstGeom>
          <a:gradFill>
            <a:gsLst>
              <a:gs pos="0">
                <a:srgbClr val="34A8CC"/>
              </a:gs>
              <a:gs pos="96000">
                <a:srgbClr val="80C9D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600" dirty="0">
              <a:solidFill>
                <a:schemeClr val="tx1"/>
              </a:solidFill>
              <a:latin typeface="Helvetica" panose="020B050402020203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E1C9855-A7B5-4ED5-8541-115C258893F8}"/>
              </a:ext>
            </a:extLst>
          </p:cNvPr>
          <p:cNvSpPr txBox="1"/>
          <p:nvPr/>
        </p:nvSpPr>
        <p:spPr>
          <a:xfrm>
            <a:off x="7363501" y="4905220"/>
            <a:ext cx="4412230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04040"/>
                </a:solidFill>
                <a:latin typeface="Helvetica" panose="020B0504020202030204" pitchFamily="34" charset="0"/>
                <a:cs typeface="Calibri" panose="020F0502020204030204" pitchFamily="34" charset="0"/>
              </a:rPr>
              <a:t>Operaciones enfocadas a realizar negocios y brindar asesoría especializada.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04040"/>
                </a:solidFill>
                <a:latin typeface="Helvetica" panose="020B0504020202030204" pitchFamily="34" charset="0"/>
                <a:cs typeface="Calibri" panose="020F0502020204030204" pitchFamily="34" charset="0"/>
              </a:rPr>
              <a:t>Proveen servicios complementarios para mejorar la experiencia.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448486F-9ADF-4FB1-BC93-2CCBE30462C9}"/>
              </a:ext>
            </a:extLst>
          </p:cNvPr>
          <p:cNvSpPr txBox="1"/>
          <p:nvPr/>
        </p:nvSpPr>
        <p:spPr>
          <a:xfrm>
            <a:off x="5140949" y="5206395"/>
            <a:ext cx="155238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s-CO" b="1" dirty="0">
                <a:solidFill>
                  <a:srgbClr val="404040"/>
                </a:solidFill>
                <a:latin typeface="Helvetica" panose="020B0504020202030204" pitchFamily="34" charset="0"/>
                <a:cs typeface="Calibri" panose="020F0502020204030204" pitchFamily="34" charset="0"/>
              </a:rPr>
              <a:t>Asesoría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DC3D3F6-8980-4C10-B34E-943409C69508}"/>
              </a:ext>
            </a:extLst>
          </p:cNvPr>
          <p:cNvCxnSpPr>
            <a:cxnSpLocks/>
          </p:cNvCxnSpPr>
          <p:nvPr/>
        </p:nvCxnSpPr>
        <p:spPr>
          <a:xfrm>
            <a:off x="4574613" y="4787853"/>
            <a:ext cx="6570794" cy="65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E6F3AD9-3DC1-4958-BA08-607C6736B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935" y="6471007"/>
            <a:ext cx="644932" cy="365125"/>
          </a:xfrm>
        </p:spPr>
        <p:txBody>
          <a:bodyPr/>
          <a:lstStyle/>
          <a:p>
            <a:fld id="{E98621A4-F840-4FB5-ADAC-B68FE90EA2B3}" type="slidenum">
              <a:rPr lang="es-CO" smtClean="0"/>
              <a:pPr/>
              <a:t>5</a:t>
            </a:fld>
            <a:endParaRPr lang="es-CO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BD7690A-B6C9-4FBD-904E-2CB8A1C8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20" y="19130"/>
            <a:ext cx="11993357" cy="1249409"/>
          </a:xfrm>
        </p:spPr>
        <p:txBody>
          <a:bodyPr/>
          <a:lstStyle/>
          <a:p>
            <a:r>
              <a:rPr lang="es-CO" dirty="0"/>
              <a:t>Las nuevas sucursales bancarias se </a:t>
            </a:r>
            <a:r>
              <a:rPr lang="es-CO" dirty="0">
                <a:solidFill>
                  <a:srgbClr val="2EB7FF"/>
                </a:solidFill>
              </a:rPr>
              <a:t>reinventan</a:t>
            </a:r>
            <a:r>
              <a:rPr lang="es-CO" dirty="0"/>
              <a:t> para ofrecer </a:t>
            </a:r>
            <a:r>
              <a:rPr lang="es-CO" dirty="0">
                <a:solidFill>
                  <a:srgbClr val="2EB7FF"/>
                </a:solidFill>
              </a:rPr>
              <a:t>servicios más especializados</a:t>
            </a:r>
          </a:p>
        </p:txBody>
      </p:sp>
      <p:pic>
        <p:nvPicPr>
          <p:cNvPr id="3074" name="Picture 2" descr="09_26_Comcast_Article_3_final-0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51" y="3122735"/>
            <a:ext cx="2989673" cy="14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189">
            <a:extLst>
              <a:ext uri="{FF2B5EF4-FFF2-40B4-BE49-F238E27FC236}">
                <a16:creationId xmlns:a16="http://schemas.microsoft.com/office/drawing/2014/main" id="{BDC3D3F6-8980-4C10-B34E-943409C69508}"/>
              </a:ext>
            </a:extLst>
          </p:cNvPr>
          <p:cNvCxnSpPr>
            <a:cxnSpLocks/>
          </p:cNvCxnSpPr>
          <p:nvPr/>
        </p:nvCxnSpPr>
        <p:spPr>
          <a:xfrm>
            <a:off x="3352952" y="5872868"/>
            <a:ext cx="78255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3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número de diapositiva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621A4-F840-4FB5-ADAC-B68FE90EA2B3}" type="slidenum">
              <a:rPr kumimoji="0" lang="es-CO" sz="11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945892-19B6-49EF-A9A3-18C32920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En Colombia el aislamiento ha dinamizado el uso de </a:t>
            </a:r>
            <a:r>
              <a:rPr lang="es-CO" dirty="0">
                <a:solidFill>
                  <a:srgbClr val="2EB7FF"/>
                </a:solidFill>
              </a:rPr>
              <a:t>canales digitales</a:t>
            </a:r>
            <a:r>
              <a:rPr lang="es-CO" dirty="0"/>
              <a:t> para realizar operaciones financieras 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B5042B82-B29E-4FEB-BE03-E2D19E83B2D7}"/>
              </a:ext>
            </a:extLst>
          </p:cNvPr>
          <p:cNvSpPr txBox="1"/>
          <p:nvPr/>
        </p:nvSpPr>
        <p:spPr>
          <a:xfrm>
            <a:off x="323024" y="1373444"/>
            <a:ext cx="7188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2168A"/>
                </a:solidFill>
                <a:effectLst/>
                <a:uLnTx/>
                <a:uFillTx/>
                <a:latin typeface="Helvetica" panose="020B0504020202030204" pitchFamily="34" charset="0"/>
                <a:ea typeface="FZShuTi" pitchFamily="2" charset="-122"/>
                <a:cs typeface="Arial" pitchFamily="34" charset="0"/>
              </a:rPr>
              <a:t>Evolución de la participación del uso de canales digitales* en Colombia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2168A"/>
                </a:solidFill>
                <a:effectLst/>
                <a:uLnTx/>
                <a:uFillTx/>
                <a:latin typeface="Helvetica" panose="020B0504020202030204" pitchFamily="34" charset="0"/>
                <a:ea typeface="FZShuTi" pitchFamily="2" charset="-122"/>
                <a:cs typeface="Arial" pitchFamily="34" charset="0"/>
              </a:rPr>
              <a:t>(% del valor total de operaciones monetarias)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2178D6F-9AAB-1A4D-9B0E-E5C9C591E2BF}"/>
              </a:ext>
            </a:extLst>
          </p:cNvPr>
          <p:cNvSpPr txBox="1"/>
          <p:nvPr/>
        </p:nvSpPr>
        <p:spPr>
          <a:xfrm>
            <a:off x="923397" y="6117080"/>
            <a:ext cx="929072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" panose="020B0504020202030204" pitchFamily="34" charset="0"/>
              </a:rPr>
              <a:t>*Canal digital: Internet, banca móvil y audio respuesta.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" panose="020B0504020202030204" pitchFamily="34" charset="0"/>
              </a:rPr>
              <a:t>Fuente: SFC, Informe de Operaciones Segundo Semestre 2019 e Informes de Cuarentena por la Vida.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" panose="020B0504020202030204" pitchFamily="34" charset="0"/>
              </a:rPr>
              <a:t>Nota: Las cifras mensuales del 2020 corresponden al promedio de los Informes de Cuarentena por la Vida del 03/04/2020 al 06/10/2020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21E416D-3A7F-C246-BAC9-EDED8C50AD67}"/>
              </a:ext>
            </a:extLst>
          </p:cNvPr>
          <p:cNvGrpSpPr/>
          <p:nvPr/>
        </p:nvGrpSpPr>
        <p:grpSpPr>
          <a:xfrm>
            <a:off x="558635" y="2092015"/>
            <a:ext cx="6958453" cy="3735973"/>
            <a:chOff x="406235" y="2187587"/>
            <a:chExt cx="6958453" cy="3735973"/>
          </a:xfrm>
        </p:grpSpPr>
        <p:graphicFrame>
          <p:nvGraphicFramePr>
            <p:cNvPr id="35" name="Gráfico 34">
              <a:extLst>
                <a:ext uri="{FF2B5EF4-FFF2-40B4-BE49-F238E27FC236}">
                  <a16:creationId xmlns:a16="http://schemas.microsoft.com/office/drawing/2014/main" id="{ED5308FB-7E7E-074C-8BE9-34542912580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06235" y="2455397"/>
            <a:ext cx="6661725" cy="31798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BF21EB52-CF8D-7B40-8EB7-B43E18404056}"/>
                </a:ext>
              </a:extLst>
            </p:cNvPr>
            <p:cNvCxnSpPr>
              <a:cxnSpLocks/>
            </p:cNvCxnSpPr>
            <p:nvPr/>
          </p:nvCxnSpPr>
          <p:spPr>
            <a:xfrm>
              <a:off x="3399544" y="2621020"/>
              <a:ext cx="0" cy="273600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CCF9B9-D271-1142-897E-445EC6653E0C}"/>
                </a:ext>
              </a:extLst>
            </p:cNvPr>
            <p:cNvGrpSpPr/>
            <p:nvPr/>
          </p:nvGrpSpPr>
          <p:grpSpPr>
            <a:xfrm>
              <a:off x="3289303" y="5646561"/>
              <a:ext cx="3530598" cy="276999"/>
              <a:chOff x="5026648" y="5968895"/>
              <a:chExt cx="2168258" cy="232416"/>
            </a:xfrm>
          </p:grpSpPr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558EF114-17DE-B04E-BAFA-28BB7D2E63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6648" y="6042082"/>
                <a:ext cx="216825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BAE90EF9-17FE-8D46-9A1D-D2655A5419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155" y="5988082"/>
                <a:ext cx="0" cy="10800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E9BA2D41-DF7F-CE4E-8980-4E9B672EEB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26968" y="5988082"/>
                <a:ext cx="0" cy="10800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32">
                <a:extLst>
                  <a:ext uri="{FF2B5EF4-FFF2-40B4-BE49-F238E27FC236}">
                    <a16:creationId xmlns:a16="http://schemas.microsoft.com/office/drawing/2014/main" id="{241CAF9D-9204-DA43-8C31-A63B12152170}"/>
                  </a:ext>
                </a:extLst>
              </p:cNvPr>
              <p:cNvSpPr txBox="1"/>
              <p:nvPr/>
            </p:nvSpPr>
            <p:spPr>
              <a:xfrm>
                <a:off x="5889402" y="5968895"/>
                <a:ext cx="622533" cy="2324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Helvetica" panose="020B0504020202030204" pitchFamily="34" charset="0"/>
                    <a:ea typeface="FZShuTi" pitchFamily="2" charset="-122"/>
                    <a:cs typeface="Arial" pitchFamily="34" charset="0"/>
                  </a:rPr>
                  <a:t>2020</a:t>
                </a:r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Helvetica" panose="020B0504020202030204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2AFF584B-9657-374C-921F-C9BD0BFBA2BF}"/>
                </a:ext>
              </a:extLst>
            </p:cNvPr>
            <p:cNvCxnSpPr>
              <a:cxnSpLocks/>
            </p:cNvCxnSpPr>
            <p:nvPr/>
          </p:nvCxnSpPr>
          <p:spPr>
            <a:xfrm>
              <a:off x="6465612" y="2619580"/>
              <a:ext cx="0" cy="273600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0B05265B-6B60-DF44-B7F1-030CCF8DABD6}"/>
                </a:ext>
              </a:extLst>
            </p:cNvPr>
            <p:cNvSpPr txBox="1"/>
            <p:nvPr/>
          </p:nvSpPr>
          <p:spPr>
            <a:xfrm>
              <a:off x="4067832" y="4807732"/>
              <a:ext cx="2695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B7165A"/>
                  </a:solidFill>
                  <a:effectLst/>
                  <a:uLnTx/>
                  <a:uFillTx/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Canales no digitales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7165A"/>
                </a:solidFill>
                <a:effectLst/>
                <a:uLnTx/>
                <a:uFillTx/>
                <a:latin typeface="Helvetica" panose="020B050402020203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4972943D-A79F-0E47-85F1-159ECA12F653}"/>
                </a:ext>
              </a:extLst>
            </p:cNvPr>
            <p:cNvSpPr txBox="1"/>
            <p:nvPr/>
          </p:nvSpPr>
          <p:spPr>
            <a:xfrm>
              <a:off x="4208387" y="3317390"/>
              <a:ext cx="2695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48E98"/>
                  </a:solidFill>
                  <a:effectLst/>
                  <a:uLnTx/>
                  <a:uFillTx/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Canales digitales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8E98"/>
                </a:solidFill>
                <a:effectLst/>
                <a:uLnTx/>
                <a:uFillTx/>
                <a:latin typeface="Helvetica" panose="020B050402020203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78452FC8-F790-024E-8AF2-42426BEC5D18}"/>
                </a:ext>
              </a:extLst>
            </p:cNvPr>
            <p:cNvSpPr txBox="1"/>
            <p:nvPr/>
          </p:nvSpPr>
          <p:spPr>
            <a:xfrm>
              <a:off x="2798605" y="2245502"/>
              <a:ext cx="120187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25/03/20: </a:t>
              </a:r>
              <a:r>
                <a:rPr lang="en-US" altLang="ko-KR" sz="1050" dirty="0">
                  <a:solidFill>
                    <a:srgbClr val="404040"/>
                  </a:solidFill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I</a:t>
              </a:r>
              <a:r>
                <a:rPr kumimoji="0" lang="en-US" altLang="ko-KR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nicio</a:t>
              </a: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 de la </a:t>
              </a:r>
              <a:r>
                <a:rPr kumimoji="0" lang="en-US" altLang="ko-KR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cuarentena</a:t>
              </a:r>
              <a:endPara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504020202030204" pitchFamily="34" charset="0"/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7" name="TextBox 32">
              <a:extLst>
                <a:ext uri="{FF2B5EF4-FFF2-40B4-BE49-F238E27FC236}">
                  <a16:creationId xmlns:a16="http://schemas.microsoft.com/office/drawing/2014/main" id="{D8A8FB7E-2B26-1841-B9C2-1E97F07D5B4D}"/>
                </a:ext>
              </a:extLst>
            </p:cNvPr>
            <p:cNvSpPr txBox="1"/>
            <p:nvPr/>
          </p:nvSpPr>
          <p:spPr>
            <a:xfrm>
              <a:off x="5753672" y="2187587"/>
              <a:ext cx="1611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01/10/20: </a:t>
              </a:r>
              <a:r>
                <a:rPr lang="en-US" altLang="ko-KR" sz="1050" dirty="0">
                  <a:solidFill>
                    <a:srgbClr val="404040"/>
                  </a:solidFill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I</a:t>
              </a:r>
              <a:r>
                <a:rPr kumimoji="0" lang="en-US" altLang="ko-KR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nicio</a:t>
              </a: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 del </a:t>
              </a:r>
              <a:r>
                <a:rPr kumimoji="0" lang="en-US" altLang="ko-KR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aislamiento</a:t>
              </a: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 </a:t>
              </a:r>
              <a:r>
                <a:rPr kumimoji="0" lang="en-US" altLang="ko-KR" sz="105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Helvetica" panose="020B0504020202030204" pitchFamily="34" charset="0"/>
                  <a:ea typeface="FZShuTi" pitchFamily="2" charset="-122"/>
                  <a:cs typeface="Arial" pitchFamily="34" charset="0"/>
                </a:rPr>
                <a:t>selectivo</a:t>
              </a:r>
              <a:endParaRPr kumimoji="0" lang="en-US" altLang="ko-KR" sz="105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" panose="020B0504020202030204" pitchFamily="34" charset="0"/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E0B1455-D9BE-7749-A922-9350A96FB6CD}"/>
              </a:ext>
            </a:extLst>
          </p:cNvPr>
          <p:cNvSpPr txBox="1"/>
          <p:nvPr/>
        </p:nvSpPr>
        <p:spPr>
          <a:xfrm>
            <a:off x="7983217" y="2307458"/>
            <a:ext cx="3997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" panose="020B0504020202030204" pitchFamily="34" charset="0"/>
              </a:rPr>
              <a:t>En promedio, el </a:t>
            </a: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srgbClr val="2EB7FF"/>
                </a:solidFill>
                <a:effectLst/>
                <a:uLnTx/>
                <a:uFillTx/>
                <a:latin typeface="Helvetica" panose="020B0504020202030204" pitchFamily="34" charset="0"/>
              </a:rPr>
              <a:t>61%</a:t>
            </a:r>
            <a:endParaRPr lang="es-ES_tradnl" sz="4000" dirty="0">
              <a:solidFill>
                <a:srgbClr val="3F3F3F"/>
              </a:solidFill>
              <a:latin typeface="Helvetica" panose="020B0504020202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" panose="020B0504020202030204" pitchFamily="34" charset="0"/>
              </a:rPr>
              <a:t>del valor de las operaciones monetarias se realizó por medio de canales digitales desde el inicio de la cuarentena</a:t>
            </a:r>
          </a:p>
        </p:txBody>
      </p:sp>
    </p:spTree>
    <p:extLst>
      <p:ext uri="{BB962C8B-B14F-4D97-AF65-F5344CB8AC3E}">
        <p14:creationId xmlns:p14="http://schemas.microsoft.com/office/powerpoint/2010/main" val="7045787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o 104">
            <a:extLst>
              <a:ext uri="{FF2B5EF4-FFF2-40B4-BE49-F238E27FC236}">
                <a16:creationId xmlns:a16="http://schemas.microsoft.com/office/drawing/2014/main" id="{BA8F1B2E-C962-4044-BF8B-D5150A08008A}"/>
              </a:ext>
            </a:extLst>
          </p:cNvPr>
          <p:cNvGrpSpPr/>
          <p:nvPr/>
        </p:nvGrpSpPr>
        <p:grpSpPr>
          <a:xfrm>
            <a:off x="7332046" y="5602731"/>
            <a:ext cx="819507" cy="819507"/>
            <a:chOff x="7128553" y="5748610"/>
            <a:chExt cx="819507" cy="819507"/>
          </a:xfrm>
        </p:grpSpPr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5DFC0B8C-CBA0-4355-BED5-00CD2F809246}"/>
                </a:ext>
              </a:extLst>
            </p:cNvPr>
            <p:cNvSpPr/>
            <p:nvPr/>
          </p:nvSpPr>
          <p:spPr>
            <a:xfrm>
              <a:off x="7128553" y="5748610"/>
              <a:ext cx="819507" cy="8195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Helvetica" panose="020B0504020202030204" pitchFamily="34" charset="0"/>
              </a:endParaRPr>
            </a:p>
          </p:txBody>
        </p:sp>
        <p:pic>
          <p:nvPicPr>
            <p:cNvPr id="13" name="Gráfico 12" descr="Gráfico circular">
              <a:extLst>
                <a:ext uri="{FF2B5EF4-FFF2-40B4-BE49-F238E27FC236}">
                  <a16:creationId xmlns:a16="http://schemas.microsoft.com/office/drawing/2014/main" id="{9515E93A-26CD-4EBE-84A2-F11590E34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12879" y="5835798"/>
              <a:ext cx="652398" cy="652398"/>
            </a:xfrm>
            <a:prstGeom prst="rect">
              <a:avLst/>
            </a:prstGeom>
          </p:spPr>
        </p:pic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5829D9D7-A642-4097-8E28-B2BAEC622651}"/>
              </a:ext>
            </a:extLst>
          </p:cNvPr>
          <p:cNvGrpSpPr/>
          <p:nvPr/>
        </p:nvGrpSpPr>
        <p:grpSpPr>
          <a:xfrm>
            <a:off x="7334524" y="2048069"/>
            <a:ext cx="819507" cy="819507"/>
            <a:chOff x="7103948" y="2096530"/>
            <a:chExt cx="819507" cy="819507"/>
          </a:xfrm>
        </p:grpSpPr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9F844A1E-386D-455B-B72E-5BEBC5D63235}"/>
                </a:ext>
              </a:extLst>
            </p:cNvPr>
            <p:cNvSpPr/>
            <p:nvPr/>
          </p:nvSpPr>
          <p:spPr>
            <a:xfrm>
              <a:off x="7103948" y="2096530"/>
              <a:ext cx="819507" cy="8195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Helvetica" panose="020B0504020202030204" pitchFamily="34" charset="0"/>
              </a:endParaRPr>
            </a:p>
          </p:txBody>
        </p:sp>
        <p:pic>
          <p:nvPicPr>
            <p:cNvPr id="15" name="Gráfico 14" descr="Megáfono">
              <a:extLst>
                <a:ext uri="{FF2B5EF4-FFF2-40B4-BE49-F238E27FC236}">
                  <a16:creationId xmlns:a16="http://schemas.microsoft.com/office/drawing/2014/main" id="{39B830CB-C933-4730-B758-C84AD2D8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56531" y="2115086"/>
              <a:ext cx="720625" cy="720625"/>
            </a:xfrm>
            <a:prstGeom prst="rect">
              <a:avLst/>
            </a:prstGeom>
          </p:spPr>
        </p:pic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D21A944-1A2C-47C4-A41B-26821693DDAA}"/>
              </a:ext>
            </a:extLst>
          </p:cNvPr>
          <p:cNvGrpSpPr/>
          <p:nvPr/>
        </p:nvGrpSpPr>
        <p:grpSpPr>
          <a:xfrm>
            <a:off x="7334524" y="3225358"/>
            <a:ext cx="819507" cy="819507"/>
            <a:chOff x="7509072" y="3415328"/>
            <a:chExt cx="819507" cy="819507"/>
          </a:xfrm>
        </p:grpSpPr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A6746360-1B85-4A9B-BA69-BFA61B47543C}"/>
                </a:ext>
              </a:extLst>
            </p:cNvPr>
            <p:cNvSpPr/>
            <p:nvPr/>
          </p:nvSpPr>
          <p:spPr>
            <a:xfrm>
              <a:off x="7509072" y="3415328"/>
              <a:ext cx="819507" cy="8195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Helvetica" panose="020B0504020202030204" pitchFamily="34" charset="0"/>
              </a:endParaRPr>
            </a:p>
          </p:txBody>
        </p:sp>
        <p:pic>
          <p:nvPicPr>
            <p:cNvPr id="101" name="Gráfico 100" descr="Planta">
              <a:extLst>
                <a:ext uri="{FF2B5EF4-FFF2-40B4-BE49-F238E27FC236}">
                  <a16:creationId xmlns:a16="http://schemas.microsoft.com/office/drawing/2014/main" id="{24ECEBFC-8BFB-4AD4-885D-3BEA51C42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84726" y="3503779"/>
              <a:ext cx="671135" cy="671135"/>
            </a:xfrm>
            <a:prstGeom prst="rect">
              <a:avLst/>
            </a:prstGeom>
          </p:spPr>
        </p:pic>
      </p:grp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FEF2F358-4935-4EA5-83BC-9E68A5F7AEDD}"/>
              </a:ext>
            </a:extLst>
          </p:cNvPr>
          <p:cNvGrpSpPr/>
          <p:nvPr/>
        </p:nvGrpSpPr>
        <p:grpSpPr>
          <a:xfrm>
            <a:off x="7332045" y="4431401"/>
            <a:ext cx="819507" cy="819507"/>
            <a:chOff x="7396162" y="4545479"/>
            <a:chExt cx="819507" cy="819507"/>
          </a:xfrm>
        </p:grpSpPr>
        <p:sp>
          <p:nvSpPr>
            <p:cNvPr id="125" name="Elipse 124">
              <a:extLst>
                <a:ext uri="{FF2B5EF4-FFF2-40B4-BE49-F238E27FC236}">
                  <a16:creationId xmlns:a16="http://schemas.microsoft.com/office/drawing/2014/main" id="{84F687AC-8608-4727-B359-F9912FDFE28D}"/>
                </a:ext>
              </a:extLst>
            </p:cNvPr>
            <p:cNvSpPr/>
            <p:nvPr/>
          </p:nvSpPr>
          <p:spPr>
            <a:xfrm>
              <a:off x="7396162" y="4545479"/>
              <a:ext cx="819507" cy="8195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Helvetica" panose="020B0504020202030204" pitchFamily="34" charset="0"/>
              </a:endParaRPr>
            </a:p>
          </p:txBody>
        </p:sp>
        <p:pic>
          <p:nvPicPr>
            <p:cNvPr id="103" name="Gráfico 102" descr="Grupo de mujeres">
              <a:extLst>
                <a:ext uri="{FF2B5EF4-FFF2-40B4-BE49-F238E27FC236}">
                  <a16:creationId xmlns:a16="http://schemas.microsoft.com/office/drawing/2014/main" id="{F5D9616A-6229-4F08-B1A5-E5B2BF9B4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92013" y="4653206"/>
              <a:ext cx="606957" cy="606957"/>
            </a:xfrm>
            <a:prstGeom prst="rect">
              <a:avLst/>
            </a:prstGeom>
          </p:spPr>
        </p:pic>
      </p:grpSp>
      <p:pic>
        <p:nvPicPr>
          <p:cNvPr id="123" name="Imagen 122">
            <a:extLst>
              <a:ext uri="{FF2B5EF4-FFF2-40B4-BE49-F238E27FC236}">
                <a16:creationId xmlns:a16="http://schemas.microsoft.com/office/drawing/2014/main" id="{A9B6CDA9-DD4C-8D4D-83F2-50EE93C53C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373" y="2230989"/>
            <a:ext cx="6819900" cy="36449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FCDC98F-3858-CB4F-9077-05DABEDD8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621A4-F840-4FB5-ADAC-B68FE90EA2B3}" type="slidenum">
              <a:rPr lang="es-CO" smtClean="0"/>
              <a:pPr/>
              <a:t>7</a:t>
            </a:fld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5464147-BB35-43CD-B626-5F11211C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600" dirty="0"/>
              <a:t>Esta digitalización ha propiciado un </a:t>
            </a:r>
            <a:r>
              <a:rPr lang="es-CO" sz="2600" dirty="0">
                <a:solidFill>
                  <a:srgbClr val="2EB7FF"/>
                </a:solidFill>
              </a:rPr>
              <a:t>“gran salto”</a:t>
            </a:r>
            <a:r>
              <a:rPr lang="es-CO" sz="2600" dirty="0"/>
              <a:t> en materia de </a:t>
            </a:r>
            <a:r>
              <a:rPr lang="es-CO" sz="2600" dirty="0">
                <a:solidFill>
                  <a:srgbClr val="2EB7FF"/>
                </a:solidFill>
              </a:rPr>
              <a:t>inclusión financiera, </a:t>
            </a:r>
            <a:r>
              <a:rPr lang="es-CO" sz="2600" dirty="0"/>
              <a:t>pero al mismo tiempo amplía la brecha de acceso de la población más vulnerable</a:t>
            </a:r>
          </a:p>
        </p:txBody>
      </p:sp>
      <p:sp>
        <p:nvSpPr>
          <p:cNvPr id="5" name="5 CuadroTexto">
            <a:extLst>
              <a:ext uri="{FF2B5EF4-FFF2-40B4-BE49-F238E27FC236}">
                <a16:creationId xmlns:a16="http://schemas.microsoft.com/office/drawing/2014/main" id="{1E007739-1D4B-7B4A-AE8F-E9118A99A6F6}"/>
              </a:ext>
            </a:extLst>
          </p:cNvPr>
          <p:cNvSpPr txBox="1"/>
          <p:nvPr/>
        </p:nvSpPr>
        <p:spPr>
          <a:xfrm>
            <a:off x="1670958" y="5924008"/>
            <a:ext cx="1590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latin typeface="Helvetica" panose="020B0504020202030204" pitchFamily="34" charset="0"/>
              </a:rPr>
              <a:t>Adultos con al menos un producto financiero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52DF50B-0E8B-9D46-B3D4-5B954E50FAF1}"/>
              </a:ext>
            </a:extLst>
          </p:cNvPr>
          <p:cNvSpPr txBox="1">
            <a:spLocks/>
          </p:cNvSpPr>
          <p:nvPr/>
        </p:nvSpPr>
        <p:spPr>
          <a:xfrm>
            <a:off x="11458935" y="6483041"/>
            <a:ext cx="6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8621A4-F840-4FB5-ADAC-B68FE90EA2B3}" type="slidenum">
              <a:rPr lang="es-CO" smtClean="0"/>
              <a:pPr/>
              <a:t>7</a:t>
            </a:fld>
            <a:endParaRPr lang="es-CO" dirty="0"/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C6871C6B-840E-D346-BD48-5972F27936F0}"/>
              </a:ext>
            </a:extLst>
          </p:cNvPr>
          <p:cNvSpPr txBox="1"/>
          <p:nvPr/>
        </p:nvSpPr>
        <p:spPr>
          <a:xfrm>
            <a:off x="2360373" y="2721672"/>
            <a:ext cx="18473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33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504020202030204" pitchFamily="34" charset="0"/>
            </a:endParaRPr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17251EE3-24C6-8545-B4B3-AD3A03FE5CE3}"/>
              </a:ext>
            </a:extLst>
          </p:cNvPr>
          <p:cNvSpPr txBox="1"/>
          <p:nvPr/>
        </p:nvSpPr>
        <p:spPr>
          <a:xfrm>
            <a:off x="850758" y="6414653"/>
            <a:ext cx="6213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404040"/>
                </a:solidFill>
                <a:latin typeface="Helvetica" panose="020B0504020202030204" pitchFamily="34" charset="0"/>
              </a:rPr>
              <a:t>Fuente: Superfinanciera, Banca de las Oportunidades, Transunion y DANE., información a junio de 2020.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0A3375-9AA9-DF47-B90D-16F82187FE42}"/>
              </a:ext>
            </a:extLst>
          </p:cNvPr>
          <p:cNvSpPr/>
          <p:nvPr/>
        </p:nvSpPr>
        <p:spPr>
          <a:xfrm>
            <a:off x="3643594" y="6099362"/>
            <a:ext cx="314037" cy="738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Helvetica" panose="020B0504020202030204" pitchFamily="34" charset="0"/>
            </a:endParaRPr>
          </a:p>
        </p:txBody>
      </p:sp>
      <p:sp>
        <p:nvSpPr>
          <p:cNvPr id="12" name="5 CuadroTexto">
            <a:extLst>
              <a:ext uri="{FF2B5EF4-FFF2-40B4-BE49-F238E27FC236}">
                <a16:creationId xmlns:a16="http://schemas.microsoft.com/office/drawing/2014/main" id="{10B62E1A-029E-AA4F-8C36-EAAAE84F982D}"/>
              </a:ext>
            </a:extLst>
          </p:cNvPr>
          <p:cNvSpPr txBox="1"/>
          <p:nvPr/>
        </p:nvSpPr>
        <p:spPr>
          <a:xfrm>
            <a:off x="4025392" y="5920564"/>
            <a:ext cx="1643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rgbClr val="404040"/>
                </a:solidFill>
                <a:latin typeface="Helvetica" panose="020B0504020202030204" pitchFamily="34" charset="0"/>
              </a:rPr>
              <a:t>Adultos con producto activo o vigente</a:t>
            </a:r>
          </a:p>
        </p:txBody>
      </p:sp>
      <p:grpSp>
        <p:nvGrpSpPr>
          <p:cNvPr id="76" name="Group 9">
            <a:extLst>
              <a:ext uri="{FF2B5EF4-FFF2-40B4-BE49-F238E27FC236}">
                <a16:creationId xmlns:a16="http://schemas.microsoft.com/office/drawing/2014/main" id="{7F9FBDA9-2753-BB47-9D4C-B774320F6419}"/>
              </a:ext>
            </a:extLst>
          </p:cNvPr>
          <p:cNvGrpSpPr/>
          <p:nvPr/>
        </p:nvGrpSpPr>
        <p:grpSpPr>
          <a:xfrm>
            <a:off x="8296066" y="1887414"/>
            <a:ext cx="3749561" cy="1079491"/>
            <a:chOff x="7947827" y="3206318"/>
            <a:chExt cx="3341537" cy="1079491"/>
          </a:xfrm>
        </p:grpSpPr>
        <p:sp>
          <p:nvSpPr>
            <p:cNvPr id="77" name="TextBox 342">
              <a:extLst>
                <a:ext uri="{FF2B5EF4-FFF2-40B4-BE49-F238E27FC236}">
                  <a16:creationId xmlns:a16="http://schemas.microsoft.com/office/drawing/2014/main" id="{72141544-D822-A64A-A7D5-CAA0E0764ABF}"/>
                </a:ext>
              </a:extLst>
            </p:cNvPr>
            <p:cNvSpPr txBox="1"/>
            <p:nvPr/>
          </p:nvSpPr>
          <p:spPr>
            <a:xfrm>
              <a:off x="7947827" y="3485590"/>
              <a:ext cx="3341537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300" dirty="0">
                  <a:latin typeface="Helvetica" panose="020B0504020202030204" pitchFamily="34" charset="0"/>
                  <a:cs typeface="Helvetica" panose="020B0604020202020204" pitchFamily="34" charset="0"/>
                </a:rPr>
                <a:t>El 70% de los </a:t>
              </a:r>
              <a:r>
                <a:rPr lang="es-ES" sz="1300" i="1" dirty="0" err="1">
                  <a:latin typeface="Helvetica" panose="020B0504020202030204" pitchFamily="34" charset="0"/>
                  <a:cs typeface="Helvetica" panose="020B0604020202020204" pitchFamily="34" charset="0"/>
                </a:rPr>
                <a:t>centennials</a:t>
              </a:r>
              <a:r>
                <a:rPr lang="es-ES" sz="1300" dirty="0">
                  <a:latin typeface="Helvetica" panose="020B0504020202030204" pitchFamily="34" charset="0"/>
                  <a:cs typeface="Helvetica" panose="020B0604020202020204" pitchFamily="34" charset="0"/>
                </a:rPr>
                <a:t> (18-24 años) tiene algún producto financiero; una población con alto potencial si se considera el elevado uso que hace de los mismos (63.2%).</a:t>
              </a:r>
            </a:p>
          </p:txBody>
        </p:sp>
        <p:sp>
          <p:nvSpPr>
            <p:cNvPr id="78" name="TextBox 343">
              <a:extLst>
                <a:ext uri="{FF2B5EF4-FFF2-40B4-BE49-F238E27FC236}">
                  <a16:creationId xmlns:a16="http://schemas.microsoft.com/office/drawing/2014/main" id="{C24174B2-DF57-1942-8E93-C59B090A4A6A}"/>
                </a:ext>
              </a:extLst>
            </p:cNvPr>
            <p:cNvSpPr txBox="1"/>
            <p:nvPr/>
          </p:nvSpPr>
          <p:spPr>
            <a:xfrm>
              <a:off x="7951295" y="3206318"/>
              <a:ext cx="267070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1600" b="1" dirty="0">
                  <a:solidFill>
                    <a:srgbClr val="046D9C"/>
                  </a:solidFill>
                  <a:latin typeface="Helvetica" panose="020B0504020202030204" pitchFamily="34" charset="0"/>
                  <a:cs typeface="Arial" panose="020B0604020202020204" pitchFamily="34" charset="0"/>
                </a:rPr>
                <a:t>Jóvenes</a:t>
              </a:r>
            </a:p>
          </p:txBody>
        </p:sp>
      </p:grpSp>
      <p:grpSp>
        <p:nvGrpSpPr>
          <p:cNvPr id="79" name="Group 7">
            <a:extLst>
              <a:ext uri="{FF2B5EF4-FFF2-40B4-BE49-F238E27FC236}">
                <a16:creationId xmlns:a16="http://schemas.microsoft.com/office/drawing/2014/main" id="{AC30E427-838F-E641-A4DC-5221B76DF680}"/>
              </a:ext>
            </a:extLst>
          </p:cNvPr>
          <p:cNvGrpSpPr/>
          <p:nvPr/>
        </p:nvGrpSpPr>
        <p:grpSpPr>
          <a:xfrm>
            <a:off x="8296064" y="5453743"/>
            <a:ext cx="3671521" cy="1097290"/>
            <a:chOff x="7958640" y="-723573"/>
            <a:chExt cx="3320514" cy="1097290"/>
          </a:xfrm>
        </p:grpSpPr>
        <p:sp>
          <p:nvSpPr>
            <p:cNvPr id="80" name="TextBox 338">
              <a:extLst>
                <a:ext uri="{FF2B5EF4-FFF2-40B4-BE49-F238E27FC236}">
                  <a16:creationId xmlns:a16="http://schemas.microsoft.com/office/drawing/2014/main" id="{D655301D-A769-C541-AC60-790F8BFCFA5A}"/>
                </a:ext>
              </a:extLst>
            </p:cNvPr>
            <p:cNvSpPr txBox="1"/>
            <p:nvPr/>
          </p:nvSpPr>
          <p:spPr>
            <a:xfrm flipH="1">
              <a:off x="7958640" y="-426502"/>
              <a:ext cx="3320514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1300" dirty="0">
                  <a:latin typeface="Helvetica" panose="020B0504020202030204" pitchFamily="34" charset="0"/>
                  <a:cs typeface="Arial" panose="020B0604020202020204" pitchFamily="34" charset="0"/>
                </a:rPr>
                <a:t>El indicador de inclusión por el lado del activo es del 35.4% (tarjeta de crédito, créditos de consumo y microcrédito), reduciéndose en -1.2pp frente a 2019.</a:t>
              </a:r>
            </a:p>
          </p:txBody>
        </p:sp>
        <p:sp>
          <p:nvSpPr>
            <p:cNvPr id="81" name="TextBox 339">
              <a:extLst>
                <a:ext uri="{FF2B5EF4-FFF2-40B4-BE49-F238E27FC236}">
                  <a16:creationId xmlns:a16="http://schemas.microsoft.com/office/drawing/2014/main" id="{DC6517B9-3D47-7B45-89BC-DD8D2A65B6CD}"/>
                </a:ext>
              </a:extLst>
            </p:cNvPr>
            <p:cNvSpPr txBox="1"/>
            <p:nvPr/>
          </p:nvSpPr>
          <p:spPr>
            <a:xfrm flipH="1">
              <a:off x="7975620" y="-723573"/>
              <a:ext cx="2670704" cy="24622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1600" b="1" dirty="0">
                  <a:solidFill>
                    <a:srgbClr val="B7165A"/>
                  </a:solidFill>
                  <a:latin typeface="Helvetica" panose="020B0504020202030204" pitchFamily="34" charset="0"/>
                  <a:cs typeface="Arial" panose="020B0604020202020204" pitchFamily="34" charset="0"/>
                </a:rPr>
                <a:t>Acceso a Crédito</a:t>
              </a:r>
            </a:p>
          </p:txBody>
        </p:sp>
      </p:grpSp>
      <p:grpSp>
        <p:nvGrpSpPr>
          <p:cNvPr id="82" name="Group 6">
            <a:extLst>
              <a:ext uri="{FF2B5EF4-FFF2-40B4-BE49-F238E27FC236}">
                <a16:creationId xmlns:a16="http://schemas.microsoft.com/office/drawing/2014/main" id="{B23DB28B-4F56-C940-AFF1-368D6C4D28E0}"/>
              </a:ext>
            </a:extLst>
          </p:cNvPr>
          <p:cNvGrpSpPr/>
          <p:nvPr/>
        </p:nvGrpSpPr>
        <p:grpSpPr>
          <a:xfrm>
            <a:off x="8275970" y="3190429"/>
            <a:ext cx="3548279" cy="884845"/>
            <a:chOff x="7958642" y="538478"/>
            <a:chExt cx="3051277" cy="884845"/>
          </a:xfrm>
        </p:grpSpPr>
        <p:sp>
          <p:nvSpPr>
            <p:cNvPr id="83" name="TextBox 336">
              <a:extLst>
                <a:ext uri="{FF2B5EF4-FFF2-40B4-BE49-F238E27FC236}">
                  <a16:creationId xmlns:a16="http://schemas.microsoft.com/office/drawing/2014/main" id="{702A229F-5AD8-2646-8139-32DAE54E01B2}"/>
                </a:ext>
              </a:extLst>
            </p:cNvPr>
            <p:cNvSpPr txBox="1"/>
            <p:nvPr/>
          </p:nvSpPr>
          <p:spPr>
            <a:xfrm flipH="1">
              <a:off x="7958642" y="823159"/>
              <a:ext cx="3051277" cy="6001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300" dirty="0">
                  <a:latin typeface="Helvetica" panose="020B0504020202030204" pitchFamily="34" charset="0"/>
                  <a:cs typeface="Helvetica" panose="020B0604020202020204" pitchFamily="34" charset="0"/>
                </a:rPr>
                <a:t>La brecha en el indicador de inclusión entre grandes ciudades y municipios de ruralidad dispersa alcanzó el 37% (vs. 35% en 2019).</a:t>
              </a:r>
              <a:endParaRPr lang="en-ID" sz="1300" dirty="0">
                <a:latin typeface="Helvetica" panose="020B0504020202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4" name="TextBox 337">
              <a:extLst>
                <a:ext uri="{FF2B5EF4-FFF2-40B4-BE49-F238E27FC236}">
                  <a16:creationId xmlns:a16="http://schemas.microsoft.com/office/drawing/2014/main" id="{13329D13-F743-DF4C-8841-B5E1A666516F}"/>
                </a:ext>
              </a:extLst>
            </p:cNvPr>
            <p:cNvSpPr txBox="1"/>
            <p:nvPr/>
          </p:nvSpPr>
          <p:spPr>
            <a:xfrm flipH="1">
              <a:off x="7958642" y="538478"/>
              <a:ext cx="267070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err="1">
                  <a:solidFill>
                    <a:srgbClr val="1EABD2"/>
                  </a:solidFill>
                  <a:latin typeface="Helvetica" panose="020B0504020202030204" pitchFamily="34" charset="0"/>
                  <a:cs typeface="Arial" panose="020B0604020202020204" pitchFamily="34" charset="0"/>
                </a:rPr>
                <a:t>Ruralidad</a:t>
              </a:r>
              <a:endParaRPr lang="en-US" sz="1600" b="1" dirty="0">
                <a:solidFill>
                  <a:srgbClr val="1EABD2"/>
                </a:solidFill>
                <a:latin typeface="Helvetica" panose="020B0504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5 CuadroTexto">
            <a:extLst>
              <a:ext uri="{FF2B5EF4-FFF2-40B4-BE49-F238E27FC236}">
                <a16:creationId xmlns:a16="http://schemas.microsoft.com/office/drawing/2014/main" id="{E0DBB1DD-321A-BE4F-890F-B79DDAAEF610}"/>
              </a:ext>
            </a:extLst>
          </p:cNvPr>
          <p:cNvSpPr txBox="1"/>
          <p:nvPr/>
        </p:nvSpPr>
        <p:spPr>
          <a:xfrm>
            <a:off x="-494490" y="1627699"/>
            <a:ext cx="516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2168A"/>
                </a:solidFill>
                <a:latin typeface="Helvetica" panose="020B0504020202030204" pitchFamily="34" charset="0"/>
                <a:cs typeface="Helvetica" panose="020B0604020202020204" pitchFamily="34" charset="0"/>
              </a:rPr>
              <a:t>Indicador de Inclusión Financiera</a:t>
            </a:r>
          </a:p>
        </p:txBody>
      </p:sp>
      <p:grpSp>
        <p:nvGrpSpPr>
          <p:cNvPr id="87" name="Group 9">
            <a:extLst>
              <a:ext uri="{FF2B5EF4-FFF2-40B4-BE49-F238E27FC236}">
                <a16:creationId xmlns:a16="http://schemas.microsoft.com/office/drawing/2014/main" id="{71BEB15E-3F64-4348-BD18-EB426C0E7B02}"/>
              </a:ext>
            </a:extLst>
          </p:cNvPr>
          <p:cNvGrpSpPr/>
          <p:nvPr/>
        </p:nvGrpSpPr>
        <p:grpSpPr>
          <a:xfrm>
            <a:off x="8299957" y="4386086"/>
            <a:ext cx="3814017" cy="878162"/>
            <a:chOff x="7958642" y="3141978"/>
            <a:chExt cx="3166344" cy="878162"/>
          </a:xfrm>
        </p:grpSpPr>
        <p:sp>
          <p:nvSpPr>
            <p:cNvPr id="88" name="TextBox 342">
              <a:extLst>
                <a:ext uri="{FF2B5EF4-FFF2-40B4-BE49-F238E27FC236}">
                  <a16:creationId xmlns:a16="http://schemas.microsoft.com/office/drawing/2014/main" id="{A7B28D74-720E-5C4F-A6C1-7D054BEB75B3}"/>
                </a:ext>
              </a:extLst>
            </p:cNvPr>
            <p:cNvSpPr txBox="1"/>
            <p:nvPr/>
          </p:nvSpPr>
          <p:spPr>
            <a:xfrm>
              <a:off x="7958642" y="3419976"/>
              <a:ext cx="3166344" cy="6001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1300" dirty="0">
                  <a:latin typeface="Helvetica" panose="020B0504020202030204" pitchFamily="34" charset="0"/>
                  <a:cs typeface="Arial" panose="020B0604020202020204" pitchFamily="34" charset="0"/>
                </a:rPr>
                <a:t>Mientras que el 87,7% de los hombres adultos tiene al menos un producto financiero, en las mujeres este indicador es del 79,7%.</a:t>
              </a:r>
            </a:p>
          </p:txBody>
        </p:sp>
        <p:sp>
          <p:nvSpPr>
            <p:cNvPr id="89" name="TextBox 343">
              <a:extLst>
                <a:ext uri="{FF2B5EF4-FFF2-40B4-BE49-F238E27FC236}">
                  <a16:creationId xmlns:a16="http://schemas.microsoft.com/office/drawing/2014/main" id="{17EC2109-D299-1341-8002-55D0F8B29D8E}"/>
                </a:ext>
              </a:extLst>
            </p:cNvPr>
            <p:cNvSpPr txBox="1"/>
            <p:nvPr/>
          </p:nvSpPr>
          <p:spPr>
            <a:xfrm>
              <a:off x="7958642" y="3141978"/>
              <a:ext cx="267070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1600" b="1" dirty="0">
                  <a:solidFill>
                    <a:srgbClr val="69CEE9"/>
                  </a:solidFill>
                  <a:latin typeface="Helvetica" panose="020B0504020202030204" pitchFamily="34" charset="0"/>
                  <a:cs typeface="Arial" panose="020B0604020202020204" pitchFamily="34" charset="0"/>
                </a:rPr>
                <a:t>Mujeres</a:t>
              </a:r>
            </a:p>
          </p:txBody>
        </p:sp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814E9D7A-860A-0348-904E-67F6217363F8}"/>
              </a:ext>
            </a:extLst>
          </p:cNvPr>
          <p:cNvGrpSpPr/>
          <p:nvPr/>
        </p:nvGrpSpPr>
        <p:grpSpPr>
          <a:xfrm>
            <a:off x="1151338" y="6080414"/>
            <a:ext cx="498764" cy="116989"/>
            <a:chOff x="1164378" y="6133523"/>
            <a:chExt cx="498764" cy="116989"/>
          </a:xfrm>
        </p:grpSpPr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4E748CCE-BC23-164F-8F95-CF57392DC932}"/>
                </a:ext>
              </a:extLst>
            </p:cNvPr>
            <p:cNvCxnSpPr/>
            <p:nvPr/>
          </p:nvCxnSpPr>
          <p:spPr>
            <a:xfrm>
              <a:off x="1164378" y="6195158"/>
              <a:ext cx="498764" cy="0"/>
            </a:xfrm>
            <a:prstGeom prst="line">
              <a:avLst/>
            </a:prstGeom>
            <a:noFill/>
            <a:ln w="3492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9D9C0EFC-4D3C-764F-BA49-F8E84B3BD089}"/>
                </a:ext>
              </a:extLst>
            </p:cNvPr>
            <p:cNvSpPr/>
            <p:nvPr/>
          </p:nvSpPr>
          <p:spPr>
            <a:xfrm>
              <a:off x="1349106" y="6133523"/>
              <a:ext cx="110836" cy="116989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</a:endParaRPr>
            </a:p>
          </p:txBody>
        </p:sp>
      </p:grp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A094FC8D-876E-884F-8373-152D25C0E5CF}"/>
              </a:ext>
            </a:extLst>
          </p:cNvPr>
          <p:cNvCxnSpPr>
            <a:cxnSpLocks/>
          </p:cNvCxnSpPr>
          <p:nvPr/>
        </p:nvCxnSpPr>
        <p:spPr>
          <a:xfrm>
            <a:off x="4553956" y="2293433"/>
            <a:ext cx="0" cy="321593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32">
            <a:extLst>
              <a:ext uri="{FF2B5EF4-FFF2-40B4-BE49-F238E27FC236}">
                <a16:creationId xmlns:a16="http://schemas.microsoft.com/office/drawing/2014/main" id="{17602C30-984A-3648-94D4-9293B5C62E35}"/>
              </a:ext>
            </a:extLst>
          </p:cNvPr>
          <p:cNvSpPr txBox="1"/>
          <p:nvPr/>
        </p:nvSpPr>
        <p:spPr>
          <a:xfrm>
            <a:off x="4506194" y="2007516"/>
            <a:ext cx="12018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504020202030204" pitchFamily="34" charset="0"/>
                <a:ea typeface="FZShuTi" pitchFamily="2" charset="-122"/>
                <a:cs typeface="Arial" pitchFamily="34" charset="0"/>
              </a:rPr>
              <a:t>Inicio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504020202030204" pitchFamily="34" charset="0"/>
                <a:ea typeface="FZShuTi" pitchFamily="2" charset="-122"/>
                <a:cs typeface="Arial" pitchFamily="34" charset="0"/>
              </a:rPr>
              <a:t> de la </a:t>
            </a:r>
            <a:r>
              <a:rPr kumimoji="0" lang="en-US" altLang="ko-K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504020202030204" pitchFamily="34" charset="0"/>
                <a:ea typeface="FZShuTi" pitchFamily="2" charset="-122"/>
                <a:cs typeface="Arial" pitchFamily="34" charset="0"/>
              </a:rPr>
              <a:t>cuarentena</a:t>
            </a:r>
            <a:endParaRPr kumimoji="0" lang="en-US" altLang="ko-KR" sz="105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 panose="020B0504020202030204" pitchFamily="34" charset="0"/>
              <a:ea typeface="FZShuTi" pitchFamily="2" charset="-122"/>
              <a:cs typeface="Arial" pitchFamily="34" charset="0"/>
            </a:endParaRPr>
          </a:p>
        </p:txBody>
      </p:sp>
      <p:sp>
        <p:nvSpPr>
          <p:cNvPr id="118" name="5 CuadroTexto">
            <a:extLst>
              <a:ext uri="{FF2B5EF4-FFF2-40B4-BE49-F238E27FC236}">
                <a16:creationId xmlns:a16="http://schemas.microsoft.com/office/drawing/2014/main" id="{E1310824-ECE8-3444-8CB4-905D28360921}"/>
              </a:ext>
            </a:extLst>
          </p:cNvPr>
          <p:cNvSpPr txBox="1"/>
          <p:nvPr/>
        </p:nvSpPr>
        <p:spPr>
          <a:xfrm>
            <a:off x="6474236" y="3110940"/>
            <a:ext cx="720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Helvetica" panose="020B0504020202030204" pitchFamily="34" charset="0"/>
              </a:rPr>
              <a:t>14,3%</a:t>
            </a:r>
          </a:p>
        </p:txBody>
      </p:sp>
      <p:sp>
        <p:nvSpPr>
          <p:cNvPr id="119" name="5 CuadroTexto">
            <a:extLst>
              <a:ext uri="{FF2B5EF4-FFF2-40B4-BE49-F238E27FC236}">
                <a16:creationId xmlns:a16="http://schemas.microsoft.com/office/drawing/2014/main" id="{EB7D515B-FA44-7B42-A55F-E61DBC3FCC26}"/>
              </a:ext>
            </a:extLst>
          </p:cNvPr>
          <p:cNvSpPr txBox="1"/>
          <p:nvPr/>
        </p:nvSpPr>
        <p:spPr>
          <a:xfrm>
            <a:off x="4025699" y="3365901"/>
            <a:ext cx="720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Helvetica" panose="020B0504020202030204" pitchFamily="34" charset="0"/>
              </a:rPr>
              <a:t>16,5%</a:t>
            </a:r>
          </a:p>
        </p:txBody>
      </p:sp>
      <p:sp>
        <p:nvSpPr>
          <p:cNvPr id="121" name="Cerrar llave 120">
            <a:extLst>
              <a:ext uri="{FF2B5EF4-FFF2-40B4-BE49-F238E27FC236}">
                <a16:creationId xmlns:a16="http://schemas.microsoft.com/office/drawing/2014/main" id="{58E11B1C-7D92-9547-973D-EAEF065E35DC}"/>
              </a:ext>
            </a:extLst>
          </p:cNvPr>
          <p:cNvSpPr/>
          <p:nvPr/>
        </p:nvSpPr>
        <p:spPr>
          <a:xfrm>
            <a:off x="3827550" y="3040147"/>
            <a:ext cx="182074" cy="9754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atin typeface="Helvetica" panose="020B0504020202030204" pitchFamily="34" charset="0"/>
            </a:endParaRPr>
          </a:p>
        </p:txBody>
      </p:sp>
      <p:sp>
        <p:nvSpPr>
          <p:cNvPr id="122" name="Cerrar llave 121">
            <a:extLst>
              <a:ext uri="{FF2B5EF4-FFF2-40B4-BE49-F238E27FC236}">
                <a16:creationId xmlns:a16="http://schemas.microsoft.com/office/drawing/2014/main" id="{FFC7F2A2-0326-F04C-89BA-EE7EC3C2A927}"/>
              </a:ext>
            </a:extLst>
          </p:cNvPr>
          <p:cNvSpPr/>
          <p:nvPr/>
        </p:nvSpPr>
        <p:spPr>
          <a:xfrm>
            <a:off x="6347610" y="2752132"/>
            <a:ext cx="182074" cy="806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atin typeface="Helvetica" panose="020B0504020202030204" pitchFamily="34" charset="0"/>
            </a:endParaRP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AF84B1AC-27EE-2C4B-A09C-AC66380ED260}"/>
              </a:ext>
            </a:extLst>
          </p:cNvPr>
          <p:cNvSpPr/>
          <p:nvPr/>
        </p:nvSpPr>
        <p:spPr>
          <a:xfrm>
            <a:off x="5294074" y="1156869"/>
            <a:ext cx="6819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046D9C"/>
                </a:solidFill>
                <a:latin typeface="Helvetica" panose="020B0504020202030204" pitchFamily="34" charset="0"/>
              </a:rPr>
              <a:t>Con el Programa Ingreso Solidario más de 759 mil beneficiarios reactivaron o abrieron algún producto de depósito, en su mayoría digitales</a:t>
            </a:r>
          </a:p>
        </p:txBody>
      </p:sp>
      <p:sp>
        <p:nvSpPr>
          <p:cNvPr id="127" name="5 CuadroTexto">
            <a:extLst>
              <a:ext uri="{FF2B5EF4-FFF2-40B4-BE49-F238E27FC236}">
                <a16:creationId xmlns:a16="http://schemas.microsoft.com/office/drawing/2014/main" id="{E7C1E55E-B202-DE45-8884-1818286C882B}"/>
              </a:ext>
            </a:extLst>
          </p:cNvPr>
          <p:cNvSpPr txBox="1"/>
          <p:nvPr/>
        </p:nvSpPr>
        <p:spPr>
          <a:xfrm>
            <a:off x="5592739" y="2730860"/>
            <a:ext cx="60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C00000"/>
                </a:solidFill>
                <a:latin typeface="Helvetica" panose="020B0504020202030204" pitchFamily="34" charset="0"/>
              </a:rPr>
              <a:t>85%</a:t>
            </a:r>
          </a:p>
        </p:txBody>
      </p:sp>
      <p:sp>
        <p:nvSpPr>
          <p:cNvPr id="128" name="5 CuadroTexto">
            <a:extLst>
              <a:ext uri="{FF2B5EF4-FFF2-40B4-BE49-F238E27FC236}">
                <a16:creationId xmlns:a16="http://schemas.microsoft.com/office/drawing/2014/main" id="{2C70C69B-E9E3-B84E-86B6-17C3D171CFC5}"/>
              </a:ext>
            </a:extLst>
          </p:cNvPr>
          <p:cNvSpPr txBox="1"/>
          <p:nvPr/>
        </p:nvSpPr>
        <p:spPr>
          <a:xfrm>
            <a:off x="5051704" y="2879269"/>
            <a:ext cx="1312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rgbClr val="C00000"/>
                </a:solidFill>
                <a:latin typeface="Helvetica" panose="020B0504020202030204" pitchFamily="34" charset="0"/>
              </a:rPr>
              <a:t>Meta PND a 2022</a:t>
            </a:r>
          </a:p>
        </p:txBody>
      </p:sp>
    </p:spTree>
    <p:extLst>
      <p:ext uri="{BB962C8B-B14F-4D97-AF65-F5344CB8AC3E}">
        <p14:creationId xmlns:p14="http://schemas.microsoft.com/office/powerpoint/2010/main" val="186129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2CB2C70-62E8-F943-903D-57AD00F8B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621A4-F840-4FB5-ADAC-B68FE90EA2B3}" type="slidenum">
              <a:rPr kumimoji="0" lang="es-CO" sz="11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76A1AAD-F8D9-4DAF-80B2-16A6C350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67059"/>
            <a:ext cx="12183676" cy="1249409"/>
          </a:xfrm>
        </p:spPr>
        <p:txBody>
          <a:bodyPr/>
          <a:lstStyle/>
          <a:p>
            <a:r>
              <a:rPr lang="es-CO" sz="2800" dirty="0"/>
              <a:t>Gracias a los esfuerzos de transformación digital hemos enfrentado la crisis del COVID-19 y ahora pensamos en los </a:t>
            </a:r>
            <a:r>
              <a:rPr lang="es-CO" sz="2800" dirty="0">
                <a:solidFill>
                  <a:srgbClr val="2EB7FF"/>
                </a:solidFill>
              </a:rPr>
              <a:t>desafíos que trae la nueva normalidad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3EE07FCC-EE61-4C83-80C3-27D005FC0DD6}"/>
              </a:ext>
            </a:extLst>
          </p:cNvPr>
          <p:cNvSpPr/>
          <p:nvPr/>
        </p:nvSpPr>
        <p:spPr>
          <a:xfrm>
            <a:off x="1" y="3378751"/>
            <a:ext cx="12192000" cy="36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22ECD79A-4B61-48B2-920A-4103F533B577}"/>
              </a:ext>
            </a:extLst>
          </p:cNvPr>
          <p:cNvSpPr/>
          <p:nvPr/>
        </p:nvSpPr>
        <p:spPr>
          <a:xfrm>
            <a:off x="1478481" y="3393207"/>
            <a:ext cx="2196000" cy="368353"/>
          </a:xfrm>
          <a:prstGeom prst="rect">
            <a:avLst/>
          </a:prstGeom>
          <a:solidFill>
            <a:srgbClr val="188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06" name="Oval 48">
            <a:extLst>
              <a:ext uri="{FF2B5EF4-FFF2-40B4-BE49-F238E27FC236}">
                <a16:creationId xmlns:a16="http://schemas.microsoft.com/office/drawing/2014/main" id="{0A61A920-7565-48C2-9378-B9DDCCFD3E6A}"/>
              </a:ext>
            </a:extLst>
          </p:cNvPr>
          <p:cNvSpPr>
            <a:spLocks noChangeAspect="1"/>
          </p:cNvSpPr>
          <p:nvPr/>
        </p:nvSpPr>
        <p:spPr>
          <a:xfrm>
            <a:off x="2530203" y="3523383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ECEAD183-16DE-4F11-994B-256C1097F964}"/>
              </a:ext>
            </a:extLst>
          </p:cNvPr>
          <p:cNvSpPr/>
          <p:nvPr/>
        </p:nvSpPr>
        <p:spPr>
          <a:xfrm>
            <a:off x="2530203" y="2336409"/>
            <a:ext cx="96073" cy="1059479"/>
          </a:xfrm>
          <a:prstGeom prst="rect">
            <a:avLst/>
          </a:prstGeom>
          <a:solidFill>
            <a:srgbClr val="188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14" name="Elipse 113">
            <a:extLst>
              <a:ext uri="{FF2B5EF4-FFF2-40B4-BE49-F238E27FC236}">
                <a16:creationId xmlns:a16="http://schemas.microsoft.com/office/drawing/2014/main" id="{DA7E0211-692D-4C8E-948B-385C29ADF6FA}"/>
              </a:ext>
            </a:extLst>
          </p:cNvPr>
          <p:cNvSpPr/>
          <p:nvPr/>
        </p:nvSpPr>
        <p:spPr>
          <a:xfrm>
            <a:off x="2148241" y="1941096"/>
            <a:ext cx="848307" cy="848307"/>
          </a:xfrm>
          <a:prstGeom prst="ellipse">
            <a:avLst/>
          </a:prstGeom>
          <a:solidFill>
            <a:srgbClr val="188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20" name="Título 8">
            <a:extLst>
              <a:ext uri="{FF2B5EF4-FFF2-40B4-BE49-F238E27FC236}">
                <a16:creationId xmlns:a16="http://schemas.microsoft.com/office/drawing/2014/main" id="{840F886A-F296-4052-AF2C-C4B96A9B8605}"/>
              </a:ext>
            </a:extLst>
          </p:cNvPr>
          <p:cNvSpPr txBox="1">
            <a:spLocks/>
          </p:cNvSpPr>
          <p:nvPr/>
        </p:nvSpPr>
        <p:spPr>
          <a:xfrm>
            <a:off x="1436353" y="4054621"/>
            <a:ext cx="2196000" cy="1130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F4FA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CO" sz="1200" dirty="0">
                <a:solidFill>
                  <a:schemeClr val="tx1"/>
                </a:solidFill>
                <a:latin typeface="Helvetica" panose="020B0504020202030204" pitchFamily="34" charset="0"/>
              </a:rPr>
              <a:t>Profundizar</a:t>
            </a:r>
            <a:r>
              <a:rPr lang="es-CO" sz="1200" b="0" dirty="0">
                <a:solidFill>
                  <a:schemeClr val="tx1"/>
                </a:solidFill>
                <a:latin typeface="Helvetica" panose="020B0504020202030204" pitchFamily="34" charset="0"/>
              </a:rPr>
              <a:t>  la oferta de servicios financieros digitales con </a:t>
            </a:r>
            <a:r>
              <a:rPr lang="es-CO" sz="1200" dirty="0">
                <a:solidFill>
                  <a:schemeClr val="tx1"/>
                </a:solidFill>
                <a:latin typeface="Helvetica" panose="020B0504020202030204" pitchFamily="34" charset="0"/>
              </a:rPr>
              <a:t>estándares de seguridad</a:t>
            </a:r>
            <a:r>
              <a:rPr lang="es-CO" sz="1200" b="0" dirty="0">
                <a:solidFill>
                  <a:schemeClr val="tx1"/>
                </a:solidFill>
                <a:latin typeface="Helvetica" panose="020B0504020202030204" pitchFamily="34" charset="0"/>
              </a:rPr>
              <a:t> para los </a:t>
            </a:r>
            <a:r>
              <a:rPr lang="es-CO" sz="1200" dirty="0">
                <a:solidFill>
                  <a:schemeClr val="tx1"/>
                </a:solidFill>
                <a:latin typeface="Helvetica" panose="020B0504020202030204" pitchFamily="34" charset="0"/>
              </a:rPr>
              <a:t>consumidores</a:t>
            </a:r>
            <a:endParaRPr kumimoji="0" lang="es-CO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0788F22B-EA88-4313-9607-CA459A3BD10E}"/>
              </a:ext>
            </a:extLst>
          </p:cNvPr>
          <p:cNvSpPr/>
          <p:nvPr/>
        </p:nvSpPr>
        <p:spPr>
          <a:xfrm>
            <a:off x="1451072" y="3909294"/>
            <a:ext cx="2196000" cy="134636"/>
          </a:xfrm>
          <a:prstGeom prst="rect">
            <a:avLst/>
          </a:prstGeom>
          <a:solidFill>
            <a:srgbClr val="188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78" name="Título 8">
            <a:extLst>
              <a:ext uri="{FF2B5EF4-FFF2-40B4-BE49-F238E27FC236}">
                <a16:creationId xmlns:a16="http://schemas.microsoft.com/office/drawing/2014/main" id="{B6FB9042-6508-4616-A84D-B7BAA44D58D5}"/>
              </a:ext>
            </a:extLst>
          </p:cNvPr>
          <p:cNvSpPr txBox="1">
            <a:spLocks/>
          </p:cNvSpPr>
          <p:nvPr/>
        </p:nvSpPr>
        <p:spPr>
          <a:xfrm>
            <a:off x="5856552" y="4055487"/>
            <a:ext cx="2185864" cy="1643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F4FA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CO" sz="1200" b="0" dirty="0">
                <a:solidFill>
                  <a:schemeClr val="tx1"/>
                </a:solidFill>
                <a:latin typeface="Helvetica" panose="020B0504020202030204" pitchFamily="34" charset="0"/>
              </a:rPr>
              <a:t>Implementar un marco de </a:t>
            </a:r>
            <a:r>
              <a:rPr lang="es-CO" sz="1200" dirty="0">
                <a:solidFill>
                  <a:schemeClr val="tx1"/>
                </a:solidFill>
                <a:latin typeface="Helvetica" panose="020B0504020202030204" pitchFamily="34" charset="0"/>
              </a:rPr>
              <a:t>intercambio</a:t>
            </a:r>
            <a:r>
              <a:rPr lang="es-CO" sz="1200" b="0" dirty="0">
                <a:solidFill>
                  <a:schemeClr val="tx1"/>
                </a:solidFill>
                <a:latin typeface="Helvetica" panose="020B0504020202030204" pitchFamily="34" charset="0"/>
              </a:rPr>
              <a:t> </a:t>
            </a:r>
            <a:r>
              <a:rPr lang="es-CO" sz="1200" dirty="0">
                <a:solidFill>
                  <a:schemeClr val="tx1"/>
                </a:solidFill>
                <a:latin typeface="Helvetica" panose="020B0504020202030204" pitchFamily="34" charset="0"/>
              </a:rPr>
              <a:t>de información </a:t>
            </a:r>
            <a:r>
              <a:rPr lang="es-CO" sz="1200" b="0" dirty="0">
                <a:solidFill>
                  <a:schemeClr val="tx1"/>
                </a:solidFill>
                <a:latin typeface="Helvetica" panose="020B0504020202030204" pitchFamily="34" charset="0"/>
              </a:rPr>
              <a:t>entre las entidades</a:t>
            </a:r>
            <a:r>
              <a:rPr lang="es-CO" sz="1200" dirty="0">
                <a:solidFill>
                  <a:schemeClr val="tx1"/>
                </a:solidFill>
                <a:latin typeface="Helvetica" panose="020B0504020202030204" pitchFamily="34" charset="0"/>
              </a:rPr>
              <a:t> </a:t>
            </a:r>
            <a:r>
              <a:rPr lang="es-CO" sz="1200" b="0" dirty="0">
                <a:solidFill>
                  <a:schemeClr val="tx1"/>
                </a:solidFill>
                <a:latin typeface="Helvetica" panose="020B0504020202030204" pitchFamily="34" charset="0"/>
              </a:rPr>
              <a:t>y de </a:t>
            </a:r>
            <a:r>
              <a:rPr lang="es-CO" sz="1200" dirty="0">
                <a:solidFill>
                  <a:schemeClr val="tx1"/>
                </a:solidFill>
                <a:latin typeface="Helvetica" panose="020B0504020202030204" pitchFamily="34" charset="0"/>
              </a:rPr>
              <a:t>conexión de actores digitales</a:t>
            </a:r>
            <a:r>
              <a:rPr lang="es-CO" sz="1200" b="0" dirty="0">
                <a:solidFill>
                  <a:schemeClr val="tx1"/>
                </a:solidFill>
                <a:latin typeface="Helvetica" panose="020B0504020202030204" pitchFamily="34" charset="0"/>
              </a:rPr>
              <a:t> cumpliendo las normas de protección de datos y </a:t>
            </a:r>
            <a:r>
              <a:rPr lang="es-CO" sz="1200" b="0" i="1" dirty="0">
                <a:solidFill>
                  <a:schemeClr val="tx1"/>
                </a:solidFill>
                <a:latin typeface="Helvetica" panose="020B0504020202030204" pitchFamily="34" charset="0"/>
              </a:rPr>
              <a:t>habeas data</a:t>
            </a:r>
            <a:endParaRPr kumimoji="0" lang="es-CO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4C65938D-5BAC-4A5A-B23E-30CE02A09DAE}"/>
              </a:ext>
            </a:extLst>
          </p:cNvPr>
          <p:cNvSpPr/>
          <p:nvPr/>
        </p:nvSpPr>
        <p:spPr>
          <a:xfrm>
            <a:off x="5849104" y="3392382"/>
            <a:ext cx="2210231" cy="368353"/>
          </a:xfrm>
          <a:prstGeom prst="rect">
            <a:avLst/>
          </a:prstGeom>
          <a:solidFill>
            <a:srgbClr val="69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09" name="Oval 29">
            <a:extLst>
              <a:ext uri="{FF2B5EF4-FFF2-40B4-BE49-F238E27FC236}">
                <a16:creationId xmlns:a16="http://schemas.microsoft.com/office/drawing/2014/main" id="{DBD81D66-4FA7-46EE-82EB-83A1C3B42502}"/>
              </a:ext>
            </a:extLst>
          </p:cNvPr>
          <p:cNvSpPr>
            <a:spLocks noChangeAspect="1"/>
          </p:cNvSpPr>
          <p:nvPr/>
        </p:nvSpPr>
        <p:spPr>
          <a:xfrm>
            <a:off x="6905547" y="3522558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5E47F8CE-0009-49F2-ACE2-D83F69DEED48}"/>
              </a:ext>
            </a:extLst>
          </p:cNvPr>
          <p:cNvSpPr/>
          <p:nvPr/>
        </p:nvSpPr>
        <p:spPr>
          <a:xfrm>
            <a:off x="6908267" y="2335584"/>
            <a:ext cx="96073" cy="1059479"/>
          </a:xfrm>
          <a:prstGeom prst="rect">
            <a:avLst/>
          </a:prstGeom>
          <a:solidFill>
            <a:srgbClr val="69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B9264AE5-57E9-4D5D-AC9C-EA15E541EF0F}"/>
              </a:ext>
            </a:extLst>
          </p:cNvPr>
          <p:cNvSpPr/>
          <p:nvPr/>
        </p:nvSpPr>
        <p:spPr>
          <a:xfrm>
            <a:off x="6533728" y="1767254"/>
            <a:ext cx="848307" cy="848307"/>
          </a:xfrm>
          <a:prstGeom prst="ellipse">
            <a:avLst/>
          </a:prstGeom>
          <a:solidFill>
            <a:srgbClr val="69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824233AF-4FE7-43F1-853E-2F7915270BBA}"/>
              </a:ext>
            </a:extLst>
          </p:cNvPr>
          <p:cNvSpPr/>
          <p:nvPr/>
        </p:nvSpPr>
        <p:spPr>
          <a:xfrm>
            <a:off x="5862430" y="3908469"/>
            <a:ext cx="2196000" cy="134636"/>
          </a:xfrm>
          <a:prstGeom prst="rect">
            <a:avLst/>
          </a:prstGeom>
          <a:solidFill>
            <a:srgbClr val="69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D1FF5C0D-8113-4DFC-A46C-BE199A8B1CCC}"/>
              </a:ext>
            </a:extLst>
          </p:cNvPr>
          <p:cNvSpPr/>
          <p:nvPr/>
        </p:nvSpPr>
        <p:spPr>
          <a:xfrm>
            <a:off x="4331523" y="4364751"/>
            <a:ext cx="848307" cy="848307"/>
          </a:xfrm>
          <a:prstGeom prst="ellipse">
            <a:avLst/>
          </a:prstGeom>
          <a:solidFill>
            <a:srgbClr val="1EA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5E19BA9E-E66D-484A-A89B-21A70A2D3C47}"/>
              </a:ext>
            </a:extLst>
          </p:cNvPr>
          <p:cNvSpPr/>
          <p:nvPr/>
        </p:nvSpPr>
        <p:spPr>
          <a:xfrm>
            <a:off x="3662251" y="3393207"/>
            <a:ext cx="2196000" cy="368353"/>
          </a:xfrm>
          <a:prstGeom prst="rect">
            <a:avLst/>
          </a:prstGeom>
          <a:solidFill>
            <a:srgbClr val="1EA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07" name="Oval 49">
            <a:extLst>
              <a:ext uri="{FF2B5EF4-FFF2-40B4-BE49-F238E27FC236}">
                <a16:creationId xmlns:a16="http://schemas.microsoft.com/office/drawing/2014/main" id="{B99391D6-251D-44DE-A6B0-E9FDDD64E6D7}"/>
              </a:ext>
            </a:extLst>
          </p:cNvPr>
          <p:cNvSpPr>
            <a:spLocks noChangeAspect="1"/>
          </p:cNvSpPr>
          <p:nvPr/>
        </p:nvSpPr>
        <p:spPr>
          <a:xfrm>
            <a:off x="4701678" y="3523383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F4C0B080-912C-4F32-8F31-EF37A1364EA6}"/>
              </a:ext>
            </a:extLst>
          </p:cNvPr>
          <p:cNvSpPr/>
          <p:nvPr/>
        </p:nvSpPr>
        <p:spPr>
          <a:xfrm>
            <a:off x="4707641" y="3760830"/>
            <a:ext cx="96073" cy="1059479"/>
          </a:xfrm>
          <a:prstGeom prst="rect">
            <a:avLst/>
          </a:prstGeom>
          <a:solidFill>
            <a:srgbClr val="1EA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AAF3BBFB-7BF2-498B-9FF2-DCB1B3B778FB}"/>
              </a:ext>
            </a:extLst>
          </p:cNvPr>
          <p:cNvSpPr/>
          <p:nvPr/>
        </p:nvSpPr>
        <p:spPr>
          <a:xfrm>
            <a:off x="3661346" y="3120782"/>
            <a:ext cx="2196000" cy="134636"/>
          </a:xfrm>
          <a:prstGeom prst="rect">
            <a:avLst/>
          </a:prstGeom>
          <a:solidFill>
            <a:srgbClr val="1EA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27" name="Título 8">
            <a:extLst>
              <a:ext uri="{FF2B5EF4-FFF2-40B4-BE49-F238E27FC236}">
                <a16:creationId xmlns:a16="http://schemas.microsoft.com/office/drawing/2014/main" id="{24056F56-C67E-4531-8FA9-1A52844579BB}"/>
              </a:ext>
            </a:extLst>
          </p:cNvPr>
          <p:cNvSpPr txBox="1">
            <a:spLocks/>
          </p:cNvSpPr>
          <p:nvPr/>
        </p:nvSpPr>
        <p:spPr>
          <a:xfrm>
            <a:off x="3668914" y="1723948"/>
            <a:ext cx="2191148" cy="1387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F4F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69CEE9"/>
              </a:solidFill>
              <a:effectLst/>
              <a:uLnTx/>
              <a:uFillTx/>
              <a:latin typeface="Helvetica" panose="020B0504020202030204" pitchFamily="34" charset="0"/>
            </a:endParaRPr>
          </a:p>
          <a:p>
            <a:pPr lvl="0">
              <a:lnSpc>
                <a:spcPct val="100000"/>
              </a:lnSpc>
              <a:defRPr/>
            </a:pPr>
            <a:r>
              <a:rPr lang="es-ES_tradnl" sz="1200" dirty="0">
                <a:solidFill>
                  <a:srgbClr val="3F3F3F"/>
                </a:solidFill>
                <a:latin typeface="Helvetica" panose="020B0504020202030204" pitchFamily="34" charset="0"/>
              </a:rPr>
              <a:t>Promover</a:t>
            </a:r>
            <a:r>
              <a:rPr lang="es-ES_tradnl" sz="1200" b="0" dirty="0">
                <a:solidFill>
                  <a:srgbClr val="3F3F3F"/>
                </a:solidFill>
                <a:latin typeface="Helvetica" panose="020B0504020202030204" pitchFamily="34" charset="0"/>
              </a:rPr>
              <a:t> el financiamiento alternativo para </a:t>
            </a:r>
            <a:r>
              <a:rPr lang="es-ES_tradnl" sz="1200" dirty="0">
                <a:solidFill>
                  <a:srgbClr val="3F3F3F"/>
                </a:solidFill>
                <a:latin typeface="Helvetica" panose="020B0504020202030204" pitchFamily="34" charset="0"/>
              </a:rPr>
              <a:t>cerrar brechas que permanecen </a:t>
            </a:r>
            <a:r>
              <a:rPr lang="es-ES_tradnl" sz="1200" b="0" dirty="0">
                <a:solidFill>
                  <a:srgbClr val="3F3F3F"/>
                </a:solidFill>
                <a:latin typeface="Helvetica" panose="020B0504020202030204" pitchFamily="34" charset="0"/>
              </a:rPr>
              <a:t>(población vulnerable y </a:t>
            </a:r>
            <a:r>
              <a:rPr lang="es-ES_tradnl" sz="1200" b="0" dirty="0" err="1">
                <a:solidFill>
                  <a:srgbClr val="3F3F3F"/>
                </a:solidFill>
                <a:latin typeface="Helvetica" panose="020B0504020202030204" pitchFamily="34" charset="0"/>
              </a:rPr>
              <a:t>PYMEs</a:t>
            </a:r>
            <a:r>
              <a:rPr lang="es-ES_tradnl" sz="1200" b="0" dirty="0">
                <a:solidFill>
                  <a:srgbClr val="3F3F3F"/>
                </a:solidFill>
                <a:latin typeface="Helvetica" panose="020B0504020202030204" pitchFamily="34" charset="0"/>
              </a:rPr>
              <a:t>)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C210C6A7-0613-4504-AF50-54BDA878C2B4}"/>
              </a:ext>
            </a:extLst>
          </p:cNvPr>
          <p:cNvSpPr/>
          <p:nvPr/>
        </p:nvSpPr>
        <p:spPr>
          <a:xfrm>
            <a:off x="8042416" y="3393207"/>
            <a:ext cx="2196000" cy="368353"/>
          </a:xfrm>
          <a:prstGeom prst="rect">
            <a:avLst/>
          </a:prstGeom>
          <a:solidFill>
            <a:srgbClr val="B71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08" name="Oval 50">
            <a:extLst>
              <a:ext uri="{FF2B5EF4-FFF2-40B4-BE49-F238E27FC236}">
                <a16:creationId xmlns:a16="http://schemas.microsoft.com/office/drawing/2014/main" id="{8A6C754B-C150-458A-B456-3B15C4BC6319}"/>
              </a:ext>
            </a:extLst>
          </p:cNvPr>
          <p:cNvSpPr>
            <a:spLocks noChangeAspect="1"/>
          </p:cNvSpPr>
          <p:nvPr/>
        </p:nvSpPr>
        <p:spPr>
          <a:xfrm>
            <a:off x="9111492" y="3523383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9B002610-7B09-4704-AA20-F3E05FDF8E78}"/>
              </a:ext>
            </a:extLst>
          </p:cNvPr>
          <p:cNvSpPr/>
          <p:nvPr/>
        </p:nvSpPr>
        <p:spPr>
          <a:xfrm>
            <a:off x="9117456" y="3760830"/>
            <a:ext cx="96073" cy="1059479"/>
          </a:xfrm>
          <a:prstGeom prst="rect">
            <a:avLst/>
          </a:prstGeom>
          <a:solidFill>
            <a:srgbClr val="B71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16" name="Elipse 115">
            <a:extLst>
              <a:ext uri="{FF2B5EF4-FFF2-40B4-BE49-F238E27FC236}">
                <a16:creationId xmlns:a16="http://schemas.microsoft.com/office/drawing/2014/main" id="{8E9F1AC8-55A9-4FB0-BFC9-88F49404069C}"/>
              </a:ext>
            </a:extLst>
          </p:cNvPr>
          <p:cNvSpPr/>
          <p:nvPr/>
        </p:nvSpPr>
        <p:spPr>
          <a:xfrm>
            <a:off x="8741338" y="4311037"/>
            <a:ext cx="848307" cy="848307"/>
          </a:xfrm>
          <a:prstGeom prst="ellipse">
            <a:avLst/>
          </a:prstGeom>
          <a:solidFill>
            <a:srgbClr val="B71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02E67E4A-8313-4D57-ADCB-A3EEDB0BC176}"/>
              </a:ext>
            </a:extLst>
          </p:cNvPr>
          <p:cNvSpPr/>
          <p:nvPr/>
        </p:nvSpPr>
        <p:spPr>
          <a:xfrm>
            <a:off x="8016354" y="3120782"/>
            <a:ext cx="2196000" cy="134636"/>
          </a:xfrm>
          <a:prstGeom prst="rect">
            <a:avLst/>
          </a:prstGeom>
          <a:solidFill>
            <a:srgbClr val="B71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29" name="Título 8">
            <a:extLst>
              <a:ext uri="{FF2B5EF4-FFF2-40B4-BE49-F238E27FC236}">
                <a16:creationId xmlns:a16="http://schemas.microsoft.com/office/drawing/2014/main" id="{AB6BFD6F-066F-495C-BD16-EABDDEE783E7}"/>
              </a:ext>
            </a:extLst>
          </p:cNvPr>
          <p:cNvSpPr txBox="1">
            <a:spLocks/>
          </p:cNvSpPr>
          <p:nvPr/>
        </p:nvSpPr>
        <p:spPr>
          <a:xfrm>
            <a:off x="8050107" y="1998776"/>
            <a:ext cx="2196000" cy="1110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F4FA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CO" sz="1200" b="0" dirty="0">
                <a:solidFill>
                  <a:srgbClr val="3F3F3F">
                    <a:lumMod val="75000"/>
                  </a:srgbClr>
                </a:solidFill>
                <a:latin typeface="Helvetica" panose="020B0504020202030204" pitchFamily="34" charset="0"/>
              </a:rPr>
              <a:t>Desarrollo de servicios ciudadanos especiales con </a:t>
            </a:r>
            <a:r>
              <a:rPr lang="es-CO" sz="1200" dirty="0">
                <a:solidFill>
                  <a:srgbClr val="3F3F3F">
                    <a:lumMod val="75000"/>
                  </a:srgbClr>
                </a:solidFill>
                <a:latin typeface="Helvetica" panose="020B0504020202030204" pitchFamily="34" charset="0"/>
              </a:rPr>
              <a:t>aplicación en el sector financiero</a:t>
            </a:r>
            <a:endParaRPr kumimoji="0" lang="es-CO" sz="1200" i="0" u="none" strike="noStrike" kern="1200" cap="none" spc="0" normalizeH="0" baseline="0" noProof="0" dirty="0">
              <a:ln>
                <a:noFill/>
              </a:ln>
              <a:solidFill>
                <a:srgbClr val="E35BA3"/>
              </a:solidFill>
              <a:effectLst/>
              <a:uLnTx/>
              <a:uFillTx/>
              <a:latin typeface="Helvetica" panose="020B0504020202030204" pitchFamily="34" charset="0"/>
            </a:endParaRPr>
          </a:p>
        </p:txBody>
      </p:sp>
      <p:sp>
        <p:nvSpPr>
          <p:cNvPr id="141" name="Título 8">
            <a:extLst>
              <a:ext uri="{FF2B5EF4-FFF2-40B4-BE49-F238E27FC236}">
                <a16:creationId xmlns:a16="http://schemas.microsoft.com/office/drawing/2014/main" id="{35156D28-ED32-4CF1-8EBD-87DF893503FC}"/>
              </a:ext>
            </a:extLst>
          </p:cNvPr>
          <p:cNvSpPr txBox="1">
            <a:spLocks/>
          </p:cNvSpPr>
          <p:nvPr/>
        </p:nvSpPr>
        <p:spPr>
          <a:xfrm>
            <a:off x="1470988" y="1379727"/>
            <a:ext cx="2176084" cy="559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F4F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1889A8"/>
                </a:solidFill>
                <a:effectLst/>
                <a:uLnTx/>
                <a:uFillTx/>
                <a:latin typeface="Helvetica" panose="020B0504020202030204" pitchFamily="34" charset="0"/>
              </a:rPr>
              <a:t>Oferta de servicios financieros digitales</a:t>
            </a:r>
          </a:p>
        </p:txBody>
      </p:sp>
      <p:sp>
        <p:nvSpPr>
          <p:cNvPr id="142" name="Título 8">
            <a:extLst>
              <a:ext uri="{FF2B5EF4-FFF2-40B4-BE49-F238E27FC236}">
                <a16:creationId xmlns:a16="http://schemas.microsoft.com/office/drawing/2014/main" id="{8E536DCD-C6C5-4ACC-B4C0-8134DE7E8F4F}"/>
              </a:ext>
            </a:extLst>
          </p:cNvPr>
          <p:cNvSpPr txBox="1">
            <a:spLocks/>
          </p:cNvSpPr>
          <p:nvPr/>
        </p:nvSpPr>
        <p:spPr>
          <a:xfrm>
            <a:off x="5769529" y="1313583"/>
            <a:ext cx="2359909" cy="41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F4F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u="none" strike="noStrike" kern="1200" cap="none" spc="0" normalizeH="0" baseline="0" noProof="0" dirty="0">
                <a:ln>
                  <a:noFill/>
                </a:ln>
                <a:solidFill>
                  <a:srgbClr val="69CEE9"/>
                </a:solidFill>
                <a:effectLst/>
                <a:uLnTx/>
                <a:uFillTx/>
                <a:latin typeface="Helvetica" panose="020B0504020202030204" pitchFamily="34" charset="0"/>
              </a:rPr>
              <a:t>Open banking 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69CEE9"/>
                </a:solidFill>
                <a:effectLst/>
                <a:uLnTx/>
                <a:uFillTx/>
                <a:latin typeface="Helvetica" panose="020B0504020202030204" pitchFamily="34" charset="0"/>
              </a:rPr>
              <a:t>y Baas</a:t>
            </a:r>
          </a:p>
        </p:txBody>
      </p:sp>
      <p:sp>
        <p:nvSpPr>
          <p:cNvPr id="144" name="Título 8">
            <a:extLst>
              <a:ext uri="{FF2B5EF4-FFF2-40B4-BE49-F238E27FC236}">
                <a16:creationId xmlns:a16="http://schemas.microsoft.com/office/drawing/2014/main" id="{D0004483-7690-4221-9430-519A2328D13A}"/>
              </a:ext>
            </a:extLst>
          </p:cNvPr>
          <p:cNvSpPr txBox="1">
            <a:spLocks/>
          </p:cNvSpPr>
          <p:nvPr/>
        </p:nvSpPr>
        <p:spPr>
          <a:xfrm>
            <a:off x="3535634" y="5225103"/>
            <a:ext cx="2317507" cy="531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F4F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1EABD2"/>
                </a:solidFill>
                <a:effectLst/>
                <a:uLnTx/>
                <a:uFillTx/>
                <a:latin typeface="Helvetica" panose="020B0504020202030204" pitchFamily="34" charset="0"/>
              </a:rPr>
              <a:t>Financiamiento alternativo</a:t>
            </a:r>
          </a:p>
        </p:txBody>
      </p:sp>
      <p:sp>
        <p:nvSpPr>
          <p:cNvPr id="145" name="Título 8">
            <a:extLst>
              <a:ext uri="{FF2B5EF4-FFF2-40B4-BE49-F238E27FC236}">
                <a16:creationId xmlns:a16="http://schemas.microsoft.com/office/drawing/2014/main" id="{C6F3EE8D-2E4B-4E8F-BCA7-78F914C62C0D}"/>
              </a:ext>
            </a:extLst>
          </p:cNvPr>
          <p:cNvSpPr txBox="1">
            <a:spLocks/>
          </p:cNvSpPr>
          <p:nvPr/>
        </p:nvSpPr>
        <p:spPr>
          <a:xfrm>
            <a:off x="8216349" y="5185224"/>
            <a:ext cx="1974059" cy="520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F4F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B7165A"/>
                </a:solidFill>
                <a:effectLst/>
                <a:uLnTx/>
                <a:uFillTx/>
                <a:latin typeface="Helvetica" panose="020B0504020202030204" pitchFamily="34" charset="0"/>
              </a:rPr>
              <a:t>Servicios ciudadanos digitales</a:t>
            </a:r>
          </a:p>
        </p:txBody>
      </p:sp>
      <p:pic>
        <p:nvPicPr>
          <p:cNvPr id="55" name="Gráfico 54" descr="Monedas">
            <a:extLst>
              <a:ext uri="{FF2B5EF4-FFF2-40B4-BE49-F238E27FC236}">
                <a16:creationId xmlns:a16="http://schemas.microsoft.com/office/drawing/2014/main" id="{1847B9B6-BCB3-7C47-A6C2-C5ED0C067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3482" y="4535455"/>
            <a:ext cx="484387" cy="484387"/>
          </a:xfrm>
          <a:prstGeom prst="rect">
            <a:avLst/>
          </a:prstGeom>
        </p:spPr>
      </p:pic>
      <p:pic>
        <p:nvPicPr>
          <p:cNvPr id="58" name="Gráfico 57" descr="Internet">
            <a:extLst>
              <a:ext uri="{FF2B5EF4-FFF2-40B4-BE49-F238E27FC236}">
                <a16:creationId xmlns:a16="http://schemas.microsoft.com/office/drawing/2014/main" id="{6CFE3DBD-9A15-2F41-8A50-409DD3DD4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307601" y="2086256"/>
            <a:ext cx="546267" cy="546267"/>
          </a:xfrm>
          <a:prstGeom prst="rect">
            <a:avLst/>
          </a:prstGeom>
        </p:spPr>
      </p:pic>
      <p:pic>
        <p:nvPicPr>
          <p:cNvPr id="59" name="Gráfico 58" descr="Estadísticas">
            <a:extLst>
              <a:ext uri="{FF2B5EF4-FFF2-40B4-BE49-F238E27FC236}">
                <a16:creationId xmlns:a16="http://schemas.microsoft.com/office/drawing/2014/main" id="{4A37B7EB-2681-D441-97BE-91FE310C15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8186" y="1915958"/>
            <a:ext cx="552918" cy="552918"/>
          </a:xfrm>
          <a:prstGeom prst="rect">
            <a:avLst/>
          </a:prstGeom>
        </p:spPr>
      </p:pic>
      <p:pic>
        <p:nvPicPr>
          <p:cNvPr id="60" name="Gráfico 59" descr="Engranajes">
            <a:extLst>
              <a:ext uri="{FF2B5EF4-FFF2-40B4-BE49-F238E27FC236}">
                <a16:creationId xmlns:a16="http://schemas.microsoft.com/office/drawing/2014/main" id="{D457E58F-5A1B-7E44-837F-3FC09D163B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850719" y="4437802"/>
            <a:ext cx="594776" cy="59477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0E259AD-99F4-4B46-9252-C703E72F7B7B}"/>
              </a:ext>
            </a:extLst>
          </p:cNvPr>
          <p:cNvSpPr/>
          <p:nvPr/>
        </p:nvSpPr>
        <p:spPr>
          <a:xfrm>
            <a:off x="538582" y="6029835"/>
            <a:ext cx="11114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600" b="1" dirty="0">
                <a:solidFill>
                  <a:schemeClr val="tx2"/>
                </a:solidFill>
                <a:latin typeface="Helvetica" panose="020B0504020202030204" pitchFamily="34" charset="0"/>
              </a:rPr>
              <a:t>Organizaciones más flexibles que adoptan la tecnología digital y formas realmente digitales de trabajar, transformando su estructura de costos y descubriendo nuevas fuentes de ingresos.</a:t>
            </a:r>
          </a:p>
        </p:txBody>
      </p:sp>
    </p:spTree>
    <p:extLst>
      <p:ext uri="{BB962C8B-B14F-4D97-AF65-F5344CB8AC3E}">
        <p14:creationId xmlns:p14="http://schemas.microsoft.com/office/powerpoint/2010/main" val="65442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DD64BF7-86F8-4DA3-B203-AC9E2D9B7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621A4-F840-4FB5-ADAC-B68FE90EA2B3}" type="slidenum">
              <a:rPr lang="es-CO" smtClean="0"/>
              <a:pPr/>
              <a:t>9</a:t>
            </a:fld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C96F62-7A13-4E52-B8F6-3BF91318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49819" y="337730"/>
            <a:ext cx="5549494" cy="55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34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0">
      <a:dk1>
        <a:srgbClr val="3F3F3F"/>
      </a:dk1>
      <a:lt1>
        <a:sysClr val="window" lastClr="FFFFFF"/>
      </a:lt1>
      <a:dk2>
        <a:srgbClr val="02168A"/>
      </a:dk2>
      <a:lt2>
        <a:srgbClr val="2EB7FF"/>
      </a:lt2>
      <a:accent1>
        <a:srgbClr val="248E98"/>
      </a:accent1>
      <a:accent2>
        <a:srgbClr val="50B79A"/>
      </a:accent2>
      <a:accent3>
        <a:srgbClr val="D3AC37"/>
      </a:accent3>
      <a:accent4>
        <a:srgbClr val="046D9C"/>
      </a:accent4>
      <a:accent5>
        <a:srgbClr val="E35BA3"/>
      </a:accent5>
      <a:accent6>
        <a:srgbClr val="B7165A"/>
      </a:accent6>
      <a:hlink>
        <a:srgbClr val="720C4B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8">
    <a:dk1>
      <a:srgbClr val="3F3F3F"/>
    </a:dk1>
    <a:lt1>
      <a:srgbClr val="FFFFFF"/>
    </a:lt1>
    <a:dk2>
      <a:srgbClr val="02168A"/>
    </a:dk2>
    <a:lt2>
      <a:srgbClr val="4FC0FF"/>
    </a:lt2>
    <a:accent1>
      <a:srgbClr val="248E98"/>
    </a:accent1>
    <a:accent2>
      <a:srgbClr val="50B79A"/>
    </a:accent2>
    <a:accent3>
      <a:srgbClr val="D3AC37"/>
    </a:accent3>
    <a:accent4>
      <a:srgbClr val="046D9C"/>
    </a:accent4>
    <a:accent5>
      <a:srgbClr val="E35BA3"/>
    </a:accent5>
    <a:accent6>
      <a:srgbClr val="B7165A"/>
    </a:accent6>
    <a:hlink>
      <a:srgbClr val="720C4B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21404</TotalTime>
  <Words>937</Words>
  <Application>Microsoft Office PowerPoint</Application>
  <PresentationFormat>Panorámica</PresentationFormat>
  <Paragraphs>159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Helvetica</vt:lpstr>
      <vt:lpstr>Calibri Light</vt:lpstr>
      <vt:lpstr>Arial Nova Light</vt:lpstr>
      <vt:lpstr>Arial Nova</vt:lpstr>
      <vt:lpstr>Calibri</vt:lpstr>
      <vt:lpstr>Tema de Office</vt:lpstr>
      <vt:lpstr>Transformación digital y el futuro de la banca</vt:lpstr>
      <vt:lpstr>Habilitado por la tecnología e impulsado por la regulación, el modelo de negocio bancario ha acelerado su transformación digital</vt:lpstr>
      <vt:lpstr>La tendencia mundial es la de un sector bancario que se hace invisible… pero no desaparece</vt:lpstr>
      <vt:lpstr>En el mundo, las sucursales bancarias vienen en descenso desde hace varios años, permitiendo eficiencias operativas</vt:lpstr>
      <vt:lpstr>Las nuevas sucursales bancarias se reinventan para ofrecer servicios más especializados</vt:lpstr>
      <vt:lpstr>En Colombia el aislamiento ha dinamizado el uso de canales digitales para realizar operaciones financieras </vt:lpstr>
      <vt:lpstr>Esta digitalización ha propiciado un “gran salto” en materia de inclusión financiera, pero al mismo tiempo amplía la brecha de acceso de la población más vulnerable</vt:lpstr>
      <vt:lpstr>Gracias a los esfuerzos de transformación digital hemos enfrentado la crisis del COVID-19 y ahora pensamos en los desafíos que trae la nueva normalidad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Angela Cristina Quintero Velandia</cp:lastModifiedBy>
  <cp:revision>962</cp:revision>
  <cp:lastPrinted>2018-05-31T00:06:32Z</cp:lastPrinted>
  <dcterms:created xsi:type="dcterms:W3CDTF">2010-04-12T23:12:02Z</dcterms:created>
  <dcterms:modified xsi:type="dcterms:W3CDTF">2020-10-14T22:12:25Z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