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1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  <p:sldMasterId id="2147483660" r:id="rId10"/>
    <p:sldMasterId id="2147483662" r:id="rId11"/>
    <p:sldMasterId id="2147483678" r:id="rId12"/>
    <p:sldMasterId id="2147483694" r:id="rId13"/>
    <p:sldMasterId id="2147483714" r:id="rId14"/>
    <p:sldMasterId id="2147483744" r:id="rId15"/>
    <p:sldMasterId id="2147483746" r:id="rId16"/>
    <p:sldMasterId id="2147483762" r:id="rId17"/>
  </p:sldMasterIdLst>
  <p:notesMasterIdLst>
    <p:notesMasterId r:id="rId25"/>
  </p:notesMasterIdLst>
  <p:sldIdLst>
    <p:sldId id="256" r:id="rId18"/>
    <p:sldId id="10623" r:id="rId19"/>
    <p:sldId id="10624" r:id="rId20"/>
    <p:sldId id="10627" r:id="rId21"/>
    <p:sldId id="10626" r:id="rId22"/>
    <p:sldId id="10625" r:id="rId23"/>
    <p:sldId id="299" r:id="rId24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84CD"/>
    <a:srgbClr val="00577F"/>
    <a:srgbClr val="AFABAB"/>
    <a:srgbClr val="1F4E78"/>
    <a:srgbClr val="FF008C"/>
    <a:srgbClr val="00AEFF"/>
    <a:srgbClr val="3487D3"/>
    <a:srgbClr val="2B374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5B43E5-4B39-40B9-96FD-0BB6DDE96C46}" v="1" dt="2020-04-20T18:56:21.453"/>
    <p1510:client id="{4E6F551A-D16E-4607-9DE7-8463F3BB18BA}" v="11" dt="2020-04-21T02:54:37.710"/>
    <p1510:client id="{FFC72C42-B3A8-478C-ABAC-CA4E9EAE2D21}" v="67" dt="2020-04-21T01:39:47.893"/>
  </p1510:revLst>
</p1510:revInfo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2" autoAdjust="0"/>
    <p:restoredTop sz="93005"/>
  </p:normalViewPr>
  <p:slideViewPr>
    <p:cSldViewPr snapToGrid="0" snapToObjects="1">
      <p:cViewPr varScale="1">
        <p:scale>
          <a:sx n="102" d="100"/>
          <a:sy n="102" d="100"/>
        </p:scale>
        <p:origin x="12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1" d="100"/>
          <a:sy n="141" d="100"/>
        </p:scale>
        <p:origin x="38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Felipe Prada" userId="3eeb3b11-1556-4e4c-84f4-20eed1dd2c21" providerId="ADAL" clId="{4E6F551A-D16E-4607-9DE7-8463F3BB18BA}"/>
    <pc:docChg chg="custSel modSld">
      <pc:chgData name="Carlos Felipe Prada" userId="3eeb3b11-1556-4e4c-84f4-20eed1dd2c21" providerId="ADAL" clId="{4E6F551A-D16E-4607-9DE7-8463F3BB18BA}" dt="2020-04-21T02:54:51.555" v="133" actId="20577"/>
      <pc:docMkLst>
        <pc:docMk/>
      </pc:docMkLst>
      <pc:sldChg chg="delSp modSp">
        <pc:chgData name="Carlos Felipe Prada" userId="3eeb3b11-1556-4e4c-84f4-20eed1dd2c21" providerId="ADAL" clId="{4E6F551A-D16E-4607-9DE7-8463F3BB18BA}" dt="2020-04-21T02:02:36.771" v="83" actId="1076"/>
        <pc:sldMkLst>
          <pc:docMk/>
          <pc:sldMk cId="1820221875" sldId="10625"/>
        </pc:sldMkLst>
        <pc:picChg chg="del">
          <ac:chgData name="Carlos Felipe Prada" userId="3eeb3b11-1556-4e4c-84f4-20eed1dd2c21" providerId="ADAL" clId="{4E6F551A-D16E-4607-9DE7-8463F3BB18BA}" dt="2020-04-21T02:02:24.639" v="82" actId="478"/>
          <ac:picMkLst>
            <pc:docMk/>
            <pc:sldMk cId="1820221875" sldId="10625"/>
            <ac:picMk id="3" creationId="{5ACCEA88-0211-40EA-B663-35CEB127B9A8}"/>
          </ac:picMkLst>
        </pc:picChg>
        <pc:picChg chg="mod">
          <ac:chgData name="Carlos Felipe Prada" userId="3eeb3b11-1556-4e4c-84f4-20eed1dd2c21" providerId="ADAL" clId="{4E6F551A-D16E-4607-9DE7-8463F3BB18BA}" dt="2020-04-21T02:02:36.771" v="83" actId="1076"/>
          <ac:picMkLst>
            <pc:docMk/>
            <pc:sldMk cId="1820221875" sldId="10625"/>
            <ac:picMk id="5" creationId="{98C7F98F-8DD6-41ED-97E9-F327BA1C03EB}"/>
          </ac:picMkLst>
        </pc:picChg>
      </pc:sldChg>
      <pc:sldChg chg="delSp modSp">
        <pc:chgData name="Carlos Felipe Prada" userId="3eeb3b11-1556-4e4c-84f4-20eed1dd2c21" providerId="ADAL" clId="{4E6F551A-D16E-4607-9DE7-8463F3BB18BA}" dt="2020-04-21T01:53:45.862" v="81" actId="1035"/>
        <pc:sldMkLst>
          <pc:docMk/>
          <pc:sldMk cId="2693439304" sldId="10626"/>
        </pc:sldMkLst>
        <pc:spChg chg="mod">
          <ac:chgData name="Carlos Felipe Prada" userId="3eeb3b11-1556-4e4c-84f4-20eed1dd2c21" providerId="ADAL" clId="{4E6F551A-D16E-4607-9DE7-8463F3BB18BA}" dt="2020-04-21T01:45:27.543" v="26" actId="20577"/>
          <ac:spMkLst>
            <pc:docMk/>
            <pc:sldMk cId="2693439304" sldId="10626"/>
            <ac:spMk id="4" creationId="{2A79E87B-26C2-4DE9-B072-DBEA4B8FA51A}"/>
          </ac:spMkLst>
        </pc:spChg>
        <pc:spChg chg="mod">
          <ac:chgData name="Carlos Felipe Prada" userId="3eeb3b11-1556-4e4c-84f4-20eed1dd2c21" providerId="ADAL" clId="{4E6F551A-D16E-4607-9DE7-8463F3BB18BA}" dt="2020-04-21T01:44:06.374" v="2" actId="6549"/>
          <ac:spMkLst>
            <pc:docMk/>
            <pc:sldMk cId="2693439304" sldId="10626"/>
            <ac:spMk id="7" creationId="{BEBD49C6-4391-41F3-B041-5644B9DE5865}"/>
          </ac:spMkLst>
        </pc:spChg>
        <pc:picChg chg="del mod">
          <ac:chgData name="Carlos Felipe Prada" userId="3eeb3b11-1556-4e4c-84f4-20eed1dd2c21" providerId="ADAL" clId="{4E6F551A-D16E-4607-9DE7-8463F3BB18BA}" dt="2020-04-21T01:44:11.074" v="3" actId="478"/>
          <ac:picMkLst>
            <pc:docMk/>
            <pc:sldMk cId="2693439304" sldId="10626"/>
            <ac:picMk id="3" creationId="{7F323A6B-C237-47F5-897E-4393C448A142}"/>
          </ac:picMkLst>
        </pc:picChg>
        <pc:picChg chg="del mod">
          <ac:chgData name="Carlos Felipe Prada" userId="3eeb3b11-1556-4e4c-84f4-20eed1dd2c21" providerId="ADAL" clId="{4E6F551A-D16E-4607-9DE7-8463F3BB18BA}" dt="2020-04-21T01:53:30.888" v="43" actId="478"/>
          <ac:picMkLst>
            <pc:docMk/>
            <pc:sldMk cId="2693439304" sldId="10626"/>
            <ac:picMk id="6" creationId="{6246EF4B-3F03-4262-B628-C7A17247B90E}"/>
          </ac:picMkLst>
        </pc:picChg>
        <pc:picChg chg="del">
          <ac:chgData name="Carlos Felipe Prada" userId="3eeb3b11-1556-4e4c-84f4-20eed1dd2c21" providerId="ADAL" clId="{4E6F551A-D16E-4607-9DE7-8463F3BB18BA}" dt="2020-04-21T01:43:48.294" v="0" actId="478"/>
          <ac:picMkLst>
            <pc:docMk/>
            <pc:sldMk cId="2693439304" sldId="10626"/>
            <ac:picMk id="8" creationId="{DB730281-FAB4-4DCC-A270-976D28867556}"/>
          </ac:picMkLst>
        </pc:picChg>
        <pc:picChg chg="mod">
          <ac:chgData name="Carlos Felipe Prada" userId="3eeb3b11-1556-4e4c-84f4-20eed1dd2c21" providerId="ADAL" clId="{4E6F551A-D16E-4607-9DE7-8463F3BB18BA}" dt="2020-04-21T01:53:45.862" v="81" actId="1035"/>
          <ac:picMkLst>
            <pc:docMk/>
            <pc:sldMk cId="2693439304" sldId="10626"/>
            <ac:picMk id="9" creationId="{E2132C49-4E19-4001-8CA7-5E5C9A8092A8}"/>
          </ac:picMkLst>
        </pc:picChg>
      </pc:sldChg>
      <pc:sldChg chg="addSp modSp">
        <pc:chgData name="Carlos Felipe Prada" userId="3eeb3b11-1556-4e4c-84f4-20eed1dd2c21" providerId="ADAL" clId="{4E6F551A-D16E-4607-9DE7-8463F3BB18BA}" dt="2020-04-21T02:54:51.555" v="133" actId="20577"/>
        <pc:sldMkLst>
          <pc:docMk/>
          <pc:sldMk cId="3162076431" sldId="10627"/>
        </pc:sldMkLst>
        <pc:spChg chg="add mod">
          <ac:chgData name="Carlos Felipe Prada" userId="3eeb3b11-1556-4e4c-84f4-20eed1dd2c21" providerId="ADAL" clId="{4E6F551A-D16E-4607-9DE7-8463F3BB18BA}" dt="2020-04-21T02:54:37.710" v="112" actId="164"/>
          <ac:spMkLst>
            <pc:docMk/>
            <pc:sldMk cId="3162076431" sldId="10627"/>
            <ac:spMk id="3" creationId="{89488CD4-AB9F-4B88-8093-4A8351873096}"/>
          </ac:spMkLst>
        </pc:spChg>
        <pc:spChg chg="add mod">
          <ac:chgData name="Carlos Felipe Prada" userId="3eeb3b11-1556-4e4c-84f4-20eed1dd2c21" providerId="ADAL" clId="{4E6F551A-D16E-4607-9DE7-8463F3BB18BA}" dt="2020-04-21T02:54:51.555" v="133" actId="20577"/>
          <ac:spMkLst>
            <pc:docMk/>
            <pc:sldMk cId="3162076431" sldId="10627"/>
            <ac:spMk id="9" creationId="{114BA43F-9D79-469C-8046-84C6F76651CE}"/>
          </ac:spMkLst>
        </pc:spChg>
        <pc:grpChg chg="add mod">
          <ac:chgData name="Carlos Felipe Prada" userId="3eeb3b11-1556-4e4c-84f4-20eed1dd2c21" providerId="ADAL" clId="{4E6F551A-D16E-4607-9DE7-8463F3BB18BA}" dt="2020-04-21T02:54:37.710" v="112" actId="164"/>
          <ac:grpSpMkLst>
            <pc:docMk/>
            <pc:sldMk cId="3162076431" sldId="10627"/>
            <ac:grpSpMk id="4" creationId="{F6BDE937-E477-4BA7-B012-99A4A58AF691}"/>
          </ac:grpSpMkLst>
        </pc:grpChg>
        <pc:picChg chg="mod">
          <ac:chgData name="Carlos Felipe Prada" userId="3eeb3b11-1556-4e4c-84f4-20eed1dd2c21" providerId="ADAL" clId="{4E6F551A-D16E-4607-9DE7-8463F3BB18BA}" dt="2020-04-21T02:54:37.710" v="112" actId="164"/>
          <ac:picMkLst>
            <pc:docMk/>
            <pc:sldMk cId="3162076431" sldId="10627"/>
            <ac:picMk id="8" creationId="{D551B4F8-1B65-491E-BC92-9A169A30031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EkaterinaCK\Dropbox\Trabajo\Anif\ecuellar\Semanales\2020\1503%20-%20Impacto%20SARS-Cov-2%20sobre%20empleo\Impactos%20SARS-Cov-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katerinaCK\Dropbox\Trabajo\Anif\ecuellar\Semanales\2020\1502%20-%20Coronavirus%20y%20las%20implicaciones%20econ&#243;micas\150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anif1.sharepoint.com/sites/documentos/Documentos%20compartidos/Investigadores2/Comercio/Comercio-Maes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13269566364543E-2"/>
          <c:y val="0.17027872612093775"/>
          <c:w val="0.93418452621092241"/>
          <c:h val="0.665953625730249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'Tablas descriptivas'!$S$46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rgbClr val="BA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descriptivas'!$R$47:$R$50</c:f>
              <c:strCache>
                <c:ptCount val="4"/>
                <c:pt idx="0">
                  <c:v>Marzo
0,25 meses</c:v>
                </c:pt>
                <c:pt idx="1">
                  <c:v>Abril
1,25 meses</c:v>
                </c:pt>
                <c:pt idx="2">
                  <c:v>Mayo
2,25 meses</c:v>
                </c:pt>
                <c:pt idx="3">
                  <c:v>Junio
3,25 meses</c:v>
                </c:pt>
              </c:strCache>
            </c:strRef>
          </c:cat>
          <c:val>
            <c:numRef>
              <c:f>'Tablas descriptivas'!$S$47:$S$50</c:f>
              <c:numCache>
                <c:formatCode>0.0</c:formatCode>
                <c:ptCount val="4"/>
                <c:pt idx="0">
                  <c:v>1.1621219160045668</c:v>
                </c:pt>
                <c:pt idx="1">
                  <c:v>4.6484876640182673</c:v>
                </c:pt>
                <c:pt idx="2">
                  <c:v>4.6484876640182673</c:v>
                </c:pt>
                <c:pt idx="3">
                  <c:v>4.6484876640182673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1B-4296-8C85-3E324349EDA8}"/>
            </c:ext>
          </c:extLst>
        </c:ser>
        <c:ser>
          <c:idx val="1"/>
          <c:order val="1"/>
          <c:tx>
            <c:strRef>
              <c:f>'Tablas descriptivas'!$T$46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rgbClr val="FF8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descriptivas'!$R$47:$R$50</c:f>
              <c:strCache>
                <c:ptCount val="4"/>
                <c:pt idx="0">
                  <c:v>Marzo
0,25 meses</c:v>
                </c:pt>
                <c:pt idx="1">
                  <c:v>Abril
1,25 meses</c:v>
                </c:pt>
                <c:pt idx="2">
                  <c:v>Mayo
2,25 meses</c:v>
                </c:pt>
                <c:pt idx="3">
                  <c:v>Junio
3,25 meses</c:v>
                </c:pt>
              </c:strCache>
            </c:strRef>
          </c:cat>
          <c:val>
            <c:numRef>
              <c:f>'Tablas descriptivas'!$T$47:$T$50</c:f>
              <c:numCache>
                <c:formatCode>General</c:formatCode>
                <c:ptCount val="4"/>
                <c:pt idx="2" formatCode="0.0">
                  <c:v>1.9985003617783641</c:v>
                </c:pt>
                <c:pt idx="3" formatCode="0.0">
                  <c:v>3.9970007235567282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1B-4296-8C85-3E324349EDA8}"/>
            </c:ext>
          </c:extLst>
        </c:ser>
        <c:ser>
          <c:idx val="2"/>
          <c:order val="2"/>
          <c:tx>
            <c:strRef>
              <c:f>'Tablas descriptivas'!$U$46</c:f>
              <c:strCache>
                <c:ptCount val="1"/>
                <c:pt idx="0">
                  <c:v>Etapa 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descriptivas'!$R$47:$R$50</c:f>
              <c:strCache>
                <c:ptCount val="4"/>
                <c:pt idx="0">
                  <c:v>Marzo
0,25 meses</c:v>
                </c:pt>
                <c:pt idx="1">
                  <c:v>Abril
1,25 meses</c:v>
                </c:pt>
                <c:pt idx="2">
                  <c:v>Mayo
2,25 meses</c:v>
                </c:pt>
                <c:pt idx="3">
                  <c:v>Junio
3,25 meses</c:v>
                </c:pt>
              </c:strCache>
            </c:strRef>
          </c:cat>
          <c:val>
            <c:numRef>
              <c:f>'Tablas descriptivas'!$U$47:$U$50</c:f>
              <c:numCache>
                <c:formatCode>General</c:formatCode>
                <c:ptCount val="4"/>
                <c:pt idx="3" formatCode="0.0">
                  <c:v>5.8434414795295977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1B-4296-8C85-3E324349E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8547376"/>
        <c:axId val="1098548336"/>
      </c:barChart>
      <c:lineChart>
        <c:grouping val="standard"/>
        <c:varyColors val="0"/>
        <c:ser>
          <c:idx val="3"/>
          <c:order val="3"/>
          <c:tx>
            <c:strRef>
              <c:f>'Tablas descriptivas'!$V$46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4A-44C4-9E92-EB0146AF38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4A-44C4-9E92-EB0146AF3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'Tablas descriptivas'!$R$47:$R$50</c:f>
              <c:strCache>
                <c:ptCount val="4"/>
                <c:pt idx="0">
                  <c:v>Marzo
0,25 meses</c:v>
                </c:pt>
                <c:pt idx="1">
                  <c:v>Abril
1,25 meses</c:v>
                </c:pt>
                <c:pt idx="2">
                  <c:v>Mayo
2,25 meses</c:v>
                </c:pt>
                <c:pt idx="3">
                  <c:v>Junio
3,25 meses</c:v>
                </c:pt>
              </c:strCache>
            </c:strRef>
          </c:cat>
          <c:val>
            <c:numRef>
              <c:f>'Tablas descriptivas'!$V$47:$V$50</c:f>
              <c:numCache>
                <c:formatCode>0.0</c:formatCode>
                <c:ptCount val="4"/>
                <c:pt idx="0">
                  <c:v>1.1621219160045668</c:v>
                </c:pt>
                <c:pt idx="1">
                  <c:v>4.6484876640182673</c:v>
                </c:pt>
                <c:pt idx="2">
                  <c:v>6.646988025796631</c:v>
                </c:pt>
                <c:pt idx="3">
                  <c:v>14.488929867104595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91B-4296-8C85-3E324349EDA8}"/>
            </c:ext>
          </c:extLst>
        </c:ser>
        <c:ser>
          <c:idx val="4"/>
          <c:order val="4"/>
          <c:tx>
            <c:strRef>
              <c:f>'Tablas descriptivas'!$W$46</c:f>
              <c:strCache>
                <c:ptCount val="1"/>
                <c:pt idx="0">
                  <c:v>Total Acumulado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718196563392996E-3"/>
                  <c:y val="-7.1530330794218222E-2"/>
                </c:manualLayout>
              </c:layout>
              <c:tx>
                <c:rich>
                  <a:bodyPr/>
                  <a:lstStyle/>
                  <a:p>
                    <a:r>
                      <a:rPr lang="es-ES"/>
                      <a:t>$1,2 billones</a:t>
                    </a:r>
                  </a:p>
                  <a:p>
                    <a:r>
                      <a:rPr lang="es-ES"/>
                      <a:t>0,1%</a:t>
                    </a:r>
                    <a:r>
                      <a:rPr lang="es-ES" baseline="0"/>
                      <a:t> del PIB</a:t>
                    </a:r>
                    <a:endParaRPr lang="es-E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B-4296-8C85-3E324349EDA8}"/>
                </c:ext>
              </c:extLst>
            </c:dLbl>
            <c:dLbl>
              <c:idx val="1"/>
              <c:layout>
                <c:manualLayout>
                  <c:x val="0"/>
                  <c:y val="-3.5893355954087998E-2"/>
                </c:manualLayout>
              </c:layout>
              <c:tx>
                <c:rich>
                  <a:bodyPr/>
                  <a:lstStyle/>
                  <a:p>
                    <a:r>
                      <a:rPr lang="es-ES" sz="1600" dirty="0"/>
                      <a:t>$</a:t>
                    </a:r>
                    <a:fld id="{91BA8991-01E1-43E8-BDDD-AB8E34D4D69B}" type="VALUE">
                      <a:rPr lang="es-ES" sz="1600" smtClean="0"/>
                      <a:pPr/>
                      <a:t>[VALOR]</a:t>
                    </a:fld>
                    <a:r>
                      <a:rPr lang="es-ES" sz="1600" dirty="0"/>
                      <a:t> </a:t>
                    </a:r>
                    <a:r>
                      <a:rPr lang="es-ES" sz="1600" dirty="0" err="1"/>
                      <a:t>billones</a:t>
                    </a:r>
                    <a:endParaRPr lang="es-ES" sz="1600" dirty="0"/>
                  </a:p>
                  <a:p>
                    <a:r>
                      <a:rPr lang="es-ES" sz="1600" dirty="0"/>
                      <a:t>0,5</a:t>
                    </a:r>
                    <a:r>
                      <a:rPr lang="es-ES" sz="1600" baseline="0" dirty="0"/>
                      <a:t>% del PIB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91B-4296-8C85-3E324349EDA8}"/>
                </c:ext>
              </c:extLst>
            </c:dLbl>
            <c:dLbl>
              <c:idx val="2"/>
              <c:layout>
                <c:manualLayout>
                  <c:x val="7.7951867739199116E-3"/>
                  <c:y val="-7.0494712593743131E-4"/>
                </c:manualLayout>
              </c:layout>
              <c:tx>
                <c:rich>
                  <a:bodyPr/>
                  <a:lstStyle/>
                  <a:p>
                    <a:r>
                      <a:rPr lang="es-ES" dirty="0"/>
                      <a:t>$</a:t>
                    </a:r>
                    <a:fld id="{63E4445E-E149-4A4A-88F3-08D596F4D8F8}" type="VALUE">
                      <a:rPr lang="es-ES" smtClean="0"/>
                      <a:pPr/>
                      <a:t>[VALOR]</a:t>
                    </a:fld>
                    <a:r>
                      <a:rPr lang="es-ES" dirty="0"/>
                      <a:t> </a:t>
                    </a:r>
                    <a:r>
                      <a:rPr lang="es-ES" dirty="0" err="1"/>
                      <a:t>billones</a:t>
                    </a:r>
                    <a:endParaRPr lang="es-ES" dirty="0"/>
                  </a:p>
                  <a:p>
                    <a:r>
                      <a:rPr lang="es-ES" dirty="0"/>
                      <a:t>1,1%</a:t>
                    </a:r>
                    <a:r>
                      <a:rPr lang="es-ES" baseline="0" dirty="0"/>
                      <a:t> del PIB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A21-4D5A-AE6B-E85A70B2704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s-ES" sz="1600" dirty="0"/>
                      <a:t>$26,9 billones</a:t>
                    </a:r>
                  </a:p>
                  <a:p>
                    <a:pPr>
                      <a:defRPr sz="160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s-ES" sz="1600" dirty="0"/>
                      <a:t>2,4% del PIB</a:t>
                    </a:r>
                  </a:p>
                </c:rich>
              </c:tx>
              <c:numFmt formatCode="#,##0.0" sourceLinked="0"/>
              <c:spPr>
                <a:solidFill>
                  <a:srgbClr val="70AD47">
                    <a:lumMod val="40000"/>
                    <a:lumOff val="6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11683970458681"/>
                      <c:h val="0.11595765562629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791B-4296-8C85-3E324349EDA8}"/>
                </c:ext>
              </c:extLst>
            </c:dLbl>
            <c:numFmt formatCode="#,##0.0" sourceLinked="0"/>
            <c:spPr>
              <a:solidFill>
                <a:srgbClr val="70AD47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'Tablas descriptivas'!$R$47:$R$50</c:f>
              <c:strCache>
                <c:ptCount val="4"/>
                <c:pt idx="0">
                  <c:v>Marzo
0,25 meses</c:v>
                </c:pt>
                <c:pt idx="1">
                  <c:v>Abril
1,25 meses</c:v>
                </c:pt>
                <c:pt idx="2">
                  <c:v>Mayo
2,25 meses</c:v>
                </c:pt>
                <c:pt idx="3">
                  <c:v>Junio
3,25 meses</c:v>
                </c:pt>
              </c:strCache>
            </c:strRef>
          </c:cat>
          <c:val>
            <c:numRef>
              <c:f>'Tablas descriptivas'!$W$47:$W$50</c:f>
              <c:numCache>
                <c:formatCode>0.0</c:formatCode>
                <c:ptCount val="4"/>
                <c:pt idx="0">
                  <c:v>1.1621219160045668</c:v>
                </c:pt>
                <c:pt idx="1">
                  <c:v>5.8106095800228346</c:v>
                </c:pt>
                <c:pt idx="2">
                  <c:v>12.457597605819466</c:v>
                </c:pt>
                <c:pt idx="3">
                  <c:v>26.94652747292406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1B-4296-8C85-3E324349E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8547376"/>
        <c:axId val="1098548336"/>
      </c:lineChart>
      <c:catAx>
        <c:axId val="10985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98548336"/>
        <c:crosses val="autoZero"/>
        <c:auto val="1"/>
        <c:lblAlgn val="ctr"/>
        <c:lblOffset val="100"/>
        <c:noMultiLvlLbl val="0"/>
      </c:catAx>
      <c:valAx>
        <c:axId val="1098548336"/>
        <c:scaling>
          <c:orientation val="minMax"/>
          <c:max val="27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0985473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309414923742454"/>
          <c:y val="3.0555548872364637E-2"/>
          <c:w val="0.62659713114565707"/>
          <c:h val="0.8844722474907594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'Demanda anual'!$R$52</c:f>
              <c:strCache>
                <c:ptCount val="1"/>
                <c:pt idx="0">
                  <c:v>2019
Observado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spc="-80" baseline="0">
                    <a:solidFill>
                      <a:schemeClr val="accent5">
                        <a:lumMod val="75000"/>
                      </a:schemeClr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'Demanda anual'!$P$53:$P$61</c:f>
              <c:strCache>
                <c:ptCount val="9"/>
                <c:pt idx="0">
                  <c:v>Importaciones</c:v>
                </c:pt>
                <c:pt idx="1">
                  <c:v>Exportaciones</c:v>
                </c:pt>
                <c:pt idx="2">
                  <c:v>Sector externo</c:v>
                </c:pt>
                <c:pt idx="3">
                  <c:v>Formación bruta de capital</c:v>
                </c:pt>
                <c:pt idx="4">
                  <c:v>Hogares</c:v>
                </c:pt>
                <c:pt idx="5">
                  <c:v>Gobierno</c:v>
                </c:pt>
                <c:pt idx="6">
                  <c:v>Demanda interna</c:v>
                </c:pt>
                <c:pt idx="8">
                  <c:v>PIB</c:v>
                </c:pt>
              </c:strCache>
            </c:strRef>
          </c:cat>
          <c:val>
            <c:numRef>
              <c:f>'Demanda anual'!$R$53:$R$61</c:f>
              <c:numCache>
                <c:formatCode>#,##0.0</c:formatCode>
                <c:ptCount val="9"/>
                <c:pt idx="0">
                  <c:v>9.1769500296759787</c:v>
                </c:pt>
                <c:pt idx="1">
                  <c:v>3.1340673323845047</c:v>
                </c:pt>
                <c:pt idx="3">
                  <c:v>4.2565301679495127</c:v>
                </c:pt>
                <c:pt idx="4">
                  <c:v>4.6286366673428114</c:v>
                </c:pt>
                <c:pt idx="5">
                  <c:v>4.3074302034195044</c:v>
                </c:pt>
                <c:pt idx="8">
                  <c:v>3.3222127885815356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5-4BF9-BEFE-BDF6A6F00ED0}"/>
            </c:ext>
          </c:extLst>
        </c:ser>
        <c:ser>
          <c:idx val="0"/>
          <c:order val="1"/>
          <c:tx>
            <c:strRef>
              <c:f>'Demanda anual'!$Q$52</c:f>
              <c:strCache>
                <c:ptCount val="1"/>
                <c:pt idx="0">
                  <c:v>Escenario 
base</c:v>
                </c:pt>
              </c:strCache>
            </c:strRef>
          </c:tx>
          <c:spPr>
            <a:solidFill>
              <a:srgbClr val="5B9BD5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2.2567831883513025E-3"/>
                  <c:y val="-5.55555434042998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6-4A8B-B773-B6D80B35056C}"/>
                </c:ext>
              </c:extLst>
            </c:dLbl>
            <c:dLbl>
              <c:idx val="5"/>
              <c:layout>
                <c:manualLayout>
                  <c:x val="1.1283915941755686E-3"/>
                  <c:y val="-1.666666302128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6-4A8B-B773-B6D80B35056C}"/>
                </c:ext>
              </c:extLst>
            </c:dLbl>
            <c:dLbl>
              <c:idx val="8"/>
              <c:layout>
                <c:manualLayout>
                  <c:x val="-1.7933154746713271E-2"/>
                  <c:y val="-1.11111086808598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0" rIns="38100" bIns="19050" anchor="t" anchorCtr="0">
                  <a:noAutofit/>
                </a:bodyPr>
                <a:lstStyle/>
                <a:p>
                  <a:pPr algn="ctr">
                    <a:defRPr lang="en-US" sz="1600" b="1" i="0" u="none" strike="noStrike" kern="1200" spc="-80" baseline="0">
                      <a:solidFill>
                        <a:srgbClr val="1F4E78"/>
                      </a:solidFill>
                      <a:effectLst>
                        <a:glow rad="101600">
                          <a:schemeClr val="bg1"/>
                        </a:glow>
                      </a:effectLst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906636784932987E-2"/>
                      <c:h val="6.733331860601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B5-ED44-854A-0E1D6C02B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0" rIns="38100" bIns="19050" anchor="t" anchorCtr="0">
                <a:spAutoFit/>
              </a:bodyPr>
              <a:lstStyle/>
              <a:p>
                <a:pPr algn="ctr">
                  <a:defRPr lang="en-US" sz="1600" b="1" i="0" u="none" strike="noStrike" kern="1200" spc="-80" baseline="0">
                    <a:solidFill>
                      <a:srgbClr val="1F4E78"/>
                    </a:solidFill>
                    <a:effectLst>
                      <a:glow rad="1016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'Demanda anual'!$P$53:$P$61</c:f>
              <c:strCache>
                <c:ptCount val="9"/>
                <c:pt idx="0">
                  <c:v>Importaciones</c:v>
                </c:pt>
                <c:pt idx="1">
                  <c:v>Exportaciones</c:v>
                </c:pt>
                <c:pt idx="2">
                  <c:v>Sector externo</c:v>
                </c:pt>
                <c:pt idx="3">
                  <c:v>Formación bruta de capital</c:v>
                </c:pt>
                <c:pt idx="4">
                  <c:v>Hogares</c:v>
                </c:pt>
                <c:pt idx="5">
                  <c:v>Gobierno</c:v>
                </c:pt>
                <c:pt idx="6">
                  <c:v>Demanda interna</c:v>
                </c:pt>
                <c:pt idx="8">
                  <c:v>PIB</c:v>
                </c:pt>
              </c:strCache>
            </c:strRef>
          </c:cat>
          <c:val>
            <c:numRef>
              <c:f>'Demanda anual'!$Q$53:$Q$61</c:f>
              <c:numCache>
                <c:formatCode>#,##0.0</c:formatCode>
                <c:ptCount val="9"/>
                <c:pt idx="0">
                  <c:v>-2.2619816347695387</c:v>
                </c:pt>
                <c:pt idx="1">
                  <c:v>-3.6539577451955574</c:v>
                </c:pt>
                <c:pt idx="3">
                  <c:v>-0.77698708483016077</c:v>
                </c:pt>
                <c:pt idx="4">
                  <c:v>0.380575290787455</c:v>
                </c:pt>
                <c:pt idx="5">
                  <c:v>2.7791475515914543</c:v>
                </c:pt>
                <c:pt idx="8">
                  <c:v>0.5074030444365274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05-4BF9-BEFE-BDF6A6F00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5067960"/>
        <c:axId val="575066360"/>
      </c:barChart>
      <c:catAx>
        <c:axId val="575067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75066360"/>
        <c:crosses val="autoZero"/>
        <c:auto val="1"/>
        <c:lblAlgn val="ctr"/>
        <c:lblOffset val="100"/>
        <c:noMultiLvlLbl val="0"/>
      </c:catAx>
      <c:valAx>
        <c:axId val="57506636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750679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278486781703"/>
          <c:y val="3.3842028003089816E-2"/>
          <c:w val="0.83434772215715702"/>
          <c:h val="0.8710630101976945"/>
        </c:manualLayout>
      </c:layout>
      <c:lineChart>
        <c:grouping val="standard"/>
        <c:varyColors val="0"/>
        <c:ser>
          <c:idx val="0"/>
          <c:order val="0"/>
          <c:tx>
            <c:strRef>
              <c:f>'Gráfico ICC'!$B$1</c:f>
              <c:strCache>
                <c:ptCount val="1"/>
                <c:pt idx="0">
                  <c:v>ICC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6"/>
              <c:layout>
                <c:manualLayout>
                  <c:x val="0"/>
                  <c:y val="0.11542532404090405"/>
                </c:manualLayout>
              </c:layout>
              <c:tx>
                <c:rich>
                  <a:bodyPr/>
                  <a:lstStyle/>
                  <a:p>
                    <a:fld id="{3AC54743-B642-4561-AF69-946FFA1A2AF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B21-4CB5-99E2-7BF7795D8D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'Gráfico ICC'!$A$2:$A$98</c:f>
              <c:numCache>
                <c:formatCode>mmm\-yy</c:formatCode>
                <c:ptCount val="97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  <c:pt idx="32">
                  <c:v>42248</c:v>
                </c:pt>
                <c:pt idx="33">
                  <c:v>42278</c:v>
                </c:pt>
                <c:pt idx="34">
                  <c:v>42309</c:v>
                </c:pt>
                <c:pt idx="35">
                  <c:v>42339</c:v>
                </c:pt>
                <c:pt idx="36">
                  <c:v>42370</c:v>
                </c:pt>
                <c:pt idx="37">
                  <c:v>42401</c:v>
                </c:pt>
                <c:pt idx="38">
                  <c:v>42430</c:v>
                </c:pt>
                <c:pt idx="39">
                  <c:v>42461</c:v>
                </c:pt>
                <c:pt idx="40">
                  <c:v>42491</c:v>
                </c:pt>
                <c:pt idx="41">
                  <c:v>42522</c:v>
                </c:pt>
                <c:pt idx="42">
                  <c:v>42552</c:v>
                </c:pt>
                <c:pt idx="43">
                  <c:v>42583</c:v>
                </c:pt>
                <c:pt idx="44">
                  <c:v>42614</c:v>
                </c:pt>
                <c:pt idx="45">
                  <c:v>42644</c:v>
                </c:pt>
                <c:pt idx="46">
                  <c:v>42675</c:v>
                </c:pt>
                <c:pt idx="47">
                  <c:v>42705</c:v>
                </c:pt>
                <c:pt idx="48">
                  <c:v>42736</c:v>
                </c:pt>
                <c:pt idx="49">
                  <c:v>42767</c:v>
                </c:pt>
                <c:pt idx="50">
                  <c:v>42795</c:v>
                </c:pt>
                <c:pt idx="51">
                  <c:v>42826</c:v>
                </c:pt>
                <c:pt idx="52">
                  <c:v>42856</c:v>
                </c:pt>
                <c:pt idx="53">
                  <c:v>42887</c:v>
                </c:pt>
                <c:pt idx="54">
                  <c:v>42917</c:v>
                </c:pt>
                <c:pt idx="55">
                  <c:v>42948</c:v>
                </c:pt>
                <c:pt idx="56">
                  <c:v>42979</c:v>
                </c:pt>
                <c:pt idx="57">
                  <c:v>43009</c:v>
                </c:pt>
                <c:pt idx="58">
                  <c:v>43040</c:v>
                </c:pt>
                <c:pt idx="59">
                  <c:v>43070</c:v>
                </c:pt>
                <c:pt idx="60">
                  <c:v>43101</c:v>
                </c:pt>
                <c:pt idx="61">
                  <c:v>43132</c:v>
                </c:pt>
                <c:pt idx="62">
                  <c:v>43160</c:v>
                </c:pt>
                <c:pt idx="63">
                  <c:v>43191</c:v>
                </c:pt>
                <c:pt idx="64">
                  <c:v>43221</c:v>
                </c:pt>
                <c:pt idx="65">
                  <c:v>43252</c:v>
                </c:pt>
                <c:pt idx="66">
                  <c:v>43282</c:v>
                </c:pt>
                <c:pt idx="67">
                  <c:v>43313</c:v>
                </c:pt>
                <c:pt idx="68">
                  <c:v>43344</c:v>
                </c:pt>
                <c:pt idx="69">
                  <c:v>43374</c:v>
                </c:pt>
                <c:pt idx="70">
                  <c:v>43405</c:v>
                </c:pt>
                <c:pt idx="71">
                  <c:v>43435</c:v>
                </c:pt>
                <c:pt idx="72">
                  <c:v>43466</c:v>
                </c:pt>
                <c:pt idx="73">
                  <c:v>43497</c:v>
                </c:pt>
                <c:pt idx="74">
                  <c:v>43525</c:v>
                </c:pt>
                <c:pt idx="75">
                  <c:v>43556</c:v>
                </c:pt>
                <c:pt idx="76">
                  <c:v>43586</c:v>
                </c:pt>
                <c:pt idx="77">
                  <c:v>43617</c:v>
                </c:pt>
                <c:pt idx="78">
                  <c:v>43647</c:v>
                </c:pt>
                <c:pt idx="79">
                  <c:v>43678</c:v>
                </c:pt>
                <c:pt idx="80">
                  <c:v>43709</c:v>
                </c:pt>
                <c:pt idx="81">
                  <c:v>43739</c:v>
                </c:pt>
                <c:pt idx="82">
                  <c:v>43770</c:v>
                </c:pt>
                <c:pt idx="83">
                  <c:v>43800</c:v>
                </c:pt>
                <c:pt idx="84">
                  <c:v>43831</c:v>
                </c:pt>
                <c:pt idx="85">
                  <c:v>43862</c:v>
                </c:pt>
                <c:pt idx="86">
                  <c:v>43891</c:v>
                </c:pt>
                <c:pt idx="87">
                  <c:v>43922</c:v>
                </c:pt>
                <c:pt idx="88">
                  <c:v>43952</c:v>
                </c:pt>
                <c:pt idx="89">
                  <c:v>43983</c:v>
                </c:pt>
                <c:pt idx="90">
                  <c:v>44013</c:v>
                </c:pt>
                <c:pt idx="91">
                  <c:v>44044</c:v>
                </c:pt>
                <c:pt idx="92">
                  <c:v>44075</c:v>
                </c:pt>
                <c:pt idx="93">
                  <c:v>44105</c:v>
                </c:pt>
                <c:pt idx="94">
                  <c:v>44136</c:v>
                </c:pt>
                <c:pt idx="95">
                  <c:v>44166</c:v>
                </c:pt>
                <c:pt idx="96">
                  <c:v>44197</c:v>
                </c:pt>
              </c:numCache>
            </c:numRef>
          </c:cat>
          <c:val>
            <c:numRef>
              <c:f>'Gráfico ICC'!$B$2:$B$98</c:f>
              <c:numCache>
                <c:formatCode>0.0</c:formatCode>
                <c:ptCount val="97"/>
                <c:pt idx="0">
                  <c:v>23.1</c:v>
                </c:pt>
                <c:pt idx="1">
                  <c:v>14.9</c:v>
                </c:pt>
                <c:pt idx="2">
                  <c:v>14.8</c:v>
                </c:pt>
                <c:pt idx="3">
                  <c:v>23.7</c:v>
                </c:pt>
                <c:pt idx="4">
                  <c:v>20.100000000000001</c:v>
                </c:pt>
                <c:pt idx="5">
                  <c:v>27.4</c:v>
                </c:pt>
                <c:pt idx="6">
                  <c:v>25.1</c:v>
                </c:pt>
                <c:pt idx="7">
                  <c:v>13.4</c:v>
                </c:pt>
                <c:pt idx="8">
                  <c:v>14.6</c:v>
                </c:pt>
                <c:pt idx="9">
                  <c:v>22.3</c:v>
                </c:pt>
                <c:pt idx="10">
                  <c:v>23.1</c:v>
                </c:pt>
                <c:pt idx="11">
                  <c:v>23.2</c:v>
                </c:pt>
                <c:pt idx="12">
                  <c:v>26.6</c:v>
                </c:pt>
                <c:pt idx="13">
                  <c:v>15.7</c:v>
                </c:pt>
                <c:pt idx="14">
                  <c:v>17.5</c:v>
                </c:pt>
                <c:pt idx="15">
                  <c:v>17.899999999999999</c:v>
                </c:pt>
                <c:pt idx="16">
                  <c:v>23.2</c:v>
                </c:pt>
                <c:pt idx="17">
                  <c:v>26.6</c:v>
                </c:pt>
                <c:pt idx="18">
                  <c:v>26.7</c:v>
                </c:pt>
                <c:pt idx="19">
                  <c:v>20</c:v>
                </c:pt>
                <c:pt idx="20">
                  <c:v>17.100000000000001</c:v>
                </c:pt>
                <c:pt idx="21">
                  <c:v>21.6</c:v>
                </c:pt>
                <c:pt idx="22">
                  <c:v>24.7</c:v>
                </c:pt>
                <c:pt idx="23">
                  <c:v>22.4</c:v>
                </c:pt>
                <c:pt idx="24">
                  <c:v>17.899999999999999</c:v>
                </c:pt>
                <c:pt idx="25">
                  <c:v>14</c:v>
                </c:pt>
                <c:pt idx="26">
                  <c:v>2.2999999999999998</c:v>
                </c:pt>
                <c:pt idx="27">
                  <c:v>8.1999999999999993</c:v>
                </c:pt>
                <c:pt idx="28">
                  <c:v>13.7</c:v>
                </c:pt>
                <c:pt idx="29">
                  <c:v>14.7</c:v>
                </c:pt>
                <c:pt idx="30">
                  <c:v>2.6</c:v>
                </c:pt>
                <c:pt idx="31">
                  <c:v>-0.4</c:v>
                </c:pt>
                <c:pt idx="32">
                  <c:v>4.3</c:v>
                </c:pt>
                <c:pt idx="33">
                  <c:v>6.8</c:v>
                </c:pt>
                <c:pt idx="34">
                  <c:v>6.7</c:v>
                </c:pt>
                <c:pt idx="35">
                  <c:v>1.1000000000000001</c:v>
                </c:pt>
                <c:pt idx="36">
                  <c:v>-21.3</c:v>
                </c:pt>
                <c:pt idx="37">
                  <c:v>-21</c:v>
                </c:pt>
                <c:pt idx="38">
                  <c:v>-20.100000000000001</c:v>
                </c:pt>
                <c:pt idx="39">
                  <c:v>-13</c:v>
                </c:pt>
                <c:pt idx="40">
                  <c:v>-12.5</c:v>
                </c:pt>
                <c:pt idx="41">
                  <c:v>-11.3</c:v>
                </c:pt>
                <c:pt idx="42">
                  <c:v>-14.9</c:v>
                </c:pt>
                <c:pt idx="43">
                  <c:v>-6.6</c:v>
                </c:pt>
                <c:pt idx="44">
                  <c:v>-2.1</c:v>
                </c:pt>
                <c:pt idx="45">
                  <c:v>-3.2</c:v>
                </c:pt>
                <c:pt idx="46">
                  <c:v>-4.5999999999999996</c:v>
                </c:pt>
                <c:pt idx="47">
                  <c:v>-10.7</c:v>
                </c:pt>
                <c:pt idx="48">
                  <c:v>-30.2</c:v>
                </c:pt>
                <c:pt idx="49">
                  <c:v>-24.3</c:v>
                </c:pt>
                <c:pt idx="50">
                  <c:v>-21.1</c:v>
                </c:pt>
                <c:pt idx="51">
                  <c:v>-12.8</c:v>
                </c:pt>
                <c:pt idx="52">
                  <c:v>-16.899999999999999</c:v>
                </c:pt>
                <c:pt idx="53">
                  <c:v>-11.7</c:v>
                </c:pt>
                <c:pt idx="54">
                  <c:v>-9.5</c:v>
                </c:pt>
                <c:pt idx="55">
                  <c:v>-15.9</c:v>
                </c:pt>
                <c:pt idx="56">
                  <c:v>-10.3</c:v>
                </c:pt>
                <c:pt idx="57">
                  <c:v>-10.6</c:v>
                </c:pt>
                <c:pt idx="58">
                  <c:v>-9.9840132678327471</c:v>
                </c:pt>
                <c:pt idx="59">
                  <c:v>-6</c:v>
                </c:pt>
                <c:pt idx="60">
                  <c:v>-5.4</c:v>
                </c:pt>
                <c:pt idx="61">
                  <c:v>-7.8</c:v>
                </c:pt>
                <c:pt idx="62">
                  <c:v>-3.2</c:v>
                </c:pt>
                <c:pt idx="63">
                  <c:v>1.4868370279597201</c:v>
                </c:pt>
                <c:pt idx="64">
                  <c:v>8.8835127954014048</c:v>
                </c:pt>
                <c:pt idx="65">
                  <c:v>15.514981248929899</c:v>
                </c:pt>
                <c:pt idx="66">
                  <c:v>9.8000000000000007</c:v>
                </c:pt>
                <c:pt idx="67">
                  <c:v>4.7</c:v>
                </c:pt>
                <c:pt idx="68">
                  <c:v>-0.7</c:v>
                </c:pt>
                <c:pt idx="69">
                  <c:v>-1.3003497828167101</c:v>
                </c:pt>
                <c:pt idx="70">
                  <c:v>-19.600000000000001</c:v>
                </c:pt>
                <c:pt idx="71">
                  <c:v>-8.3000000000000007</c:v>
                </c:pt>
                <c:pt idx="72">
                  <c:v>-2.8</c:v>
                </c:pt>
                <c:pt idx="73">
                  <c:v>-5.6</c:v>
                </c:pt>
                <c:pt idx="74">
                  <c:v>1.2</c:v>
                </c:pt>
                <c:pt idx="75">
                  <c:v>-9.6</c:v>
                </c:pt>
                <c:pt idx="76">
                  <c:v>-5</c:v>
                </c:pt>
                <c:pt idx="77">
                  <c:v>-6.3</c:v>
                </c:pt>
                <c:pt idx="78">
                  <c:v>-5.0999999999999996</c:v>
                </c:pt>
                <c:pt idx="79">
                  <c:v>-11.8</c:v>
                </c:pt>
                <c:pt idx="80">
                  <c:v>-10.7</c:v>
                </c:pt>
                <c:pt idx="81">
                  <c:v>-9.8000000000000007</c:v>
                </c:pt>
                <c:pt idx="82">
                  <c:v>-14.4</c:v>
                </c:pt>
                <c:pt idx="83">
                  <c:v>-9.5</c:v>
                </c:pt>
                <c:pt idx="84">
                  <c:v>-1.2</c:v>
                </c:pt>
                <c:pt idx="85">
                  <c:v>-11.2</c:v>
                </c:pt>
                <c:pt idx="86">
                  <c:v>-23.8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21-4CB5-99E2-7BF7795D8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0950728"/>
        <c:axId val="470952296"/>
      </c:lineChart>
      <c:dateAx>
        <c:axId val="470950728"/>
        <c:scaling>
          <c:orientation val="minMax"/>
          <c:max val="43891"/>
          <c:min val="41640"/>
        </c:scaling>
        <c:delete val="0"/>
        <c:axPos val="b"/>
        <c:numFmt formatCode="yy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0952296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470952296"/>
        <c:scaling>
          <c:orientation val="minMax"/>
          <c:max val="40"/>
          <c:min val="-4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algn="ctr">
              <a:defRPr lang="en-US"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70950728"/>
        <c:crosses val="autoZero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600" b="1" i="0" u="none" strike="noStrike" baseline="0">
          <a:solidFill>
            <a:sysClr val="windowText" lastClr="000000"/>
          </a:solidFill>
          <a:latin typeface="Arial"/>
          <a:ea typeface="Arial"/>
          <a:cs typeface="Arial"/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EA104-3C7F-A84B-9305-79F62251F39D}" type="datetimeFigureOut">
              <a:rPr lang="es-CO" smtClean="0"/>
              <a:t>20/04/2020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F5B43-66A8-F643-887C-97A18E4AEE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98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F5B43-66A8-F643-887C-97A18E4AEEE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362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F5B43-66A8-F643-887C-97A18E4AEEE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39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 descr="Título">
            <a:extLst>
              <a:ext uri="{FF2B5EF4-FFF2-40B4-BE49-F238E27FC236}">
                <a16:creationId xmlns:a16="http://schemas.microsoft.com/office/drawing/2014/main" id="{750DD290-4587-8441-97C8-BAE61CEE0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538" y="380407"/>
            <a:ext cx="7116731" cy="315513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1600" spc="30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SEMINARIO MACRO – TEMATICO - FERIA</a:t>
            </a:r>
            <a:endParaRPr lang="es-CO" dirty="0"/>
          </a:p>
        </p:txBody>
      </p:sp>
      <p:sp>
        <p:nvSpPr>
          <p:cNvPr id="15" name="Marcador de texto 11">
            <a:extLst>
              <a:ext uri="{FF2B5EF4-FFF2-40B4-BE49-F238E27FC236}">
                <a16:creationId xmlns:a16="http://schemas.microsoft.com/office/drawing/2014/main" id="{C3D92961-779F-CD4E-A81D-4645A241DB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538" y="4988009"/>
            <a:ext cx="6379845" cy="3155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CONFERENCISTA</a:t>
            </a:r>
            <a:endParaRPr lang="es-CO" dirty="0"/>
          </a:p>
        </p:txBody>
      </p:sp>
      <p:sp>
        <p:nvSpPr>
          <p:cNvPr id="16" name="Marcador de texto 13">
            <a:extLst>
              <a:ext uri="{FF2B5EF4-FFF2-40B4-BE49-F238E27FC236}">
                <a16:creationId xmlns:a16="http://schemas.microsoft.com/office/drawing/2014/main" id="{1E270B91-69A2-634D-BA15-9B7904E38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538" y="5303521"/>
            <a:ext cx="6064250" cy="355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CARGO</a:t>
            </a:r>
            <a:endParaRPr lang="es-CO" dirty="0"/>
          </a:p>
        </p:txBody>
      </p:sp>
      <p:sp>
        <p:nvSpPr>
          <p:cNvPr id="17" name="Marcador de texto 8">
            <a:extLst>
              <a:ext uri="{FF2B5EF4-FFF2-40B4-BE49-F238E27FC236}">
                <a16:creationId xmlns:a16="http://schemas.microsoft.com/office/drawing/2014/main" id="{C5616B3B-3CC2-A64F-A50A-8AF5295E4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538" y="711436"/>
            <a:ext cx="7385542" cy="315512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1800" b="1" spc="30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CIUDAD</a:t>
            </a:r>
            <a:endParaRPr lang="es-CO" dirty="0"/>
          </a:p>
        </p:txBody>
      </p:sp>
      <p:sp>
        <p:nvSpPr>
          <p:cNvPr id="18" name="Marcador de texto 8" descr="Título&#10;">
            <a:extLst>
              <a:ext uri="{FF2B5EF4-FFF2-40B4-BE49-F238E27FC236}">
                <a16:creationId xmlns:a16="http://schemas.microsoft.com/office/drawing/2014/main" id="{7F64A087-7609-8F46-8A27-F49E3C4DA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38" y="2352276"/>
            <a:ext cx="7385542" cy="1076724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65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</a:t>
            </a:r>
            <a:endParaRPr lang="es-CO" dirty="0"/>
          </a:p>
        </p:txBody>
      </p:sp>
      <p:sp>
        <p:nvSpPr>
          <p:cNvPr id="19" name="Marcador de texto 8">
            <a:extLst>
              <a:ext uri="{FF2B5EF4-FFF2-40B4-BE49-F238E27FC236}">
                <a16:creationId xmlns:a16="http://schemas.microsoft.com/office/drawing/2014/main" id="{A718FE6D-5A0D-FD4E-AD8E-B61736C99E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538" y="3221666"/>
            <a:ext cx="7385542" cy="1076724"/>
          </a:xfrm>
          <a:prstGeom prst="rect">
            <a:avLst/>
          </a:prstGeom>
        </p:spPr>
        <p:txBody>
          <a:bodyPr vert="horz" lIns="0" tIns="0" rIns="0" bIns="0" numCol="1"/>
          <a:lstStyle>
            <a:lvl1pPr marL="0" indent="0" algn="l">
              <a:buFontTx/>
              <a:buNone/>
              <a:defRPr sz="44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600" spc="3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Presentación</a:t>
            </a:r>
            <a:endParaRPr lang="es-CO" dirty="0"/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B21FCBA-5C82-0345-B249-67F808C24760}"/>
              </a:ext>
            </a:extLst>
          </p:cNvPr>
          <p:cNvCxnSpPr>
            <a:cxnSpLocks/>
          </p:cNvCxnSpPr>
          <p:nvPr userDrawn="1"/>
        </p:nvCxnSpPr>
        <p:spPr>
          <a:xfrm>
            <a:off x="1336232" y="6146875"/>
            <a:ext cx="0" cy="50392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11">
            <a:extLst>
              <a:ext uri="{FF2B5EF4-FFF2-40B4-BE49-F238E27FC236}">
                <a16:creationId xmlns:a16="http://schemas.microsoft.com/office/drawing/2014/main" id="{DF1762B5-5A63-7C4F-A579-1C370B72C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8066" y="6182401"/>
            <a:ext cx="1031932" cy="2783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rgbClr val="19212F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MES</a:t>
            </a:r>
            <a:endParaRPr lang="es-CO" dirty="0"/>
          </a:p>
        </p:txBody>
      </p:sp>
      <p:sp>
        <p:nvSpPr>
          <p:cNvPr id="24" name="Marcador de texto 11">
            <a:extLst>
              <a:ext uri="{FF2B5EF4-FFF2-40B4-BE49-F238E27FC236}">
                <a16:creationId xmlns:a16="http://schemas.microsoft.com/office/drawing/2014/main" id="{2F677548-4F46-F141-B349-86FBFCD37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8067" y="6436705"/>
            <a:ext cx="1031934" cy="31551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rgbClr val="FF0000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None/>
              <a:defRPr sz="2400" b="1" i="0">
                <a:solidFill>
                  <a:srgbClr val="1921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AÑO</a:t>
            </a:r>
            <a:endParaRPr lang="es-CO" dirty="0"/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65A3BFA7-97A0-3847-AA86-68947023D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108593"/>
            <a:ext cx="1209675" cy="60325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287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1043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618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995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0146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3168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636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11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8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08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296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749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450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795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6119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80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24899"/>
            <a:ext cx="8831408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Resaltado diapositiva</a:t>
            </a:r>
          </a:p>
          <a:p>
            <a:pPr lvl="0"/>
            <a:endParaRPr lang="es-ES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 del gráfico.</a:t>
            </a:r>
          </a:p>
          <a:p>
            <a:pPr lvl="0"/>
            <a:endParaRPr lang="es-E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 del grafico</a:t>
            </a:r>
          </a:p>
          <a:p>
            <a:pPr lvl="0"/>
            <a:endParaRPr lang="es-CO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(paréntesis del gráfico)</a:t>
            </a:r>
          </a:p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741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479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827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958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316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2D839-91B7-4510-81FB-5C07695BC48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0599-1F10-4C20-B343-98FA61B481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2127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36069-35E4-43CD-8619-D86F7F169DD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7C8-4BDE-42FD-BE05-DF40A06D6F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4061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0837-88E2-424D-997D-0C70ADD7C98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A0E4-AF62-4C37-BD3C-18CB7F48DB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0749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310D-5FB8-46AC-9690-6CC40A20B5D9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5544-6038-49F6-9B7A-40CE920E14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131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9ED6-00F0-411E-B63D-DB017B3E6AE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6D5B-2E7E-44AD-8116-3056311003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3403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EBA4F-5760-49D8-BA62-17FB04C4C7C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41B6-C995-4C8D-94AB-9A181D344C9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283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497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40EF-0F8A-4732-9285-9EBEDD9D0401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8EF2-8414-432E-991A-D837619C18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118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D4F1-7DE7-4AC8-AC58-266F179AC963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3E29-2A6A-4921-A84A-D37E48E9A0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60403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5DD8-F7AD-4C60-AB19-F681C20D77A7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FCCF-FE77-4174-854D-447E3137D98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936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B07E0-9B0C-4509-8109-D9D688DBB474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FE7E-8F29-43AE-B20E-99D5DE55AA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636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827D-5BC3-4B8D-80C0-92C84E7AF6AF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A212-5002-436B-A1B6-A877FD1445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13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8703733" y="12701"/>
            <a:ext cx="3488267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105"/>
      </p:ext>
    </p:extLst>
  </p:cSld>
  <p:clrMapOvr>
    <a:masterClrMapping/>
  </p:clrMapOvr>
  <p:transition spd="med"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8703733" y="12701"/>
            <a:ext cx="3488267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13315"/>
      </p:ext>
    </p:extLst>
  </p:cSld>
  <p:clrMapOvr>
    <a:masterClrMapping/>
  </p:clrMapOvr>
  <p:transition spd="med"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433205"/>
      </p:ext>
    </p:extLst>
  </p:cSld>
  <p:clrMapOvr>
    <a:masterClrMapping/>
  </p:clrMapOvr>
  <p:transition spd="med"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96799"/>
      </p:ext>
    </p:extLst>
  </p:cSld>
  <p:clrMapOvr>
    <a:masterClrMapping/>
  </p:clrMapOvr>
  <p:transition spd="med"/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176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454" y="4698799"/>
            <a:ext cx="2643186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7B039BF1-A1F0-1B4E-970F-67FD3718E1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66480" y="1210772"/>
            <a:ext cx="2834640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31E0F60-7826-EA4D-A369-D8C7637DFD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14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1237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576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6348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4101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9929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032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5950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1149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1805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133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9454" y="4698799"/>
            <a:ext cx="2643186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7B039BF1-A1F0-1B4E-970F-67FD3718E1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666480" y="1210772"/>
            <a:ext cx="2834640" cy="116339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31E0F60-7826-EA4D-A369-D8C7637DFD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750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Imagen 3" descr="Logo Anif 40 Final 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31632" r="7766" b="30723"/>
          <a:stretch/>
        </p:blipFill>
        <p:spPr>
          <a:xfrm>
            <a:off x="8703733" y="12701"/>
            <a:ext cx="3488267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3126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5546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0656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>
                <a:solidFill>
                  <a:srgbClr val="000000"/>
                </a:solidFill>
              </a:rPr>
              <a:pPr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0628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76587" y="6525344"/>
            <a:ext cx="815413" cy="33265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C3A0F-9FEE-4CB0-B628-909DE30C5C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3530"/>
      </p:ext>
    </p:extLst>
  </p:cSld>
  <p:clrMapOvr>
    <a:masterClrMapping/>
  </p:clrMapOvr>
  <p:transition spd="med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D6574-D0D0-4EA9-ABFE-9DE4AFC9A1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>
            <a:off x="192617" y="1052736"/>
            <a:ext cx="119528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prstClr val="black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192316"/>
      </p:ext>
    </p:extLst>
  </p:cSld>
  <p:clrMapOvr>
    <a:masterClrMapping/>
  </p:clrMapOvr>
  <p:transition spd="med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299A9-BBF1-4A97-82DE-97A008B9C2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40"/>
          <p:cNvSpPr>
            <a:spLocks noChangeShapeType="1"/>
          </p:cNvSpPr>
          <p:nvPr userDrawn="1"/>
        </p:nvSpPr>
        <p:spPr bwMode="auto">
          <a:xfrm>
            <a:off x="192617" y="1052736"/>
            <a:ext cx="119528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prstClr val="black"/>
              </a:solidFill>
            </a:endParaRP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862092"/>
      </p:ext>
    </p:extLst>
  </p:cSld>
  <p:clrMapOvr>
    <a:masterClrMapping/>
  </p:clrMapOvr>
  <p:transition spd="med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156E1-9447-4041-90DD-DB9398B3D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192617" y="1052736"/>
            <a:ext cx="11952816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z="2400" b="1">
              <a:solidFill>
                <a:prstClr val="black"/>
              </a:solidFill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35360" y="116632"/>
            <a:ext cx="11521280" cy="79208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8313280"/>
      </p:ext>
    </p:extLst>
  </p:cSld>
  <p:clrMapOvr>
    <a:masterClrMapping/>
  </p:clrMapOvr>
  <p:transition spd="med"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20792"/>
      </p:ext>
    </p:extLst>
  </p:cSld>
  <p:clrMapOvr>
    <a:masterClrMapping/>
  </p:clrMapOvr>
  <p:transition spd="med"/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5E23-31FE-4E56-8303-E6A7375BCA5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548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4">
            <a:extLst>
              <a:ext uri="{FF2B5EF4-FFF2-40B4-BE49-F238E27FC236}">
                <a16:creationId xmlns:a16="http://schemas.microsoft.com/office/drawing/2014/main" id="{586E99EF-0B5C-BA47-9B13-A036A87A61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8883" y="1899084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kern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@AnifCo</a:t>
            </a:r>
          </a:p>
        </p:txBody>
      </p:sp>
      <p:sp>
        <p:nvSpPr>
          <p:cNvPr id="13" name="Rectangle 64">
            <a:extLst>
              <a:ext uri="{FF2B5EF4-FFF2-40B4-BE49-F238E27FC236}">
                <a16:creationId xmlns:a16="http://schemas.microsoft.com/office/drawing/2014/main" id="{F006D531-08E5-7844-9F60-7625438411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8883" y="2735780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kern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@AnifOficial</a:t>
            </a:r>
          </a:p>
        </p:txBody>
      </p:sp>
      <p:sp>
        <p:nvSpPr>
          <p:cNvPr id="14" name="Rectangle 64">
            <a:extLst>
              <a:ext uri="{FF2B5EF4-FFF2-40B4-BE49-F238E27FC236}">
                <a16:creationId xmlns:a16="http://schemas.microsoft.com/office/drawing/2014/main" id="{84202A11-4D30-864F-8DEB-4A9AAB8C9A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68883" y="3623278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kern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@Anif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660AB82-1690-8448-BE19-409AB1BC0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217" y="2038330"/>
            <a:ext cx="506896" cy="50689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F026F0F-3B0D-8D4E-950F-BB450353F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0425" y="3752297"/>
            <a:ext cx="573990" cy="573990"/>
          </a:xfrm>
          <a:prstGeom prst="rect">
            <a:avLst/>
          </a:prstGeom>
        </p:spPr>
      </p:pic>
      <p:sp>
        <p:nvSpPr>
          <p:cNvPr id="25" name="Rectangle 64">
            <a:extLst>
              <a:ext uri="{FF2B5EF4-FFF2-40B4-BE49-F238E27FC236}">
                <a16:creationId xmlns:a16="http://schemas.microsoft.com/office/drawing/2014/main" id="{1CCBAF1C-A01C-C64C-AD90-E46E5539DD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769" y="5748452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sz="4800" kern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www.anif.com.co</a:t>
            </a:r>
            <a:endParaRPr lang="es-MX" sz="4800" b="0" kern="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64">
            <a:extLst>
              <a:ext uri="{FF2B5EF4-FFF2-40B4-BE49-F238E27FC236}">
                <a16:creationId xmlns:a16="http://schemas.microsoft.com/office/drawing/2014/main" id="{08286882-00F3-5040-859A-3B1D3577E2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4769" y="4953520"/>
            <a:ext cx="7453423" cy="7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AEAEA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s-MX" b="0" i="1" kern="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anif@anif.net.co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9F22E88-0FDF-5A4F-86E1-FB775A644E2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991738" y="5748452"/>
            <a:ext cx="497283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0D290B-5A57-FA42-8587-684B21D46EAB}"/>
              </a:ext>
            </a:extLst>
          </p:cNvPr>
          <p:cNvSpPr txBox="1"/>
          <p:nvPr userDrawn="1"/>
        </p:nvSpPr>
        <p:spPr>
          <a:xfrm>
            <a:off x="535830" y="428571"/>
            <a:ext cx="8927949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1920"/>
              </a:lnSpc>
              <a:defRPr/>
            </a:pP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Síguenos en redes sociales: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E5E733C6-174E-B64A-A740-FC7CE82989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2115" y="2889378"/>
            <a:ext cx="518766" cy="51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255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012F-2A7D-4798-AF14-BB147DB04EE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13742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6313-92AF-4047-BD07-CF851863A18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2724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0D8A-07A7-4D98-BDBA-EA821F34D52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55036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25799-5E89-40D0-BE9C-EE3B8979A4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3189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9C65-69A6-4E40-9174-0D6979B23E3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1382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CB6D0-7DCB-463F-B55B-9613AEE439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4721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BBFE-1DA3-4D06-A85B-B0DC6D48BE6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11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4C4B-C488-4571-81BC-F80CE22036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47334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7A64-4D70-4D63-8AE7-6678AA9E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5143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 gráfico</a:t>
            </a:r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98883"/>
      </p:ext>
    </p:extLst>
  </p:cSld>
  <p:clrMapOvr>
    <a:masterClrMapping/>
  </p:clrMapOvr>
  <p:transition spd="med"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1408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3D93-14F8-41BF-AC5E-D28EAB0A312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0088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91185"/>
      </p:ext>
    </p:extLst>
  </p:cSld>
  <p:clrMapOvr>
    <a:masterClrMapping/>
  </p:clrMapOvr>
  <p:transition spd="med"/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r>
              <a:rPr lang="es-ES" noProof="0"/>
              <a:t>Haga clic en el icono para agregar una tabla</a:t>
            </a:r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89210"/>
      </p:ext>
    </p:extLst>
  </p:cSld>
  <p:clrMapOvr>
    <a:masterClrMapping/>
  </p:clrMapOvr>
  <p:transition spd="med"/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24899"/>
            <a:ext cx="8831408" cy="67710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Resaltado diapositiva</a:t>
            </a:r>
          </a:p>
          <a:p>
            <a:pPr lvl="0"/>
            <a:endParaRPr lang="es-ES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 del gráfico.</a:t>
            </a:r>
          </a:p>
          <a:p>
            <a:pPr lvl="0"/>
            <a:endParaRPr lang="es-E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 del grafico</a:t>
            </a:r>
          </a:p>
          <a:p>
            <a:pPr lvl="0"/>
            <a:endParaRPr lang="es-CO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(paréntesis del gráfico)</a:t>
            </a:r>
          </a:p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188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680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5489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669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530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5153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404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AE2C30E0-1E8A-174B-83B6-A21563585F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014" y="258754"/>
            <a:ext cx="6675872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Resaltado diapositiva</a:t>
            </a:r>
          </a:p>
          <a:p>
            <a:pPr lvl="0"/>
            <a:endParaRPr lang="es-ES" dirty="0"/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F9BBDE49-0127-F14D-9744-B65289127D9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4656" y="6431536"/>
            <a:ext cx="6675872" cy="40626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2pPr>
            <a:lvl3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3pPr>
            <a:lvl4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4pPr>
            <a:lvl5pPr>
              <a:defRPr sz="1700" baseline="0">
                <a:solidFill>
                  <a:srgbClr val="FF0000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Fuente: del gráfico.</a:t>
            </a:r>
          </a:p>
          <a:p>
            <a:pPr lvl="0"/>
            <a:endParaRPr lang="es-E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AB3A751F-15C0-364B-A46C-D89B834A5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50B987AA-00B4-8347-83B9-13B53D1B01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4225" y="1353950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Título del grafico</a:t>
            </a:r>
          </a:p>
          <a:p>
            <a:pPr lvl="0"/>
            <a:endParaRPr lang="es-CO" dirty="0"/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85550C1F-33D0-9E44-9131-D32CDC06A6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4225" y="1714169"/>
            <a:ext cx="10864850" cy="38100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ts val="2000"/>
              </a:lnSpc>
              <a:buNone/>
              <a:defRPr sz="2000" b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 b="1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(paréntesis del gráfico)</a:t>
            </a:r>
          </a:p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7922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97190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850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922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1201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8909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458200" y="0"/>
            <a:ext cx="2819400" cy="5334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8255000" cy="5334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C5B2-F198-490C-9157-1223255CF125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73C8-1543-4527-9BD2-A5F8E092AC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019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50FA0-D456-4193-86C3-CE2424E04359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6AD3-735B-4281-BC90-7E6E9DE92C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85545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0" y="0"/>
            <a:ext cx="11277600" cy="5334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DA13-64D9-424B-8113-96B764CA6F41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3D5FD-C8A1-444B-A016-09A09543CC9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65889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3352800"/>
            <a:ext cx="5080000" cy="1981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9226-CE93-450E-A9F3-B9A86BDFBB8F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97F-3093-4878-93C2-67DE2B5BAD8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436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762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4C46-76C7-4578-8845-DBBE9F93EF2E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1838F-FFE8-4A00-B0E5-25098B147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23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7148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7436C-C074-4B4A-9281-6BA0E0D94C7B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23CD-C267-4C68-8D42-B3BED775B5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37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D4771-BB84-4A35-917D-72154E27ADD9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6D0F-F818-47DD-889B-C6F31E9D20F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49209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5656-7430-4B94-933D-D495323E2CE2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E79D-F9EC-462A-A0DA-D16C63302D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225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C2717-4AB4-426C-BADE-E557B9584924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1B68-BB78-4A27-A393-A43EDC4E35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682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91C84-460C-4BD6-B643-96A5892B4225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297E-0A9F-4C81-A41A-8ABE7E371B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8080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CDB01-EE69-426D-9A34-D6AA38F6326B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9ABB-8CB2-43A8-B74D-837502760B9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53564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E796-8671-4B89-89C7-682F5E920336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1B02D-2928-4A5F-B6DC-CEE67B7894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821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76A6-FEF9-4C7E-AEDB-973821A2A0D4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8717-4A33-4563-BBFA-E1EE62022D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29943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B8285-96B8-4B2C-A29C-0E3195268F33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CEE69-C51C-42BB-9CA2-E8CC5C3426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4287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32EB-FC8E-4571-878D-290CB6C3A8FE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B079-1C12-4D13-BAF8-3174629D1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13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8.e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.emf"/><Relationship Id="rId4" Type="http://schemas.openxmlformats.org/officeDocument/2006/relationships/image" Target="../media/image8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7F2A74BD-60FC-F44D-A7E5-AFABD2E10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2D54F9-97B5-481C-BE0E-818CCDE824B0}" type="datetime1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FDF5F-4BEB-480D-AF9A-C9F6417587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9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99727A16-D157-4107-9C63-57425A1A4BE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38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ransition spd="med" advClick="0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4">
            <a:extLst>
              <a:ext uri="{FF2B5EF4-FFF2-40B4-BE49-F238E27FC236}">
                <a16:creationId xmlns:a16="http://schemas.microsoft.com/office/drawing/2014/main" id="{4EBE71BD-EC97-9C4D-84A3-419644DB54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762" y="72756"/>
            <a:ext cx="1532619" cy="49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6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954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1796569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74800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0EA9A5F-1C23-4AFB-A0DE-AED7E973CA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3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735C31-BDC3-BD48-A4DC-598FFB941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6622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E6AF25-6EB9-1947-85EC-F1118B142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5B1A85-31E7-6543-8483-717361D7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685104" y="1340700"/>
            <a:ext cx="506896" cy="81339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D6539BB-032A-FD48-AC07-A34F6488E7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543D0C-4130-41A3-8CC8-726C704809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2735C31-BDC3-BD48-A4DC-598FFB941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77848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9E6AF25-6EB9-1947-85EC-F1118B1427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5B1A85-31E7-6543-8483-717361D7A8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685104" y="1340700"/>
            <a:ext cx="506896" cy="81339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D6539BB-032A-FD48-AC07-A34F6488E7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714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70BE70-B6A2-4695-B3F1-BFAAFE752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764A9267-BED0-0C46-A70D-03E9762C9F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3FD4EBD-32E5-7444-B8C2-875D1D70B9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835DD2-F67B-3849-9F26-20FED0E4FD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31652"/>
            <a:ext cx="506896" cy="813391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4D3608-A192-C64F-9662-24A035C3956D}"/>
              </a:ext>
            </a:extLst>
          </p:cNvPr>
          <p:cNvSpPr txBox="1">
            <a:spLocks/>
          </p:cNvSpPr>
          <p:nvPr userDrawn="1"/>
        </p:nvSpPr>
        <p:spPr>
          <a:xfrm>
            <a:off x="608014" y="392397"/>
            <a:ext cx="6675872" cy="6093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Descarga la presentación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592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4EB52FB-759D-254C-AFBD-D4B7416EFB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31660"/>
            <a:ext cx="506896" cy="813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92E6C4C-90EC-724F-A390-C62CB5A35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93940" y="6498985"/>
            <a:ext cx="283389" cy="45474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B4936-061A-C34B-8E99-CC312A921D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3395" y="6229913"/>
            <a:ext cx="5269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8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008E5A-5FB9-4F72-AFC8-39386B98F6D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373A5B-9C16-45A6-8253-2E8E735349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8422" y="72757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5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562D54F9-97B5-481C-BE0E-818CCDE824B0}" type="datetime1">
              <a:rPr lang="es-ES"/>
              <a:pPr>
                <a:defRPr/>
              </a:pPr>
              <a:t>20/04/2020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253FDF5F-4BEB-480D-AF9A-C9F6417587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EEB867-C050-4C9B-A251-F1653359BEA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528422" y="86612"/>
            <a:ext cx="1532619" cy="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</a:t>
            </a:r>
          </a:p>
          <a:p>
            <a:pPr lvl="0"/>
            <a:r>
              <a:rPr lang="en-US"/>
              <a:t>del patrón</a:t>
            </a:r>
          </a:p>
          <a:p>
            <a:pPr lvl="0"/>
            <a:r>
              <a:rPr lang="en-US"/>
              <a:t>Segundo nivel</a:t>
            </a:r>
          </a:p>
          <a:p>
            <a:pPr lvl="0"/>
            <a:r>
              <a:rPr lang="en-US"/>
              <a:t>Tercer nivel</a:t>
            </a:r>
          </a:p>
          <a:p>
            <a:pPr lvl="0"/>
            <a:r>
              <a:rPr lang="en-US"/>
              <a:t>Cuarto nivel</a:t>
            </a:r>
          </a:p>
          <a:p>
            <a:pPr lvl="0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7150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615FF-AFF5-4E2F-8A23-7CFF1C6F9A4E}" type="datetime1">
              <a:rPr lang="es-E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20/04/2020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57150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s-C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7085" y="6477000"/>
            <a:ext cx="81491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11A0AD-75FB-4EB9-ABDC-8779985F7D1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4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título del patrón</a:t>
            </a:r>
          </a:p>
        </p:txBody>
      </p:sp>
      <p:pic>
        <p:nvPicPr>
          <p:cNvPr id="2055" name="Picture 3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18" y="44450"/>
            <a:ext cx="259291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6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ransition spd="med" advClick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AEAEA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A6151E-19DA-B042-A2FA-CE15AAA2CF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dirty="0"/>
              <a:t>MAURICIO SANTA MARÍA 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9FE4E1-D045-0945-84CD-9419957459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CO" dirty="0"/>
              <a:t>PRESIDENTE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3CF608-0FCD-1E43-8921-E0773A51F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4008" y="208185"/>
            <a:ext cx="7385542" cy="315512"/>
          </a:xfrm>
        </p:spPr>
        <p:txBody>
          <a:bodyPr/>
          <a:lstStyle/>
          <a:p>
            <a:r>
              <a:rPr lang="es-CO" sz="2800" dirty="0"/>
              <a:t>WEBINAR LA REPÚBLICA</a:t>
            </a:r>
          </a:p>
          <a:p>
            <a:endParaRPr lang="es-CO" sz="2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222C17E-1A86-E242-8338-5897D9CCC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689" y="1981121"/>
            <a:ext cx="6882694" cy="1076724"/>
          </a:xfrm>
        </p:spPr>
        <p:txBody>
          <a:bodyPr/>
          <a:lstStyle/>
          <a:p>
            <a:r>
              <a:rPr lang="es-ES" sz="4000" spc="0" dirty="0"/>
              <a:t>Devolución del IVA en Colombia: avance en la política pública y retos hacia el futuro</a:t>
            </a:r>
            <a:endParaRPr lang="es-CO" sz="4000" spc="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56292DAB-E5A4-3F4F-B330-8376522F3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O" dirty="0"/>
              <a:t>ABRIL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2A696B0-C680-E64D-BE5E-55355B5087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s-CO" dirty="0"/>
              <a:t>2020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5C44A0B-42EB-0D40-9FDC-93B4E87DFD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CO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2137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23CEBC7-E633-4DD1-9B55-C1FDB0BA0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319875"/>
              </p:ext>
            </p:extLst>
          </p:nvPr>
        </p:nvGraphicFramePr>
        <p:xfrm>
          <a:off x="20320" y="1221476"/>
          <a:ext cx="12145700" cy="5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C0E76B-44F0-49A9-89FD-694883F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800" y="6239340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400" smtClean="0"/>
              <a:pPr>
                <a:defRPr/>
              </a:pPr>
              <a:t>2</a:t>
            </a:fld>
            <a:endParaRPr lang="en-US" sz="1400" dirty="0"/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25D49D2F-5657-406F-B0ED-B07A3156112E}"/>
              </a:ext>
            </a:extLst>
          </p:cNvPr>
          <p:cNvSpPr txBox="1"/>
          <p:nvPr/>
        </p:nvSpPr>
        <p:spPr>
          <a:xfrm>
            <a:off x="1081177" y="3711773"/>
            <a:ext cx="3062806" cy="7141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400"/>
              </a:spcAft>
            </a:pPr>
            <a:r>
              <a:rPr lang="es-CO" sz="1300" b="1" i="0" u="sng" spc="-50" dirty="0">
                <a:solidFill>
                  <a:srgbClr val="B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1: 6.7 millones de trabajadores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Cuenta propia </a:t>
            </a:r>
            <a:r>
              <a:rPr lang="es-CO" sz="1300" spc="-50" dirty="0">
                <a:latin typeface="Arial" panose="020B0604020202020204" pitchFamily="34" charset="0"/>
                <a:cs typeface="Arial" panose="020B0604020202020204" pitchFamily="34" charset="0"/>
              </a:rPr>
              <a:t>bachiller o menos</a:t>
            </a: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(sectores afectados </a:t>
            </a:r>
            <a:r>
              <a:rPr lang="es-CO" sz="1300" spc="-5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50% sector agro)</a:t>
            </a:r>
            <a:r>
              <a:rPr lang="es-CO" sz="1300" i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CO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F3AC4D48-06B8-4991-A134-68B92C42F1AE}"/>
              </a:ext>
            </a:extLst>
          </p:cNvPr>
          <p:cNvSpPr txBox="1"/>
          <p:nvPr/>
        </p:nvSpPr>
        <p:spPr>
          <a:xfrm>
            <a:off x="4021638" y="2411859"/>
            <a:ext cx="4207962" cy="125294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s-CO" sz="1300" b="1" i="0" u="sng" spc="-50" dirty="0">
                <a:solidFill>
                  <a:srgbClr val="FF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2: 4.3 millones de trabajadores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Cuenta propia </a:t>
            </a:r>
            <a:r>
              <a:rPr lang="es-CO" sz="1300" spc="-50" dirty="0">
                <a:latin typeface="Arial" panose="020B0604020202020204" pitchFamily="34" charset="0"/>
                <a:cs typeface="Arial" panose="020B0604020202020204" pitchFamily="34" charset="0"/>
              </a:rPr>
              <a:t>bachiller o menos (</a:t>
            </a: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30% sector agro)</a:t>
            </a:r>
            <a:r>
              <a:rPr lang="es-CO" sz="1300" i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Asalariados informales (sectores afectados)</a:t>
            </a:r>
            <a:r>
              <a:rPr lang="es-CO" sz="1300" i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Asalariados formales en micro y pequeñas empresas (sectores afectados)</a:t>
            </a:r>
            <a:endParaRPr lang="es-CO" sz="12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10">
            <a:extLst>
              <a:ext uri="{FF2B5EF4-FFF2-40B4-BE49-F238E27FC236}">
                <a16:creationId xmlns:a16="http://schemas.microsoft.com/office/drawing/2014/main" id="{D492DC1F-5A52-4D80-B949-E5B16E5A3FF2}"/>
              </a:ext>
            </a:extLst>
          </p:cNvPr>
          <p:cNvSpPr txBox="1"/>
          <p:nvPr/>
        </p:nvSpPr>
        <p:spPr>
          <a:xfrm>
            <a:off x="8034771" y="2145165"/>
            <a:ext cx="3914036" cy="79030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s-CO" sz="1300" b="1" i="0" u="sng" spc="-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3: 3.2 millones de trabajadores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Cuenta propia profesionales (70%)</a:t>
            </a:r>
            <a:r>
              <a:rPr lang="es-CO" sz="1300" i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Asalariados formales en empresas medianas con</a:t>
            </a:r>
            <a:r>
              <a:rPr lang="es-CO" sz="1300" b="0" i="0" u="none" strike="noStrike" spc="-50" baseline="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300" b="0" i="0" u="none" strike="noStrike" spc="-50" dirty="0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+50 trabajadores (sectores afectados)</a:t>
            </a:r>
            <a:r>
              <a:rPr lang="es-CO" sz="1300" i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1300" b="1" i="0" spc="-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1">
            <a:extLst>
              <a:ext uri="{FF2B5EF4-FFF2-40B4-BE49-F238E27FC236}">
                <a16:creationId xmlns:a16="http://schemas.microsoft.com/office/drawing/2014/main" id="{6AFFF071-A740-47AF-B8F5-FD6D563CC075}"/>
              </a:ext>
            </a:extLst>
          </p:cNvPr>
          <p:cNvSpPr txBox="1"/>
          <p:nvPr/>
        </p:nvSpPr>
        <p:spPr>
          <a:xfrm>
            <a:off x="9602280" y="1048547"/>
            <a:ext cx="1670281" cy="326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Acumulado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E642299-370B-4870-9D6E-E8AE568D0BC6}"/>
              </a:ext>
            </a:extLst>
          </p:cNvPr>
          <p:cNvSpPr/>
          <p:nvPr/>
        </p:nvSpPr>
        <p:spPr>
          <a:xfrm>
            <a:off x="2956327" y="1221475"/>
            <a:ext cx="6096000" cy="646331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CO" sz="2000" b="1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de ingresos laborales</a:t>
            </a:r>
          </a:p>
          <a:p>
            <a:pPr algn="ctr"/>
            <a:r>
              <a:rPr lang="es-CO" sz="2000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billones)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F23560D-D3F6-4BA5-9B97-EB7B97ED7B56}"/>
              </a:ext>
            </a:extLst>
          </p:cNvPr>
          <p:cNvSpPr/>
          <p:nvPr/>
        </p:nvSpPr>
        <p:spPr>
          <a:xfrm>
            <a:off x="81280" y="6648613"/>
            <a:ext cx="4458978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Fuente: cálculos ANIF con base en la GEIH del DANE.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DE8F5191-D86A-4CC4-98C7-C2B97DF8FAF9}"/>
              </a:ext>
            </a:extLst>
          </p:cNvPr>
          <p:cNvSpPr txBox="1"/>
          <p:nvPr/>
        </p:nvSpPr>
        <p:spPr>
          <a:xfrm>
            <a:off x="3508294" y="6189273"/>
            <a:ext cx="5385659" cy="46026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i="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Duración del aislamiento preventivo</a:t>
            </a:r>
          </a:p>
        </p:txBody>
      </p:sp>
      <p:sp>
        <p:nvSpPr>
          <p:cNvPr id="22" name="Marcador de contenido 1">
            <a:extLst>
              <a:ext uri="{FF2B5EF4-FFF2-40B4-BE49-F238E27FC236}">
                <a16:creationId xmlns:a16="http://schemas.microsoft.com/office/drawing/2014/main" id="{5BD8D023-60DF-4016-83A2-63640F83D679}"/>
              </a:ext>
            </a:extLst>
          </p:cNvPr>
          <p:cNvSpPr txBox="1">
            <a:spLocks/>
          </p:cNvSpPr>
          <p:nvPr/>
        </p:nvSpPr>
        <p:spPr>
          <a:xfrm>
            <a:off x="531813" y="66483"/>
            <a:ext cx="10129901" cy="1308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80"/>
              </a:lnSpc>
              <a:buNone/>
            </a:pPr>
            <a:r>
              <a:rPr lang="es-MX" sz="2200" b="1" dirty="0">
                <a:solidFill>
                  <a:srgbClr val="FF0000"/>
                </a:solidFill>
                <a:latin typeface="Arial"/>
              </a:rPr>
              <a:t>La propagación del SARS-CoV-2 está teniendo impactos negativos muy importantes sobre los empleos de los trabajadores más vulnerables y sus ingresos laborales.</a:t>
            </a:r>
            <a:endParaRPr lang="es-CO" sz="22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7780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46B54A90-2620-45EA-B5CB-DFDECC32D1CC}"/>
              </a:ext>
            </a:extLst>
          </p:cNvPr>
          <p:cNvGraphicFramePr>
            <a:graphicFrameLocks/>
          </p:cNvGraphicFramePr>
          <p:nvPr/>
        </p:nvGraphicFramePr>
        <p:xfrm>
          <a:off x="1013931" y="2133598"/>
          <a:ext cx="8506423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044461D0-801E-3F45-BCCC-5DEA9FB74D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124" y="60805"/>
            <a:ext cx="10071288" cy="923330"/>
          </a:xfrm>
        </p:spPr>
        <p:txBody>
          <a:bodyPr/>
          <a:lstStyle/>
          <a:p>
            <a:r>
              <a:rPr lang="es-MX" dirty="0">
                <a:latin typeface="Arial"/>
              </a:rPr>
              <a:t>El menor ingreso laboral se traduce en una caída del consumo, con crecimientos de solo 0.4% en 2020, bajo un escenario de rápida recuperación en el segundo semestre del año. Esto se traduciría en una mayor desaceleración del PIB.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CC41744-667D-B947-8757-280D20EDC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1411" y="1395556"/>
            <a:ext cx="10864850" cy="76687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kern="0" dirty="0"/>
              <a:t>Crecimiento anual del PIB por demanda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b="0" kern="0" dirty="0"/>
              <a:t>Proyectado 2020 vs. Observado 2019 (%)</a:t>
            </a:r>
            <a:endParaRPr lang="es-ES" b="0" kern="0" dirty="0"/>
          </a:p>
        </p:txBody>
      </p:sp>
      <p:sp>
        <p:nvSpPr>
          <p:cNvPr id="25" name="Marcador de número de diapositiva 17">
            <a:extLst>
              <a:ext uri="{FF2B5EF4-FFF2-40B4-BE49-F238E27FC236}">
                <a16:creationId xmlns:a16="http://schemas.microsoft.com/office/drawing/2014/main" id="{F92F378A-4FD0-EB42-ACAC-B940F2B86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5072" y="6270193"/>
            <a:ext cx="526928" cy="381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008E5A-5FB9-4F72-AFC8-39386B98F6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DF7A528-1406-2645-B8AD-E9B1B287369C}"/>
              </a:ext>
            </a:extLst>
          </p:cNvPr>
          <p:cNvSpPr txBox="1"/>
          <p:nvPr/>
        </p:nvSpPr>
        <p:spPr>
          <a:xfrm>
            <a:off x="7511021" y="250093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427010B-E29D-EE46-9327-7D8D12EE9DE5}"/>
              </a:ext>
            </a:extLst>
          </p:cNvPr>
          <p:cNvSpPr txBox="1"/>
          <p:nvPr/>
        </p:nvSpPr>
        <p:spPr>
          <a:xfrm>
            <a:off x="7516821" y="221980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5CAA6C-5F50-480D-975C-30161DF4A139}"/>
              </a:ext>
            </a:extLst>
          </p:cNvPr>
          <p:cNvSpPr txBox="1"/>
          <p:nvPr/>
        </p:nvSpPr>
        <p:spPr>
          <a:xfrm>
            <a:off x="6129105" y="2186407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1,8 anterior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00C7B18-9E3F-4299-8A0D-C5D6EB0C521D}"/>
              </a:ext>
            </a:extLst>
          </p:cNvPr>
          <p:cNvSpPr/>
          <p:nvPr/>
        </p:nvSpPr>
        <p:spPr>
          <a:xfrm>
            <a:off x="52757" y="1366372"/>
            <a:ext cx="2512237" cy="17426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33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F84F481E-481C-4DE0-8D4F-72285107F11A}"/>
              </a:ext>
            </a:extLst>
          </p:cNvPr>
          <p:cNvSpPr txBox="1">
            <a:spLocks/>
          </p:cNvSpPr>
          <p:nvPr/>
        </p:nvSpPr>
        <p:spPr>
          <a:xfrm>
            <a:off x="137597" y="1438670"/>
            <a:ext cx="2342555" cy="1024667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rgbClr val="FF0000"/>
                </a:solidFill>
              </a:rPr>
              <a:t>Escenario base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0" kern="0" dirty="0">
                <a:solidFill>
                  <a:srgbClr val="002060"/>
                </a:solidFill>
              </a:rPr>
              <a:t>Impacto SARS-Cov2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0" kern="0" dirty="0">
                <a:solidFill>
                  <a:srgbClr val="002060"/>
                </a:solidFill>
              </a:rPr>
              <a:t>→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0" kern="0" dirty="0">
                <a:solidFill>
                  <a:srgbClr val="002060"/>
                </a:solidFill>
              </a:rPr>
              <a:t>3 meses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b="0" kern="0" dirty="0">
                <a:solidFill>
                  <a:srgbClr val="002060"/>
                </a:solidFill>
              </a:rPr>
              <a:t>→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800" kern="0" dirty="0">
                <a:solidFill>
                  <a:srgbClr val="002060"/>
                </a:solidFill>
              </a:rPr>
              <a:t>1.8% antes</a:t>
            </a:r>
            <a:endParaRPr lang="es-ES" sz="1800" kern="0" dirty="0">
              <a:solidFill>
                <a:srgbClr val="002060"/>
              </a:solidFill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D1D7C00-FDBD-4033-8902-D316AD229DCA}"/>
              </a:ext>
            </a:extLst>
          </p:cNvPr>
          <p:cNvSpPr/>
          <p:nvPr/>
        </p:nvSpPr>
        <p:spPr>
          <a:xfrm>
            <a:off x="5913105" y="2251613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95985E-BA89-4326-90C1-BC6C0B75D115}"/>
              </a:ext>
            </a:extLst>
          </p:cNvPr>
          <p:cNvSpPr txBox="1"/>
          <p:nvPr/>
        </p:nvSpPr>
        <p:spPr>
          <a:xfrm>
            <a:off x="6393907" y="4012267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2,6 anterior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75F1CD9-2FFB-4C07-B45D-911E8C83CDF4}"/>
              </a:ext>
            </a:extLst>
          </p:cNvPr>
          <p:cNvSpPr/>
          <p:nvPr/>
        </p:nvSpPr>
        <p:spPr>
          <a:xfrm>
            <a:off x="6114341" y="4079971"/>
            <a:ext cx="216000" cy="216000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DB7D8AAF-5B95-4D32-A51F-3CB2D629B68B}"/>
              </a:ext>
            </a:extLst>
          </p:cNvPr>
          <p:cNvSpPr txBox="1">
            <a:spLocks/>
          </p:cNvSpPr>
          <p:nvPr/>
        </p:nvSpPr>
        <p:spPr>
          <a:xfrm>
            <a:off x="9221624" y="1733616"/>
            <a:ext cx="2422417" cy="1695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rgbClr val="002060"/>
                </a:solidFill>
              </a:rPr>
              <a:t>Un crecimiento del Gasto del Gobierno de 5% (llegando a $179 billones en pesos corrientes)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400" kern="0" dirty="0">
                <a:solidFill>
                  <a:srgbClr val="002060"/>
                </a:solidFill>
              </a:rPr>
              <a:t>se traduciría en un crecimiento del PIB de 0.9% </a:t>
            </a: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3005CC69-3EB6-4B45-8A5A-828AE10B10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790651"/>
              </p:ext>
            </p:extLst>
          </p:nvPr>
        </p:nvGraphicFramePr>
        <p:xfrm>
          <a:off x="8611982" y="3964358"/>
          <a:ext cx="3429223" cy="184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Marcador de texto 19">
            <a:extLst>
              <a:ext uri="{FF2B5EF4-FFF2-40B4-BE49-F238E27FC236}">
                <a16:creationId xmlns:a16="http://schemas.microsoft.com/office/drawing/2014/main" id="{25F8CCFF-B289-426D-B79C-D76647FCA799}"/>
              </a:ext>
            </a:extLst>
          </p:cNvPr>
          <p:cNvSpPr txBox="1">
            <a:spLocks/>
          </p:cNvSpPr>
          <p:nvPr/>
        </p:nvSpPr>
        <p:spPr>
          <a:xfrm>
            <a:off x="8819371" y="3686622"/>
            <a:ext cx="3221834" cy="387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B2B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Índice de Confianza del Consumidor (ICC)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200" b="0" dirty="0">
                <a:solidFill>
                  <a:srgbClr val="000000"/>
                </a:solidFill>
                <a:cs typeface="Arial" charset="0"/>
              </a:rPr>
              <a:t>(Balance de respuestas, a marzo 2020)</a:t>
            </a:r>
            <a:endParaRPr lang="es-ES" sz="1200" b="0" dirty="0">
              <a:solidFill>
                <a:srgbClr val="000000"/>
              </a:solidFill>
              <a:cs typeface="Arial" charset="0"/>
            </a:endParaRPr>
          </a:p>
          <a:p>
            <a:endParaRPr lang="es-ES" sz="1200" b="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D144C7-44F3-42BE-A3DF-EFC4849547B0}"/>
              </a:ext>
            </a:extLst>
          </p:cNvPr>
          <p:cNvSpPr txBox="1"/>
          <p:nvPr/>
        </p:nvSpPr>
        <p:spPr>
          <a:xfrm>
            <a:off x="9327440" y="5854627"/>
            <a:ext cx="2118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Tres datos más negativos en la historia del ICC:</a:t>
            </a:r>
          </a:p>
          <a:p>
            <a:pPr algn="ctr"/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FE93E9-DE00-4A07-BDF3-FF00051B04D8}"/>
              </a:ext>
            </a:extLst>
          </p:cNvPr>
          <p:cNvGraphicFramePr>
            <a:graphicFrameLocks noGrp="1"/>
          </p:cNvGraphicFramePr>
          <p:nvPr/>
        </p:nvGraphicFramePr>
        <p:xfrm>
          <a:off x="9634037" y="6286739"/>
          <a:ext cx="1505629" cy="531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2162">
                  <a:extLst>
                    <a:ext uri="{9D8B030D-6E8A-4147-A177-3AD203B41FA5}">
                      <a16:colId xmlns:a16="http://schemas.microsoft.com/office/drawing/2014/main" val="2541255769"/>
                    </a:ext>
                  </a:extLst>
                </a:gridCol>
                <a:gridCol w="723467">
                  <a:extLst>
                    <a:ext uri="{9D8B030D-6E8A-4147-A177-3AD203B41FA5}">
                      <a16:colId xmlns:a16="http://schemas.microsoft.com/office/drawing/2014/main" val="3134386444"/>
                    </a:ext>
                  </a:extLst>
                </a:gridCol>
              </a:tblGrid>
              <a:tr h="1133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ene-17</a:t>
                      </a:r>
                      <a:endParaRPr lang="es-CO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-30,2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57609"/>
                  </a:ext>
                </a:extLst>
              </a:tr>
              <a:tr h="1133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  <a:endParaRPr lang="es-CO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-24,3</a:t>
                      </a:r>
                      <a:endParaRPr lang="es-CO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082683"/>
                  </a:ext>
                </a:extLst>
              </a:tr>
              <a:tr h="11338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mar-20</a:t>
                      </a:r>
                      <a:endParaRPr lang="es-CO" sz="11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-23,8</a:t>
                      </a:r>
                      <a:endParaRPr lang="es-CO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879615"/>
                  </a:ext>
                </a:extLst>
              </a:tr>
            </a:tbl>
          </a:graphicData>
        </a:graphic>
      </p:graphicFrame>
      <p:sp>
        <p:nvSpPr>
          <p:cNvPr id="24" name="Rectángulo 23">
            <a:extLst>
              <a:ext uri="{FF2B5EF4-FFF2-40B4-BE49-F238E27FC236}">
                <a16:creationId xmlns:a16="http://schemas.microsoft.com/office/drawing/2014/main" id="{819AE292-FDBB-40EF-86D0-AE5084D7718C}"/>
              </a:ext>
            </a:extLst>
          </p:cNvPr>
          <p:cNvSpPr/>
          <p:nvPr/>
        </p:nvSpPr>
        <p:spPr>
          <a:xfrm>
            <a:off x="58020" y="6643391"/>
            <a:ext cx="4458978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Fuente: cálculos ANIF.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31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9E1C518-8B70-4707-A99A-211F0C61B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5373" y="6220486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400" smtClean="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5" name="Marcador de contenido 16">
            <a:extLst>
              <a:ext uri="{FF2B5EF4-FFF2-40B4-BE49-F238E27FC236}">
                <a16:creationId xmlns:a16="http://schemas.microsoft.com/office/drawing/2014/main" id="{1B943F47-22DC-45CA-99A7-AB497CD586C3}"/>
              </a:ext>
            </a:extLst>
          </p:cNvPr>
          <p:cNvSpPr txBox="1">
            <a:spLocks/>
          </p:cNvSpPr>
          <p:nvPr/>
        </p:nvSpPr>
        <p:spPr>
          <a:xfrm>
            <a:off x="-91713" y="6635435"/>
            <a:ext cx="6675872" cy="1846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cálculos ANIF con base en DANE.</a:t>
            </a: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F3DA1B79-1673-43D9-9E45-8A7D540D54CF}"/>
              </a:ext>
            </a:extLst>
          </p:cNvPr>
          <p:cNvSpPr txBox="1">
            <a:spLocks/>
          </p:cNvSpPr>
          <p:nvPr/>
        </p:nvSpPr>
        <p:spPr>
          <a:xfrm>
            <a:off x="552124" y="301784"/>
            <a:ext cx="10071288" cy="749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b="1" dirty="0">
                <a:solidFill>
                  <a:srgbClr val="FF0000"/>
                </a:solidFill>
                <a:latin typeface="Arial"/>
              </a:rPr>
              <a:t>Si se materializa el escenario de mayo podríamos tener un incremento potencial en la pobreza (monetaria) del orden de 6.6 millones de personas.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1F394FD-E692-4BC3-9016-3C9D19E842E4}"/>
              </a:ext>
            </a:extLst>
          </p:cNvPr>
          <p:cNvSpPr/>
          <p:nvPr/>
        </p:nvSpPr>
        <p:spPr>
          <a:xfrm>
            <a:off x="2180731" y="1204464"/>
            <a:ext cx="7515225" cy="646331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CO" sz="2000" b="1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de la cantidad de personas en la pobreza</a:t>
            </a:r>
          </a:p>
          <a:p>
            <a:pPr algn="ctr"/>
            <a:r>
              <a:rPr lang="es-CO" sz="2000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(millones de personas)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6BDE937-E477-4BA7-B012-99A4A58AF691}"/>
              </a:ext>
            </a:extLst>
          </p:cNvPr>
          <p:cNvGrpSpPr/>
          <p:nvPr/>
        </p:nvGrpSpPr>
        <p:grpSpPr>
          <a:xfrm>
            <a:off x="2180731" y="1765954"/>
            <a:ext cx="8061031" cy="4563921"/>
            <a:chOff x="2180731" y="1765954"/>
            <a:chExt cx="8061031" cy="456392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551B4F8-1B65-491E-BC92-9A169A300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0731" y="1765954"/>
              <a:ext cx="7337381" cy="4563921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89488CD4-AB9F-4B88-8093-4A8351873096}"/>
                </a:ext>
              </a:extLst>
            </p:cNvPr>
            <p:cNvSpPr txBox="1"/>
            <p:nvPr/>
          </p:nvSpPr>
          <p:spPr>
            <a:xfrm>
              <a:off x="4760536" y="3474227"/>
              <a:ext cx="1960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FF0000"/>
                  </a:solidFill>
                </a:rPr>
                <a:t>27% incidencia</a:t>
              </a:r>
              <a:endParaRPr lang="es-CO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14BA43F-9D79-469C-8046-84C6F76651CE}"/>
                </a:ext>
              </a:extLst>
            </p:cNvPr>
            <p:cNvSpPr txBox="1"/>
            <p:nvPr/>
          </p:nvSpPr>
          <p:spPr>
            <a:xfrm>
              <a:off x="8280986" y="2368123"/>
              <a:ext cx="19607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FF0000"/>
                  </a:solidFill>
                </a:rPr>
                <a:t>41 % incidencia. Niveles de 2002</a:t>
              </a:r>
              <a:endParaRPr lang="es-CO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20764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228510-7BFD-4398-BFDE-E561CF93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5946" y="6220486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400" smtClean="0"/>
              <a:pPr>
                <a:defRPr/>
              </a:pPr>
              <a:t>5</a:t>
            </a:fld>
            <a:endParaRPr lang="en-US" sz="1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79E87B-26C2-4DE9-B072-DBEA4B8FA51A}"/>
              </a:ext>
            </a:extLst>
          </p:cNvPr>
          <p:cNvSpPr/>
          <p:nvPr/>
        </p:nvSpPr>
        <p:spPr>
          <a:xfrm>
            <a:off x="2350422" y="1144273"/>
            <a:ext cx="7515225" cy="646331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CO" sz="2000" b="1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Devolución del IVA y giros adicionales por programa</a:t>
            </a:r>
          </a:p>
          <a:p>
            <a:pPr algn="ctr"/>
            <a:r>
              <a:rPr lang="es-CO" sz="2000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billones)</a:t>
            </a:r>
          </a:p>
        </p:txBody>
      </p:sp>
      <p:sp>
        <p:nvSpPr>
          <p:cNvPr id="5" name="Marcador de contenido 1">
            <a:extLst>
              <a:ext uri="{FF2B5EF4-FFF2-40B4-BE49-F238E27FC236}">
                <a16:creationId xmlns:a16="http://schemas.microsoft.com/office/drawing/2014/main" id="{A3322F5C-478C-47F1-BD00-A5CC84B855CC}"/>
              </a:ext>
            </a:extLst>
          </p:cNvPr>
          <p:cNvSpPr txBox="1">
            <a:spLocks/>
          </p:cNvSpPr>
          <p:nvPr/>
        </p:nvSpPr>
        <p:spPr>
          <a:xfrm>
            <a:off x="497051" y="185171"/>
            <a:ext cx="9976128" cy="7575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200" b="1" dirty="0">
                <a:solidFill>
                  <a:srgbClr val="FF0000"/>
                </a:solidFill>
                <a:latin typeface="Arial"/>
              </a:rPr>
              <a:t>La devolución del IVA es un hito en la política pública del país, pero persisten los retos al compararla con la pérdida de ingresos laborales.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BD49C6-4391-41F3-B041-5644B9DE5865}"/>
              </a:ext>
            </a:extLst>
          </p:cNvPr>
          <p:cNvSpPr/>
          <p:nvPr/>
        </p:nvSpPr>
        <p:spPr>
          <a:xfrm>
            <a:off x="81280" y="6648613"/>
            <a:ext cx="4458978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Fuente: DNP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132C49-4E19-4001-8CA7-5E5C9A809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53" y="1422952"/>
            <a:ext cx="77819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393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B94B2F-E0C6-483B-B9DF-8A35A204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996" y="6247562"/>
            <a:ext cx="526928" cy="381000"/>
          </a:xfrm>
        </p:spPr>
        <p:txBody>
          <a:bodyPr/>
          <a:lstStyle/>
          <a:p>
            <a:pPr>
              <a:defRPr/>
            </a:pPr>
            <a:fld id="{E171B02D-2928-4A5F-B6DC-CEE67B7894D1}" type="slidenum">
              <a:rPr lang="en-US" sz="1400" smtClean="0"/>
              <a:pPr>
                <a:defRPr/>
              </a:pPr>
              <a:t>6</a:t>
            </a:fld>
            <a:endParaRPr lang="en-US" sz="1400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01214928-3DF5-440B-AF1A-A381FCCCF0FF}"/>
              </a:ext>
            </a:extLst>
          </p:cNvPr>
          <p:cNvSpPr txBox="1">
            <a:spLocks/>
          </p:cNvSpPr>
          <p:nvPr/>
        </p:nvSpPr>
        <p:spPr>
          <a:xfrm>
            <a:off x="608685" y="44974"/>
            <a:ext cx="9949336" cy="10156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200" b="1" dirty="0">
                <a:solidFill>
                  <a:srgbClr val="FF0000"/>
                </a:solidFill>
                <a:latin typeface="Arial"/>
              </a:rPr>
              <a:t>Por esa razón proponemos que se haga un único giro denominado </a:t>
            </a:r>
            <a:r>
              <a:rPr lang="es-MX" sz="2200" b="1" u="sng" dirty="0">
                <a:solidFill>
                  <a:srgbClr val="FF0000"/>
                </a:solidFill>
                <a:latin typeface="Arial"/>
              </a:rPr>
              <a:t>Renta Básica Semi-Universal</a:t>
            </a:r>
            <a:r>
              <a:rPr lang="es-MX" sz="2200" b="1" dirty="0">
                <a:solidFill>
                  <a:srgbClr val="FF0000"/>
                </a:solidFill>
                <a:latin typeface="Arial"/>
              </a:rPr>
              <a:t> que ayudaría a disminuir sustancialmente la pérdida de ingreso laboral.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BC68E-F4AD-481A-B370-714350F2CEED}"/>
              </a:ext>
            </a:extLst>
          </p:cNvPr>
          <p:cNvSpPr/>
          <p:nvPr/>
        </p:nvSpPr>
        <p:spPr>
          <a:xfrm>
            <a:off x="1270113" y="1154907"/>
            <a:ext cx="6601267" cy="646331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s-CO" sz="2000" b="1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de ingresos laborales: efecto de la RBSU</a:t>
            </a:r>
          </a:p>
          <a:p>
            <a:pPr algn="ctr"/>
            <a:r>
              <a:rPr lang="es-CO" sz="2000" kern="0" dirty="0">
                <a:solidFill>
                  <a:srgbClr val="2B2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 billones)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85102D-E7CA-4C8F-9AA0-0E04BEB1021A}"/>
              </a:ext>
            </a:extLst>
          </p:cNvPr>
          <p:cNvSpPr txBox="1"/>
          <p:nvPr/>
        </p:nvSpPr>
        <p:spPr>
          <a:xfrm>
            <a:off x="8802131" y="1042375"/>
            <a:ext cx="3261675" cy="5078313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latin typeface="+mj-lt"/>
              </a:rPr>
              <a:t>Propuesta de la RBSU:</a:t>
            </a:r>
          </a:p>
          <a:p>
            <a:pPr algn="ctr"/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Giro por una sola vez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15.6 millones de personas del RS (mayores de 16 años)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2.3 personas asalariadas con ingreso igual o menor a SMLV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$450.000 giro. Equivalente al 75% de los ingresos promedios del ingreso en 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Equivalente al 2% del Ingreso Per Cápita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+mj-lt"/>
              </a:rPr>
              <a:t>En USA fue de 2.1% y Japón 2.7%</a:t>
            </a:r>
            <a:endParaRPr lang="es-CO" dirty="0">
              <a:latin typeface="+mj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99147B5-ADE0-41AE-BB87-2330B10EA56D}"/>
              </a:ext>
            </a:extLst>
          </p:cNvPr>
          <p:cNvSpPr/>
          <p:nvPr/>
        </p:nvSpPr>
        <p:spPr>
          <a:xfrm>
            <a:off x="62426" y="6686321"/>
            <a:ext cx="4458978" cy="15388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Fuente: cálculos ANIF con base en la GEIH del DANE y DNP.</a:t>
            </a:r>
            <a:endParaRPr lang="es-E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C7F98F-8DD6-41ED-97E9-F327BA1C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4" y="1333271"/>
            <a:ext cx="84582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218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098412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 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Anif40">
  <a:themeElements>
    <a:clrScheme name="Personalizado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IAPOSI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APOSI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IN PRESENTAC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2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8_Presentación en blanco">
  <a:themeElements>
    <a:clrScheme name="Presentación en blanco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esentación en blanco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21CFE76C00B94DB466B76FB5BE4A58" ma:contentTypeVersion="8" ma:contentTypeDescription="Crear nuevo documento." ma:contentTypeScope="" ma:versionID="fe11601cf65bd98c3d44b31bf6ed3089">
  <xsd:schema xmlns:xsd="http://www.w3.org/2001/XMLSchema" xmlns:xs="http://www.w3.org/2001/XMLSchema" xmlns:p="http://schemas.microsoft.com/office/2006/metadata/properties" xmlns:ns3="321db19c-1dd0-43d9-997f-cea75e47f8c3" targetNamespace="http://schemas.microsoft.com/office/2006/metadata/properties" ma:root="true" ma:fieldsID="8a95ddbbd47751a7fe96069aabdf75ef" ns3:_="">
    <xsd:import namespace="321db19c-1dd0-43d9-997f-cea75e47f8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db19c-1dd0-43d9-997f-cea75e47f8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E6C8F-A553-4131-AE5C-778BB2D32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8CE46B-909E-4C1A-A023-BB08446E65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DDBD42-0C76-45F3-A302-C91C71A832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db19c-1dd0-43d9-997f-cea75e47f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Panorámica</PresentationFormat>
  <Paragraphs>89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14</vt:i4>
      </vt:variant>
      <vt:variant>
        <vt:lpstr>Títulos de diapositiva</vt:lpstr>
      </vt:variant>
      <vt:variant>
        <vt:i4>7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Wingdings</vt:lpstr>
      <vt:lpstr>PORTADA PRESENTACIÓN</vt:lpstr>
      <vt:lpstr>DIAPOSITIVA</vt:lpstr>
      <vt:lpstr>1_Diseño personalizado</vt:lpstr>
      <vt:lpstr>2_Diseño personalizado</vt:lpstr>
      <vt:lpstr>FIN PRESENTACÓN</vt:lpstr>
      <vt:lpstr>2_Tema de Office</vt:lpstr>
      <vt:lpstr>Diseño personalizado</vt:lpstr>
      <vt:lpstr>12_Presentación en blanco</vt:lpstr>
      <vt:lpstr>128_Presentación en blanco</vt:lpstr>
      <vt:lpstr>22_Presentación en blanco</vt:lpstr>
      <vt:lpstr>7_Anif40</vt:lpstr>
      <vt:lpstr>2_DIAPOSITIVA</vt:lpstr>
      <vt:lpstr>Presentación en blanco</vt:lpstr>
      <vt:lpstr>1_Presentación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Herrera Fagua</dc:creator>
  <cp:lastModifiedBy>Carlos Felipe Prada</cp:lastModifiedBy>
  <cp:revision>354</cp:revision>
  <cp:lastPrinted>2020-03-06T21:21:14Z</cp:lastPrinted>
  <dcterms:created xsi:type="dcterms:W3CDTF">2020-03-05T16:41:09Z</dcterms:created>
  <dcterms:modified xsi:type="dcterms:W3CDTF">2020-04-21T02:54:55Z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0x010100A221CFE76C00B94DB466B76FB5BE4A58</vt:lpwstr>
  </property>
  <property fmtid="{D5CDD505-2E9C-101B-9397-08002B2CF9AE}" name="NXPowerLiteLastOptimized" pid="3">
    <vt:lpwstr>1754578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S9.0.1</vt:lpwstr>
  </property>
</Properties>
</file>