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17"/>
  </p:normalViewPr>
  <p:slideViewPr>
    <p:cSldViewPr snapToGrid="0" snapToObjects="1">
      <p:cViewPr varScale="1">
        <p:scale>
          <a:sx n="42" d="100"/>
          <a:sy n="42" d="100"/>
        </p:scale>
        <p:origin x="1392" y="20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16264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35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38577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ector-energético.jpg" descr="sector-energétic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6" y="-1"/>
            <a:ext cx="24384001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Rectángulo"/>
          <p:cNvSpPr/>
          <p:nvPr/>
        </p:nvSpPr>
        <p:spPr>
          <a:xfrm>
            <a:off x="894455" y="1025009"/>
            <a:ext cx="22588582" cy="11843778"/>
          </a:xfrm>
          <a:prstGeom prst="rect">
            <a:avLst/>
          </a:prstGeom>
          <a:solidFill>
            <a:srgbClr val="002C64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1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7078" y="2302506"/>
            <a:ext cx="13716001" cy="2669807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Rectángulo"/>
          <p:cNvSpPr/>
          <p:nvPr/>
        </p:nvSpPr>
        <p:spPr>
          <a:xfrm>
            <a:off x="-25503" y="9643435"/>
            <a:ext cx="16813862" cy="2185402"/>
          </a:xfrm>
          <a:prstGeom prst="rect">
            <a:avLst/>
          </a:prstGeom>
          <a:solidFill>
            <a:srgbClr val="D43E2F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3" name="Política pública, gestión fiscal y finalidad del estado en la inversión del sector energético"/>
          <p:cNvSpPr txBox="1">
            <a:spLocks noGrp="1"/>
          </p:cNvSpPr>
          <p:nvPr>
            <p:ph type="ctrTitle"/>
          </p:nvPr>
        </p:nvSpPr>
        <p:spPr>
          <a:xfrm>
            <a:off x="757513" y="9879786"/>
            <a:ext cx="15252813" cy="2024996"/>
          </a:xfrm>
          <a:prstGeom prst="rect">
            <a:avLst/>
          </a:prstGeom>
        </p:spPr>
        <p:txBody>
          <a:bodyPr anchor="t"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Política pública, gestión fiscal y finalidad del estado en la inversión del sector energético</a:t>
            </a:r>
          </a:p>
        </p:txBody>
      </p:sp>
      <p:pic>
        <p:nvPicPr>
          <p:cNvPr id="124" name="Imagen" descr="Imagen"/>
          <p:cNvPicPr>
            <a:picLocks noChangeAspect="1"/>
          </p:cNvPicPr>
          <p:nvPr/>
        </p:nvPicPr>
        <p:blipFill>
          <a:blip r:embed="rId4">
            <a:extLst/>
          </a:blip>
          <a:srcRect r="49837"/>
          <a:stretch>
            <a:fillRect/>
          </a:stretch>
        </p:blipFill>
        <p:spPr>
          <a:xfrm>
            <a:off x="17529285" y="0"/>
            <a:ext cx="6880336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126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7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8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30" name="Rectángulo"/>
          <p:cNvSpPr/>
          <p:nvPr/>
        </p:nvSpPr>
        <p:spPr>
          <a:xfrm>
            <a:off x="2594339" y="1122027"/>
            <a:ext cx="16956093" cy="6130431"/>
          </a:xfrm>
          <a:prstGeom prst="rect">
            <a:avLst/>
          </a:prstGeom>
          <a:solidFill>
            <a:schemeClr val="accent4">
              <a:hueOff val="-1081314"/>
              <a:satOff val="4338"/>
              <a:lumOff val="-8931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1" name="sector-energético.jpg" descr="sector-energético.jpg"/>
          <p:cNvPicPr>
            <a:picLocks noChangeAspect="1"/>
          </p:cNvPicPr>
          <p:nvPr/>
        </p:nvPicPr>
        <p:blipFill>
          <a:blip r:embed="rId2">
            <a:extLst/>
          </a:blip>
          <a:srcRect l="54905" r="34276"/>
          <a:stretch>
            <a:fillRect/>
          </a:stretch>
        </p:blipFill>
        <p:spPr>
          <a:xfrm>
            <a:off x="-21038" y="-1"/>
            <a:ext cx="2637875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El desarrollo de la vigilancia de la gestión fiscal se ejerce a través de los controles macro y micro. En el Sector Minas y Energía se resaltan los siguientes casos principales:"/>
          <p:cNvSpPr txBox="1">
            <a:spLocks noGrp="1"/>
          </p:cNvSpPr>
          <p:nvPr>
            <p:ph type="title" idx="4294967295"/>
          </p:nvPr>
        </p:nvSpPr>
        <p:spPr>
          <a:xfrm>
            <a:off x="3374864" y="1631915"/>
            <a:ext cx="15252812" cy="2024996"/>
          </a:xfrm>
          <a:prstGeom prst="rect">
            <a:avLst/>
          </a:prstGeom>
        </p:spPr>
        <p:txBody>
          <a:bodyPr anchor="t"/>
          <a:lstStyle>
            <a:lvl1pPr algn="l" defTabSz="742950">
              <a:defRPr sz="423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El desarrollo de la vigilancia de la gestión fiscal se ejerce a través de los controles macro y micro. En el Sector Minas y Energía se resaltan los siguientes casos principales:</a:t>
            </a:r>
          </a:p>
        </p:txBody>
      </p:sp>
      <p:pic>
        <p:nvPicPr>
          <p:cNvPr id="133" name="el-interes-de-las-empresas-chinas-de-energia-electrica-en-brasil_0.jpg" descr="el-interes-de-las-empresas-chinas-de-energia-electrica-en-brasil_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31938" y="8293907"/>
            <a:ext cx="14267422" cy="5432485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REFICAR"/>
          <p:cNvSpPr txBox="1"/>
          <p:nvPr/>
        </p:nvSpPr>
        <p:spPr>
          <a:xfrm>
            <a:off x="3260771" y="4197853"/>
            <a:ext cx="6667049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REFICAR</a:t>
            </a:r>
          </a:p>
        </p:txBody>
      </p:sp>
      <p:sp>
        <p:nvSpPr>
          <p:cNvPr id="135" name="CENTRAL HIDROITUANGO"/>
          <p:cNvSpPr txBox="1"/>
          <p:nvPr/>
        </p:nvSpPr>
        <p:spPr>
          <a:xfrm>
            <a:off x="3292106" y="4918558"/>
            <a:ext cx="6667049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CENTRAL HIDROITUANGO</a:t>
            </a:r>
          </a:p>
        </p:txBody>
      </p:sp>
      <p:sp>
        <p:nvSpPr>
          <p:cNvPr id="136" name="ELECTRICARIBE"/>
          <p:cNvSpPr txBox="1"/>
          <p:nvPr/>
        </p:nvSpPr>
        <p:spPr>
          <a:xfrm>
            <a:off x="3292106" y="5639263"/>
            <a:ext cx="6667049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ELECTRICARIBE</a:t>
            </a:r>
          </a:p>
        </p:txBody>
      </p:sp>
      <p:sp>
        <p:nvSpPr>
          <p:cNvPr id="137" name="CARGO POR CONFIABILIDAD"/>
          <p:cNvSpPr txBox="1"/>
          <p:nvPr/>
        </p:nvSpPr>
        <p:spPr>
          <a:xfrm>
            <a:off x="3292106" y="6359969"/>
            <a:ext cx="6667049" cy="620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CARGO POR CONFIABILIDAD</a:t>
            </a:r>
          </a:p>
        </p:txBody>
      </p:sp>
      <p:sp>
        <p:nvSpPr>
          <p:cNvPr id="138" name="VENTA DE ISAGEN S.A."/>
          <p:cNvSpPr txBox="1"/>
          <p:nvPr/>
        </p:nvSpPr>
        <p:spPr>
          <a:xfrm>
            <a:off x="10774800" y="4197853"/>
            <a:ext cx="6667049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VENTA DE ISAGEN S.A.</a:t>
            </a:r>
          </a:p>
        </p:txBody>
      </p:sp>
      <p:sp>
        <p:nvSpPr>
          <p:cNvPr id="139" name="BIOENERGY Y BIOCOMBUSTIBLES"/>
          <p:cNvSpPr txBox="1"/>
          <p:nvPr/>
        </p:nvSpPr>
        <p:spPr>
          <a:xfrm>
            <a:off x="10786670" y="4918558"/>
            <a:ext cx="8040403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BIOENERGY Y BIOCOMBUSTIBLES</a:t>
            </a:r>
          </a:p>
        </p:txBody>
      </p:sp>
      <p:sp>
        <p:nvSpPr>
          <p:cNvPr id="140" name="REGASIFICADORAS"/>
          <p:cNvSpPr txBox="1"/>
          <p:nvPr/>
        </p:nvSpPr>
        <p:spPr>
          <a:xfrm>
            <a:off x="10774800" y="5639263"/>
            <a:ext cx="6667049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REGASIFICADORAS</a:t>
            </a:r>
          </a:p>
        </p:txBody>
      </p:sp>
      <p:pic>
        <p:nvPicPr>
          <p:cNvPr id="141" name="COLO.psd" descr="COLO.ps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93789" y="11504829"/>
            <a:ext cx="4864908" cy="15819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143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4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5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pic>
        <p:nvPicPr>
          <p:cNvPr id="147" name="265426_1.jpg" descr="265426_1.jpg"/>
          <p:cNvPicPr>
            <a:picLocks noChangeAspect="1"/>
          </p:cNvPicPr>
          <p:nvPr/>
        </p:nvPicPr>
        <p:blipFill>
          <a:blip r:embed="rId2">
            <a:extLst/>
          </a:blip>
          <a:srcRect l="1336" t="12091" b="63089"/>
          <a:stretch>
            <a:fillRect/>
          </a:stretch>
        </p:blipFill>
        <p:spPr>
          <a:xfrm>
            <a:off x="-35018" y="-14124"/>
            <a:ext cx="24425329" cy="325644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REFICAR"/>
          <p:cNvSpPr txBox="1"/>
          <p:nvPr/>
        </p:nvSpPr>
        <p:spPr>
          <a:xfrm>
            <a:off x="17792618" y="1301573"/>
            <a:ext cx="5836182" cy="90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</a:defRPr>
            </a:lvl1pPr>
          </a:lstStyle>
          <a:p>
            <a:r>
              <a:t>REFICAR</a:t>
            </a:r>
          </a:p>
        </p:txBody>
      </p:sp>
      <p:sp>
        <p:nvSpPr>
          <p:cNvPr id="149" name="Rectángulo"/>
          <p:cNvSpPr/>
          <p:nvPr/>
        </p:nvSpPr>
        <p:spPr>
          <a:xfrm>
            <a:off x="-22319" y="4423057"/>
            <a:ext cx="9126943" cy="3047041"/>
          </a:xfrm>
          <a:prstGeom prst="rect">
            <a:avLst/>
          </a:prstGeom>
          <a:solidFill>
            <a:schemeClr val="accent4">
              <a:hueOff val="-1081314"/>
              <a:satOff val="4338"/>
              <a:lumOff val="-8931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0" name="Tuvo como propósito duplicar la capacidad de refinación de 80.000 barriles por día a 165.000 e incrementar la conversión a derivados de 76% a 95%"/>
          <p:cNvSpPr txBox="1"/>
          <p:nvPr/>
        </p:nvSpPr>
        <p:spPr>
          <a:xfrm>
            <a:off x="928493" y="4889976"/>
            <a:ext cx="7611684" cy="2113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Tuvo como propósito duplicar la capacidad de refinación de </a:t>
            </a:r>
            <a:r>
              <a:rPr sz="3500"/>
              <a:t>80.000 barriles por día</a:t>
            </a:r>
            <a:r>
              <a:t> a </a:t>
            </a:r>
            <a:r>
              <a:rPr sz="3500"/>
              <a:t>165.000</a:t>
            </a:r>
            <a:r>
              <a:t> e incrementar la conversión a </a:t>
            </a:r>
            <a:r>
              <a:rPr sz="3500"/>
              <a:t>derivados de 76% a 95%</a:t>
            </a:r>
          </a:p>
        </p:txBody>
      </p:sp>
      <p:sp>
        <p:nvSpPr>
          <p:cNvPr id="151" name="Rectángulo"/>
          <p:cNvSpPr/>
          <p:nvPr/>
        </p:nvSpPr>
        <p:spPr>
          <a:xfrm>
            <a:off x="15585884" y="8422743"/>
            <a:ext cx="7092655" cy="5306382"/>
          </a:xfrm>
          <a:prstGeom prst="rect">
            <a:avLst/>
          </a:prstGeom>
          <a:solidFill>
            <a:schemeClr val="accent6">
              <a:hueOff val="-146070"/>
              <a:satOff val="-10048"/>
              <a:lumOff val="-30626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2" name="Se establecieron en su momento 36 hallazgos, 35 con presunta connotación fiscal (que incluían contratación en pesos y dólares) por $ 710.110 millones y USD 2.965 millones."/>
          <p:cNvSpPr txBox="1"/>
          <p:nvPr/>
        </p:nvSpPr>
        <p:spPr>
          <a:xfrm>
            <a:off x="16566751" y="9048254"/>
            <a:ext cx="5249021" cy="4055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 establecieron en su momento </a:t>
            </a:r>
            <a:r>
              <a:rPr sz="3500"/>
              <a:t>36 hallazgos</a:t>
            </a:r>
            <a:r>
              <a:t>, </a:t>
            </a:r>
            <a:r>
              <a:rPr sz="3500"/>
              <a:t>35</a:t>
            </a:r>
            <a:r>
              <a:t> con presunta connotación fiscal (que incluían contratación en pesos y dólares) por </a:t>
            </a:r>
            <a:r>
              <a:rPr sz="3500"/>
              <a:t>$ 710.110 millones y USD 2.965 millones.</a:t>
            </a:r>
          </a:p>
        </p:txBody>
      </p:sp>
      <p:sp>
        <p:nvSpPr>
          <p:cNvPr id="153" name="“El objetivo inicial del proyecto de autoabastecimiento de combustibles NO SE HABÍA CUMPLIDO.”"/>
          <p:cNvSpPr txBox="1"/>
          <p:nvPr/>
        </p:nvSpPr>
        <p:spPr>
          <a:xfrm>
            <a:off x="12393925" y="4030745"/>
            <a:ext cx="10713447" cy="2006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r" defTabSz="449580">
              <a:lnSpc>
                <a:spcPct val="107916"/>
              </a:lnSpc>
              <a:spcBef>
                <a:spcPts val="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“El objetivo inicial del proyecto de autoabastecimiento de combustibles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NO SE HABÍA CUMPLIDO.</a:t>
            </a:r>
            <a:r>
              <a:t>”</a:t>
            </a:r>
          </a:p>
        </p:txBody>
      </p:sp>
      <p:pic>
        <p:nvPicPr>
          <p:cNvPr id="154" name="foto_2.2_banner_web_reficar.png" descr="foto_2.2_banner_web_refica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1336" y="8407658"/>
            <a:ext cx="15249957" cy="428905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orre eléctrica"/>
          <p:cNvSpPr/>
          <p:nvPr/>
        </p:nvSpPr>
        <p:spPr>
          <a:xfrm>
            <a:off x="9911181" y="5307012"/>
            <a:ext cx="1676187" cy="3101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47" y="0"/>
                </a:moveTo>
                <a:cubicBezTo>
                  <a:pt x="7207" y="0"/>
                  <a:pt x="6925" y="152"/>
                  <a:pt x="6925" y="336"/>
                </a:cubicBezTo>
                <a:lnTo>
                  <a:pt x="6925" y="1011"/>
                </a:lnTo>
                <a:cubicBezTo>
                  <a:pt x="6925" y="1195"/>
                  <a:pt x="7207" y="1345"/>
                  <a:pt x="7547" y="1345"/>
                </a:cubicBezTo>
                <a:lnTo>
                  <a:pt x="7837" y="1345"/>
                </a:lnTo>
                <a:lnTo>
                  <a:pt x="5257" y="7999"/>
                </a:lnTo>
                <a:lnTo>
                  <a:pt x="4976" y="7999"/>
                </a:lnTo>
                <a:cubicBezTo>
                  <a:pt x="4636" y="7999"/>
                  <a:pt x="4357" y="8151"/>
                  <a:pt x="4357" y="8335"/>
                </a:cubicBezTo>
                <a:lnTo>
                  <a:pt x="4357" y="9010"/>
                </a:lnTo>
                <a:cubicBezTo>
                  <a:pt x="4357" y="9150"/>
                  <a:pt x="4518" y="9268"/>
                  <a:pt x="4748" y="9322"/>
                </a:cubicBezTo>
                <a:lnTo>
                  <a:pt x="0" y="21600"/>
                </a:lnTo>
                <a:lnTo>
                  <a:pt x="2408" y="21600"/>
                </a:lnTo>
                <a:lnTo>
                  <a:pt x="10795" y="18688"/>
                </a:lnTo>
                <a:lnTo>
                  <a:pt x="19182" y="21600"/>
                </a:lnTo>
                <a:lnTo>
                  <a:pt x="21600" y="21600"/>
                </a:lnTo>
                <a:lnTo>
                  <a:pt x="16852" y="9322"/>
                </a:lnTo>
                <a:cubicBezTo>
                  <a:pt x="17082" y="9274"/>
                  <a:pt x="17243" y="9150"/>
                  <a:pt x="17243" y="9010"/>
                </a:cubicBezTo>
                <a:lnTo>
                  <a:pt x="17243" y="8335"/>
                </a:lnTo>
                <a:cubicBezTo>
                  <a:pt x="17243" y="8151"/>
                  <a:pt x="16961" y="7999"/>
                  <a:pt x="16621" y="7999"/>
                </a:cubicBezTo>
                <a:lnTo>
                  <a:pt x="16343" y="7999"/>
                </a:lnTo>
                <a:lnTo>
                  <a:pt x="13763" y="1345"/>
                </a:lnTo>
                <a:lnTo>
                  <a:pt x="14053" y="1345"/>
                </a:lnTo>
                <a:cubicBezTo>
                  <a:pt x="14393" y="1345"/>
                  <a:pt x="14672" y="1195"/>
                  <a:pt x="14672" y="1011"/>
                </a:cubicBezTo>
                <a:lnTo>
                  <a:pt x="14672" y="336"/>
                </a:lnTo>
                <a:cubicBezTo>
                  <a:pt x="14672" y="152"/>
                  <a:pt x="14393" y="0"/>
                  <a:pt x="14053" y="0"/>
                </a:cubicBezTo>
                <a:lnTo>
                  <a:pt x="10805" y="0"/>
                </a:lnTo>
                <a:lnTo>
                  <a:pt x="7547" y="0"/>
                </a:lnTo>
                <a:close/>
                <a:moveTo>
                  <a:pt x="9955" y="1335"/>
                </a:moveTo>
                <a:lnTo>
                  <a:pt x="10805" y="1335"/>
                </a:lnTo>
                <a:lnTo>
                  <a:pt x="11654" y="1335"/>
                </a:lnTo>
                <a:lnTo>
                  <a:pt x="12794" y="4203"/>
                </a:lnTo>
                <a:lnTo>
                  <a:pt x="10805" y="5028"/>
                </a:lnTo>
                <a:lnTo>
                  <a:pt x="8824" y="4203"/>
                </a:lnTo>
                <a:lnTo>
                  <a:pt x="9955" y="1335"/>
                </a:lnTo>
                <a:close/>
                <a:moveTo>
                  <a:pt x="8387" y="5315"/>
                </a:moveTo>
                <a:lnTo>
                  <a:pt x="9337" y="5683"/>
                </a:lnTo>
                <a:lnTo>
                  <a:pt x="8015" y="6228"/>
                </a:lnTo>
                <a:lnTo>
                  <a:pt x="8387" y="5315"/>
                </a:lnTo>
                <a:close/>
                <a:moveTo>
                  <a:pt x="13213" y="5320"/>
                </a:moveTo>
                <a:lnTo>
                  <a:pt x="13585" y="6233"/>
                </a:lnTo>
                <a:lnTo>
                  <a:pt x="12263" y="5688"/>
                </a:lnTo>
                <a:lnTo>
                  <a:pt x="13213" y="5320"/>
                </a:lnTo>
                <a:close/>
                <a:moveTo>
                  <a:pt x="10795" y="6298"/>
                </a:moveTo>
                <a:lnTo>
                  <a:pt x="14122" y="7606"/>
                </a:lnTo>
                <a:lnTo>
                  <a:pt x="14284" y="7999"/>
                </a:lnTo>
                <a:lnTo>
                  <a:pt x="10805" y="7999"/>
                </a:lnTo>
                <a:lnTo>
                  <a:pt x="7316" y="7999"/>
                </a:lnTo>
                <a:lnTo>
                  <a:pt x="7466" y="7606"/>
                </a:lnTo>
                <a:lnTo>
                  <a:pt x="10795" y="6298"/>
                </a:lnTo>
                <a:close/>
                <a:moveTo>
                  <a:pt x="6788" y="9344"/>
                </a:moveTo>
                <a:lnTo>
                  <a:pt x="10805" y="9344"/>
                </a:lnTo>
                <a:lnTo>
                  <a:pt x="14822" y="9344"/>
                </a:lnTo>
                <a:lnTo>
                  <a:pt x="15203" y="10289"/>
                </a:lnTo>
                <a:lnTo>
                  <a:pt x="10805" y="11922"/>
                </a:lnTo>
                <a:lnTo>
                  <a:pt x="6407" y="10289"/>
                </a:lnTo>
                <a:lnTo>
                  <a:pt x="6788" y="9344"/>
                </a:lnTo>
                <a:close/>
                <a:moveTo>
                  <a:pt x="6016" y="11252"/>
                </a:moveTo>
                <a:lnTo>
                  <a:pt x="9405" y="12543"/>
                </a:lnTo>
                <a:lnTo>
                  <a:pt x="4848" y="14276"/>
                </a:lnTo>
                <a:lnTo>
                  <a:pt x="6016" y="11252"/>
                </a:lnTo>
                <a:close/>
                <a:moveTo>
                  <a:pt x="15593" y="11252"/>
                </a:moveTo>
                <a:lnTo>
                  <a:pt x="16761" y="14276"/>
                </a:lnTo>
                <a:lnTo>
                  <a:pt x="12204" y="12543"/>
                </a:lnTo>
                <a:lnTo>
                  <a:pt x="15593" y="11252"/>
                </a:lnTo>
                <a:close/>
                <a:moveTo>
                  <a:pt x="10795" y="13157"/>
                </a:moveTo>
                <a:lnTo>
                  <a:pt x="16743" y="15453"/>
                </a:lnTo>
                <a:lnTo>
                  <a:pt x="10795" y="17451"/>
                </a:lnTo>
                <a:lnTo>
                  <a:pt x="4848" y="15453"/>
                </a:lnTo>
                <a:lnTo>
                  <a:pt x="10795" y="13157"/>
                </a:lnTo>
                <a:close/>
                <a:moveTo>
                  <a:pt x="4017" y="16297"/>
                </a:moveTo>
                <a:lnTo>
                  <a:pt x="9124" y="18084"/>
                </a:lnTo>
                <a:lnTo>
                  <a:pt x="2377" y="20412"/>
                </a:lnTo>
                <a:lnTo>
                  <a:pt x="4017" y="16297"/>
                </a:lnTo>
                <a:close/>
                <a:moveTo>
                  <a:pt x="17583" y="16297"/>
                </a:moveTo>
                <a:lnTo>
                  <a:pt x="19220" y="20412"/>
                </a:lnTo>
                <a:lnTo>
                  <a:pt x="12473" y="18084"/>
                </a:lnTo>
                <a:lnTo>
                  <a:pt x="17583" y="1629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157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58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59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pic>
        <p:nvPicPr>
          <p:cNvPr id="161" name="024c14a.jpg" descr="024c14a.jpg"/>
          <p:cNvPicPr>
            <a:picLocks noChangeAspect="1"/>
          </p:cNvPicPr>
          <p:nvPr/>
        </p:nvPicPr>
        <p:blipFill>
          <a:blip r:embed="rId2">
            <a:extLst/>
          </a:blip>
          <a:srcRect t="47242" r="268" b="32799"/>
          <a:stretch>
            <a:fillRect/>
          </a:stretch>
        </p:blipFill>
        <p:spPr>
          <a:xfrm>
            <a:off x="4862" y="-29359"/>
            <a:ext cx="24374277" cy="3251828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CENTRAL HIDROITUANGO"/>
          <p:cNvSpPr txBox="1"/>
          <p:nvPr/>
        </p:nvSpPr>
        <p:spPr>
          <a:xfrm>
            <a:off x="7408368" y="1328037"/>
            <a:ext cx="16220431" cy="9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</a:defRPr>
            </a:lvl1pPr>
          </a:lstStyle>
          <a:p>
            <a:r>
              <a:t>CENTRAL HIDROITUANGO</a:t>
            </a:r>
          </a:p>
        </p:txBody>
      </p:sp>
      <p:sp>
        <p:nvSpPr>
          <p:cNvPr id="163" name="Rectángulo"/>
          <p:cNvSpPr/>
          <p:nvPr/>
        </p:nvSpPr>
        <p:spPr>
          <a:xfrm>
            <a:off x="-22319" y="3879820"/>
            <a:ext cx="12293511" cy="3706384"/>
          </a:xfrm>
          <a:prstGeom prst="rect">
            <a:avLst/>
          </a:prstGeom>
          <a:solidFill>
            <a:schemeClr val="accent1">
              <a:lumOff val="-13575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4" name="Comprometiéndose a entregar al sistema cerca de 2.973 MW-día (Mega Vatios - día), a partir de diciembre de 2018, y que a la fecha de la actuación (septiembre de 2019) NO había entrado en operación."/>
          <p:cNvSpPr txBox="1"/>
          <p:nvPr/>
        </p:nvSpPr>
        <p:spPr>
          <a:xfrm>
            <a:off x="793508" y="4488502"/>
            <a:ext cx="11392049" cy="233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900"/>
              <a:t>Comprometiéndose a entregar al sistema cerca de </a:t>
            </a:r>
            <a:r>
              <a:rPr sz="4000"/>
              <a:t>2.973 MW-día (Mega Vatios - día)</a:t>
            </a:r>
            <a:r>
              <a:rPr sz="2900"/>
              <a:t>, a partir de diciembre de 2018, y que a la fecha de la actuación (septiembre de 2019) </a:t>
            </a:r>
            <a:r>
              <a:rPr sz="4000"/>
              <a:t>NO había entrado en operación.</a:t>
            </a:r>
          </a:p>
        </p:txBody>
      </p:sp>
      <p:sp>
        <p:nvSpPr>
          <p:cNvPr id="165" name="Rectángulo"/>
          <p:cNvSpPr/>
          <p:nvPr/>
        </p:nvSpPr>
        <p:spPr>
          <a:xfrm>
            <a:off x="17885517" y="7790743"/>
            <a:ext cx="6513537" cy="3706384"/>
          </a:xfrm>
          <a:prstGeom prst="rect">
            <a:avLst/>
          </a:prstGeom>
          <a:solidFill>
            <a:schemeClr val="accent5">
              <a:lumOff val="-29866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6" name="“A criterio de la Contraloría, durante la ejecución del proyecto se ha destruido valor por $2.9 billones con respecto a la línea base, debido a mayores inversiones sin que el proyecto haya entrado en operación.”"/>
          <p:cNvSpPr txBox="1"/>
          <p:nvPr/>
        </p:nvSpPr>
        <p:spPr>
          <a:xfrm>
            <a:off x="8510905" y="8452539"/>
            <a:ext cx="8979390" cy="4632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“A criterio de la Contraloría, durante la ejecución del proyecto se ha destruido </a:t>
            </a:r>
            <a:r>
              <a:rPr>
                <a:solidFill>
                  <a:schemeClr val="accent2">
                    <a:hueOff val="260011"/>
                    <a:satOff val="17755"/>
                    <a:lumOff val="-25437"/>
                  </a:schemeClr>
                </a:solidFill>
              </a:rPr>
              <a:t>valor por $2.9 billones con respecto a la línea base</a:t>
            </a:r>
            <a:r>
              <a:t>, debido a mayores inversiones sin que el proyecto haya entrado en operación.”</a:t>
            </a:r>
          </a:p>
        </p:txBody>
      </p:sp>
      <p:sp>
        <p:nvSpPr>
          <p:cNvPr id="167" name="El abastecimiento en el suministro de energía eléctrica puede verse comprometido."/>
          <p:cNvSpPr txBox="1"/>
          <p:nvPr/>
        </p:nvSpPr>
        <p:spPr>
          <a:xfrm>
            <a:off x="18680111" y="8373904"/>
            <a:ext cx="5364442" cy="2119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R="331470" algn="just" defTabSz="449580">
              <a:spcBef>
                <a:spcPts val="600"/>
              </a:spcBef>
              <a:defRPr sz="3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2600"/>
            </a:pPr>
            <a:r>
              <a:rPr sz="3500"/>
              <a:t>El abastecimiento en el suministro de energía eléctrica puede verse comprometido.</a:t>
            </a:r>
          </a:p>
        </p:txBody>
      </p:sp>
      <p:pic>
        <p:nvPicPr>
          <p:cNvPr id="168" name="1547128587_024758_1547128747_noticia_normal.jpg" descr="1547128587_024758_1547128747_noticia_normal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6495" y="8524714"/>
            <a:ext cx="7755734" cy="44882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hydroelectric-power-station-illustration-vector.jpg" descr="hydroelectric-power-station-illustration-vector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878322" y="3235830"/>
            <a:ext cx="6513537" cy="4559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redes-eléctricas.jpg" descr="redes-eléctricas.jpg"/>
          <p:cNvPicPr>
            <a:picLocks noChangeAspect="1"/>
          </p:cNvPicPr>
          <p:nvPr/>
        </p:nvPicPr>
        <p:blipFill>
          <a:blip r:embed="rId2">
            <a:extLst/>
          </a:blip>
          <a:srcRect t="65226" b="11343"/>
          <a:stretch>
            <a:fillRect/>
          </a:stretch>
        </p:blipFill>
        <p:spPr>
          <a:xfrm>
            <a:off x="-38263" y="-2708"/>
            <a:ext cx="24415011" cy="321917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5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172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73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74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76" name="ELECTRICARIBE"/>
          <p:cNvSpPr txBox="1"/>
          <p:nvPr/>
        </p:nvSpPr>
        <p:spPr>
          <a:xfrm>
            <a:off x="7408368" y="1328037"/>
            <a:ext cx="16220431" cy="9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</a:defRPr>
            </a:lvl1pPr>
          </a:lstStyle>
          <a:p>
            <a:r>
              <a:t>ELECTRICARIBE</a:t>
            </a:r>
          </a:p>
        </p:txBody>
      </p:sp>
      <p:sp>
        <p:nvSpPr>
          <p:cNvPr id="177" name="“A 31 de marzo de 2018, fecha de corte de la auditoría, el saldo a favor de los clientes pendiente de devolución era de $20.997 millones.”"/>
          <p:cNvSpPr txBox="1"/>
          <p:nvPr/>
        </p:nvSpPr>
        <p:spPr>
          <a:xfrm>
            <a:off x="839167" y="10043373"/>
            <a:ext cx="10493285" cy="2663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“A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31 de marzo de 2018</a:t>
            </a:r>
            <a:r>
              <a:t>, fecha de corte de la auditoría, el saldo a favor de los clientes pendiente de devolución era de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$20.997 millones.</a:t>
            </a:r>
            <a:r>
              <a:t>”</a:t>
            </a:r>
          </a:p>
        </p:txBody>
      </p:sp>
      <p:pic>
        <p:nvPicPr>
          <p:cNvPr id="178" name="riesgos_en_empresas.jpg" descr="riesgos_en_empresa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4378" y="4071942"/>
            <a:ext cx="10651128" cy="5332637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Rectángulo"/>
          <p:cNvSpPr/>
          <p:nvPr/>
        </p:nvSpPr>
        <p:spPr>
          <a:xfrm>
            <a:off x="13850166" y="9148381"/>
            <a:ext cx="10542198" cy="4563922"/>
          </a:xfrm>
          <a:prstGeom prst="rect">
            <a:avLst/>
          </a:prstGeom>
          <a:solidFill>
            <a:schemeClr val="accent1">
              <a:hueOff val="114395"/>
              <a:lumOff val="-24975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0" name="En el año 2019, la CGR  encontró que los resultados de la gestión por parte de Electricaribe S.A. frente a los recursos percibidos por cuenta de los subsidios por menores tarifas (33% del total asignado en el país), no redundan en la prestación de un mejor servicio."/>
          <p:cNvSpPr txBox="1"/>
          <p:nvPr/>
        </p:nvSpPr>
        <p:spPr>
          <a:xfrm>
            <a:off x="14836432" y="9634577"/>
            <a:ext cx="8569666" cy="3998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spcBef>
                <a:spcPts val="6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 el año 2019, la CGR  encontró que los resultados de la gestión por parte de Electricaribe S.A. frente a los recursos percibidos </a:t>
            </a:r>
            <a:r>
              <a:rPr sz="3500"/>
              <a:t>por cuenta de los subsidios por menores tarifas (33% del total asignado en el país), no redundan en la prestación de un mejor servicio.</a:t>
            </a:r>
          </a:p>
        </p:txBody>
      </p:sp>
      <p:sp>
        <p:nvSpPr>
          <p:cNvPr id="181" name="Rectángulo"/>
          <p:cNvSpPr/>
          <p:nvPr/>
        </p:nvSpPr>
        <p:spPr>
          <a:xfrm>
            <a:off x="13850167" y="4183932"/>
            <a:ext cx="10542197" cy="4563922"/>
          </a:xfrm>
          <a:prstGeom prst="rect">
            <a:avLst/>
          </a:prstGeom>
          <a:solidFill>
            <a:srgbClr val="941751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Durante los últimos 10 años ha venido disminuyendo sistemáticamente sus inversiones y mantenimiento, los indicadores de calidad de la empresa  han venido presentando un nivel de deterioro sostenido."/>
          <p:cNvSpPr txBox="1"/>
          <p:nvPr/>
        </p:nvSpPr>
        <p:spPr>
          <a:xfrm>
            <a:off x="14960064" y="5213532"/>
            <a:ext cx="8428824" cy="2423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r" defTabSz="449580">
              <a:spcBef>
                <a:spcPts val="6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Durante </a:t>
            </a:r>
            <a:r>
              <a:rPr sz="3600"/>
              <a:t>los últimos 10 años</a:t>
            </a:r>
            <a:r>
              <a:t> ha venido disminuyendo sistemáticamente sus inversiones y mantenimiento, los indicadores de calidad de la empresa  </a:t>
            </a:r>
            <a:r>
              <a:rPr sz="3500"/>
              <a:t>han venido presentando un nivel de deterioro sostenido.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5a615c68028b3.jpeg" descr="5a615c68028b3.jpeg"/>
          <p:cNvPicPr>
            <a:picLocks noChangeAspect="1"/>
          </p:cNvPicPr>
          <p:nvPr/>
        </p:nvPicPr>
        <p:blipFill>
          <a:blip r:embed="rId2">
            <a:extLst/>
          </a:blip>
          <a:srcRect t="47532" b="34821"/>
          <a:stretch>
            <a:fillRect/>
          </a:stretch>
        </p:blipFill>
        <p:spPr>
          <a:xfrm>
            <a:off x="-59814" y="-35318"/>
            <a:ext cx="24503628" cy="32491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8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185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86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87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89" name="CARGO POR CONFIABILIDAD"/>
          <p:cNvSpPr txBox="1"/>
          <p:nvPr/>
        </p:nvSpPr>
        <p:spPr>
          <a:xfrm>
            <a:off x="5261676" y="1328037"/>
            <a:ext cx="18367123" cy="9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</a:defRPr>
            </a:lvl1pPr>
          </a:lstStyle>
          <a:p>
            <a:r>
              <a:t>CARGO POR CONFIABILIDAD</a:t>
            </a:r>
          </a:p>
        </p:txBody>
      </p:sp>
      <p:sp>
        <p:nvSpPr>
          <p:cNvPr id="190" name="Rectángulo"/>
          <p:cNvSpPr/>
          <p:nvPr/>
        </p:nvSpPr>
        <p:spPr>
          <a:xfrm>
            <a:off x="11611713" y="8518041"/>
            <a:ext cx="12780651" cy="5194262"/>
          </a:xfrm>
          <a:prstGeom prst="rect">
            <a:avLst/>
          </a:prstGeom>
          <a:solidFill>
            <a:schemeClr val="accent5">
              <a:lumOff val="-29866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1" name="“La Contraloría ha realizado un seguimiento permanente a la ejecución de inversiones asociadas al Cargo por Confiabilidad, especialmente aquellas adelantadas por empresas estatales”"/>
          <p:cNvSpPr txBox="1"/>
          <p:nvPr/>
        </p:nvSpPr>
        <p:spPr>
          <a:xfrm>
            <a:off x="1125683" y="4452056"/>
            <a:ext cx="14459419" cy="3208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spcBef>
                <a:spcPts val="6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“La Contraloría ha realizado un seguimiento permanente a la ejecución de inversiones asociadas al Cargo por Confiabilidad,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especialmente aquellas adelantadas por empresas estatales</a:t>
            </a:r>
            <a:r>
              <a:t>”</a:t>
            </a:r>
          </a:p>
        </p:txBody>
      </p:sp>
      <p:sp>
        <p:nvSpPr>
          <p:cNvPr id="192" name="La CGR  actuó de manera permanente identificando riesgos, realizando seguimiento a las condiciones para el adecuado abastecimiento del mercado de energía y presentando las recomendaciones y denuncias frente a las irregularidades que se pudieron detectar en cuanto al seguimiento y ajustes al funcionamiento del mercado de energía."/>
          <p:cNvSpPr txBox="1"/>
          <p:nvPr/>
        </p:nvSpPr>
        <p:spPr>
          <a:xfrm>
            <a:off x="12583371" y="9490528"/>
            <a:ext cx="11284501" cy="3888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CGR  actuó de manera permanente </a:t>
            </a:r>
            <a:r>
              <a:rPr sz="3500"/>
              <a:t>identificando riesgos, realizando seguimiento a las condiciones para el adecuado abastecimiento del mercado de energía y presentando las recomendaciones y denuncias frente a las irregularidades</a:t>
            </a:r>
            <a:r>
              <a:t> que se pudieron detectar en cuanto al seguimiento y ajustes al funcionamiento del mercado de energía.</a:t>
            </a:r>
          </a:p>
        </p:txBody>
      </p:sp>
      <p:pic>
        <p:nvPicPr>
          <p:cNvPr id="193" name="gestion-de-riesgos8.jpg" descr="gestion-de-riesgos8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27803" y="8514670"/>
            <a:ext cx="11777633" cy="5201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Captura de pantalla 2019-10-23 a la(s) 9.09.00 p. m..png" descr="Captura de pantalla 2019-10-23 a la(s) 9.09.00 p. m.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35523" y="8898565"/>
            <a:ext cx="1671858" cy="145907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Crisis 2015 y 2016"/>
          <p:cNvSpPr txBox="1"/>
          <p:nvPr/>
        </p:nvSpPr>
        <p:spPr>
          <a:xfrm>
            <a:off x="496950" y="9289865"/>
            <a:ext cx="4812060" cy="65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331470" algn="just" defTabSz="449580">
              <a:spcBef>
                <a:spcPts val="600"/>
              </a:spcBef>
              <a:defRPr sz="4000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Crisis 2015 y 2016</a:t>
            </a:r>
          </a:p>
        </p:txBody>
      </p:sp>
      <p:sp>
        <p:nvSpPr>
          <p:cNvPr id="196" name="Escuela"/>
          <p:cNvSpPr/>
          <p:nvPr/>
        </p:nvSpPr>
        <p:spPr>
          <a:xfrm>
            <a:off x="19787051" y="5970473"/>
            <a:ext cx="2754189" cy="2578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extrusionOk="0">
                <a:moveTo>
                  <a:pt x="11838" y="1"/>
                </a:moveTo>
                <a:cubicBezTo>
                  <a:pt x="11451" y="20"/>
                  <a:pt x="11064" y="444"/>
                  <a:pt x="10677" y="58"/>
                </a:cubicBezTo>
                <a:cubicBezTo>
                  <a:pt x="10677" y="193"/>
                  <a:pt x="10677" y="375"/>
                  <a:pt x="10677" y="559"/>
                </a:cubicBezTo>
                <a:lnTo>
                  <a:pt x="10677" y="1177"/>
                </a:lnTo>
                <a:lnTo>
                  <a:pt x="10677" y="2404"/>
                </a:lnTo>
                <a:lnTo>
                  <a:pt x="7941" y="3999"/>
                </a:lnTo>
                <a:lnTo>
                  <a:pt x="5624" y="3999"/>
                </a:lnTo>
                <a:lnTo>
                  <a:pt x="5624" y="5805"/>
                </a:lnTo>
                <a:lnTo>
                  <a:pt x="0" y="5805"/>
                </a:lnTo>
                <a:lnTo>
                  <a:pt x="0" y="7219"/>
                </a:lnTo>
                <a:lnTo>
                  <a:pt x="21600" y="7219"/>
                </a:lnTo>
                <a:lnTo>
                  <a:pt x="21600" y="5805"/>
                </a:lnTo>
                <a:lnTo>
                  <a:pt x="15976" y="5805"/>
                </a:lnTo>
                <a:lnTo>
                  <a:pt x="15976" y="3999"/>
                </a:lnTo>
                <a:lnTo>
                  <a:pt x="13660" y="3999"/>
                </a:lnTo>
                <a:lnTo>
                  <a:pt x="10925" y="2404"/>
                </a:lnTo>
                <a:lnTo>
                  <a:pt x="10925" y="1325"/>
                </a:lnTo>
                <a:cubicBezTo>
                  <a:pt x="11358" y="1431"/>
                  <a:pt x="11792" y="847"/>
                  <a:pt x="12226" y="1278"/>
                </a:cubicBezTo>
                <a:cubicBezTo>
                  <a:pt x="12226" y="979"/>
                  <a:pt x="12226" y="460"/>
                  <a:pt x="12226" y="161"/>
                </a:cubicBezTo>
                <a:cubicBezTo>
                  <a:pt x="12097" y="32"/>
                  <a:pt x="11967" y="-6"/>
                  <a:pt x="11838" y="1"/>
                </a:cubicBezTo>
                <a:close/>
                <a:moveTo>
                  <a:pt x="10800" y="3999"/>
                </a:moveTo>
                <a:cubicBezTo>
                  <a:pt x="11375" y="3999"/>
                  <a:pt x="11841" y="4497"/>
                  <a:pt x="11841" y="5111"/>
                </a:cubicBezTo>
                <a:cubicBezTo>
                  <a:pt x="11841" y="5725"/>
                  <a:pt x="11375" y="6223"/>
                  <a:pt x="10800" y="6223"/>
                </a:cubicBezTo>
                <a:cubicBezTo>
                  <a:pt x="10225" y="6223"/>
                  <a:pt x="9760" y="5725"/>
                  <a:pt x="9760" y="5111"/>
                </a:cubicBezTo>
                <a:cubicBezTo>
                  <a:pt x="9760" y="4497"/>
                  <a:pt x="10225" y="3999"/>
                  <a:pt x="10800" y="3999"/>
                </a:cubicBezTo>
                <a:close/>
                <a:moveTo>
                  <a:pt x="494" y="7753"/>
                </a:moveTo>
                <a:lnTo>
                  <a:pt x="494" y="21594"/>
                </a:lnTo>
                <a:lnTo>
                  <a:pt x="7305" y="21594"/>
                </a:lnTo>
                <a:lnTo>
                  <a:pt x="7305" y="20913"/>
                </a:lnTo>
                <a:lnTo>
                  <a:pt x="8005" y="20913"/>
                </a:lnTo>
                <a:lnTo>
                  <a:pt x="8005" y="20205"/>
                </a:lnTo>
                <a:lnTo>
                  <a:pt x="8704" y="20205"/>
                </a:lnTo>
                <a:lnTo>
                  <a:pt x="8704" y="19498"/>
                </a:lnTo>
                <a:lnTo>
                  <a:pt x="9200" y="19498"/>
                </a:lnTo>
                <a:lnTo>
                  <a:pt x="9200" y="16916"/>
                </a:lnTo>
                <a:lnTo>
                  <a:pt x="8461" y="16916"/>
                </a:lnTo>
                <a:lnTo>
                  <a:pt x="10786" y="15561"/>
                </a:lnTo>
                <a:lnTo>
                  <a:pt x="13110" y="16916"/>
                </a:lnTo>
                <a:lnTo>
                  <a:pt x="12401" y="16916"/>
                </a:lnTo>
                <a:lnTo>
                  <a:pt x="12401" y="19498"/>
                </a:lnTo>
                <a:lnTo>
                  <a:pt x="12898" y="19498"/>
                </a:lnTo>
                <a:lnTo>
                  <a:pt x="12898" y="20205"/>
                </a:lnTo>
                <a:lnTo>
                  <a:pt x="13596" y="20205"/>
                </a:lnTo>
                <a:lnTo>
                  <a:pt x="13596" y="20913"/>
                </a:lnTo>
                <a:lnTo>
                  <a:pt x="14295" y="20913"/>
                </a:lnTo>
                <a:lnTo>
                  <a:pt x="14295" y="21594"/>
                </a:lnTo>
                <a:lnTo>
                  <a:pt x="21107" y="21594"/>
                </a:lnTo>
                <a:lnTo>
                  <a:pt x="21107" y="7753"/>
                </a:lnTo>
                <a:lnTo>
                  <a:pt x="494" y="7753"/>
                </a:lnTo>
                <a:close/>
                <a:moveTo>
                  <a:pt x="1801" y="9133"/>
                </a:moveTo>
                <a:lnTo>
                  <a:pt x="4293" y="9133"/>
                </a:lnTo>
                <a:lnTo>
                  <a:pt x="4293" y="11148"/>
                </a:lnTo>
                <a:lnTo>
                  <a:pt x="1801" y="11148"/>
                </a:lnTo>
                <a:lnTo>
                  <a:pt x="1801" y="9133"/>
                </a:lnTo>
                <a:close/>
                <a:moveTo>
                  <a:pt x="5670" y="9133"/>
                </a:moveTo>
                <a:lnTo>
                  <a:pt x="8162" y="9133"/>
                </a:lnTo>
                <a:lnTo>
                  <a:pt x="8162" y="11148"/>
                </a:lnTo>
                <a:lnTo>
                  <a:pt x="5670" y="11148"/>
                </a:lnTo>
                <a:lnTo>
                  <a:pt x="5670" y="9133"/>
                </a:lnTo>
                <a:close/>
                <a:moveTo>
                  <a:pt x="9539" y="9133"/>
                </a:moveTo>
                <a:lnTo>
                  <a:pt x="12032" y="9133"/>
                </a:lnTo>
                <a:lnTo>
                  <a:pt x="12032" y="11148"/>
                </a:lnTo>
                <a:lnTo>
                  <a:pt x="9539" y="11148"/>
                </a:lnTo>
                <a:lnTo>
                  <a:pt x="9539" y="9133"/>
                </a:lnTo>
                <a:close/>
                <a:moveTo>
                  <a:pt x="13411" y="9133"/>
                </a:moveTo>
                <a:lnTo>
                  <a:pt x="15901" y="9133"/>
                </a:lnTo>
                <a:lnTo>
                  <a:pt x="15901" y="11148"/>
                </a:lnTo>
                <a:lnTo>
                  <a:pt x="13411" y="11148"/>
                </a:lnTo>
                <a:lnTo>
                  <a:pt x="13411" y="9133"/>
                </a:lnTo>
                <a:close/>
                <a:moveTo>
                  <a:pt x="17280" y="9133"/>
                </a:moveTo>
                <a:lnTo>
                  <a:pt x="19771" y="9133"/>
                </a:lnTo>
                <a:lnTo>
                  <a:pt x="19771" y="11148"/>
                </a:lnTo>
                <a:lnTo>
                  <a:pt x="17280" y="11148"/>
                </a:lnTo>
                <a:lnTo>
                  <a:pt x="17280" y="9133"/>
                </a:lnTo>
                <a:close/>
                <a:moveTo>
                  <a:pt x="1801" y="13025"/>
                </a:moveTo>
                <a:lnTo>
                  <a:pt x="4293" y="13025"/>
                </a:lnTo>
                <a:lnTo>
                  <a:pt x="4293" y="15040"/>
                </a:lnTo>
                <a:lnTo>
                  <a:pt x="1801" y="15040"/>
                </a:lnTo>
                <a:lnTo>
                  <a:pt x="1801" y="13025"/>
                </a:lnTo>
                <a:close/>
                <a:moveTo>
                  <a:pt x="5670" y="13025"/>
                </a:moveTo>
                <a:lnTo>
                  <a:pt x="8162" y="13025"/>
                </a:lnTo>
                <a:lnTo>
                  <a:pt x="8162" y="15040"/>
                </a:lnTo>
                <a:lnTo>
                  <a:pt x="5670" y="15040"/>
                </a:lnTo>
                <a:lnTo>
                  <a:pt x="5670" y="13025"/>
                </a:lnTo>
                <a:close/>
                <a:moveTo>
                  <a:pt x="9539" y="13025"/>
                </a:moveTo>
                <a:lnTo>
                  <a:pt x="12032" y="13025"/>
                </a:lnTo>
                <a:lnTo>
                  <a:pt x="12032" y="15040"/>
                </a:lnTo>
                <a:lnTo>
                  <a:pt x="9539" y="15040"/>
                </a:lnTo>
                <a:lnTo>
                  <a:pt x="9539" y="13025"/>
                </a:lnTo>
                <a:close/>
                <a:moveTo>
                  <a:pt x="13411" y="13025"/>
                </a:moveTo>
                <a:lnTo>
                  <a:pt x="15901" y="13025"/>
                </a:lnTo>
                <a:lnTo>
                  <a:pt x="15901" y="15040"/>
                </a:lnTo>
                <a:lnTo>
                  <a:pt x="13411" y="15040"/>
                </a:lnTo>
                <a:lnTo>
                  <a:pt x="13411" y="13025"/>
                </a:lnTo>
                <a:close/>
                <a:moveTo>
                  <a:pt x="17280" y="13025"/>
                </a:moveTo>
                <a:lnTo>
                  <a:pt x="19771" y="13025"/>
                </a:lnTo>
                <a:lnTo>
                  <a:pt x="19771" y="15040"/>
                </a:lnTo>
                <a:lnTo>
                  <a:pt x="17280" y="15040"/>
                </a:lnTo>
                <a:lnTo>
                  <a:pt x="17280" y="13025"/>
                </a:lnTo>
                <a:close/>
                <a:moveTo>
                  <a:pt x="1801" y="16916"/>
                </a:moveTo>
                <a:lnTo>
                  <a:pt x="4293" y="16916"/>
                </a:lnTo>
                <a:lnTo>
                  <a:pt x="4293" y="18931"/>
                </a:lnTo>
                <a:lnTo>
                  <a:pt x="1801" y="18931"/>
                </a:lnTo>
                <a:lnTo>
                  <a:pt x="1801" y="16916"/>
                </a:lnTo>
                <a:close/>
                <a:moveTo>
                  <a:pt x="5670" y="16916"/>
                </a:moveTo>
                <a:lnTo>
                  <a:pt x="8162" y="16916"/>
                </a:lnTo>
                <a:lnTo>
                  <a:pt x="8162" y="18931"/>
                </a:lnTo>
                <a:lnTo>
                  <a:pt x="5670" y="18931"/>
                </a:lnTo>
                <a:lnTo>
                  <a:pt x="5670" y="16916"/>
                </a:lnTo>
                <a:close/>
                <a:moveTo>
                  <a:pt x="9733" y="16916"/>
                </a:moveTo>
                <a:lnTo>
                  <a:pt x="9733" y="19498"/>
                </a:lnTo>
                <a:lnTo>
                  <a:pt x="11868" y="19498"/>
                </a:lnTo>
                <a:lnTo>
                  <a:pt x="11868" y="16916"/>
                </a:lnTo>
                <a:lnTo>
                  <a:pt x="9733" y="16916"/>
                </a:lnTo>
                <a:close/>
                <a:moveTo>
                  <a:pt x="13411" y="16916"/>
                </a:moveTo>
                <a:lnTo>
                  <a:pt x="15901" y="16916"/>
                </a:lnTo>
                <a:lnTo>
                  <a:pt x="15901" y="18931"/>
                </a:lnTo>
                <a:lnTo>
                  <a:pt x="13411" y="18931"/>
                </a:lnTo>
                <a:lnTo>
                  <a:pt x="13411" y="16916"/>
                </a:lnTo>
                <a:close/>
                <a:moveTo>
                  <a:pt x="17280" y="16916"/>
                </a:moveTo>
                <a:lnTo>
                  <a:pt x="19771" y="16916"/>
                </a:lnTo>
                <a:lnTo>
                  <a:pt x="19771" y="18931"/>
                </a:lnTo>
                <a:lnTo>
                  <a:pt x="17280" y="18931"/>
                </a:lnTo>
                <a:lnTo>
                  <a:pt x="17280" y="16916"/>
                </a:lnTo>
                <a:close/>
              </a:path>
            </a:pathLst>
          </a:cu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272667_1.jpg" descr="272667_1.jpg"/>
          <p:cNvPicPr>
            <a:picLocks noChangeAspect="1"/>
          </p:cNvPicPr>
          <p:nvPr/>
        </p:nvPicPr>
        <p:blipFill>
          <a:blip r:embed="rId2">
            <a:extLst/>
          </a:blip>
          <a:srcRect t="40170" r="53" b="34638"/>
          <a:stretch>
            <a:fillRect/>
          </a:stretch>
        </p:blipFill>
        <p:spPr>
          <a:xfrm>
            <a:off x="-15081" y="-46382"/>
            <a:ext cx="24414161" cy="326137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4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211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12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13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215" name="BIOENERGY Y BIOCOMBUSTIBLES"/>
          <p:cNvSpPr txBox="1"/>
          <p:nvPr/>
        </p:nvSpPr>
        <p:spPr>
          <a:xfrm>
            <a:off x="5261676" y="1235962"/>
            <a:ext cx="18367123" cy="1088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BIOENERGY Y BIOCOMBUSTIBLES</a:t>
            </a:r>
          </a:p>
        </p:txBody>
      </p:sp>
      <p:sp>
        <p:nvSpPr>
          <p:cNvPr id="216" name="“15 hallazgos de los cuales 10 eran de alcance fiscal por valor de $709.342 millones”"/>
          <p:cNvSpPr txBox="1"/>
          <p:nvPr/>
        </p:nvSpPr>
        <p:spPr>
          <a:xfrm>
            <a:off x="12830037" y="4040554"/>
            <a:ext cx="9753543" cy="2006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r" defTabSz="449580">
              <a:lnSpc>
                <a:spcPct val="107916"/>
              </a:lnSpc>
              <a:spcBef>
                <a:spcPts val="8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15 hallazgos </a:t>
            </a:r>
            <a:r>
              <a:t>de los cuales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10 eran de alcance fiscal </a:t>
            </a:r>
            <a:r>
              <a:t>por valor de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 </a:t>
            </a:r>
            <a:r>
              <a:rPr>
                <a:solidFill>
                  <a:schemeClr val="accent2">
                    <a:hueOff val="260011"/>
                    <a:satOff val="17755"/>
                    <a:lumOff val="-25437"/>
                  </a:schemeClr>
                </a:solidFill>
              </a:rPr>
              <a:t>$709.342 millones</a:t>
            </a:r>
            <a:r>
              <a:t>”</a:t>
            </a:r>
          </a:p>
        </p:txBody>
      </p:sp>
      <p:sp>
        <p:nvSpPr>
          <p:cNvPr id="217" name="Rectángulo"/>
          <p:cNvSpPr/>
          <p:nvPr/>
        </p:nvSpPr>
        <p:spPr>
          <a:xfrm>
            <a:off x="-2674" y="6771732"/>
            <a:ext cx="9126943" cy="6946856"/>
          </a:xfrm>
          <a:prstGeom prst="rect">
            <a:avLst/>
          </a:prstGeom>
          <a:solidFill>
            <a:schemeClr val="accent4">
              <a:hueOff val="-1081314"/>
              <a:satOff val="4338"/>
              <a:lumOff val="-8931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8" name="En 2016 la CGR  evaluó la inversión de recursos públicos en el Proyecto Bioenergy, por parte de Ecopetrol."/>
          <p:cNvSpPr txBox="1"/>
          <p:nvPr/>
        </p:nvSpPr>
        <p:spPr>
          <a:xfrm>
            <a:off x="1024380" y="10074207"/>
            <a:ext cx="7052640" cy="2236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l" defTabSz="449580">
              <a:lnSpc>
                <a:spcPct val="107916"/>
              </a:lnSpc>
              <a:spcBef>
                <a:spcPts val="8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En 2016 la CGR  evaluó la inversión de recursos públicos</a:t>
            </a:r>
            <a:r>
              <a:t> </a:t>
            </a:r>
            <a:r>
              <a:rPr sz="3500"/>
              <a:t>en el Proyecto Bioenergy, por parte de Ecopetrol.</a:t>
            </a:r>
          </a:p>
        </p:txBody>
      </p:sp>
      <p:pic>
        <p:nvPicPr>
          <p:cNvPr id="219" name="ahorro.jpg" descr="ahorro.jpg"/>
          <p:cNvPicPr>
            <a:picLocks noChangeAspect="1"/>
          </p:cNvPicPr>
          <p:nvPr/>
        </p:nvPicPr>
        <p:blipFill>
          <a:blip r:embed="rId3">
            <a:extLst/>
          </a:blip>
          <a:srcRect l="31415" t="13177"/>
          <a:stretch>
            <a:fillRect/>
          </a:stretch>
        </p:blipFill>
        <p:spPr>
          <a:xfrm>
            <a:off x="-41541" y="3178809"/>
            <a:ext cx="9184523" cy="60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Rectángulo"/>
          <p:cNvSpPr/>
          <p:nvPr/>
        </p:nvSpPr>
        <p:spPr>
          <a:xfrm>
            <a:off x="11201184" y="6467112"/>
            <a:ext cx="11264577" cy="291082"/>
          </a:xfrm>
          <a:prstGeom prst="rect">
            <a:avLst/>
          </a:prstGeom>
          <a:solidFill>
            <a:schemeClr val="accent5">
              <a:lumOff val="-29866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1" name="$853 millones por arrendamiento de terrenos para siembra de caña que no se utilizaron por el retraso general del proyecto."/>
          <p:cNvSpPr txBox="1"/>
          <p:nvPr/>
        </p:nvSpPr>
        <p:spPr>
          <a:xfrm>
            <a:off x="17310078" y="10628467"/>
            <a:ext cx="5155130" cy="2643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$853 millones</a:t>
            </a:r>
            <a:r>
              <a:t> por arrendamiento de terrenos para siembra de caña que no se utilizaron por el retraso general del proyecto.</a:t>
            </a:r>
          </a:p>
        </p:txBody>
      </p:sp>
      <p:sp>
        <p:nvSpPr>
          <p:cNvPr id="222" name="$577.824 millones por 48 meses de retraso en la entrega del proyecto de modernización de la Planta de Etanol"/>
          <p:cNvSpPr txBox="1"/>
          <p:nvPr/>
        </p:nvSpPr>
        <p:spPr>
          <a:xfrm>
            <a:off x="11231169" y="7848873"/>
            <a:ext cx="5155130" cy="2287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$577.824 millones por 48 meses de retraso </a:t>
            </a:r>
            <a:r>
              <a:t>en la entrega del proyecto de modernización de la Planta de Etanol</a:t>
            </a:r>
          </a:p>
        </p:txBody>
      </p:sp>
      <p:sp>
        <p:nvSpPr>
          <p:cNvPr id="223" name="De este valor corresponde a Lucro Cesante:"/>
          <p:cNvSpPr txBox="1"/>
          <p:nvPr/>
        </p:nvSpPr>
        <p:spPr>
          <a:xfrm>
            <a:off x="11166356" y="6872678"/>
            <a:ext cx="7032539" cy="484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331470" algn="just" defTabSz="44958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 este valor corresponde a Lucro Cesante:</a:t>
            </a:r>
          </a:p>
        </p:txBody>
      </p:sp>
      <p:sp>
        <p:nvSpPr>
          <p:cNvPr id="224" name="$33.344 millones por pérdida de recursos en contratos de suministro de caña de azúcar"/>
          <p:cNvSpPr txBox="1"/>
          <p:nvPr/>
        </p:nvSpPr>
        <p:spPr>
          <a:xfrm>
            <a:off x="17310078" y="7848872"/>
            <a:ext cx="5155131" cy="1894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$33.344 millones por pérdida de recursos </a:t>
            </a:r>
            <a:r>
              <a:t>en contratos de suministro de caña de azúcar</a:t>
            </a:r>
          </a:p>
        </p:txBody>
      </p:sp>
      <p:sp>
        <p:nvSpPr>
          <p:cNvPr id="225" name="$787 millones por conceptos de cánones de arrendamiento por demoras en la entrega de predios de Bioenergy a Riopaila para iniciar cultivos de caña"/>
          <p:cNvSpPr txBox="1"/>
          <p:nvPr/>
        </p:nvSpPr>
        <p:spPr>
          <a:xfrm>
            <a:off x="11231169" y="10628467"/>
            <a:ext cx="5155130" cy="256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$787 millones</a:t>
            </a:r>
            <a:r>
              <a:t> por conceptos de cánones de arrendamiento por demoras en la entrega de predios de Bioenergy a Riopaila para iniciar cultivos de caña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vopak-grabs-stake-in-colombian-lng-import-facility.jpg" descr="vopak-grabs-stake-in-colombian-lng-import-facility.jpg"/>
          <p:cNvPicPr>
            <a:picLocks noChangeAspect="1"/>
          </p:cNvPicPr>
          <p:nvPr/>
        </p:nvPicPr>
        <p:blipFill>
          <a:blip r:embed="rId2">
            <a:extLst/>
          </a:blip>
          <a:srcRect t="38787" b="37690"/>
          <a:stretch>
            <a:fillRect/>
          </a:stretch>
        </p:blipFill>
        <p:spPr>
          <a:xfrm>
            <a:off x="0" y="-47765"/>
            <a:ext cx="24384001" cy="32206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1" name="Grupo"/>
          <p:cNvGrpSpPr/>
          <p:nvPr/>
        </p:nvGrpSpPr>
        <p:grpSpPr>
          <a:xfrm>
            <a:off x="-53689" y="3312"/>
            <a:ext cx="24462619" cy="13709375"/>
            <a:chOff x="0" y="0"/>
            <a:chExt cx="24462619" cy="13709374"/>
          </a:xfrm>
        </p:grpSpPr>
        <p:sp>
          <p:nvSpPr>
            <p:cNvPr id="228" name="Línea"/>
            <p:cNvSpPr/>
            <p:nvPr/>
          </p:nvSpPr>
          <p:spPr>
            <a:xfrm>
              <a:off x="94419" y="53688"/>
              <a:ext cx="24359815" cy="1361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0"/>
                  </a:moveTo>
                  <a:lnTo>
                    <a:pt x="12024" y="21600"/>
                  </a:lnTo>
                  <a:lnTo>
                    <a:pt x="21600" y="10975"/>
                  </a:lnTo>
                  <a:lnTo>
                    <a:pt x="16656" y="0"/>
                  </a:lnTo>
                </a:path>
              </a:pathLst>
            </a:custGeom>
            <a:noFill/>
            <a:ln w="25400" cap="flat">
              <a:solidFill>
                <a:srgbClr val="273789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29" name="Línea"/>
            <p:cNvSpPr/>
            <p:nvPr/>
          </p:nvSpPr>
          <p:spPr>
            <a:xfrm>
              <a:off x="0" y="0"/>
              <a:ext cx="24448955" cy="1370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48"/>
                  </a:moveTo>
                  <a:lnTo>
                    <a:pt x="5915" y="21600"/>
                  </a:lnTo>
                  <a:lnTo>
                    <a:pt x="21600" y="15175"/>
                  </a:lnTo>
                  <a:lnTo>
                    <a:pt x="19399" y="0"/>
                  </a:lnTo>
                </a:path>
              </a:pathLst>
            </a:custGeom>
            <a:noFill/>
            <a:ln w="25400" cap="flat">
              <a:solidFill>
                <a:srgbClr val="D43623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30" name="Línea"/>
            <p:cNvSpPr/>
            <p:nvPr/>
          </p:nvSpPr>
          <p:spPr>
            <a:xfrm>
              <a:off x="53433" y="5323654"/>
              <a:ext cx="24409187" cy="6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" y="19662"/>
                  </a:move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DCB2F">
                  <a:alpha val="9388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232" name="REGASIFICADORAS"/>
          <p:cNvSpPr txBox="1"/>
          <p:nvPr/>
        </p:nvSpPr>
        <p:spPr>
          <a:xfrm>
            <a:off x="5261676" y="1328037"/>
            <a:ext cx="18367123" cy="9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7000">
                <a:solidFill>
                  <a:srgbClr val="FFFFFF"/>
                </a:solidFill>
                <a:effectLst>
                  <a:outerShdw blurRad="12700" dist="63500" dir="3600000" rotWithShape="0">
                    <a:srgbClr val="000000"/>
                  </a:outerShdw>
                </a:effectLst>
              </a:defRPr>
            </a:lvl1pPr>
          </a:lstStyle>
          <a:p>
            <a:r>
              <a:t>REGASIFICADORAS</a:t>
            </a:r>
          </a:p>
        </p:txBody>
      </p:sp>
      <p:sp>
        <p:nvSpPr>
          <p:cNvPr id="233" name="&quot;En estos estudios se pone de relieve la perdida de autosuficiencia del país en estos combustibles y la necesidad de adoptar medidas urgentes para incrementar la exploración y explotación.”"/>
          <p:cNvSpPr txBox="1"/>
          <p:nvPr/>
        </p:nvSpPr>
        <p:spPr>
          <a:xfrm>
            <a:off x="11818552" y="9703855"/>
            <a:ext cx="11733724" cy="3817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r" defTabSz="449580">
              <a:spcBef>
                <a:spcPts val="6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t>"En estos estudios se pone de relieve la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perdida de autosuficiencia del país en estos combustibles y la necesidad de adoptar medidas urgentes</a:t>
            </a:r>
            <a:r>
              <a:t> para incrementar la exploración y explotación.”</a:t>
            </a:r>
          </a:p>
        </p:txBody>
      </p:sp>
      <p:sp>
        <p:nvSpPr>
          <p:cNvPr id="234" name="Rectángulo"/>
          <p:cNvSpPr/>
          <p:nvPr/>
        </p:nvSpPr>
        <p:spPr>
          <a:xfrm>
            <a:off x="-2674" y="4271972"/>
            <a:ext cx="9847648" cy="3632424"/>
          </a:xfrm>
          <a:prstGeom prst="rect">
            <a:avLst/>
          </a:prstGeom>
          <a:solidFill>
            <a:srgbClr val="009051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5" name="La CGR, ha verificado que el marco contractual cumpla con la normatividad general y específica y propenda por un mejor desarrollo del sector, para ello ha realizado"/>
          <p:cNvSpPr txBox="1"/>
          <p:nvPr/>
        </p:nvSpPr>
        <p:spPr>
          <a:xfrm>
            <a:off x="679875" y="4949747"/>
            <a:ext cx="8674304" cy="2592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500"/>
              <a:t>La CGR,</a:t>
            </a:r>
            <a:r>
              <a:t> ha verificado que el marco contractual </a:t>
            </a:r>
            <a:r>
              <a:rPr sz="3500"/>
              <a:t>cumpla con la normatividad general y específica y propenda por un mejor desarrollo del sector</a:t>
            </a:r>
            <a:r>
              <a:rPr sz="3000"/>
              <a:t>,</a:t>
            </a:r>
            <a:r>
              <a:t> para ello ha realizado</a:t>
            </a:r>
          </a:p>
        </p:txBody>
      </p:sp>
      <p:pic>
        <p:nvPicPr>
          <p:cNvPr id="236" name="istock-614505766.jpg" descr="istock-614505766.jpg"/>
          <p:cNvPicPr>
            <a:picLocks noChangeAspect="1"/>
          </p:cNvPicPr>
          <p:nvPr/>
        </p:nvPicPr>
        <p:blipFill>
          <a:blip r:embed="rId3">
            <a:extLst/>
          </a:blip>
          <a:srcRect t="12367" b="488"/>
          <a:stretch>
            <a:fillRect/>
          </a:stretch>
        </p:blipFill>
        <p:spPr>
          <a:xfrm>
            <a:off x="-13907" y="7884129"/>
            <a:ext cx="9870115" cy="5811581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estudios…"/>
          <p:cNvSpPr txBox="1"/>
          <p:nvPr/>
        </p:nvSpPr>
        <p:spPr>
          <a:xfrm>
            <a:off x="496950" y="8966015"/>
            <a:ext cx="3717926" cy="1304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R="331470" algn="just" defTabSz="449580">
              <a:spcBef>
                <a:spcPts val="600"/>
              </a:spcBef>
              <a:defRPr sz="4000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estudios</a:t>
            </a:r>
          </a:p>
          <a:p>
            <a:pPr marR="331470" algn="just" defTabSz="449580">
              <a:spcBef>
                <a:spcPts val="600"/>
              </a:spcBef>
              <a:defRPr sz="4000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sectoriales</a:t>
            </a:r>
          </a:p>
        </p:txBody>
      </p:sp>
      <p:pic>
        <p:nvPicPr>
          <p:cNvPr id="238" name="Línea" descr="Línea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9226036" flipH="1">
            <a:off x="4272019" y="8399712"/>
            <a:ext cx="3925800" cy="780832"/>
          </a:xfrm>
          <a:prstGeom prst="rect">
            <a:avLst/>
          </a:prstGeom>
        </p:spPr>
      </p:pic>
      <p:sp>
        <p:nvSpPr>
          <p:cNvPr id="240" name="Rectángulo"/>
          <p:cNvSpPr/>
          <p:nvPr/>
        </p:nvSpPr>
        <p:spPr>
          <a:xfrm>
            <a:off x="13206355" y="5522341"/>
            <a:ext cx="11177582" cy="3188851"/>
          </a:xfrm>
          <a:prstGeom prst="rect">
            <a:avLst/>
          </a:prstGeom>
          <a:solidFill>
            <a:schemeClr val="accent1">
              <a:lumOff val="-13575"/>
              <a:alpha val="8940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1" name="La CGR ha adelantado en los últimos años, 3 estudios correspondientes a la Regasificadora del Atlántico, Regasificadora del Pacífico y Gas licuado de petróleo."/>
          <p:cNvSpPr txBox="1"/>
          <p:nvPr/>
        </p:nvSpPr>
        <p:spPr>
          <a:xfrm>
            <a:off x="13834557" y="6115445"/>
            <a:ext cx="9473866" cy="2002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331470" algn="r" defTabSz="449580">
              <a:lnSpc>
                <a:spcPct val="107916"/>
              </a:lnSpc>
              <a:spcBef>
                <a:spcPts val="800"/>
              </a:spcBef>
              <a:defRPr sz="3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CGR ha adelantado en los últimos años, 3 estudios </a:t>
            </a:r>
            <a:r>
              <a:rPr sz="2600"/>
              <a:t>correspondientes a la Regasificadora del Atlántico, Regasificadora del Pacífico y Gas licuado de petróleo.</a:t>
            </a:r>
          </a:p>
        </p:txBody>
      </p:sp>
      <p:pic>
        <p:nvPicPr>
          <p:cNvPr id="242" name="baner_portal_mapa.jpg" descr="baner_portal_mapa.jpg"/>
          <p:cNvPicPr>
            <a:picLocks noChangeAspect="1"/>
          </p:cNvPicPr>
          <p:nvPr/>
        </p:nvPicPr>
        <p:blipFill>
          <a:blip r:embed="rId5">
            <a:extLst/>
          </a:blip>
          <a:srcRect t="45561"/>
          <a:stretch>
            <a:fillRect/>
          </a:stretch>
        </p:blipFill>
        <p:spPr>
          <a:xfrm>
            <a:off x="13191581" y="3149147"/>
            <a:ext cx="11207130" cy="2336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sector-energético.jpg" descr="sector-energétic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6" y="-1"/>
            <a:ext cx="24384001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Rectángulo"/>
          <p:cNvSpPr/>
          <p:nvPr/>
        </p:nvSpPr>
        <p:spPr>
          <a:xfrm>
            <a:off x="894455" y="1025009"/>
            <a:ext cx="22588582" cy="11843778"/>
          </a:xfrm>
          <a:prstGeom prst="rect">
            <a:avLst/>
          </a:prstGeom>
          <a:solidFill>
            <a:srgbClr val="002C64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46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7078" y="2302506"/>
            <a:ext cx="13716001" cy="2669806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Rectángulo"/>
          <p:cNvSpPr/>
          <p:nvPr/>
        </p:nvSpPr>
        <p:spPr>
          <a:xfrm>
            <a:off x="-25503" y="9643435"/>
            <a:ext cx="16813862" cy="2185402"/>
          </a:xfrm>
          <a:prstGeom prst="rect">
            <a:avLst/>
          </a:prstGeom>
          <a:solidFill>
            <a:srgbClr val="D43E2F">
              <a:alpha val="8940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8" name="GRACIAS"/>
          <p:cNvSpPr txBox="1">
            <a:spLocks noGrp="1"/>
          </p:cNvSpPr>
          <p:nvPr>
            <p:ph type="ctrTitle"/>
          </p:nvPr>
        </p:nvSpPr>
        <p:spPr>
          <a:xfrm>
            <a:off x="757513" y="9968758"/>
            <a:ext cx="15252813" cy="1216362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95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/>
              <a:t>GRACIAS</a:t>
            </a:r>
          </a:p>
        </p:txBody>
      </p:sp>
      <p:pic>
        <p:nvPicPr>
          <p:cNvPr id="249" name="Imagen" descr="Imagen"/>
          <p:cNvPicPr>
            <a:picLocks noChangeAspect="1"/>
          </p:cNvPicPr>
          <p:nvPr/>
        </p:nvPicPr>
        <p:blipFill>
          <a:blip r:embed="rId4">
            <a:extLst/>
          </a:blip>
          <a:srcRect r="49837"/>
          <a:stretch>
            <a:fillRect/>
          </a:stretch>
        </p:blipFill>
        <p:spPr>
          <a:xfrm>
            <a:off x="17529285" y="0"/>
            <a:ext cx="6880336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Macintosh PowerPoint</Application>
  <PresentationFormat>Personalizado</PresentationFormat>
  <Paragraphs>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Helvetica Neue</vt:lpstr>
      <vt:lpstr>Helvetica Neue Light</vt:lpstr>
      <vt:lpstr>Helvetica Neue Medium</vt:lpstr>
      <vt:lpstr>White</vt:lpstr>
      <vt:lpstr>Política pública, gestión fiscal y finalidad del estado en la inversión del sector energético</vt:lpstr>
      <vt:lpstr>El desarrollo de la vigilancia de la gestión fiscal se ejerce a través de los controles macro y micro. En el Sector Minas y Energía se resaltan los siguientes casos principales: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pública, gestión fiscal y finalidad del estado en la inversión del sector energético</dc:title>
  <cp:lastModifiedBy>Microsoft Office User</cp:lastModifiedBy>
  <cp:revision>2</cp:revision>
  <dcterms:modified xsi:type="dcterms:W3CDTF">2020-02-19T13:15:58Z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933760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