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12192000" cy="6858000"/>
  <p:notesSz cx="7772400" cy="100584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s-ES"/>
  <c:roundedCorners val="0"/>
  <c:style val="2"/>
  <c:chart>
    <c:title>
      <c:tx>
        <c:rich>
          <a:bodyPr rot="0"/>
          <a:lstStyle/>
          <a:p>
            <a:pPr>
              <a:defRPr sz="2000" b="1" strike="noStrike" spc="-1">
                <a:solidFill>
                  <a:srgbClr val="1F4E79"/>
                </a:solidFill>
                <a:uFill>
                  <a:solidFill>
                    <a:srgbClr val="FFFFFF"/>
                  </a:solidFill>
                </a:uFill>
                <a:latin typeface="Arial Narrow"/>
              </a:defRPr>
            </a:pPr>
            <a:r>
              <a:rPr lang="es-CO" sz="2000" b="1" strike="noStrike" spc="-1">
                <a:solidFill>
                  <a:srgbClr val="1F4E79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Capitalización Bursátil como % PIB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Capitalización Bursátil como % PIB</c:v>
                </c:pt>
              </c:strCache>
            </c:strRef>
          </c:tx>
          <c:spPr>
            <a:ln w="28440">
              <a:solidFill>
                <a:srgbClr val="00B0F0"/>
              </a:solidFill>
              <a:round/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dLblPos val="r"/>
            <c:showLegendKey val="0"/>
            <c:showVal val="1"/>
            <c:showCatName val="0"/>
            <c:showSerName val="0"/>
            <c:showPercent val="0"/>
            <c:showBubbleSize val="1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8"/>
                <c:pt idx="0">
                  <c:v>64.418700000000001</c:v>
                </c:pt>
                <c:pt idx="1">
                  <c:v>62.341900000000003</c:v>
                </c:pt>
                <c:pt idx="2">
                  <c:v>63.794499999999999</c:v>
                </c:pt>
                <c:pt idx="3">
                  <c:v>60.167400000000001</c:v>
                </c:pt>
                <c:pt idx="4">
                  <c:v>44.797499999999999</c:v>
                </c:pt>
                <c:pt idx="5">
                  <c:v>33.389800000000001</c:v>
                </c:pt>
                <c:pt idx="6">
                  <c:v>32.700699999999998</c:v>
                </c:pt>
                <c:pt idx="7">
                  <c:v>37.354199999999999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887-4DBE-8F8F-88A4119AEE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>
              <a:noFill/>
            </a:ln>
          </c:spPr>
        </c:hiLowLines>
        <c:smooth val="0"/>
        <c:axId val="18592088"/>
        <c:axId val="30677135"/>
      </c:lineChart>
      <c:catAx>
        <c:axId val="18592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360">
            <a:solidFill>
              <a:srgbClr val="D9D9D9"/>
            </a:solidFill>
            <a:round/>
          </a:ln>
        </c:spPr>
        <c:txPr>
          <a:bodyPr/>
          <a:lstStyle/>
          <a:p>
            <a:pPr>
              <a:defRPr sz="1800" b="0" strike="noStrike" spc="-1">
                <a:solidFill>
                  <a:srgbClr val="1F4E79"/>
                </a:solidFill>
                <a:uFill>
                  <a:solidFill>
                    <a:srgbClr val="FFFFFF"/>
                  </a:solidFill>
                </a:uFill>
                <a:latin typeface="Arial Narrow"/>
              </a:defRPr>
            </a:pPr>
            <a:endParaRPr lang="es-CO"/>
          </a:p>
        </c:txPr>
        <c:crossAx val="30677135"/>
        <c:crosses val="autoZero"/>
        <c:auto val="1"/>
        <c:lblAlgn val="ctr"/>
        <c:lblOffset val="100"/>
        <c:noMultiLvlLbl val="1"/>
      </c:catAx>
      <c:valAx>
        <c:axId val="30677135"/>
        <c:scaling>
          <c:orientation val="minMax"/>
          <c:min val="30"/>
        </c:scaling>
        <c:delete val="0"/>
        <c:axPos val="l"/>
        <c:majorGridlines>
          <c:spPr>
            <a:ln w="9360">
              <a:solidFill>
                <a:srgbClr val="D9D9D9"/>
              </a:solidFill>
              <a:round/>
            </a:ln>
          </c:spPr>
        </c:majorGridlines>
        <c:numFmt formatCode="0" sourceLinked="0"/>
        <c:majorTickMark val="none"/>
        <c:minorTickMark val="none"/>
        <c:tickLblPos val="nextTo"/>
        <c:spPr>
          <a:ln w="6480">
            <a:noFill/>
          </a:ln>
        </c:spPr>
        <c:txPr>
          <a:bodyPr/>
          <a:lstStyle/>
          <a:p>
            <a:pPr>
              <a:defRPr sz="1800" b="0" strike="noStrike" spc="-1">
                <a:solidFill>
                  <a:srgbClr val="1F4E79"/>
                </a:solidFill>
                <a:uFill>
                  <a:solidFill>
                    <a:srgbClr val="FFFFFF"/>
                  </a:solidFill>
                </a:uFill>
                <a:latin typeface="Arial Narrow"/>
              </a:defRPr>
            </a:pPr>
            <a:endParaRPr lang="es-CO"/>
          </a:p>
        </c:txPr>
        <c:crossAx val="18592088"/>
        <c:crosses val="autoZero"/>
        <c:crossBetween val="midCat"/>
        <c:majorUnit val="10"/>
      </c:valAx>
      <c:spPr>
        <a:noFill/>
        <a:ln>
          <a:noFill/>
        </a:ln>
      </c:spPr>
    </c:plotArea>
    <c:plotVisOnly val="1"/>
    <c:dispBlanksAs val="gap"/>
    <c:showDLblsOverMax val="1"/>
  </c:chart>
  <c:spPr>
    <a:noFill/>
    <a:ln>
      <a:noFill/>
    </a:ln>
  </c:spPr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s-ES"/>
  <c:roundedCorners val="0"/>
  <c:style val="2"/>
  <c:chart>
    <c:title>
      <c:tx>
        <c:rich>
          <a:bodyPr rot="0"/>
          <a:lstStyle/>
          <a:p>
            <a:pPr>
              <a:defRPr sz="2000" b="1" strike="noStrike" spc="-1">
                <a:solidFill>
                  <a:srgbClr val="1F4E79"/>
                </a:solidFill>
                <a:uFill>
                  <a:solidFill>
                    <a:srgbClr val="FFFFFF"/>
                  </a:solidFill>
                </a:uFill>
                <a:latin typeface="Arial Narrow"/>
              </a:defRPr>
            </a:pPr>
            <a:r>
              <a:rPr lang="es-MX" sz="2000" b="1" strike="noStrike" spc="-1">
                <a:solidFill>
                  <a:srgbClr val="1F4E79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Emisiones de Deuda Privada 
(Billones de pesos)</a:t>
            </a:r>
          </a:p>
        </c:rich>
      </c:tx>
      <c:layout>
        <c:manualLayout>
          <c:xMode val="edge"/>
          <c:yMode val="edge"/>
          <c:x val="0.26175815537796399"/>
          <c:y val="1.69341894060995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5393685313769201"/>
          <c:y val="0.20288924558587501"/>
          <c:w val="0.81586532162976499"/>
          <c:h val="0.7109149277688600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1F4E79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0"/>
            <c:showSerName val="0"/>
            <c:showPercent val="0"/>
            <c:showBubbleSize val="1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9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9"/>
                <c:pt idx="0">
                  <c:v>4.2</c:v>
                </c:pt>
                <c:pt idx="1">
                  <c:v>4.3</c:v>
                </c:pt>
                <c:pt idx="2">
                  <c:v>5</c:v>
                </c:pt>
                <c:pt idx="3">
                  <c:v>13.8</c:v>
                </c:pt>
                <c:pt idx="4">
                  <c:v>13.4</c:v>
                </c:pt>
                <c:pt idx="5">
                  <c:v>8.6</c:v>
                </c:pt>
                <c:pt idx="6">
                  <c:v>10</c:v>
                </c:pt>
                <c:pt idx="7">
                  <c:v>9.1999999999999993</c:v>
                </c:pt>
                <c:pt idx="8">
                  <c:v>9.8000000000000007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53-4605-BCFF-1FF43A6BCC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6"/>
        <c:overlap val="-28"/>
        <c:axId val="98357830"/>
        <c:axId val="67099441"/>
      </c:barChart>
      <c:catAx>
        <c:axId val="9835783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360">
            <a:solidFill>
              <a:srgbClr val="D9D9D9"/>
            </a:solidFill>
            <a:round/>
          </a:ln>
        </c:spPr>
        <c:txPr>
          <a:bodyPr/>
          <a:lstStyle/>
          <a:p>
            <a:pPr>
              <a:defRPr sz="1800" b="0" strike="noStrike" spc="-1">
                <a:solidFill>
                  <a:srgbClr val="1F4E79"/>
                </a:solidFill>
                <a:uFill>
                  <a:solidFill>
                    <a:srgbClr val="FFFFFF"/>
                  </a:solidFill>
                </a:uFill>
                <a:latin typeface="Arial Narrow"/>
              </a:defRPr>
            </a:pPr>
            <a:endParaRPr lang="es-CO"/>
          </a:p>
        </c:txPr>
        <c:crossAx val="67099441"/>
        <c:crosses val="autoZero"/>
        <c:auto val="1"/>
        <c:lblAlgn val="ctr"/>
        <c:lblOffset val="100"/>
        <c:noMultiLvlLbl val="1"/>
      </c:catAx>
      <c:valAx>
        <c:axId val="67099441"/>
        <c:scaling>
          <c:orientation val="minMax"/>
        </c:scaling>
        <c:delete val="0"/>
        <c:axPos val="l"/>
        <c:majorGridlines>
          <c:spPr>
            <a:ln w="9360">
              <a:solidFill>
                <a:srgbClr val="D9D9D9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sz="1800" b="0" strike="noStrike" spc="-1">
                    <a:solidFill>
                      <a:srgbClr val="1F4E79"/>
                    </a:solidFill>
                    <a:uFill>
                      <a:solidFill>
                        <a:srgbClr val="FFFFFF"/>
                      </a:solidFill>
                    </a:uFill>
                    <a:latin typeface="Arial Narrow"/>
                  </a:defRPr>
                </a:pPr>
                <a:r>
                  <a:rPr lang="es-CO" sz="1800" b="0" strike="noStrike" spc="-1">
                    <a:solidFill>
                      <a:srgbClr val="1F4E79"/>
                    </a:solidFill>
                    <a:uFill>
                      <a:solidFill>
                        <a:srgbClr val="FFFFFF"/>
                      </a:solidFill>
                    </a:uFill>
                    <a:latin typeface="Arial Narrow"/>
                  </a:rPr>
                  <a:t>Billones de pesos</a:t>
                </a:r>
              </a:p>
            </c:rich>
          </c:tx>
          <c:layout>
            <c:manualLayout>
              <c:xMode val="edge"/>
              <c:yMode val="edge"/>
              <c:x val="1.9192977859295201E-2"/>
              <c:y val="0.392295345104334"/>
            </c:manualLayout>
          </c:layout>
          <c:overlay val="0"/>
        </c:title>
        <c:numFmt formatCode="General" sourceLinked="0"/>
        <c:majorTickMark val="none"/>
        <c:minorTickMark val="none"/>
        <c:tickLblPos val="nextTo"/>
        <c:spPr>
          <a:ln w="6480">
            <a:noFill/>
          </a:ln>
        </c:spPr>
        <c:txPr>
          <a:bodyPr/>
          <a:lstStyle/>
          <a:p>
            <a:pPr>
              <a:defRPr sz="1800" b="0" strike="noStrike" spc="-1">
                <a:solidFill>
                  <a:srgbClr val="1F4E79"/>
                </a:solidFill>
                <a:uFill>
                  <a:solidFill>
                    <a:srgbClr val="FFFFFF"/>
                  </a:solidFill>
                </a:uFill>
                <a:latin typeface="Arial Narrow"/>
              </a:defRPr>
            </a:pPr>
            <a:endParaRPr lang="es-CO"/>
          </a:p>
        </c:txPr>
        <c:crossAx val="98357830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1"/>
  </c:chart>
  <c:spPr>
    <a:solidFill>
      <a:srgbClr val="FFFFFF"/>
    </a:solidFill>
    <a:ln w="9360">
      <a:noFill/>
    </a:ln>
  </c:spPr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s-ES"/>
  <c:roundedCorners val="0"/>
  <c:style val="2"/>
  <c:chart>
    <c:title>
      <c:tx>
        <c:rich>
          <a:bodyPr rot="0"/>
          <a:lstStyle/>
          <a:p>
            <a:pPr>
              <a:defRPr sz="2000" b="1" strike="noStrike" spc="-1">
                <a:solidFill>
                  <a:srgbClr val="1F4E79"/>
                </a:solidFill>
                <a:uFill>
                  <a:solidFill>
                    <a:srgbClr val="FFFFFF"/>
                  </a:solidFill>
                </a:uFill>
                <a:latin typeface="Arial Narrow"/>
              </a:defRPr>
            </a:pPr>
            <a:r>
              <a:rPr lang="es-CO" sz="2000" b="1" strike="noStrike" spc="-1">
                <a:solidFill>
                  <a:srgbClr val="1F4E79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Capitalización Bursátil como % PIB
</a:t>
            </a:r>
          </a:p>
        </c:rich>
      </c:tx>
      <c:layout>
        <c:manualLayout>
          <c:xMode val="edge"/>
          <c:yMode val="edge"/>
          <c:x val="0.18705316521513099"/>
          <c:y val="1.4268942472681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0743533082022599"/>
          <c:y val="0.13410999729070699"/>
          <c:w val="0.86728194462498398"/>
          <c:h val="0.619976519461754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rgbClr val="9DC3E6"/>
            </a:solidFill>
            <a:ln>
              <a:solidFill>
                <a:srgbClr val="A9D18E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1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4"/>
                <c:pt idx="0">
                  <c:v>Brazil</c:v>
                </c:pt>
                <c:pt idx="1">
                  <c:v>Chile</c:v>
                </c:pt>
                <c:pt idx="2">
                  <c:v>Colombia</c:v>
                </c:pt>
                <c:pt idx="3">
                  <c:v>Peru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4"/>
                <c:pt idx="0">
                  <c:v>46.148800000000001</c:v>
                </c:pt>
                <c:pt idx="1">
                  <c:v>109.03100000000001</c:v>
                </c:pt>
                <c:pt idx="2">
                  <c:v>63.794499999999999</c:v>
                </c:pt>
                <c:pt idx="3">
                  <c:v>48.926699999999997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EE3-4FD6-92D3-6E3807B6C3C8}"/>
            </c:ext>
          </c:extLst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1F4E79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1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4"/>
                <c:pt idx="0">
                  <c:v>Brazil</c:v>
                </c:pt>
                <c:pt idx="1">
                  <c:v>Chile</c:v>
                </c:pt>
                <c:pt idx="2">
                  <c:v>Colombia</c:v>
                </c:pt>
                <c:pt idx="3">
                  <c:v>Peru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4"/>
                <c:pt idx="0">
                  <c:v>43.380699999999997</c:v>
                </c:pt>
                <c:pt idx="1">
                  <c:v>93.334199999999996</c:v>
                </c:pt>
                <c:pt idx="2">
                  <c:v>37.354199999999999</c:v>
                </c:pt>
                <c:pt idx="3">
                  <c:v>43.558300000000003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EE3-4FD6-92D3-6E3807B6C3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0751437"/>
        <c:axId val="56506777"/>
      </c:barChart>
      <c:catAx>
        <c:axId val="7075143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360">
            <a:solidFill>
              <a:srgbClr val="D9D9D9"/>
            </a:solidFill>
            <a:round/>
          </a:ln>
        </c:spPr>
        <c:txPr>
          <a:bodyPr/>
          <a:lstStyle/>
          <a:p>
            <a:pPr>
              <a:defRPr sz="1800" b="1" strike="noStrike" spc="-1">
                <a:solidFill>
                  <a:srgbClr val="1F4E79"/>
                </a:solidFill>
                <a:uFill>
                  <a:solidFill>
                    <a:srgbClr val="FFFFFF"/>
                  </a:solidFill>
                </a:uFill>
                <a:latin typeface="Arial Narrow"/>
              </a:defRPr>
            </a:pPr>
            <a:endParaRPr lang="es-CO"/>
          </a:p>
        </c:txPr>
        <c:crossAx val="56506777"/>
        <c:crosses val="autoZero"/>
        <c:auto val="1"/>
        <c:lblAlgn val="ctr"/>
        <c:lblOffset val="100"/>
        <c:noMultiLvlLbl val="1"/>
      </c:catAx>
      <c:valAx>
        <c:axId val="56506777"/>
        <c:scaling>
          <c:orientation val="minMax"/>
        </c:scaling>
        <c:delete val="0"/>
        <c:axPos val="l"/>
        <c:majorGridlines>
          <c:spPr>
            <a:ln w="9360">
              <a:solidFill>
                <a:srgbClr val="D9D9D9"/>
              </a:solidFill>
              <a:round/>
            </a:ln>
          </c:spPr>
        </c:majorGridlines>
        <c:numFmt formatCode="0" sourceLinked="0"/>
        <c:majorTickMark val="none"/>
        <c:minorTickMark val="none"/>
        <c:tickLblPos val="nextTo"/>
        <c:spPr>
          <a:ln w="6480">
            <a:noFill/>
          </a:ln>
        </c:spPr>
        <c:txPr>
          <a:bodyPr/>
          <a:lstStyle/>
          <a:p>
            <a:pPr>
              <a:defRPr sz="1800" b="0" strike="noStrike" spc="-1">
                <a:solidFill>
                  <a:srgbClr val="1F4E79"/>
                </a:solidFill>
                <a:uFill>
                  <a:solidFill>
                    <a:srgbClr val="FFFFFF"/>
                  </a:solidFill>
                </a:uFill>
                <a:latin typeface="Arial Narrow"/>
              </a:defRPr>
            </a:pPr>
            <a:endParaRPr lang="es-CO"/>
          </a:p>
        </c:txPr>
        <c:crossAx val="70751437"/>
        <c:crosses val="autoZero"/>
        <c:crossBetween val="between"/>
      </c:valAx>
      <c:spPr>
        <a:noFill/>
        <a:ln>
          <a:noFill/>
        </a:ln>
      </c:spPr>
    </c:plotArea>
    <c:legend>
      <c:legendPos val="b"/>
      <c:overlay val="0"/>
      <c:spPr>
        <a:noFill/>
        <a:ln>
          <a:noFill/>
        </a:ln>
      </c:spPr>
    </c:legend>
    <c:plotVisOnly val="1"/>
    <c:dispBlanksAs val="gap"/>
    <c:showDLblsOverMax val="1"/>
  </c:chart>
  <c:spPr>
    <a:solidFill>
      <a:srgbClr val="FFFFFF"/>
    </a:solidFill>
    <a:ln w="9360">
      <a:noFill/>
    </a:ln>
  </c:spPr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CO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CO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CO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CO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CO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CO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CO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CO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640" cy="11066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CO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CO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CO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CO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CO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CO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CO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CO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CO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1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2" name="PlaceHolder 7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CO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CO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CO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640" cy="11066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CO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CO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CO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CO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10F31B83-D6C5-4283-8B20-5FA77E7CC25B}" type="datetime">
              <a:rPr lang="es-CO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27/11/2018</a:t>
            </a:fld>
            <a:endParaRPr lang="es-CO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/>
          <a:lstStyle/>
          <a:p>
            <a:endParaRPr lang="es-CO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F4FCF1FF-0105-449E-A6FE-A9C1C1A543E9}" type="slidenum">
              <a:rPr lang="es-CO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‹Nº›</a:t>
            </a:fld>
            <a:endParaRPr lang="es-CO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s-CO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Pulse para editar el formato del texto de título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Pulse para editar el formato de esquema del texto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CO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CO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s-CO" sz="6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Haga clic para modificar el estilo de título del patrón</a:t>
            </a:r>
            <a:endParaRPr lang="es-CO" sz="6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92A3D917-3276-45A7-A281-886B2D1DFA8B}" type="datetime">
              <a:rPr lang="es-CO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27/11/2018</a:t>
            </a:fld>
            <a:endParaRPr lang="es-CO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/>
          <a:lstStyle/>
          <a:p>
            <a:endParaRPr lang="es-CO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B053396F-8A8B-47E8-B2F9-D4946CB0AD72}" type="slidenum">
              <a:rPr lang="es-CO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‹Nº›</a:t>
            </a:fld>
            <a:endParaRPr lang="es-CO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45" name="Imagen 6"/>
          <p:cNvPicPr/>
          <p:nvPr/>
        </p:nvPicPr>
        <p:blipFill>
          <a:blip r:embed="rId14"/>
          <a:srcRect l="5090" t="90147" r="77975" b="1241"/>
          <a:stretch/>
        </p:blipFill>
        <p:spPr>
          <a:xfrm>
            <a:off x="216000" y="5982120"/>
            <a:ext cx="1993680" cy="747720"/>
          </a:xfrm>
          <a:prstGeom prst="rect">
            <a:avLst/>
          </a:prstGeom>
          <a:ln>
            <a:noFill/>
          </a:ln>
        </p:spPr>
      </p:pic>
      <p:sp>
        <p:nvSpPr>
          <p:cNvPr id="46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Pulse para editar el formato de esquema del texto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CO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CO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Imagen 1"/>
          <p:cNvPicPr/>
          <p:nvPr/>
        </p:nvPicPr>
        <p:blipFill>
          <a:blip r:embed="rId2"/>
          <a:srcRect t="3295" b="16573"/>
          <a:stretch/>
        </p:blipFill>
        <p:spPr>
          <a:xfrm>
            <a:off x="941760" y="3425760"/>
            <a:ext cx="4866120" cy="2924280"/>
          </a:xfrm>
          <a:prstGeom prst="rect">
            <a:avLst/>
          </a:prstGeom>
          <a:ln>
            <a:noFill/>
          </a:ln>
        </p:spPr>
      </p:pic>
      <p:sp>
        <p:nvSpPr>
          <p:cNvPr id="84" name="CustomShape 1"/>
          <p:cNvSpPr/>
          <p:nvPr/>
        </p:nvSpPr>
        <p:spPr>
          <a:xfrm>
            <a:off x="787320" y="376920"/>
            <a:ext cx="9708840" cy="2832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s-CO" sz="4400" b="1" strike="noStrike" spc="-1">
                <a:solidFill>
                  <a:srgbClr val="00B0F0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LOS RETOS DEL  MERCADO DE CAPITALES EN COLOMBIA</a:t>
            </a:r>
            <a:endParaRPr lang="es-CO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endParaRPr lang="es-CO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CO" sz="3200" b="1" strike="noStrike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José Ignacio López</a:t>
            </a:r>
            <a:endParaRPr lang="es-CO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CO" sz="2800" b="0" strike="noStrike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Coordinador de la Misión del Mercado de Capitales 2019</a:t>
            </a:r>
            <a:endParaRPr lang="es-CO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Imagen 27"/>
          <p:cNvPicPr/>
          <p:nvPr/>
        </p:nvPicPr>
        <p:blipFill>
          <a:blip r:embed="rId2"/>
          <a:srcRect l="5090" t="90147" r="77975" b="1241"/>
          <a:stretch/>
        </p:blipFill>
        <p:spPr>
          <a:xfrm>
            <a:off x="139680" y="5941800"/>
            <a:ext cx="1993680" cy="747720"/>
          </a:xfrm>
          <a:prstGeom prst="rect">
            <a:avLst/>
          </a:prstGeom>
          <a:ln>
            <a:noFill/>
          </a:ln>
        </p:spPr>
      </p:pic>
      <p:sp>
        <p:nvSpPr>
          <p:cNvPr id="86" name="CustomShape 1"/>
          <p:cNvSpPr/>
          <p:nvPr/>
        </p:nvSpPr>
        <p:spPr>
          <a:xfrm>
            <a:off x="566640" y="145440"/>
            <a:ext cx="10985760" cy="1187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s-CO" sz="3600" b="1" strike="noStrike" spc="-1">
                <a:solidFill>
                  <a:srgbClr val="00B0F0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El MERCADO DE CAPITALES EN COLOMBIA: AVANCES DESDE LA ÚLTIMA MISIÓN</a:t>
            </a:r>
            <a:endParaRPr lang="es-CO" sz="3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7" name="CustomShape 2"/>
          <p:cNvSpPr/>
          <p:nvPr/>
        </p:nvSpPr>
        <p:spPr>
          <a:xfrm>
            <a:off x="1552680" y="1297080"/>
            <a:ext cx="10425960" cy="5452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85840" indent="-285480">
              <a:lnSpc>
                <a:spcPct val="100000"/>
              </a:lnSpc>
              <a:buClr>
                <a:srgbClr val="1F4E79"/>
              </a:buClr>
              <a:buFont typeface="Arial"/>
              <a:buChar char="•"/>
            </a:pPr>
            <a:r>
              <a:rPr lang="es-CO" sz="3200" b="0" strike="noStrike" spc="-1">
                <a:solidFill>
                  <a:srgbClr val="1F4E79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El mercado de capitales en Colombia ha tenido un progreso importante desde 1996:</a:t>
            </a:r>
            <a:endParaRPr lang="es-CO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s-CO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371600" lvl="2" indent="-456840">
              <a:lnSpc>
                <a:spcPct val="100000"/>
              </a:lnSpc>
              <a:buClr>
                <a:srgbClr val="1F4E79"/>
              </a:buClr>
              <a:buFont typeface="Wingdings" charset="2"/>
              <a:buChar char=""/>
            </a:pPr>
            <a:r>
              <a:rPr lang="es-CO" sz="3200" b="0" strike="noStrike" spc="-1">
                <a:solidFill>
                  <a:srgbClr val="1F4E79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Mercado de deuda pública líquido y profundo</a:t>
            </a:r>
            <a:endParaRPr lang="es-CO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371600" lvl="2" indent="-456840">
              <a:lnSpc>
                <a:spcPct val="100000"/>
              </a:lnSpc>
              <a:buClr>
                <a:srgbClr val="1F4E79"/>
              </a:buClr>
              <a:buFont typeface="Wingdings" charset="2"/>
              <a:buChar char=""/>
            </a:pPr>
            <a:r>
              <a:rPr lang="es-CO" sz="3200" b="0" strike="noStrike" spc="-1">
                <a:solidFill>
                  <a:srgbClr val="1F4E79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Participación inversionistas institucionales, locales y extranjeros</a:t>
            </a:r>
            <a:endParaRPr lang="es-CO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371600" lvl="2" indent="-456840">
              <a:lnSpc>
                <a:spcPct val="100000"/>
              </a:lnSpc>
              <a:buClr>
                <a:srgbClr val="1F4E79"/>
              </a:buClr>
              <a:buFont typeface="Wingdings" charset="2"/>
              <a:buChar char=""/>
            </a:pPr>
            <a:r>
              <a:rPr lang="es-CO" sz="3200" b="0" strike="noStrike" spc="-1">
                <a:solidFill>
                  <a:srgbClr val="1F4E79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Desarrollo mercado derivados / indicador Bancario de Referencia. </a:t>
            </a:r>
            <a:endParaRPr lang="es-CO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371600" lvl="2" indent="-456840">
              <a:lnSpc>
                <a:spcPct val="100000"/>
              </a:lnSpc>
              <a:buClr>
                <a:srgbClr val="1F4E79"/>
              </a:buClr>
              <a:buFont typeface="Wingdings" charset="2"/>
              <a:buChar char=""/>
            </a:pPr>
            <a:r>
              <a:rPr lang="es-CO" sz="3200" b="0" strike="noStrike" spc="-1">
                <a:solidFill>
                  <a:srgbClr val="1F4E79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Puesta en marcha del Mercado Integrado Latinoamericano (MILA)</a:t>
            </a:r>
            <a:endParaRPr lang="es-CO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s-CO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Imagen 27"/>
          <p:cNvPicPr/>
          <p:nvPr/>
        </p:nvPicPr>
        <p:blipFill>
          <a:blip r:embed="rId2"/>
          <a:srcRect l="5090" t="90147" r="77975" b="1241"/>
          <a:stretch/>
        </p:blipFill>
        <p:spPr>
          <a:xfrm>
            <a:off x="139680" y="5941800"/>
            <a:ext cx="1993680" cy="747720"/>
          </a:xfrm>
          <a:prstGeom prst="rect">
            <a:avLst/>
          </a:prstGeom>
          <a:ln>
            <a:noFill/>
          </a:ln>
        </p:spPr>
      </p:pic>
      <p:sp>
        <p:nvSpPr>
          <p:cNvPr id="89" name="CustomShape 1"/>
          <p:cNvSpPr/>
          <p:nvPr/>
        </p:nvSpPr>
        <p:spPr>
          <a:xfrm>
            <a:off x="862920" y="1134360"/>
            <a:ext cx="10425960" cy="3989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85840" indent="-285480">
              <a:lnSpc>
                <a:spcPct val="100000"/>
              </a:lnSpc>
              <a:buClr>
                <a:srgbClr val="1F4E79"/>
              </a:buClr>
              <a:buFont typeface="Arial"/>
              <a:buChar char="•"/>
            </a:pPr>
            <a:r>
              <a:rPr lang="es-CO" sz="3200" b="0" strike="noStrike" spc="-1">
                <a:solidFill>
                  <a:srgbClr val="1F4E79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No obstante y a pesar de este progreso, el crecimiento del mercado de capitales no ha acompañado el dinamismo económico de los años más recientes, y en algunas dimensiones se ha estancado:</a:t>
            </a:r>
            <a:endParaRPr lang="es-CO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371600" lvl="2" indent="-456840">
              <a:lnSpc>
                <a:spcPct val="100000"/>
              </a:lnSpc>
              <a:buClr>
                <a:srgbClr val="1F4E79"/>
              </a:buClr>
              <a:buFont typeface="Wingdings" charset="2"/>
              <a:buChar char=""/>
            </a:pPr>
            <a:r>
              <a:rPr lang="es-CO" sz="3200" b="0" strike="noStrike" spc="-1">
                <a:solidFill>
                  <a:srgbClr val="1F4E79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Disminución capitalización, volúmenes de negociación y números de emisores en el mercado accionario</a:t>
            </a:r>
            <a:endParaRPr lang="es-CO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371600" lvl="2" indent="-456840">
              <a:lnSpc>
                <a:spcPct val="100000"/>
              </a:lnSpc>
              <a:buClr>
                <a:srgbClr val="1F4E79"/>
              </a:buClr>
              <a:buFont typeface="Wingdings" charset="2"/>
              <a:buChar char=""/>
            </a:pPr>
            <a:r>
              <a:rPr lang="es-CO" sz="3200" b="0" strike="noStrike" spc="-1">
                <a:solidFill>
                  <a:srgbClr val="1F4E79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Reducción emisiones de deuda privada, en particular de empresas del sector real. </a:t>
            </a:r>
            <a:endParaRPr lang="es-CO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0" name="CustomShape 2"/>
          <p:cNvSpPr/>
          <p:nvPr/>
        </p:nvSpPr>
        <p:spPr>
          <a:xfrm>
            <a:off x="862920" y="145440"/>
            <a:ext cx="1068984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s-CO" sz="3600" b="1" strike="noStrike" spc="-1">
                <a:solidFill>
                  <a:srgbClr val="00B0F0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MENOR DINAMISMO EN AÑOS RECIENTES</a:t>
            </a:r>
            <a:endParaRPr lang="es-CO" sz="3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Imagen 27"/>
          <p:cNvPicPr/>
          <p:nvPr/>
        </p:nvPicPr>
        <p:blipFill>
          <a:blip r:embed="rId2"/>
          <a:srcRect l="5090" t="90147" r="77975" b="1241"/>
          <a:stretch/>
        </p:blipFill>
        <p:spPr>
          <a:xfrm>
            <a:off x="139680" y="5941800"/>
            <a:ext cx="1993680" cy="747720"/>
          </a:xfrm>
          <a:prstGeom prst="rect">
            <a:avLst/>
          </a:prstGeom>
          <a:ln>
            <a:noFill/>
          </a:ln>
        </p:spPr>
      </p:pic>
      <p:graphicFrame>
        <p:nvGraphicFramePr>
          <p:cNvPr id="92" name="Gráfico 4"/>
          <p:cNvGraphicFramePr/>
          <p:nvPr/>
        </p:nvGraphicFramePr>
        <p:xfrm>
          <a:off x="416520" y="1529640"/>
          <a:ext cx="4898880" cy="3869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3" name="CustomShape 1"/>
          <p:cNvSpPr/>
          <p:nvPr/>
        </p:nvSpPr>
        <p:spPr>
          <a:xfrm>
            <a:off x="1978560" y="145440"/>
            <a:ext cx="9574200" cy="1736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es-CO" sz="3600" b="1" strike="noStrike" spc="-1">
                <a:solidFill>
                  <a:srgbClr val="00B0F0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LA CAPITALIZACIÓN BURSÁTIL COMO % DEL PIB Y LAS EMISIONES DE DEUDA PRIVADA HAN CAÍDO EN AÑOS RECIENTES</a:t>
            </a:r>
            <a:endParaRPr lang="es-CO" sz="3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94" name="Gráfico 9"/>
          <p:cNvGraphicFramePr/>
          <p:nvPr/>
        </p:nvGraphicFramePr>
        <p:xfrm>
          <a:off x="5918040" y="2090160"/>
          <a:ext cx="5495400" cy="4485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Imagen 1"/>
          <p:cNvPicPr/>
          <p:nvPr/>
        </p:nvPicPr>
        <p:blipFill>
          <a:blip r:embed="rId2"/>
          <a:stretch/>
        </p:blipFill>
        <p:spPr>
          <a:xfrm>
            <a:off x="0" y="838800"/>
            <a:ext cx="6363360" cy="5102640"/>
          </a:xfrm>
          <a:prstGeom prst="rect">
            <a:avLst/>
          </a:prstGeom>
          <a:ln>
            <a:noFill/>
          </a:ln>
        </p:spPr>
      </p:pic>
      <p:pic>
        <p:nvPicPr>
          <p:cNvPr id="96" name="Imagen 3"/>
          <p:cNvPicPr/>
          <p:nvPr/>
        </p:nvPicPr>
        <p:blipFill>
          <a:blip r:embed="rId3"/>
          <a:srcRect l="5090" t="90147" r="77975" b="1241"/>
          <a:stretch/>
        </p:blipFill>
        <p:spPr>
          <a:xfrm>
            <a:off x="139680" y="5941800"/>
            <a:ext cx="1993680" cy="747720"/>
          </a:xfrm>
          <a:prstGeom prst="rect">
            <a:avLst/>
          </a:prstGeom>
          <a:ln>
            <a:noFill/>
          </a:ln>
        </p:spPr>
      </p:pic>
      <p:sp>
        <p:nvSpPr>
          <p:cNvPr id="97" name="CustomShape 1"/>
          <p:cNvSpPr/>
          <p:nvPr/>
        </p:nvSpPr>
        <p:spPr>
          <a:xfrm>
            <a:off x="1978560" y="145440"/>
            <a:ext cx="9574200" cy="1187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es-CO" sz="3600" b="1" strike="noStrike" spc="-1">
                <a:solidFill>
                  <a:srgbClr val="00B0F0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EL MERCADO ACCIONARIO ES PEQUEÑO COMPARADO CON OTROS PAÍSES</a:t>
            </a:r>
            <a:endParaRPr lang="es-CO" sz="3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98" name="Gráfico 5"/>
          <p:cNvGraphicFramePr/>
          <p:nvPr/>
        </p:nvGraphicFramePr>
        <p:xfrm>
          <a:off x="6363720" y="2329560"/>
          <a:ext cx="5538600" cy="3985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Imagen 27"/>
          <p:cNvPicPr/>
          <p:nvPr/>
        </p:nvPicPr>
        <p:blipFill>
          <a:blip r:embed="rId2"/>
          <a:srcRect l="5090" t="90147" r="77975" b="1241"/>
          <a:stretch/>
        </p:blipFill>
        <p:spPr>
          <a:xfrm>
            <a:off x="139680" y="5941800"/>
            <a:ext cx="1993680" cy="747720"/>
          </a:xfrm>
          <a:prstGeom prst="rect">
            <a:avLst/>
          </a:prstGeom>
          <a:ln>
            <a:noFill/>
          </a:ln>
        </p:spPr>
      </p:pic>
      <p:sp>
        <p:nvSpPr>
          <p:cNvPr id="100" name="CustomShape 1"/>
          <p:cNvSpPr/>
          <p:nvPr/>
        </p:nvSpPr>
        <p:spPr>
          <a:xfrm>
            <a:off x="566640" y="145440"/>
            <a:ext cx="1098576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s-CO" sz="3600" b="1" strike="noStrike" spc="-1">
                <a:solidFill>
                  <a:srgbClr val="00B0F0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RETOS DEL MERCADO DE CAPITALES EN COLOMBIA</a:t>
            </a:r>
            <a:endParaRPr lang="es-CO" sz="3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1" name="CustomShape 2"/>
          <p:cNvSpPr/>
          <p:nvPr/>
        </p:nvSpPr>
        <p:spPr>
          <a:xfrm>
            <a:off x="566640" y="1351080"/>
            <a:ext cx="10425960" cy="3989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914400">
              <a:lnSpc>
                <a:spcPct val="100000"/>
              </a:lnSpc>
            </a:pPr>
            <a:endParaRPr lang="es-CO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914400">
              <a:lnSpc>
                <a:spcPct val="100000"/>
              </a:lnSpc>
            </a:pPr>
            <a:r>
              <a:rPr lang="es-CO" sz="3200" b="0" strike="noStrike" spc="-1">
                <a:solidFill>
                  <a:srgbClr val="1F4E79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Dos tipos de retos del mercado de capitales en nuestro país:	</a:t>
            </a:r>
            <a:endParaRPr lang="es-CO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s-CO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828800" lvl="3" indent="-456840">
              <a:lnSpc>
                <a:spcPct val="100000"/>
              </a:lnSpc>
              <a:buClr>
                <a:srgbClr val="1F4E79"/>
              </a:buClr>
              <a:buFont typeface="Wingdings" charset="2"/>
              <a:buChar char=""/>
            </a:pPr>
            <a:r>
              <a:rPr lang="es-CO" sz="3200" b="0" strike="noStrike" spc="-1">
                <a:solidFill>
                  <a:srgbClr val="1F4E79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Retos coyunturales: coyuntura internacional y dinamismo de la economía en el corto plazo</a:t>
            </a:r>
            <a:endParaRPr lang="es-CO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s-CO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828800" lvl="3" indent="-456840">
              <a:lnSpc>
                <a:spcPct val="100000"/>
              </a:lnSpc>
              <a:buClr>
                <a:srgbClr val="1F4E79"/>
              </a:buClr>
              <a:buFont typeface="Wingdings" charset="2"/>
              <a:buChar char=""/>
            </a:pPr>
            <a:r>
              <a:rPr lang="es-CO" sz="3200" b="0" strike="noStrike" spc="-1">
                <a:solidFill>
                  <a:srgbClr val="1F4E79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Retos estructurales: liquidez, emisores, demanda.</a:t>
            </a:r>
            <a:endParaRPr lang="es-CO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s-CO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Imagen 27"/>
          <p:cNvPicPr/>
          <p:nvPr/>
        </p:nvPicPr>
        <p:blipFill>
          <a:blip r:embed="rId2"/>
          <a:srcRect l="5090" t="90147" r="77975" b="1241"/>
          <a:stretch/>
        </p:blipFill>
        <p:spPr>
          <a:xfrm>
            <a:off x="139680" y="5941800"/>
            <a:ext cx="1993680" cy="747720"/>
          </a:xfrm>
          <a:prstGeom prst="rect">
            <a:avLst/>
          </a:prstGeom>
          <a:ln>
            <a:noFill/>
          </a:ln>
        </p:spPr>
      </p:pic>
      <p:sp>
        <p:nvSpPr>
          <p:cNvPr id="103" name="CustomShape 1"/>
          <p:cNvSpPr/>
          <p:nvPr/>
        </p:nvSpPr>
        <p:spPr>
          <a:xfrm>
            <a:off x="566640" y="145440"/>
            <a:ext cx="1098576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s-CO" sz="3600" b="1" strike="noStrike" spc="-1">
                <a:solidFill>
                  <a:srgbClr val="00B0F0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RETOS DE COYUNTURA</a:t>
            </a:r>
            <a:endParaRPr lang="es-CO" sz="3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4" name="CustomShape 2"/>
          <p:cNvSpPr/>
          <p:nvPr/>
        </p:nvSpPr>
        <p:spPr>
          <a:xfrm>
            <a:off x="1552680" y="1297080"/>
            <a:ext cx="10425960" cy="2040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85840" indent="-456840">
              <a:lnSpc>
                <a:spcPct val="100000"/>
              </a:lnSpc>
              <a:buClr>
                <a:srgbClr val="1F4E79"/>
              </a:buClr>
              <a:buFont typeface="Wingdings" charset="2"/>
              <a:buChar char=""/>
            </a:pPr>
            <a:r>
              <a:rPr lang="es-CO" sz="3200" b="0" strike="noStrike" spc="-1">
                <a:solidFill>
                  <a:srgbClr val="1F4E79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Tasas de interés en Estados Unidos y apreciación del dólar</a:t>
            </a:r>
            <a:endParaRPr lang="es-CO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s-CO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456840">
              <a:lnSpc>
                <a:spcPct val="100000"/>
              </a:lnSpc>
              <a:buClr>
                <a:srgbClr val="1F4E79"/>
              </a:buClr>
              <a:buFont typeface="Wingdings" charset="2"/>
              <a:buChar char=""/>
            </a:pPr>
            <a:r>
              <a:rPr lang="es-CO" sz="3200" b="0" strike="noStrike" spc="-1">
                <a:solidFill>
                  <a:srgbClr val="1F4E79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Fragilidad fiscal del país y “petrolización” de los activos financieros</a:t>
            </a:r>
            <a:endParaRPr lang="es-CO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s-CO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Imagen 27"/>
          <p:cNvPicPr/>
          <p:nvPr/>
        </p:nvPicPr>
        <p:blipFill>
          <a:blip r:embed="rId2"/>
          <a:srcRect l="5090" t="90147" r="77975" b="1241"/>
          <a:stretch/>
        </p:blipFill>
        <p:spPr>
          <a:xfrm>
            <a:off x="139680" y="5941800"/>
            <a:ext cx="1993680" cy="747720"/>
          </a:xfrm>
          <a:prstGeom prst="rect">
            <a:avLst/>
          </a:prstGeom>
          <a:ln>
            <a:noFill/>
          </a:ln>
        </p:spPr>
      </p:pic>
      <p:sp>
        <p:nvSpPr>
          <p:cNvPr id="106" name="CustomShape 1"/>
          <p:cNvSpPr/>
          <p:nvPr/>
        </p:nvSpPr>
        <p:spPr>
          <a:xfrm>
            <a:off x="566640" y="145440"/>
            <a:ext cx="1098576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s-CO" sz="3600" b="1" strike="noStrike" spc="-1">
                <a:solidFill>
                  <a:srgbClr val="00B0F0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RETOS DE ESTRUCTURA</a:t>
            </a:r>
            <a:endParaRPr lang="es-CO" sz="3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7" name="CustomShape 2"/>
          <p:cNvSpPr/>
          <p:nvPr/>
        </p:nvSpPr>
        <p:spPr>
          <a:xfrm>
            <a:off x="1552680" y="1297080"/>
            <a:ext cx="10425960" cy="4964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85840" indent="-456840">
              <a:lnSpc>
                <a:spcPct val="100000"/>
              </a:lnSpc>
              <a:buClr>
                <a:srgbClr val="1F4E79"/>
              </a:buClr>
              <a:buFont typeface="Wingdings" charset="2"/>
              <a:buChar char=""/>
            </a:pPr>
            <a:r>
              <a:rPr lang="es-CO" sz="3200" b="0" strike="noStrike" spc="-1">
                <a:solidFill>
                  <a:srgbClr val="1F4E79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Balance modelo intermediado vs no-intermediado</a:t>
            </a:r>
            <a:endParaRPr lang="es-CO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s-CO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456840">
              <a:lnSpc>
                <a:spcPct val="100000"/>
              </a:lnSpc>
              <a:buClr>
                <a:srgbClr val="1F4E79"/>
              </a:buClr>
              <a:buFont typeface="Wingdings" charset="2"/>
              <a:buChar char=""/>
            </a:pPr>
            <a:r>
              <a:rPr lang="es-CO" sz="3200" b="0" strike="noStrike" spc="-1">
                <a:solidFill>
                  <a:srgbClr val="1F4E79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Regulación, competencia e incentivos</a:t>
            </a:r>
            <a:endParaRPr lang="es-CO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s-CO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456840">
              <a:lnSpc>
                <a:spcPct val="100000"/>
              </a:lnSpc>
              <a:buClr>
                <a:srgbClr val="1F4E79"/>
              </a:buClr>
              <a:buFont typeface="Wingdings" charset="2"/>
              <a:buChar char=""/>
            </a:pPr>
            <a:r>
              <a:rPr lang="es-CO" sz="3200" b="0" strike="noStrike" spc="-1">
                <a:solidFill>
                  <a:srgbClr val="1F4E79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Mercado de capitales y sistema pensional</a:t>
            </a:r>
            <a:endParaRPr lang="es-CO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s-CO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456840">
              <a:lnSpc>
                <a:spcPct val="100000"/>
              </a:lnSpc>
              <a:buClr>
                <a:srgbClr val="1F4E79"/>
              </a:buClr>
              <a:buFont typeface="Wingdings" charset="2"/>
              <a:buChar char=""/>
            </a:pPr>
            <a:r>
              <a:rPr lang="es-CO" sz="3200" b="0" strike="noStrike" spc="-1">
                <a:solidFill>
                  <a:srgbClr val="1F4E79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Cultura de acciones y decisiones de política económica</a:t>
            </a:r>
            <a:endParaRPr lang="es-CO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s-CO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s-CO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s-CO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17737</TotalTime>
  <Words>264</Words>
  <Application>Microsoft Office PowerPoint</Application>
  <PresentationFormat>Panorámica</PresentationFormat>
  <Paragraphs>43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8</vt:i4>
      </vt:variant>
    </vt:vector>
  </HeadingPairs>
  <TitlesOfParts>
    <vt:vector size="18" baseType="lpstr">
      <vt:lpstr>Arial</vt:lpstr>
      <vt:lpstr>Arial Narrow</vt:lpstr>
      <vt:lpstr>Calibri</vt:lpstr>
      <vt:lpstr>Calibri Light</vt:lpstr>
      <vt:lpstr>DejaVu Sans</vt:lpstr>
      <vt:lpstr>Symbol</vt:lpstr>
      <vt:lpstr>Times New Roman</vt:lpstr>
      <vt:lpstr>Wingdings</vt:lpstr>
      <vt:lpstr>Office Theme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subject/>
  <dc:creator>Jose Ignacio Lopez Gaviria</dc:creator>
  <dc:description/>
  <cp:lastModifiedBy>Andres Fernando Venegas Loaiza</cp:lastModifiedBy>
  <cp:revision>26</cp:revision>
  <dcterms:created xsi:type="dcterms:W3CDTF">2018-10-29T15:20:57Z</dcterms:created>
  <dcterms:modified xsi:type="dcterms:W3CDTF">2018-11-27T14:28:02Z</dcterms:modified>
  <dc:language>es-CO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Widescreen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8</vt:i4>
  </property>
</Properties>
</file>