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5.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_rels/notesSlide17.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media/image9.png" ContentType="image/png"/>
  <Override PartName="/ppt/media/image1.png" ContentType="image/png"/>
  <Override PartName="/ppt/media/image8.png" ContentType="image/png"/>
  <Override PartName="/ppt/media/image2.jpeg" ContentType="image/jpeg"/>
  <Override PartName="/ppt/media/image3.png" ContentType="image/png"/>
  <Override PartName="/ppt/media/image4.png" ContentType="image/png"/>
  <Override PartName="/ppt/media/image7.png" ContentType="image/png"/>
  <Override PartName="/ppt/media/image5.jpeg" ContentType="image/jpeg"/>
  <Override PartName="/ppt/media/image6.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7.png" ContentType="image/png"/>
  <Override PartName="/ppt/media/image18.png" ContentType="image/png"/>
  <Override PartName="/ppt/media/image19.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
</Relationships>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Reducción del índice de Gini (2002-2016)</a:t>
            </a:r>
          </a:p>
        </c:rich>
      </c:tx>
      <c:overlay val="0"/>
    </c:title>
    <c:autoTitleDeleted val="0"/>
    <c:plotArea>
      <c:layout>
        <c:manualLayout>
          <c:layoutTarget val="inner"/>
          <c:xMode val="edge"/>
          <c:yMode val="edge"/>
          <c:x val="0.0335382390164527"/>
          <c:y val="0.129063951411218"/>
          <c:w val="0.932833122401012"/>
          <c:h val="0.720346552340121"/>
        </c:manualLayout>
      </c:layout>
      <c:barChart>
        <c:barDir val="col"/>
        <c:grouping val="clustered"/>
        <c:varyColors val="0"/>
        <c:ser>
          <c:idx val="0"/>
          <c:order val="0"/>
          <c:tx>
            <c:strRef>
              <c:f>label 0</c:f>
              <c:strCache>
                <c:ptCount val="1"/>
                <c:pt idx="0">
                  <c:v>Colombia</c:v>
                </c:pt>
              </c:strCache>
            </c:strRef>
          </c:tx>
          <c:spPr>
            <a:solidFill>
              <a:srgbClr val="d13b3b"/>
            </a:solidFill>
            <a:ln>
              <a:noFill/>
            </a:ln>
          </c:spPr>
          <c:invertIfNegative val="0"/>
          <c:dLbls>
            <c:dLblPos val="out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5.5</c:v>
                </c:pt>
              </c:numCache>
            </c:numRef>
          </c:val>
        </c:ser>
        <c:ser>
          <c:idx val="1"/>
          <c:order val="1"/>
          <c:tx>
            <c:strRef>
              <c:f>label 1</c:f>
              <c:strCache>
                <c:ptCount val="1"/>
                <c:pt idx="0">
                  <c:v>Perú</c:v>
                </c:pt>
              </c:strCache>
            </c:strRef>
          </c:tx>
          <c:spPr>
            <a:solidFill>
              <a:srgbClr val="0070c0"/>
            </a:solidFill>
            <a:ln>
              <a:noFill/>
            </a:ln>
          </c:spPr>
          <c:invertIfNegative val="0"/>
          <c:dLbls>
            <c:dLblPos val="out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10</c:v>
                </c:pt>
              </c:numCache>
            </c:numRef>
          </c:val>
        </c:ser>
        <c:ser>
          <c:idx val="2"/>
          <c:order val="2"/>
          <c:tx>
            <c:strRef>
              <c:f>label 2</c:f>
              <c:strCache>
                <c:ptCount val="1"/>
                <c:pt idx="0">
                  <c:v>Bolivia</c:v>
                </c:pt>
              </c:strCache>
            </c:strRef>
          </c:tx>
          <c:spPr>
            <a:solidFill>
              <a:srgbClr val="f2b200"/>
            </a:solidFill>
            <a:ln>
              <a:noFill/>
            </a:ln>
          </c:spPr>
          <c:invertIfNegative val="0"/>
          <c:dLbls>
            <c:dLblPos val="out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14.7</c:v>
                </c:pt>
              </c:numCache>
            </c:numRef>
          </c:val>
        </c:ser>
        <c:gapWidth val="49"/>
        <c:overlap val="-50"/>
        <c:axId val="67569670"/>
        <c:axId val="62918455"/>
      </c:barChart>
      <c:catAx>
        <c:axId val="67569670"/>
        <c:scaling>
          <c:orientation val="minMax"/>
        </c:scaling>
        <c:delete val="1"/>
        <c:axPos val="b"/>
        <c:numFmt formatCode="DD/MM/YYYY" sourceLinked="1"/>
        <c:majorTickMark val="none"/>
        <c:minorTickMark val="none"/>
        <c:tickLblPos val="nextTo"/>
        <c:spPr>
          <a:ln w="6480">
            <a:solidFill>
              <a:srgbClr val="8b8b8b"/>
            </a:solidFill>
            <a:round/>
          </a:ln>
        </c:spPr>
        <c:txPr>
          <a:bodyPr/>
          <a:p>
            <a:pPr>
              <a:defRPr b="0" sz="1800" spc="-1" strike="noStrike">
                <a:solidFill>
                  <a:srgbClr val="000000"/>
                </a:solidFill>
                <a:uFill>
                  <a:solidFill>
                    <a:srgbClr val="ffffff"/>
                  </a:solidFill>
                </a:uFill>
                <a:latin typeface="Montserrat"/>
              </a:defRPr>
            </a:pPr>
          </a:p>
        </c:txPr>
        <c:crossAx val="62918455"/>
        <c:crosses val="autoZero"/>
        <c:auto val="1"/>
        <c:lblAlgn val="ctr"/>
        <c:lblOffset val="100"/>
      </c:catAx>
      <c:valAx>
        <c:axId val="62918455"/>
        <c:scaling>
          <c:orientation val="minMax"/>
        </c:scaling>
        <c:delete val="1"/>
        <c:axPos val="l"/>
        <c:numFmt formatCode="0.0" sourceLinked="0"/>
        <c:majorTickMark val="none"/>
        <c:minorTickMark val="none"/>
        <c:tickLblPos val="nextTo"/>
        <c:spPr>
          <a:ln w="6480">
            <a:solidFill>
              <a:srgbClr val="8b8b8b"/>
            </a:solidFill>
            <a:round/>
          </a:ln>
        </c:spPr>
        <c:txPr>
          <a:bodyPr/>
          <a:p>
            <a:pPr>
              <a:defRPr b="0" sz="1800" spc="-1" strike="noStrike">
                <a:solidFill>
                  <a:srgbClr val="000000"/>
                </a:solidFill>
                <a:uFill>
                  <a:solidFill>
                    <a:srgbClr val="ffffff"/>
                  </a:solidFill>
                </a:uFill>
                <a:latin typeface="Montserrat"/>
              </a:defRPr>
            </a:pPr>
          </a:p>
        </c:txPr>
        <c:crossAx val="67569670"/>
        <c:crosses val="autoZero"/>
      </c:valAx>
      <c:spPr>
        <a:noFill/>
        <a:ln>
          <a:noFill/>
        </a:ln>
      </c:spPr>
    </c:plotArea>
    <c:legend>
      <c:legendPos val="b"/>
      <c:layout>
        <c:manualLayout>
          <c:xMode val="edge"/>
          <c:yMode val="edge"/>
          <c:x val="0.0295795528757639"/>
          <c:y val="0.891227062370847"/>
        </c:manualLayout>
      </c:layout>
      <c:overlay val="0"/>
      <c:spPr>
        <a:noFill/>
        <a:ln>
          <a:noFill/>
        </a:ln>
      </c:spPr>
    </c:legend>
    <c:plotVisOnly val="1"/>
    <c:dispBlanksAs val="gap"/>
  </c:chart>
  <c:spPr>
    <a:noFill/>
    <a:ln>
      <a:no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Coeficiente de Gini en Colombia, 2002 - 2017</a:t>
            </a:r>
          </a:p>
        </c:rich>
      </c:tx>
      <c:layout>
        <c:manualLayout>
          <c:xMode val="edge"/>
          <c:yMode val="edge"/>
          <c:x val="0.133471395288636"/>
          <c:y val="0.0207685192970655"/>
        </c:manualLayout>
      </c:layout>
      <c:overlay val="0"/>
    </c:title>
    <c:autoTitleDeleted val="0"/>
    <c:plotArea>
      <c:layout>
        <c:manualLayout>
          <c:layoutTarget val="inner"/>
          <c:xMode val="edge"/>
          <c:yMode val="edge"/>
          <c:x val="0.0701527310380533"/>
          <c:y val="0.117127722189523"/>
          <c:w val="0.909655707998965"/>
          <c:h val="0.683511309173463"/>
        </c:manualLayout>
      </c:layout>
      <c:barChart>
        <c:barDir val="col"/>
        <c:grouping val="clustered"/>
        <c:varyColors val="0"/>
        <c:ser>
          <c:idx val="0"/>
          <c:order val="0"/>
          <c:tx>
            <c:strRef>
              <c:f>label 0</c:f>
              <c:strCache>
                <c:ptCount val="1"/>
                <c:pt idx="0">
                  <c:v>Colombia</c:v>
                </c:pt>
              </c:strCache>
            </c:strRef>
          </c:tx>
          <c:spPr>
            <a:solidFill>
              <a:srgbClr val="d13b3b"/>
            </a:solidFill>
            <a:ln>
              <a:noFill/>
            </a:ln>
          </c:spPr>
          <c:invertIfNegative val="0"/>
          <c:dLbls>
            <c:dLbl>
              <c:idx val="0"/>
              <c:dLblPos val="outEnd"/>
              <c:showLegendKey val="0"/>
              <c:showVal val="1"/>
              <c:showCatName val="0"/>
              <c:showSerName val="0"/>
              <c:showPercent val="0"/>
            </c:dLbl>
            <c:dLbl>
              <c:idx val="6"/>
              <c:dLblPos val="outEnd"/>
              <c:showLegendKey val="0"/>
              <c:showVal val="1"/>
              <c:showCatName val="0"/>
              <c:showSerName val="0"/>
              <c:showPercent val="0"/>
            </c:dLbl>
            <c:dLbl>
              <c:idx val="12"/>
              <c:dLblPos val="outEnd"/>
              <c:showLegendKey val="0"/>
              <c:showVal val="1"/>
              <c:showCatName val="0"/>
              <c:showSerName val="0"/>
              <c:showPercent val="0"/>
            </c:dLbl>
            <c:dLbl>
              <c:idx val="15"/>
              <c:dLblPos val="outEnd"/>
              <c:showLegendKey val="0"/>
              <c:showVal val="1"/>
              <c:showCatName val="0"/>
              <c:showSerName val="0"/>
              <c:showPercent val="0"/>
            </c:dLbl>
            <c:dLblPos val="outEnd"/>
            <c:showLegendKey val="0"/>
            <c:showVal val="0"/>
            <c:showCatName val="0"/>
            <c:showSerName val="0"/>
            <c:showPercent val="0"/>
            <c:showLeaderLines val="0"/>
          </c:dLbls>
          <c:cat>
            <c:strRef>
              <c:f>categories</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strCache>
            </c:strRef>
          </c:cat>
          <c:val>
            <c:numRef>
              <c:f>0</c:f>
              <c:numCache>
                <c:formatCode>General</c:formatCode>
                <c:ptCount val="16"/>
                <c:pt idx="0">
                  <c:v>57.2</c:v>
                </c:pt>
                <c:pt idx="1">
                  <c:v>55.4</c:v>
                </c:pt>
                <c:pt idx="2">
                  <c:v>55.8</c:v>
                </c:pt>
                <c:pt idx="3">
                  <c:v>55.7</c:v>
                </c:pt>
                <c:pt idx="4">
                  <c:v>0</c:v>
                </c:pt>
                <c:pt idx="5">
                  <c:v>0</c:v>
                </c:pt>
                <c:pt idx="6">
                  <c:v>56.7</c:v>
                </c:pt>
                <c:pt idx="7">
                  <c:v>55.7</c:v>
                </c:pt>
                <c:pt idx="8">
                  <c:v>56</c:v>
                </c:pt>
                <c:pt idx="9">
                  <c:v>54.8</c:v>
                </c:pt>
                <c:pt idx="10">
                  <c:v>53.9</c:v>
                </c:pt>
                <c:pt idx="11">
                  <c:v>53.9</c:v>
                </c:pt>
                <c:pt idx="12">
                  <c:v>53.8</c:v>
                </c:pt>
                <c:pt idx="13">
                  <c:v>52.2</c:v>
                </c:pt>
                <c:pt idx="14">
                  <c:v>51.7</c:v>
                </c:pt>
                <c:pt idx="15">
                  <c:v>50.8</c:v>
                </c:pt>
              </c:numCache>
            </c:numRef>
          </c:val>
        </c:ser>
        <c:gapWidth val="50"/>
        <c:overlap val="0"/>
        <c:axId val="35848601"/>
        <c:axId val="66911173"/>
      </c:barChart>
      <c:catAx>
        <c:axId val="35848601"/>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66911173"/>
        <c:crosses val="autoZero"/>
        <c:auto val="1"/>
        <c:lblAlgn val="ctr"/>
        <c:lblOffset val="100"/>
      </c:catAx>
      <c:valAx>
        <c:axId val="66911173"/>
        <c:scaling>
          <c:orientation val="minMax"/>
          <c:min val="40"/>
        </c:scaling>
        <c:delete val="0"/>
        <c:axPos val="l"/>
        <c:numFmt formatCode="General"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35848601"/>
        <c:crosses val="autoZero"/>
      </c:valAx>
      <c:spPr>
        <a:noFill/>
        <a:ln>
          <a:noFill/>
        </a:ln>
      </c:spPr>
    </c:plotArea>
    <c:plotVisOnly val="1"/>
    <c:dispBlanksAs val="gap"/>
  </c:chart>
  <c:spPr>
    <a:noFill/>
    <a:ln>
      <a:no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Participación de factores en el crecimiento promedio (2000 – 2016)</a:t>
            </a:r>
          </a:p>
        </c:rich>
      </c:tx>
      <c:layout>
        <c:manualLayout>
          <c:xMode val="edge"/>
          <c:yMode val="edge"/>
          <c:x val="0.158262944096976"/>
          <c:y val="0.0125333333333333"/>
        </c:manualLayout>
      </c:layout>
      <c:overlay val="0"/>
    </c:title>
    <c:autoTitleDeleted val="0"/>
    <c:plotArea>
      <c:layout>
        <c:manualLayout>
          <c:layoutTarget val="inner"/>
          <c:xMode val="edge"/>
          <c:yMode val="edge"/>
          <c:x val="0.0539686633567606"/>
          <c:y val="0.159377777777778"/>
          <c:w val="0.940647366045522"/>
          <c:h val="0.591022222222222"/>
        </c:manualLayout>
      </c:layout>
      <c:barChart>
        <c:barDir val="col"/>
        <c:grouping val="stacked"/>
        <c:varyColors val="0"/>
        <c:ser>
          <c:idx val="0"/>
          <c:order val="0"/>
          <c:tx>
            <c:strRef>
              <c:f>label 0</c:f>
              <c:strCache>
                <c:ptCount val="1"/>
                <c:pt idx="0">
                  <c:v>Capital Humano</c:v>
                </c:pt>
              </c:strCache>
            </c:strRef>
          </c:tx>
          <c:spPr>
            <a:solidFill>
              <a:srgbClr val="f2b200"/>
            </a:solidFill>
            <a:ln>
              <a:noFill/>
            </a:ln>
          </c:spPr>
          <c:invertIfNegative val="0"/>
          <c:dLbls>
            <c:dLblPos val="ctr"/>
            <c:showLegendKey val="0"/>
            <c:showVal val="1"/>
            <c:showCatName val="0"/>
            <c:showSerName val="0"/>
            <c:showPercent val="0"/>
            <c:showLeaderLines val="0"/>
          </c:dLbls>
          <c:cat>
            <c:strRef>
              <c:f>categories</c:f>
              <c:strCache>
                <c:ptCount val="9"/>
                <c:pt idx="0">
                  <c:v>Chile</c:v>
                </c:pt>
                <c:pt idx="1">
                  <c:v>Venezuela</c:v>
                </c:pt>
                <c:pt idx="2">
                  <c:v>México</c:v>
                </c:pt>
                <c:pt idx="3">
                  <c:v>LATAM*</c:v>
                </c:pt>
                <c:pt idx="4">
                  <c:v>Brasil</c:v>
                </c:pt>
                <c:pt idx="5">
                  <c:v>Colombia</c:v>
                </c:pt>
                <c:pt idx="6">
                  <c:v>Perú </c:v>
                </c:pt>
                <c:pt idx="7">
                  <c:v/>
                </c:pt>
                <c:pt idx="8">
                  <c:v>ASIA*</c:v>
                </c:pt>
              </c:strCache>
            </c:strRef>
          </c:cat>
          <c:val>
            <c:numRef>
              <c:f>0</c:f>
              <c:numCache>
                <c:formatCode>General</c:formatCode>
                <c:ptCount val="9"/>
                <c:pt idx="0">
                  <c:v>1.16711696558221</c:v>
                </c:pt>
                <c:pt idx="1">
                  <c:v>1.34801944587452</c:v>
                </c:pt>
                <c:pt idx="2">
                  <c:v>1.12542655982271</c:v>
                </c:pt>
                <c:pt idx="3">
                  <c:v>1.32422977446998</c:v>
                </c:pt>
                <c:pt idx="4">
                  <c:v>1.57858363078509</c:v>
                </c:pt>
                <c:pt idx="5">
                  <c:v>1.93587387410658</c:v>
                </c:pt>
                <c:pt idx="6">
                  <c:v>0.872366115777721</c:v>
                </c:pt>
                <c:pt idx="7">
                  <c:v>0</c:v>
                </c:pt>
                <c:pt idx="8">
                  <c:v>0.826007780360736</c:v>
                </c:pt>
              </c:numCache>
            </c:numRef>
          </c:val>
        </c:ser>
        <c:ser>
          <c:idx val="1"/>
          <c:order val="1"/>
          <c:tx>
            <c:strRef>
              <c:f>label 1</c:f>
              <c:strCache>
                <c:ptCount val="1"/>
                <c:pt idx="0">
                  <c:v>Capital Físico</c:v>
                </c:pt>
              </c:strCache>
            </c:strRef>
          </c:tx>
          <c:spPr>
            <a:solidFill>
              <a:srgbClr val="d13b3b"/>
            </a:solidFill>
            <a:ln>
              <a:noFill/>
            </a:ln>
          </c:spPr>
          <c:invertIfNegative val="0"/>
          <c:dLbls>
            <c:dLblPos val="ctr"/>
            <c:showLegendKey val="0"/>
            <c:showVal val="1"/>
            <c:showCatName val="0"/>
            <c:showSerName val="0"/>
            <c:showPercent val="0"/>
            <c:showLeaderLines val="0"/>
          </c:dLbls>
          <c:cat>
            <c:strRef>
              <c:f>categories</c:f>
              <c:strCache>
                <c:ptCount val="9"/>
                <c:pt idx="0">
                  <c:v>Chile</c:v>
                </c:pt>
                <c:pt idx="1">
                  <c:v>Venezuela</c:v>
                </c:pt>
                <c:pt idx="2">
                  <c:v>México</c:v>
                </c:pt>
                <c:pt idx="3">
                  <c:v>LATAM*</c:v>
                </c:pt>
                <c:pt idx="4">
                  <c:v>Brasil</c:v>
                </c:pt>
                <c:pt idx="5">
                  <c:v>Colombia</c:v>
                </c:pt>
                <c:pt idx="6">
                  <c:v>Perú </c:v>
                </c:pt>
                <c:pt idx="7">
                  <c:v/>
                </c:pt>
                <c:pt idx="8">
                  <c:v>ASIA*</c:v>
                </c:pt>
              </c:strCache>
            </c:strRef>
          </c:cat>
          <c:val>
            <c:numRef>
              <c:f>1</c:f>
              <c:numCache>
                <c:formatCode>General</c:formatCode>
                <c:ptCount val="9"/>
                <c:pt idx="0">
                  <c:v>4.24038899536138</c:v>
                </c:pt>
                <c:pt idx="1">
                  <c:v>0.913369739363663</c:v>
                </c:pt>
                <c:pt idx="2">
                  <c:v>2.36506026458987</c:v>
                </c:pt>
                <c:pt idx="3">
                  <c:v>1.79784046323542</c:v>
                </c:pt>
                <c:pt idx="4">
                  <c:v>1.26368568787899</c:v>
                </c:pt>
                <c:pt idx="5">
                  <c:v>2.25634577674034</c:v>
                </c:pt>
                <c:pt idx="6">
                  <c:v>3.70927596567927</c:v>
                </c:pt>
                <c:pt idx="7">
                  <c:v>0</c:v>
                </c:pt>
                <c:pt idx="8">
                  <c:v>3.53575311787343</c:v>
                </c:pt>
              </c:numCache>
            </c:numRef>
          </c:val>
        </c:ser>
        <c:ser>
          <c:idx val="2"/>
          <c:order val="2"/>
          <c:tx>
            <c:strRef>
              <c:f>label 2</c:f>
              <c:strCache>
                <c:ptCount val="1"/>
                <c:pt idx="0">
                  <c:v>PTF</c:v>
                </c:pt>
              </c:strCache>
            </c:strRef>
          </c:tx>
          <c:spPr>
            <a:solidFill>
              <a:srgbClr val="0070c0"/>
            </a:solidFill>
            <a:ln>
              <a:noFill/>
            </a:ln>
          </c:spPr>
          <c:invertIfNegative val="0"/>
          <c:dLbls>
            <c:dLbl>
              <c:idx val="0"/>
              <c:dLblPos val="ctr"/>
              <c:showLegendKey val="0"/>
              <c:showVal val="1"/>
              <c:showCatName val="0"/>
              <c:showSerName val="0"/>
              <c:showPercent val="0"/>
            </c:dLbl>
            <c:dLbl>
              <c:idx val="1"/>
              <c:dLblPos val="ctr"/>
              <c:showLegendKey val="0"/>
              <c:showVal val="1"/>
              <c:showCatName val="0"/>
              <c:showSerName val="0"/>
              <c:showPercent val="0"/>
            </c:dLbl>
            <c:dLbl>
              <c:idx val="2"/>
              <c:dLblPos val="ctr"/>
              <c:showLegendKey val="0"/>
              <c:showVal val="1"/>
              <c:showCatName val="0"/>
              <c:showSerName val="0"/>
              <c:showPercent val="0"/>
            </c:dLbl>
            <c:dLbl>
              <c:idx val="3"/>
              <c:dLblPos val="ctr"/>
              <c:showLegendKey val="0"/>
              <c:showVal val="1"/>
              <c:showCatName val="0"/>
              <c:showSerName val="0"/>
              <c:showPercent val="0"/>
            </c:dLbl>
            <c:dLbl>
              <c:idx val="4"/>
              <c:dLblPos val="ctr"/>
              <c:showLegendKey val="0"/>
              <c:showVal val="1"/>
              <c:showCatName val="0"/>
              <c:showSerName val="0"/>
              <c:showPercent val="0"/>
            </c:dLbl>
            <c:dLbl>
              <c:idx val="5"/>
              <c:dLblPos val="ctr"/>
              <c:showLegendKey val="0"/>
              <c:showVal val="1"/>
              <c:showCatName val="0"/>
              <c:showSerName val="0"/>
              <c:showPercent val="0"/>
            </c:dLbl>
            <c:dLbl>
              <c:idx val="6"/>
              <c:dLblPos val="ctr"/>
              <c:showLegendKey val="0"/>
              <c:showVal val="1"/>
              <c:showCatName val="0"/>
              <c:showSerName val="0"/>
              <c:showPercent val="0"/>
            </c:dLbl>
            <c:dLbl>
              <c:idx val="8"/>
              <c:dLblPos val="ctr"/>
              <c:showLegendKey val="0"/>
              <c:showVal val="1"/>
              <c:showCatName val="0"/>
              <c:showSerName val="0"/>
              <c:showPercent val="0"/>
            </c:dLbl>
            <c:dLblPos val="ctr"/>
            <c:showLegendKey val="0"/>
            <c:showVal val="1"/>
            <c:showCatName val="0"/>
            <c:showSerName val="0"/>
            <c:showPercent val="0"/>
            <c:showLeaderLines val="0"/>
          </c:dLbls>
          <c:cat>
            <c:strRef>
              <c:f>categories</c:f>
              <c:strCache>
                <c:ptCount val="9"/>
                <c:pt idx="0">
                  <c:v>Chile</c:v>
                </c:pt>
                <c:pt idx="1">
                  <c:v>Venezuela</c:v>
                </c:pt>
                <c:pt idx="2">
                  <c:v>México</c:v>
                </c:pt>
                <c:pt idx="3">
                  <c:v>LATAM*</c:v>
                </c:pt>
                <c:pt idx="4">
                  <c:v>Brasil</c:v>
                </c:pt>
                <c:pt idx="5">
                  <c:v>Colombia</c:v>
                </c:pt>
                <c:pt idx="6">
                  <c:v>Perú </c:v>
                </c:pt>
                <c:pt idx="7">
                  <c:v/>
                </c:pt>
                <c:pt idx="8">
                  <c:v>ASIA*</c:v>
                </c:pt>
              </c:strCache>
            </c:strRef>
          </c:cat>
          <c:val>
            <c:numRef>
              <c:f>2</c:f>
              <c:numCache>
                <c:formatCode>General</c:formatCode>
                <c:ptCount val="9"/>
                <c:pt idx="0">
                  <c:v>-1.44586966648398</c:v>
                </c:pt>
                <c:pt idx="1">
                  <c:v>-1.26461868984759</c:v>
                </c:pt>
                <c:pt idx="2">
                  <c:v>-1.16383281208212</c:v>
                </c:pt>
                <c:pt idx="3">
                  <c:v>-0.45150729832639</c:v>
                </c:pt>
                <c:pt idx="4">
                  <c:v>-0.359384692949106</c:v>
                </c:pt>
                <c:pt idx="5">
                  <c:v>-0.240190266329309</c:v>
                </c:pt>
                <c:pt idx="6">
                  <c:v>0.370569148597673</c:v>
                </c:pt>
                <c:pt idx="7">
                  <c:v>0</c:v>
                </c:pt>
                <c:pt idx="8">
                  <c:v>1.76570525574193</c:v>
                </c:pt>
              </c:numCache>
            </c:numRef>
          </c:val>
        </c:ser>
        <c:gapWidth val="80"/>
        <c:overlap val="100"/>
        <c:axId val="57879739"/>
        <c:axId val="86052800"/>
      </c:barChart>
      <c:catAx>
        <c:axId val="57879739"/>
        <c:scaling>
          <c:orientation val="minMax"/>
        </c:scaling>
        <c:delete val="0"/>
        <c:axPos val="b"/>
        <c:numFmt formatCode="DD/MM/YYYY" sourceLinked="1"/>
        <c:majorTickMark val="none"/>
        <c:minorTickMark val="none"/>
        <c:tickLblPos val="low"/>
        <c:spPr>
          <a:ln w="9360">
            <a:solidFill>
              <a:srgbClr val="000000"/>
            </a:solidFill>
            <a:round/>
          </a:ln>
        </c:spPr>
        <c:txPr>
          <a:bodyPr/>
          <a:p>
            <a:pPr>
              <a:defRPr b="0" sz="1800" spc="-1" strike="noStrike">
                <a:solidFill>
                  <a:srgbClr val="000000"/>
                </a:solidFill>
                <a:uFill>
                  <a:solidFill>
                    <a:srgbClr val="ffffff"/>
                  </a:solidFill>
                </a:uFill>
                <a:latin typeface="Montserrat"/>
              </a:defRPr>
            </a:pPr>
          </a:p>
        </c:txPr>
        <c:crossAx val="86052800"/>
        <c:crosses val="autoZero"/>
        <c:auto val="1"/>
        <c:lblAlgn val="ctr"/>
        <c:lblOffset val="100"/>
      </c:catAx>
      <c:valAx>
        <c:axId val="86052800"/>
        <c:scaling>
          <c:orientation val="minMax"/>
          <c:max val="6"/>
        </c:scaling>
        <c:delete val="0"/>
        <c:axPos val="l"/>
        <c:numFmt formatCode="#,##0.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57879739"/>
        <c:crosses val="autoZero"/>
        <c:majorUnit val="2"/>
      </c:valAx>
      <c:spPr>
        <a:noFill/>
        <a:ln>
          <a:noFill/>
        </a:ln>
      </c:spPr>
    </c:plotArea>
    <c:legend>
      <c:legendPos val="b"/>
      <c:layout>
        <c:manualLayout>
          <c:xMode val="edge"/>
          <c:yMode val="edge"/>
          <c:x val="0.219794200574126"/>
          <c:y val="0.910657852468937"/>
        </c:manualLayout>
      </c:layout>
      <c:overlay val="0"/>
      <c:spPr>
        <a:noFill/>
        <a:ln>
          <a:noFill/>
        </a:ln>
      </c:spPr>
    </c:legend>
    <c:plotVisOnly val="1"/>
    <c:dispBlanksAs val="gap"/>
  </c:chart>
  <c:spPr>
    <a:noFill/>
    <a:ln w="9360">
      <a:noFill/>
    </a:ln>
  </c:spPr>
</c:chartSpace>
</file>

<file path=ppt/charts/chart1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Ejemplo de costos adicionales de ser formal como % de la utilidad bruta</a:t>
            </a:r>
          </a:p>
        </c:rich>
      </c:tx>
      <c:overlay val="0"/>
    </c:title>
    <c:autoTitleDeleted val="0"/>
    <c:plotArea>
      <c:layout>
        <c:manualLayout>
          <c:layoutTarget val="inner"/>
          <c:xMode val="edge"/>
          <c:yMode val="edge"/>
          <c:x val="0.215375755830694"/>
          <c:y val="0.132835123773937"/>
          <c:w val="0.67936782160796"/>
          <c:h val="0.624567958897711"/>
        </c:manualLayout>
      </c:layout>
      <c:barChart>
        <c:barDir val="bar"/>
        <c:grouping val="stacked"/>
        <c:varyColors val="0"/>
        <c:ser>
          <c:idx val="0"/>
          <c:order val="0"/>
          <c:tx>
            <c:strRef>
              <c:f>label 0</c:f>
              <c:strCache>
                <c:ptCount val="1"/>
                <c:pt idx="0">
                  <c:v>Insumos</c:v>
                </c:pt>
              </c:strCache>
            </c:strRef>
          </c:tx>
          <c:spPr>
            <a:solidFill>
              <a:srgbClr val="d13b3b"/>
            </a:solidFill>
            <a:ln>
              <a:noFill/>
            </a:ln>
          </c:spPr>
          <c:invertIfNegative val="0"/>
          <c:dLbls>
            <c:dLblPos val="inBase"/>
            <c:showLegendKey val="0"/>
            <c:showVal val="1"/>
            <c:showCatName val="0"/>
            <c:showSerName val="0"/>
            <c:showPercent val="0"/>
            <c:showLeaderLines val="0"/>
          </c:dLbls>
          <c:cat>
            <c:strRef>
              <c:f>categories</c:f>
              <c:strCache>
                <c:ptCount val="3"/>
                <c:pt idx="0">
                  <c:v>Empresa Mediana</c:v>
                </c:pt>
                <c:pt idx="1">
                  <c:v>Empresa Pequeña</c:v>
                </c:pt>
                <c:pt idx="2">
                  <c:v>Microempresa</c:v>
                </c:pt>
              </c:strCache>
            </c:strRef>
          </c:cat>
          <c:val>
            <c:numRef>
              <c:f>0</c:f>
              <c:numCache>
                <c:formatCode>General</c:formatCode>
                <c:ptCount val="3"/>
                <c:pt idx="0">
                  <c:v>0.218679104758437</c:v>
                </c:pt>
                <c:pt idx="1">
                  <c:v>0.0903248144934069</c:v>
                </c:pt>
                <c:pt idx="2">
                  <c:v>0.12169543516248</c:v>
                </c:pt>
              </c:numCache>
            </c:numRef>
          </c:val>
        </c:ser>
        <c:ser>
          <c:idx val="1"/>
          <c:order val="1"/>
          <c:tx>
            <c:strRef>
              <c:f>label 1</c:f>
              <c:strCache>
                <c:ptCount val="1"/>
                <c:pt idx="0">
                  <c:v>De entrada</c:v>
                </c:pt>
              </c:strCache>
            </c:strRef>
          </c:tx>
          <c:spPr>
            <a:solidFill>
              <a:srgbClr val="8400a4"/>
            </a:solidFill>
            <a:ln>
              <a:noFill/>
            </a:ln>
          </c:spPr>
          <c:invertIfNegative val="0"/>
          <c:dLbls>
            <c:dLblPos val="ctr"/>
            <c:showLegendKey val="0"/>
            <c:showVal val="1"/>
            <c:showCatName val="0"/>
            <c:showSerName val="0"/>
            <c:showPercent val="0"/>
            <c:showLeaderLines val="0"/>
          </c:dLbls>
          <c:cat>
            <c:strRef>
              <c:f>categories</c:f>
              <c:strCache>
                <c:ptCount val="3"/>
                <c:pt idx="0">
                  <c:v>Empresa Mediana</c:v>
                </c:pt>
                <c:pt idx="1">
                  <c:v>Empresa Pequeña</c:v>
                </c:pt>
                <c:pt idx="2">
                  <c:v>Microempresa</c:v>
                </c:pt>
              </c:strCache>
            </c:strRef>
          </c:cat>
          <c:val>
            <c:numRef>
              <c:f>1</c:f>
              <c:numCache>
                <c:formatCode>General</c:formatCode>
                <c:ptCount val="3"/>
                <c:pt idx="0">
                  <c:v>0.0106596321477777</c:v>
                </c:pt>
                <c:pt idx="1">
                  <c:v>0.0143193712169363</c:v>
                </c:pt>
                <c:pt idx="2">
                  <c:v>0.0481155713606858</c:v>
                </c:pt>
              </c:numCache>
            </c:numRef>
          </c:val>
        </c:ser>
        <c:ser>
          <c:idx val="2"/>
          <c:order val="2"/>
          <c:tx>
            <c:strRef>
              <c:f>label 2</c:f>
              <c:strCache>
                <c:ptCount val="1"/>
                <c:pt idx="0">
                  <c:v>De producción</c:v>
                </c:pt>
              </c:strCache>
            </c:strRef>
          </c:tx>
          <c:spPr>
            <a:solidFill>
              <a:srgbClr val="f2b200"/>
            </a:solidFill>
            <a:ln>
              <a:noFill/>
            </a:ln>
          </c:spPr>
          <c:invertIfNegative val="0"/>
          <c:dLbls>
            <c:dLbl>
              <c:idx val="0"/>
              <c:dLblPos val="ctr"/>
              <c:showLegendKey val="0"/>
              <c:showVal val="1"/>
              <c:showCatName val="0"/>
              <c:showSerName val="0"/>
              <c:showPercent val="0"/>
            </c:dLbl>
            <c:dLbl>
              <c:idx val="1"/>
              <c:dLblPos val="ctr"/>
              <c:showLegendKey val="0"/>
              <c:showVal val="1"/>
              <c:showCatName val="0"/>
              <c:showSerName val="0"/>
              <c:showPercent val="0"/>
            </c:dLbl>
            <c:dLbl>
              <c:idx val="2"/>
              <c:dLblPos val="ctr"/>
              <c:showLegendKey val="0"/>
              <c:showVal val="1"/>
              <c:showCatName val="0"/>
              <c:showSerName val="0"/>
              <c:showPercent val="0"/>
            </c:dLbl>
            <c:dLblPos val="ctr"/>
            <c:showLegendKey val="0"/>
            <c:showVal val="1"/>
            <c:showCatName val="0"/>
            <c:showSerName val="0"/>
            <c:showPercent val="0"/>
            <c:showLeaderLines val="0"/>
          </c:dLbls>
          <c:cat>
            <c:strRef>
              <c:f>categories</c:f>
              <c:strCache>
                <c:ptCount val="3"/>
                <c:pt idx="0">
                  <c:v>Empresa Mediana</c:v>
                </c:pt>
                <c:pt idx="1">
                  <c:v>Empresa Pequeña</c:v>
                </c:pt>
                <c:pt idx="2">
                  <c:v>Microempresa</c:v>
                </c:pt>
              </c:strCache>
            </c:strRef>
          </c:cat>
          <c:val>
            <c:numRef>
              <c:f>2</c:f>
              <c:numCache>
                <c:formatCode>General</c:formatCode>
                <c:ptCount val="3"/>
                <c:pt idx="0">
                  <c:v>0.00676834526884061</c:v>
                </c:pt>
                <c:pt idx="1">
                  <c:v>0.000301485544366296</c:v>
                </c:pt>
                <c:pt idx="2">
                  <c:v>0.00646158164686061</c:v>
                </c:pt>
              </c:numCache>
            </c:numRef>
          </c:val>
        </c:ser>
        <c:ser>
          <c:idx val="3"/>
          <c:order val="3"/>
          <c:tx>
            <c:strRef>
              <c:f>label 3</c:f>
              <c:strCache>
                <c:ptCount val="1"/>
                <c:pt idx="0">
                  <c:v>Tributarios-Nacional</c:v>
                </c:pt>
              </c:strCache>
            </c:strRef>
          </c:tx>
          <c:spPr>
            <a:solidFill>
              <a:srgbClr val="0070c0"/>
            </a:solidFill>
            <a:ln>
              <a:noFill/>
            </a:ln>
          </c:spPr>
          <c:invertIfNegative val="0"/>
          <c:dLbls>
            <c:dLbl>
              <c:idx val="2"/>
              <c:dLblPos val="ctr"/>
              <c:showLegendKey val="0"/>
              <c:showVal val="1"/>
              <c:showCatName val="0"/>
              <c:showSerName val="0"/>
              <c:showPercent val="0"/>
            </c:dLbl>
            <c:dLblPos val="inEnd"/>
            <c:showLegendKey val="0"/>
            <c:showVal val="1"/>
            <c:showCatName val="0"/>
            <c:showSerName val="0"/>
            <c:showPercent val="0"/>
            <c:showLeaderLines val="0"/>
          </c:dLbls>
          <c:cat>
            <c:strRef>
              <c:f>categories</c:f>
              <c:strCache>
                <c:ptCount val="3"/>
                <c:pt idx="0">
                  <c:v>Empresa Mediana</c:v>
                </c:pt>
                <c:pt idx="1">
                  <c:v>Empresa Pequeña</c:v>
                </c:pt>
                <c:pt idx="2">
                  <c:v>Microempresa</c:v>
                </c:pt>
              </c:strCache>
            </c:strRef>
          </c:cat>
          <c:val>
            <c:numRef>
              <c:f>3</c:f>
              <c:numCache>
                <c:formatCode>General</c:formatCode>
                <c:ptCount val="3"/>
                <c:pt idx="0">
                  <c:v>0.213578745631633</c:v>
                </c:pt>
                <c:pt idx="1">
                  <c:v>0.228318720740502</c:v>
                </c:pt>
                <c:pt idx="2">
                  <c:v>0.14472918490188</c:v>
                </c:pt>
              </c:numCache>
            </c:numRef>
          </c:val>
        </c:ser>
        <c:ser>
          <c:idx val="4"/>
          <c:order val="4"/>
          <c:tx>
            <c:strRef>
              <c:f>label 4</c:f>
              <c:strCache>
                <c:ptCount val="1"/>
                <c:pt idx="0">
                  <c:v>Tributarios-Local</c:v>
                </c:pt>
              </c:strCache>
            </c:strRef>
          </c:tx>
          <c:spPr>
            <a:solidFill>
              <a:srgbClr val="00a10a"/>
            </a:solidFill>
            <a:ln>
              <a:noFill/>
            </a:ln>
          </c:spPr>
          <c:invertIfNegative val="0"/>
          <c:dLbls>
            <c:dLbl>
              <c:idx val="0"/>
              <c:dLblPos val="inBase"/>
              <c:showLegendKey val="0"/>
              <c:showVal val="1"/>
              <c:showCatName val="0"/>
              <c:showSerName val="0"/>
              <c:showPercent val="0"/>
            </c:dLbl>
            <c:dLbl>
              <c:idx val="1"/>
              <c:dLblPos val="ctr"/>
              <c:showLegendKey val="0"/>
              <c:showVal val="1"/>
              <c:showCatName val="0"/>
              <c:showSerName val="0"/>
              <c:showPercent val="0"/>
            </c:dLbl>
            <c:dLbl>
              <c:idx val="2"/>
              <c:dLblPos val="ctr"/>
              <c:showLegendKey val="0"/>
              <c:showVal val="1"/>
              <c:showCatName val="0"/>
              <c:showSerName val="0"/>
              <c:showPercent val="0"/>
            </c:dLbl>
            <c:dLblPos val="ctr"/>
            <c:showLegendKey val="0"/>
            <c:showVal val="1"/>
            <c:showCatName val="0"/>
            <c:showSerName val="0"/>
            <c:showPercent val="0"/>
            <c:showLeaderLines val="0"/>
          </c:dLbls>
          <c:cat>
            <c:strRef>
              <c:f>categories</c:f>
              <c:strCache>
                <c:ptCount val="3"/>
                <c:pt idx="0">
                  <c:v>Empresa Mediana</c:v>
                </c:pt>
                <c:pt idx="1">
                  <c:v>Empresa Pequeña</c:v>
                </c:pt>
                <c:pt idx="2">
                  <c:v>Microempresa</c:v>
                </c:pt>
              </c:strCache>
            </c:strRef>
          </c:cat>
          <c:val>
            <c:numRef>
              <c:f>4</c:f>
              <c:numCache>
                <c:formatCode>General</c:formatCode>
                <c:ptCount val="3"/>
                <c:pt idx="0">
                  <c:v>0.00923346279351585</c:v>
                </c:pt>
                <c:pt idx="1">
                  <c:v>0.0195558839203829</c:v>
                </c:pt>
                <c:pt idx="2">
                  <c:v>0.0221854957264354</c:v>
                </c:pt>
              </c:numCache>
            </c:numRef>
          </c:val>
        </c:ser>
        <c:gapWidth val="50"/>
        <c:overlap val="100"/>
        <c:axId val="3739897"/>
        <c:axId val="82752097"/>
      </c:barChart>
      <c:catAx>
        <c:axId val="3739897"/>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82752097"/>
        <c:crosses val="autoZero"/>
        <c:auto val="1"/>
        <c:lblAlgn val="ctr"/>
        <c:lblOffset val="100"/>
      </c:catAx>
      <c:valAx>
        <c:axId val="82752097"/>
        <c:scaling>
          <c:orientation val="minMax"/>
        </c:scaling>
        <c:delete val="0"/>
        <c:axPos val="l"/>
        <c:numFmt formatCode="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3739897"/>
        <c:crosses val="autoZero"/>
      </c:valAx>
      <c:spPr>
        <a:noFill/>
        <a:ln>
          <a:noFill/>
        </a:ln>
      </c:spPr>
    </c:plotArea>
    <c:legend>
      <c:legendPos val="b"/>
      <c:layout>
        <c:manualLayout>
          <c:xMode val="edge"/>
          <c:yMode val="edge"/>
          <c:x val="0"/>
          <c:y val="0.858912779473127"/>
        </c:manualLayout>
      </c:layout>
      <c:overlay val="0"/>
      <c:spPr>
        <a:noFill/>
        <a:ln>
          <a:noFill/>
        </a:ln>
      </c:spPr>
    </c:legend>
    <c:plotVisOnly val="1"/>
    <c:dispBlanksAs val="gap"/>
  </c:chart>
  <c:spPr>
    <a:noFill/>
    <a:ln>
      <a:noFill/>
    </a:ln>
  </c:spPr>
</c:chartSpace>
</file>

<file path=ppt/charts/chart1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Clasificación por tipo de normatividad 2000 - 2016</a:t>
            </a:r>
          </a:p>
        </c:rich>
      </c:tx>
      <c:layout>
        <c:manualLayout>
          <c:xMode val="edge"/>
          <c:yMode val="edge"/>
          <c:x val="0.121508001084893"/>
          <c:y val="0.0172413793103448"/>
        </c:manualLayout>
      </c:layout>
      <c:overlay val="0"/>
    </c:title>
    <c:autoTitleDeleted val="0"/>
    <c:plotArea>
      <c:layout>
        <c:manualLayout>
          <c:layoutTarget val="inner"/>
          <c:xMode val="edge"/>
          <c:yMode val="edge"/>
          <c:x val="0.204547509266793"/>
          <c:y val="0.15948275862069"/>
          <c:w val="0.795407286863756"/>
          <c:h val="0.631343526350033"/>
        </c:manualLayout>
      </c:layout>
      <c:barChart>
        <c:barDir val="col"/>
        <c:grouping val="clustered"/>
        <c:varyColors val="0"/>
        <c:ser>
          <c:idx val="0"/>
          <c:order val="0"/>
          <c:spPr>
            <a:solidFill>
              <a:srgbClr val="d13b3b"/>
            </a:solidFill>
            <a:ln>
              <a:noFill/>
            </a:ln>
          </c:spPr>
          <c:invertIfNegative val="0"/>
          <c:dLbls>
            <c:dLblPos val="outEnd"/>
            <c:showLegendKey val="0"/>
            <c:showVal val="1"/>
            <c:showCatName val="0"/>
            <c:showSerName val="0"/>
            <c:showPercent val="0"/>
            <c:showLeaderLines val="0"/>
          </c:dLbls>
          <c:cat>
            <c:strRef>
              <c:f>categories</c:f>
              <c:strCache>
                <c:ptCount val="5"/>
                <c:pt idx="0">
                  <c:v>Decreto</c:v>
                </c:pt>
                <c:pt idx="1">
                  <c:v>Resolución</c:v>
                </c:pt>
                <c:pt idx="2">
                  <c:v>Circular</c:v>
                </c:pt>
                <c:pt idx="3">
                  <c:v>Acuerdo</c:v>
                </c:pt>
                <c:pt idx="4">
                  <c:v>Otros</c:v>
                </c:pt>
              </c:strCache>
            </c:strRef>
          </c:cat>
          <c:val>
            <c:numRef>
              <c:f>0</c:f>
              <c:numCache>
                <c:formatCode>General</c:formatCode>
                <c:ptCount val="5"/>
                <c:pt idx="0">
                  <c:v>17168</c:v>
                </c:pt>
                <c:pt idx="1">
                  <c:v>68698</c:v>
                </c:pt>
                <c:pt idx="2">
                  <c:v>2376</c:v>
                </c:pt>
                <c:pt idx="3">
                  <c:v>2057</c:v>
                </c:pt>
                <c:pt idx="4">
                  <c:v>4449</c:v>
                </c:pt>
              </c:numCache>
            </c:numRef>
          </c:val>
        </c:ser>
        <c:gapWidth val="50"/>
        <c:overlap val="0"/>
        <c:axId val="33612414"/>
        <c:axId val="27241297"/>
      </c:barChart>
      <c:catAx>
        <c:axId val="33612414"/>
        <c:scaling>
          <c:orientation val="minMax"/>
        </c:scaling>
        <c:delete val="0"/>
        <c:axPos val="b"/>
        <c:title>
          <c:tx>
            <c:rich>
              <a:bodyPr rot="0"/>
              <a:lstStyle/>
              <a:p>
                <a:pPr>
                  <a:defRPr b="1" sz="1800" spc="-1" strike="noStrike">
                    <a:solidFill>
                      <a:srgbClr val="000000"/>
                    </a:solidFill>
                    <a:uFill>
                      <a:solidFill>
                        <a:srgbClr val="ffffff"/>
                      </a:solidFill>
                    </a:uFill>
                    <a:latin typeface="Montserrat"/>
                  </a:defRPr>
                </a:pPr>
                <a:r>
                  <a:rPr b="1" sz="1800" spc="-1" strike="noStrike">
                    <a:solidFill>
                      <a:srgbClr val="000000"/>
                    </a:solidFill>
                    <a:uFill>
                      <a:solidFill>
                        <a:srgbClr val="ffffff"/>
                      </a:solidFill>
                    </a:uFill>
                    <a:latin typeface="Montserrat"/>
                  </a:rPr>
                  <a:t>Total Rama Ejecutiva: 94.748</a:t>
                </a:r>
              </a:p>
            </c:rich>
          </c:tx>
          <c:layout>
            <c:manualLayout>
              <c:xMode val="edge"/>
              <c:yMode val="edge"/>
              <c:x val="0.299611246722719"/>
              <c:y val="0.929407937540664"/>
            </c:manualLayout>
          </c:layout>
          <c:overlay val="0"/>
        </c:title>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27241297"/>
        <c:crosses val="autoZero"/>
        <c:auto val="1"/>
        <c:lblAlgn val="ctr"/>
        <c:lblOffset val="100"/>
      </c:catAx>
      <c:valAx>
        <c:axId val="27241297"/>
        <c:scaling>
          <c:orientation val="minMax"/>
        </c:scaling>
        <c:delete val="0"/>
        <c:axPos val="l"/>
        <c:title>
          <c:tx>
            <c:rich>
              <a:bodyPr rot="-540000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Cantidad de normatividad emitida</a:t>
                </a:r>
              </a:p>
            </c:rich>
          </c:tx>
          <c:layout>
            <c:manualLayout>
              <c:xMode val="edge"/>
              <c:yMode val="edge"/>
              <c:x val="0.000949281258475726"/>
              <c:y val="0.0889720234222511"/>
            </c:manualLayout>
          </c:layout>
          <c:overlay val="0"/>
        </c:title>
        <c:numFmt formatCode="_(* #,##0_);_(* \(#,##0\);_(* \-_);_(@_)" sourceLinked="0"/>
        <c:majorTickMark val="out"/>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33612414"/>
        <c:crosses val="autoZero"/>
      </c:valAx>
      <c:spPr>
        <a:noFill/>
        <a:ln>
          <a:noFill/>
        </a:ln>
      </c:spPr>
    </c:plotArea>
    <c:plotVisOnly val="1"/>
    <c:dispBlanksAs val="gap"/>
  </c:chart>
  <c:spPr>
    <a:noFill/>
    <a:ln>
      <a:noFill/>
    </a:ln>
  </c:spPr>
</c:chartSpace>
</file>

<file path=ppt/charts/chart1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Inhibición a la competencia en los mercados</a:t>
            </a:r>
          </a:p>
        </c:rich>
      </c:tx>
      <c:layout>
        <c:manualLayout>
          <c:xMode val="edge"/>
          <c:yMode val="edge"/>
          <c:x val="0.193469872365687"/>
          <c:y val="0.00222116452482945"/>
        </c:manualLayout>
      </c:layout>
      <c:overlay val="0"/>
    </c:title>
    <c:autoTitleDeleted val="0"/>
    <c:plotArea>
      <c:layout>
        <c:manualLayout>
          <c:layoutTarget val="inner"/>
          <c:xMode val="edge"/>
          <c:yMode val="edge"/>
          <c:x val="0.0544375185514989"/>
          <c:y val="0.20212597175948"/>
          <c:w val="0.945562481448501"/>
          <c:h val="0.374583531651594"/>
        </c:manualLayout>
      </c:layout>
      <c:barChart>
        <c:barDir val="col"/>
        <c:grouping val="clustered"/>
        <c:varyColors val="0"/>
        <c:ser>
          <c:idx val="0"/>
          <c:order val="0"/>
          <c:tx>
            <c:strRef>
              <c:f>label 0</c:f>
              <c:strCache>
                <c:ptCount val="1"/>
                <c:pt idx="0">
                  <c:v>Regulación de los mercados</c:v>
                </c:pt>
              </c:strCache>
            </c:strRef>
          </c:tx>
          <c:spPr>
            <a:solidFill>
              <a:srgbClr val="0070c0"/>
            </a:solidFill>
            <a:ln>
              <a:noFill/>
            </a:ln>
          </c:spPr>
          <c:invertIfNegative val="0"/>
          <c:dLbls>
            <c:dLblPos val="outEnd"/>
            <c:showLegendKey val="0"/>
            <c:showVal val="0"/>
            <c:showCatName val="0"/>
            <c:showSerName val="0"/>
            <c:showPercent val="0"/>
            <c:showLeaderLines val="0"/>
          </c:dLbls>
          <c:cat>
            <c:strRef>
              <c:f>categories</c:f>
              <c:strCache>
                <c:ptCount val="13"/>
                <c:pt idx="0">
                  <c:v>Holanda</c:v>
                </c:pt>
                <c:pt idx="1">
                  <c:v>Reino Unido</c:v>
                </c:pt>
                <c:pt idx="2">
                  <c:v>Dinamarca </c:v>
                </c:pt>
                <c:pt idx="3">
                  <c:v>Finlandia</c:v>
                </c:pt>
                <c:pt idx="4">
                  <c:v>Australia</c:v>
                </c:pt>
                <c:pt idx="5">
                  <c:v>España</c:v>
                </c:pt>
                <c:pt idx="6">
                  <c:v>Noruega</c:v>
                </c:pt>
                <c:pt idx="7">
                  <c:v>OCDE</c:v>
                </c:pt>
                <c:pt idx="8">
                  <c:v>Chile</c:v>
                </c:pt>
                <c:pt idx="9">
                  <c:v>Perú</c:v>
                </c:pt>
                <c:pt idx="10">
                  <c:v>Colombia</c:v>
                </c:pt>
                <c:pt idx="11">
                  <c:v>México</c:v>
                </c:pt>
                <c:pt idx="12">
                  <c:v>Brasil</c:v>
                </c:pt>
              </c:strCache>
            </c:strRef>
          </c:cat>
          <c:val>
            <c:numRef>
              <c:f>0</c:f>
              <c:numCache>
                <c:formatCode>General</c:formatCode>
                <c:ptCount val="13"/>
                <c:pt idx="0">
                  <c:v>0.92</c:v>
                </c:pt>
                <c:pt idx="1">
                  <c:v>1.08</c:v>
                </c:pt>
                <c:pt idx="2">
                  <c:v>1.22</c:v>
                </c:pt>
                <c:pt idx="3">
                  <c:v>1.29</c:v>
                </c:pt>
                <c:pt idx="4">
                  <c:v>1.29</c:v>
                </c:pt>
                <c:pt idx="5">
                  <c:v>1.44</c:v>
                </c:pt>
                <c:pt idx="6">
                  <c:v>1.46</c:v>
                </c:pt>
                <c:pt idx="7">
                  <c:v>1.4669</c:v>
                </c:pt>
                <c:pt idx="8">
                  <c:v>1.51</c:v>
                </c:pt>
                <c:pt idx="9">
                  <c:v>1.66</c:v>
                </c:pt>
                <c:pt idx="10">
                  <c:v>1.77</c:v>
                </c:pt>
                <c:pt idx="11">
                  <c:v>1.91</c:v>
                </c:pt>
                <c:pt idx="12">
                  <c:v>2.54</c:v>
                </c:pt>
              </c:numCache>
            </c:numRef>
          </c:val>
        </c:ser>
        <c:gapWidth val="40"/>
        <c:overlap val="0"/>
        <c:axId val="19846837"/>
        <c:axId val="54909245"/>
      </c:barChart>
      <c:catAx>
        <c:axId val="19846837"/>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54909245"/>
        <c:crosses val="autoZero"/>
        <c:auto val="1"/>
        <c:lblAlgn val="ctr"/>
        <c:lblOffset val="100"/>
      </c:catAx>
      <c:valAx>
        <c:axId val="54909245"/>
        <c:scaling>
          <c:orientation val="minMax"/>
        </c:scaling>
        <c:delete val="0"/>
        <c:axPos val="l"/>
        <c:numFmt formatCode="#,##0.0" sourceLinked="0"/>
        <c:majorTickMark val="none"/>
        <c:minorTickMark val="none"/>
        <c:tickLblPos val="nextTo"/>
        <c:spPr>
          <a:ln w="6480">
            <a:noFill/>
          </a:ln>
        </c:spPr>
        <c:txPr>
          <a:bodyPr/>
          <a:p>
            <a:pPr>
              <a:defRPr b="0" sz="1800" spc="-1" strike="noStrike">
                <a:solidFill>
                  <a:srgbClr val="000000"/>
                </a:solidFill>
                <a:uFill>
                  <a:solidFill>
                    <a:srgbClr val="ffffff"/>
                  </a:solidFill>
                </a:uFill>
                <a:latin typeface="Montserrat"/>
              </a:defRPr>
            </a:pPr>
          </a:p>
        </c:txPr>
        <c:crossAx val="19846837"/>
        <c:crosses val="autoZero"/>
      </c:valAx>
      <c:spPr>
        <a:noFill/>
        <a:ln>
          <a:noFill/>
        </a:ln>
      </c:spPr>
    </c:plotArea>
    <c:legend>
      <c:legendPos val="b"/>
      <c:layout>
        <c:manualLayout>
          <c:xMode val="edge"/>
          <c:yMode val="edge"/>
          <c:x val="0.0176044686849919"/>
          <c:y val="0.903535685562289"/>
        </c:manualLayout>
      </c:layout>
      <c:overlay val="0"/>
      <c:spPr>
        <a:noFill/>
        <a:ln>
          <a:noFill/>
        </a:ln>
      </c:spPr>
    </c:legend>
    <c:plotVisOnly val="1"/>
    <c:dispBlanksAs val="gap"/>
  </c:chart>
  <c:spPr>
    <a:noFill/>
    <a:ln>
      <a:noFill/>
    </a:ln>
  </c:spPr>
</c:chartSpace>
</file>

<file path=ppt/charts/chart1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Máxima sanción impuesta por conductas contrarias a la libre competencia (millones de USD)</a:t>
            </a:r>
          </a:p>
        </c:rich>
      </c:tx>
      <c:layout>
        <c:manualLayout>
          <c:xMode val="edge"/>
          <c:yMode val="edge"/>
          <c:x val="0.175360089497972"/>
          <c:y val="0.0086466761859432"/>
        </c:manualLayout>
      </c:layout>
      <c:overlay val="0"/>
    </c:title>
    <c:autoTitleDeleted val="0"/>
    <c:plotArea>
      <c:layout>
        <c:manualLayout>
          <c:layoutTarget val="inner"/>
          <c:xMode val="edge"/>
          <c:yMode val="edge"/>
          <c:x val="0.188784785344707"/>
          <c:y val="0.287402824052039"/>
          <c:w val="0.785764228779192"/>
          <c:h val="0.32555925749643"/>
        </c:manualLayout>
      </c:layout>
      <c:barChart>
        <c:barDir val="col"/>
        <c:grouping val="clustered"/>
        <c:varyColors val="0"/>
        <c:ser>
          <c:idx val="0"/>
          <c:order val="0"/>
          <c:tx>
            <c:strRef>
              <c:f>label 0</c:f>
              <c:strCache>
                <c:ptCount val="1"/>
                <c:pt idx="0">
                  <c:v>Máxima sanción (millones de USD)</c:v>
                </c:pt>
              </c:strCache>
            </c:strRef>
          </c:tx>
          <c:spPr>
            <a:solidFill>
              <a:srgbClr val="d13b3b"/>
            </a:solidFill>
            <a:ln>
              <a:noFill/>
            </a:ln>
          </c:spPr>
          <c:invertIfNegative val="0"/>
          <c:dLbls>
            <c:dLblPos val="outEnd"/>
            <c:showLegendKey val="0"/>
            <c:showVal val="1"/>
            <c:showCatName val="0"/>
            <c:showSerName val="0"/>
            <c:showPercent val="0"/>
            <c:showLeaderLines val="0"/>
          </c:dLbls>
          <c:cat>
            <c:strRef>
              <c:f>categories</c:f>
              <c:strCache>
                <c:ptCount val="6"/>
                <c:pt idx="0">
                  <c:v>Estados Unidos</c:v>
                </c:pt>
                <c:pt idx="1">
                  <c:v>Corea</c:v>
                </c:pt>
                <c:pt idx="2">
                  <c:v>Alemania</c:v>
                </c:pt>
                <c:pt idx="3">
                  <c:v>Japón</c:v>
                </c:pt>
                <c:pt idx="4">
                  <c:v>Australia</c:v>
                </c:pt>
                <c:pt idx="5">
                  <c:v>Colombia</c:v>
                </c:pt>
              </c:strCache>
            </c:strRef>
          </c:cat>
          <c:val>
            <c:numRef>
              <c:f>0</c:f>
              <c:numCache>
                <c:formatCode>General</c:formatCode>
                <c:ptCount val="6"/>
                <c:pt idx="0">
                  <c:v>925</c:v>
                </c:pt>
                <c:pt idx="1">
                  <c:v>873.9</c:v>
                </c:pt>
                <c:pt idx="2">
                  <c:v>272.48</c:v>
                </c:pt>
                <c:pt idx="3">
                  <c:v>111.4</c:v>
                </c:pt>
                <c:pt idx="4">
                  <c:v>26.5</c:v>
                </c:pt>
                <c:pt idx="5">
                  <c:v>24.9988817350051</c:v>
                </c:pt>
              </c:numCache>
            </c:numRef>
          </c:val>
        </c:ser>
        <c:gapWidth val="33"/>
        <c:overlap val="-27"/>
        <c:axId val="21177709"/>
        <c:axId val="457219"/>
      </c:barChart>
      <c:catAx>
        <c:axId val="21177709"/>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457219"/>
        <c:crosses val="autoZero"/>
        <c:auto val="1"/>
        <c:lblAlgn val="ctr"/>
        <c:lblOffset val="100"/>
      </c:catAx>
      <c:valAx>
        <c:axId val="457219"/>
        <c:scaling>
          <c:orientation val="minMax"/>
        </c:scaling>
        <c:delete val="0"/>
        <c:axPos val="l"/>
        <c:numFmt formatCode="_(* #,##0_);_(* \(#,##0\);_(* \-_);_(@_)"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21177709"/>
        <c:crosses val="autoZero"/>
        <c:majorUnit val="200"/>
      </c:valAx>
      <c:spPr>
        <a:noFill/>
        <a:ln>
          <a:noFill/>
        </a:ln>
      </c:spPr>
    </c:plotArea>
    <c:plotVisOnly val="1"/>
    <c:dispBlanksAs val="gap"/>
  </c:chart>
  <c:spPr>
    <a:noFill/>
    <a:ln>
      <a:noFill/>
    </a:ln>
  </c:spPr>
</c:chartSpace>
</file>

<file path=ppt/charts/chart1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600" spc="-1" strike="noStrike">
                <a:solidFill>
                  <a:srgbClr val="000000"/>
                </a:solidFill>
                <a:uFill>
                  <a:solidFill>
                    <a:srgbClr val="ffffff"/>
                  </a:solidFill>
                </a:uFill>
                <a:latin typeface="Montserrat"/>
              </a:defRPr>
            </a:pPr>
            <a:r>
              <a:rPr b="0" sz="1600" spc="-1" strike="noStrike">
                <a:solidFill>
                  <a:srgbClr val="000000"/>
                </a:solidFill>
                <a:uFill>
                  <a:solidFill>
                    <a:srgbClr val="ffffff"/>
                  </a:solidFill>
                </a:uFill>
                <a:latin typeface="Montserrat"/>
              </a:rPr>
              <a:t>Comercio exterior bienes y servicios / PIB (%)</a:t>
            </a:r>
          </a:p>
        </c:rich>
      </c:tx>
      <c:overlay val="0"/>
    </c:title>
    <c:autoTitleDeleted val="0"/>
    <c:plotArea>
      <c:layout>
        <c:manualLayout>
          <c:layoutTarget val="inner"/>
          <c:xMode val="edge"/>
          <c:yMode val="edge"/>
          <c:x val="0.04955746557178"/>
          <c:y val="0.0676925737010461"/>
          <c:w val="0.950410582483944"/>
          <c:h val="0.727068384196421"/>
        </c:manualLayout>
      </c:layout>
      <c:barChart>
        <c:barDir val="col"/>
        <c:grouping val="clustered"/>
        <c:varyColors val="0"/>
        <c:ser>
          <c:idx val="0"/>
          <c:order val="0"/>
          <c:tx>
            <c:strRef>
              <c:f>label 0</c:f>
              <c:strCache>
                <c:ptCount val="1"/>
                <c:pt idx="0">
                  <c:v>1985</c:v>
                </c:pt>
              </c:strCache>
            </c:strRef>
          </c:tx>
          <c:spPr>
            <a:solidFill>
              <a:srgbClr val="d13b3b"/>
            </a:solidFill>
            <a:ln>
              <a:noFill/>
            </a:ln>
          </c:spPr>
          <c:invertIfNegative val="0"/>
          <c:dLbls>
            <c:dLblPos val="outEnd"/>
            <c:showLegendKey val="0"/>
            <c:showVal val="0"/>
            <c:showCatName val="0"/>
            <c:showSerName val="0"/>
            <c:showPercent val="0"/>
            <c:showLeaderLines val="0"/>
          </c:dLbls>
          <c:cat>
            <c:strRef>
              <c:f>categories</c:f>
              <c:strCache>
                <c:ptCount val="9"/>
                <c:pt idx="0">
                  <c:v>Argentina</c:v>
                </c:pt>
                <c:pt idx="1">
                  <c:v>Brasil</c:v>
                </c:pt>
                <c:pt idx="2">
                  <c:v>Colombia</c:v>
                </c:pt>
                <c:pt idx="3">
                  <c:v>Chile</c:v>
                </c:pt>
                <c:pt idx="4">
                  <c:v>México</c:v>
                </c:pt>
                <c:pt idx="5">
                  <c:v>América Latina y Caribe</c:v>
                </c:pt>
                <c:pt idx="6">
                  <c:v>Mundo</c:v>
                </c:pt>
                <c:pt idx="7">
                  <c:v>OCDE</c:v>
                </c:pt>
                <c:pt idx="8">
                  <c:v>Ingreso mediano alto</c:v>
                </c:pt>
              </c:strCache>
            </c:strRef>
          </c:cat>
          <c:val>
            <c:numRef>
              <c:f>0</c:f>
              <c:numCache>
                <c:formatCode>General</c:formatCode>
                <c:ptCount val="9"/>
                <c:pt idx="0">
                  <c:v>18.009425070688</c:v>
                </c:pt>
                <c:pt idx="1">
                  <c:v>19.343274227025</c:v>
                </c:pt>
                <c:pt idx="2">
                  <c:v>26.3397263648781</c:v>
                </c:pt>
                <c:pt idx="3">
                  <c:v>50.5838257117167</c:v>
                </c:pt>
                <c:pt idx="4">
                  <c:v>25.7488151758773</c:v>
                </c:pt>
                <c:pt idx="5">
                  <c:v>29.0492637804545</c:v>
                </c:pt>
                <c:pt idx="6">
                  <c:v>38.3599088970572</c:v>
                </c:pt>
                <c:pt idx="7">
                  <c:v>37.7181713530071</c:v>
                </c:pt>
                <c:pt idx="8">
                  <c:v>28.4962310478672</c:v>
                </c:pt>
              </c:numCache>
            </c:numRef>
          </c:val>
        </c:ser>
        <c:ser>
          <c:idx val="1"/>
          <c:order val="1"/>
          <c:tx>
            <c:strRef>
              <c:f>label 1</c:f>
              <c:strCache>
                <c:ptCount val="1"/>
                <c:pt idx="0">
                  <c:v>2000</c:v>
                </c:pt>
              </c:strCache>
            </c:strRef>
          </c:tx>
          <c:spPr>
            <a:solidFill>
              <a:srgbClr val="0070c0"/>
            </a:solidFill>
            <a:ln>
              <a:noFill/>
            </a:ln>
          </c:spPr>
          <c:invertIfNegative val="0"/>
          <c:dLbls>
            <c:dLblPos val="outEnd"/>
            <c:showLegendKey val="0"/>
            <c:showVal val="0"/>
            <c:showCatName val="0"/>
            <c:showSerName val="0"/>
            <c:showPercent val="0"/>
            <c:showLeaderLines val="0"/>
          </c:dLbls>
          <c:cat>
            <c:strRef>
              <c:f>categories</c:f>
              <c:strCache>
                <c:ptCount val="9"/>
                <c:pt idx="0">
                  <c:v>Argentina</c:v>
                </c:pt>
                <c:pt idx="1">
                  <c:v>Brasil</c:v>
                </c:pt>
                <c:pt idx="2">
                  <c:v>Colombia</c:v>
                </c:pt>
                <c:pt idx="3">
                  <c:v>Chile</c:v>
                </c:pt>
                <c:pt idx="4">
                  <c:v>México</c:v>
                </c:pt>
                <c:pt idx="5">
                  <c:v>América Latina y Caribe</c:v>
                </c:pt>
                <c:pt idx="6">
                  <c:v>Mundo</c:v>
                </c:pt>
                <c:pt idx="7">
                  <c:v>OCDE</c:v>
                </c:pt>
                <c:pt idx="8">
                  <c:v>Ingreso mediano alto</c:v>
                </c:pt>
              </c:strCache>
            </c:strRef>
          </c:cat>
          <c:val>
            <c:numRef>
              <c:f>1</c:f>
              <c:numCache>
                <c:formatCode>General</c:formatCode>
                <c:ptCount val="9"/>
                <c:pt idx="0">
                  <c:v>22.6225023420697</c:v>
                </c:pt>
                <c:pt idx="1">
                  <c:v>22.6397613567941</c:v>
                </c:pt>
                <c:pt idx="2">
                  <c:v>32.6670854693067</c:v>
                </c:pt>
                <c:pt idx="3">
                  <c:v>59.3158221071443</c:v>
                </c:pt>
                <c:pt idx="4">
                  <c:v>52.4326817487387</c:v>
                </c:pt>
                <c:pt idx="5">
                  <c:v>38.3672856272087</c:v>
                </c:pt>
                <c:pt idx="6">
                  <c:v>51.310231227132</c:v>
                </c:pt>
                <c:pt idx="7">
                  <c:v>47.4408120261353</c:v>
                </c:pt>
                <c:pt idx="8">
                  <c:v>50.2366606157565</c:v>
                </c:pt>
              </c:numCache>
            </c:numRef>
          </c:val>
        </c:ser>
        <c:ser>
          <c:idx val="2"/>
          <c:order val="2"/>
          <c:tx>
            <c:strRef>
              <c:f>label 2</c:f>
              <c:strCache>
                <c:ptCount val="1"/>
                <c:pt idx="0">
                  <c:v>2010</c:v>
                </c:pt>
              </c:strCache>
            </c:strRef>
          </c:tx>
          <c:spPr>
            <a:solidFill>
              <a:srgbClr val="f2b200"/>
            </a:solidFill>
            <a:ln>
              <a:noFill/>
            </a:ln>
          </c:spPr>
          <c:invertIfNegative val="0"/>
          <c:dLbls>
            <c:dLblPos val="outEnd"/>
            <c:showLegendKey val="0"/>
            <c:showVal val="0"/>
            <c:showCatName val="0"/>
            <c:showSerName val="0"/>
            <c:showPercent val="0"/>
            <c:showLeaderLines val="0"/>
          </c:dLbls>
          <c:cat>
            <c:strRef>
              <c:f>categories</c:f>
              <c:strCache>
                <c:ptCount val="9"/>
                <c:pt idx="0">
                  <c:v>Argentina</c:v>
                </c:pt>
                <c:pt idx="1">
                  <c:v>Brasil</c:v>
                </c:pt>
                <c:pt idx="2">
                  <c:v>Colombia</c:v>
                </c:pt>
                <c:pt idx="3">
                  <c:v>Chile</c:v>
                </c:pt>
                <c:pt idx="4">
                  <c:v>México</c:v>
                </c:pt>
                <c:pt idx="5">
                  <c:v>América Latina y Caribe</c:v>
                </c:pt>
                <c:pt idx="6">
                  <c:v>Mundo</c:v>
                </c:pt>
                <c:pt idx="7">
                  <c:v>OCDE</c:v>
                </c:pt>
                <c:pt idx="8">
                  <c:v>Ingreso mediano alto</c:v>
                </c:pt>
              </c:strCache>
            </c:strRef>
          </c:cat>
          <c:val>
            <c:numRef>
              <c:f>2</c:f>
              <c:numCache>
                <c:formatCode>General</c:formatCode>
                <c:ptCount val="9"/>
                <c:pt idx="0">
                  <c:v>34.9710132635696</c:v>
                </c:pt>
                <c:pt idx="1">
                  <c:v>22.517407401784</c:v>
                </c:pt>
                <c:pt idx="2">
                  <c:v>33.7008463565561</c:v>
                </c:pt>
                <c:pt idx="3">
                  <c:v>69.0637159959816</c:v>
                </c:pt>
                <c:pt idx="4">
                  <c:v>60.7603192473174</c:v>
                </c:pt>
                <c:pt idx="5">
                  <c:v>42.7525183161209</c:v>
                </c:pt>
                <c:pt idx="6">
                  <c:v>56.9355814103203</c:v>
                </c:pt>
                <c:pt idx="7">
                  <c:v>52.7423115018863</c:v>
                </c:pt>
                <c:pt idx="8">
                  <c:v>52.2344811974675</c:v>
                </c:pt>
              </c:numCache>
            </c:numRef>
          </c:val>
        </c:ser>
        <c:ser>
          <c:idx val="3"/>
          <c:order val="3"/>
          <c:tx>
            <c:strRef>
              <c:f>label 3</c:f>
              <c:strCache>
                <c:ptCount val="1"/>
                <c:pt idx="0">
                  <c:v>2016</c:v>
                </c:pt>
              </c:strCache>
            </c:strRef>
          </c:tx>
          <c:spPr>
            <a:solidFill>
              <a:srgbClr val="404040"/>
            </a:solidFill>
            <a:ln>
              <a:noFill/>
            </a:ln>
          </c:spPr>
          <c:invertIfNegative val="0"/>
          <c:dLbls>
            <c:dLblPos val="outEnd"/>
            <c:showLegendKey val="0"/>
            <c:showVal val="0"/>
            <c:showCatName val="0"/>
            <c:showSerName val="0"/>
            <c:showPercent val="0"/>
            <c:showLeaderLines val="0"/>
          </c:dLbls>
          <c:cat>
            <c:strRef>
              <c:f>categories</c:f>
              <c:strCache>
                <c:ptCount val="9"/>
                <c:pt idx="0">
                  <c:v>Argentina</c:v>
                </c:pt>
                <c:pt idx="1">
                  <c:v>Brasil</c:v>
                </c:pt>
                <c:pt idx="2">
                  <c:v>Colombia</c:v>
                </c:pt>
                <c:pt idx="3">
                  <c:v>Chile</c:v>
                </c:pt>
                <c:pt idx="4">
                  <c:v>México</c:v>
                </c:pt>
                <c:pt idx="5">
                  <c:v>América Latina y Caribe</c:v>
                </c:pt>
                <c:pt idx="6">
                  <c:v>Mundo</c:v>
                </c:pt>
                <c:pt idx="7">
                  <c:v>OCDE</c:v>
                </c:pt>
                <c:pt idx="8">
                  <c:v>Ingreso mediano alto</c:v>
                </c:pt>
              </c:strCache>
            </c:strRef>
          </c:cat>
          <c:val>
            <c:numRef>
              <c:f>3</c:f>
              <c:numCache>
                <c:formatCode>General</c:formatCode>
                <c:ptCount val="9"/>
                <c:pt idx="0">
                  <c:v>26.1219138061676</c:v>
                </c:pt>
                <c:pt idx="1">
                  <c:v>24.5742827331193</c:v>
                </c:pt>
                <c:pt idx="2">
                  <c:v>36.4659026082728</c:v>
                </c:pt>
                <c:pt idx="3">
                  <c:v>55.5127031940354</c:v>
                </c:pt>
                <c:pt idx="4">
                  <c:v>76.2232221058794</c:v>
                </c:pt>
                <c:pt idx="5">
                  <c:v>43.7962152154091</c:v>
                </c:pt>
                <c:pt idx="6">
                  <c:v>56.2067640470795</c:v>
                </c:pt>
                <c:pt idx="7">
                  <c:v>55.1599253148935</c:v>
                </c:pt>
                <c:pt idx="8">
                  <c:v>47.372048951978</c:v>
                </c:pt>
              </c:numCache>
            </c:numRef>
          </c:val>
        </c:ser>
        <c:gapWidth val="219"/>
        <c:overlap val="-15"/>
        <c:axId val="97354470"/>
        <c:axId val="99078155"/>
      </c:barChart>
      <c:catAx>
        <c:axId val="97354470"/>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99078155"/>
        <c:crosses val="autoZero"/>
        <c:auto val="1"/>
        <c:lblAlgn val="ctr"/>
        <c:lblOffset val="100"/>
      </c:catAx>
      <c:valAx>
        <c:axId val="99078155"/>
        <c:scaling>
          <c:orientation val="minMax"/>
          <c:max val="80"/>
        </c:scaling>
        <c:delete val="0"/>
        <c:axPos val="l"/>
        <c:numFmt formatCode="0" sourceLinked="0"/>
        <c:majorTickMark val="none"/>
        <c:minorTickMark val="none"/>
        <c:tickLblPos val="nextTo"/>
        <c:spPr>
          <a:ln w="6480">
            <a:noFill/>
          </a:ln>
        </c:spPr>
        <c:txPr>
          <a:bodyPr/>
          <a:p>
            <a:pPr>
              <a:defRPr b="0" sz="1800" spc="-1" strike="noStrike">
                <a:solidFill>
                  <a:srgbClr val="000000"/>
                </a:solidFill>
                <a:uFill>
                  <a:solidFill>
                    <a:srgbClr val="ffffff"/>
                  </a:solidFill>
                </a:uFill>
                <a:latin typeface="Montserrat"/>
              </a:defRPr>
            </a:pPr>
          </a:p>
        </c:txPr>
        <c:crossAx val="97354470"/>
        <c:crosses val="autoZero"/>
      </c:valAx>
      <c:spPr>
        <a:noFill/>
        <a:ln>
          <a:noFill/>
        </a:ln>
      </c:spPr>
    </c:plotArea>
    <c:legend>
      <c:legendPos val="b"/>
      <c:layout>
        <c:manualLayout>
          <c:xMode val="edge"/>
          <c:yMode val="edge"/>
          <c:x val="0.242224461234671"/>
          <c:y val="0.910301952965712"/>
        </c:manualLayout>
      </c:layout>
      <c:overlay val="0"/>
      <c:spPr>
        <a:noFill/>
        <a:ln>
          <a:noFill/>
        </a:ln>
      </c:spPr>
    </c:legend>
    <c:plotVisOnly val="1"/>
    <c:dispBlanksAs val="gap"/>
  </c:chart>
  <c:spPr>
    <a:noFill/>
    <a:ln>
      <a:noFill/>
    </a:ln>
  </c:spPr>
</c:chartSpace>
</file>

<file path=ppt/charts/chart1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Participación % de ocupados formales e informales (promedio de 12 meses)*</a:t>
            </a:r>
          </a:p>
        </c:rich>
      </c:tx>
      <c:layout>
        <c:manualLayout>
          <c:xMode val="edge"/>
          <c:yMode val="edge"/>
          <c:x val="0.123732960503321"/>
          <c:y val="0"/>
        </c:manualLayout>
      </c:layout>
      <c:overlay val="0"/>
    </c:title>
    <c:autoTitleDeleted val="0"/>
    <c:plotArea>
      <c:layout>
        <c:manualLayout>
          <c:layoutTarget val="inner"/>
          <c:xMode val="edge"/>
          <c:yMode val="edge"/>
          <c:x val="0.0664103460328556"/>
          <c:y val="0.159090909090909"/>
          <c:w val="0.918909472212513"/>
          <c:h val="0.551623376623377"/>
        </c:manualLayout>
      </c:layout>
      <c:lineChart>
        <c:grouping val="standard"/>
        <c:varyColors val="0"/>
        <c:ser>
          <c:idx val="0"/>
          <c:order val="0"/>
          <c:tx>
            <c:strRef>
              <c:f>label 0</c:f>
              <c:strCache>
                <c:ptCount val="1"/>
                <c:pt idx="0">
                  <c:v>%formal_pen_nal</c:v>
                </c:pt>
              </c:strCache>
            </c:strRef>
          </c:tx>
          <c:spPr>
            <a:solidFill>
              <a:srgbClr val="0070c0"/>
            </a:solidFill>
            <a:ln w="57240">
              <a:solidFill>
                <a:srgbClr val="0070c0"/>
              </a:solidFill>
              <a:round/>
            </a:ln>
          </c:spPr>
          <c:marker>
            <c:symbol val="none"/>
          </c:marker>
          <c:dLbls>
            <c:dLbl>
              <c:idx val="0"/>
              <c:dLblPos val="t"/>
              <c:showLegendKey val="0"/>
              <c:showVal val="1"/>
              <c:showCatName val="0"/>
              <c:showSerName val="0"/>
              <c:showPercent val="0"/>
            </c:dLbl>
            <c:dLbl>
              <c:idx val="3"/>
              <c:dLblPos val="t"/>
              <c:showLegendKey val="0"/>
              <c:showVal val="1"/>
              <c:showCatName val="0"/>
              <c:showSerName val="0"/>
              <c:showPercent val="0"/>
            </c:dLbl>
            <c:dLbl>
              <c:idx val="5"/>
              <c:dLblPos val="t"/>
              <c:showLegendKey val="0"/>
              <c:showVal val="1"/>
              <c:showCatName val="0"/>
              <c:showSerName val="0"/>
              <c:showPercent val="0"/>
            </c:dLbl>
            <c:dLbl>
              <c:idx val="11"/>
              <c:dLblPos val="t"/>
              <c:showLegendKey val="0"/>
              <c:showVal val="1"/>
              <c:showCatName val="0"/>
              <c:showSerName val="0"/>
              <c:showPercent val="0"/>
            </c:dLbl>
            <c:dLblPos val="t"/>
            <c:showLegendKey val="0"/>
            <c:showVal val="0"/>
            <c:showCatName val="0"/>
            <c:showSerName val="0"/>
            <c:showPercent val="0"/>
            <c:showLeaderLines val="0"/>
          </c:dLbls>
          <c:cat>
            <c:strRef>
              <c:f>categories</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2018-may</c:v>
                </c:pt>
              </c:strCache>
            </c:strRef>
          </c:cat>
          <c:val>
            <c:numRef>
              <c:f>0</c:f>
              <c:numCache>
                <c:formatCode>General</c:formatCode>
                <c:ptCount val="12"/>
                <c:pt idx="0">
                  <c:v>30.2364902037814</c:v>
                </c:pt>
                <c:pt idx="1">
                  <c:v>30.5694094277144</c:v>
                </c:pt>
                <c:pt idx="2">
                  <c:v>29.8066712727878</c:v>
                </c:pt>
                <c:pt idx="3">
                  <c:v>29.8467265604441</c:v>
                </c:pt>
                <c:pt idx="4">
                  <c:v>30.06105531231</c:v>
                </c:pt>
                <c:pt idx="5">
                  <c:v>31.0266001764155</c:v>
                </c:pt>
                <c:pt idx="6">
                  <c:v>32.6885473278603</c:v>
                </c:pt>
                <c:pt idx="7">
                  <c:v>34.5836496571844</c:v>
                </c:pt>
                <c:pt idx="8">
                  <c:v>35.0894756277675</c:v>
                </c:pt>
                <c:pt idx="9">
                  <c:v>36.252685866538</c:v>
                </c:pt>
                <c:pt idx="10">
                  <c:v>36.8258016422853</c:v>
                </c:pt>
                <c:pt idx="11">
                  <c:v>36.8902261159736</c:v>
                </c:pt>
              </c:numCache>
            </c:numRef>
          </c:val>
          <c:smooth val="0"/>
        </c:ser>
        <c:ser>
          <c:idx val="1"/>
          <c:order val="1"/>
          <c:tx>
            <c:strRef>
              <c:f>label 1</c:f>
              <c:strCache>
                <c:ptCount val="1"/>
                <c:pt idx="0">
                  <c:v>%informal_pen_nal</c:v>
                </c:pt>
              </c:strCache>
            </c:strRef>
          </c:tx>
          <c:spPr>
            <a:solidFill>
              <a:srgbClr val="c00000"/>
            </a:solidFill>
            <a:ln w="57240">
              <a:solidFill>
                <a:srgbClr val="c00000"/>
              </a:solidFill>
              <a:round/>
            </a:ln>
          </c:spPr>
          <c:marker>
            <c:symbol val="none"/>
          </c:marker>
          <c:dLbls>
            <c:dLbl>
              <c:idx val="0"/>
              <c:dLblPos val="b"/>
              <c:showLegendKey val="0"/>
              <c:showVal val="1"/>
              <c:showCatName val="0"/>
              <c:showSerName val="0"/>
              <c:showPercent val="0"/>
            </c:dLbl>
            <c:dLbl>
              <c:idx val="3"/>
              <c:dLblPos val="b"/>
              <c:showLegendKey val="0"/>
              <c:showVal val="1"/>
              <c:showCatName val="0"/>
              <c:showSerName val="0"/>
              <c:showPercent val="0"/>
            </c:dLbl>
            <c:dLbl>
              <c:idx val="5"/>
              <c:dLblPos val="b"/>
              <c:showLegendKey val="0"/>
              <c:showVal val="1"/>
              <c:showCatName val="0"/>
              <c:showSerName val="0"/>
              <c:showPercent val="0"/>
            </c:dLbl>
            <c:dLbl>
              <c:idx val="11"/>
              <c:dLblPos val="b"/>
              <c:showLegendKey val="0"/>
              <c:showVal val="1"/>
              <c:showCatName val="0"/>
              <c:showSerName val="0"/>
              <c:showPercent val="0"/>
            </c:dLbl>
            <c:dLblPos val="b"/>
            <c:showLegendKey val="0"/>
            <c:showVal val="0"/>
            <c:showCatName val="0"/>
            <c:showSerName val="0"/>
            <c:showPercent val="0"/>
            <c:showLeaderLines val="0"/>
          </c:dLbls>
          <c:cat>
            <c:strRef>
              <c:f>categories</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2018-may</c:v>
                </c:pt>
              </c:strCache>
            </c:strRef>
          </c:cat>
          <c:val>
            <c:numRef>
              <c:f>1</c:f>
              <c:numCache>
                <c:formatCode>General</c:formatCode>
                <c:ptCount val="12"/>
                <c:pt idx="0">
                  <c:v>69.7635097962185</c:v>
                </c:pt>
                <c:pt idx="1">
                  <c:v>69.4305905722856</c:v>
                </c:pt>
                <c:pt idx="2">
                  <c:v>70.1933287272122</c:v>
                </c:pt>
                <c:pt idx="3">
                  <c:v>70.1532734395559</c:v>
                </c:pt>
                <c:pt idx="4">
                  <c:v>69.93894468769</c:v>
                </c:pt>
                <c:pt idx="5">
                  <c:v>68.9733998235846</c:v>
                </c:pt>
                <c:pt idx="6">
                  <c:v>67.3114526721397</c:v>
                </c:pt>
                <c:pt idx="7">
                  <c:v>65.4163503428156</c:v>
                </c:pt>
                <c:pt idx="8">
                  <c:v>64.9105243722325</c:v>
                </c:pt>
                <c:pt idx="9">
                  <c:v>63.747314133462</c:v>
                </c:pt>
                <c:pt idx="10">
                  <c:v>63.1741983577147</c:v>
                </c:pt>
                <c:pt idx="11">
                  <c:v>63.1097738840264</c:v>
                </c:pt>
              </c:numCache>
            </c:numRef>
          </c:val>
          <c:smooth val="0"/>
        </c:ser>
        <c:hiLowLines>
          <c:spPr>
            <a:ln>
              <a:noFill/>
            </a:ln>
          </c:spPr>
        </c:hiLowLines>
        <c:marker val="0"/>
        <c:axId val="1367170"/>
        <c:axId val="40418915"/>
      </c:lineChart>
      <c:catAx>
        <c:axId val="1367170"/>
        <c:scaling>
          <c:orientation val="minMax"/>
        </c:scaling>
        <c:delete val="0"/>
        <c:axPos val="b"/>
        <c:numFmt formatCode="DD/MM/YYYY" sourceLinked="1"/>
        <c:majorTickMark val="cross"/>
        <c:minorTickMark val="none"/>
        <c:tickLblPos val="nextTo"/>
        <c:spPr>
          <a:ln w="6480">
            <a:solidFill>
              <a:srgbClr val="8b8b8b"/>
            </a:solidFill>
            <a:round/>
          </a:ln>
        </c:spPr>
        <c:txPr>
          <a:bodyPr/>
          <a:p>
            <a:pPr>
              <a:defRPr b="0" sz="1600" spc="-1" strike="noStrike">
                <a:solidFill>
                  <a:srgbClr val="000000"/>
                </a:solidFill>
                <a:uFill>
                  <a:solidFill>
                    <a:srgbClr val="ffffff"/>
                  </a:solidFill>
                </a:uFill>
                <a:latin typeface="Montserrat"/>
              </a:defRPr>
            </a:pPr>
          </a:p>
        </c:txPr>
        <c:crossAx val="40418915"/>
        <c:crosses val="autoZero"/>
        <c:auto val="1"/>
        <c:lblAlgn val="ctr"/>
        <c:lblOffset val="100"/>
      </c:catAx>
      <c:valAx>
        <c:axId val="40418915"/>
        <c:scaling>
          <c:orientation val="minMax"/>
          <c:max val="75"/>
          <c:min val="20"/>
        </c:scaling>
        <c:delete val="0"/>
        <c:axPos val="l"/>
        <c:numFmt formatCode="#,##0" sourceLinked="0"/>
        <c:majorTickMark val="none"/>
        <c:minorTickMark val="none"/>
        <c:tickLblPos val="nextTo"/>
        <c:spPr>
          <a:ln w="6480">
            <a:solidFill>
              <a:srgbClr val="8b8b8b"/>
            </a:solidFill>
            <a:round/>
          </a:ln>
        </c:spPr>
        <c:txPr>
          <a:bodyPr/>
          <a:p>
            <a:pPr>
              <a:defRPr b="0" sz="1400" spc="-1" strike="noStrike">
                <a:solidFill>
                  <a:srgbClr val="000000"/>
                </a:solidFill>
                <a:uFill>
                  <a:solidFill>
                    <a:srgbClr val="ffffff"/>
                  </a:solidFill>
                </a:uFill>
                <a:latin typeface="Montserrat"/>
              </a:defRPr>
            </a:pPr>
          </a:p>
        </c:txPr>
        <c:crossAx val="1367170"/>
        <c:crosses val="autoZero"/>
        <c:crossBetween val="midCat"/>
      </c:valAx>
      <c:spPr>
        <a:noFill/>
        <a:ln>
          <a:noFill/>
        </a:ln>
      </c:spPr>
    </c:plotArea>
    <c:plotVisOnly val="1"/>
    <c:dispBlanksAs val="gap"/>
  </c:chart>
  <c:spPr>
    <a:noFill/>
    <a:ln w="6480">
      <a:noFill/>
    </a:ln>
  </c:spPr>
</c:chartSpace>
</file>

<file path=ppt/charts/chart1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Ocupados Formales e informales. Trece áreas-Distribución porcentual*</a:t>
            </a:r>
          </a:p>
        </c:rich>
      </c:tx>
      <c:layout>
        <c:manualLayout>
          <c:xMode val="edge"/>
          <c:yMode val="edge"/>
          <c:x val="0.153565016670941"/>
          <c:y val="0"/>
        </c:manualLayout>
      </c:layout>
      <c:overlay val="0"/>
    </c:title>
    <c:autoTitleDeleted val="0"/>
    <c:plotArea>
      <c:layout>
        <c:manualLayout>
          <c:layoutTarget val="inner"/>
          <c:xMode val="edge"/>
          <c:yMode val="edge"/>
          <c:x val="0.0532187740446268"/>
          <c:y val="0.161931818181818"/>
          <c:w val="0.885739933316235"/>
          <c:h val="0.53887987012987"/>
        </c:manualLayout>
      </c:layout>
      <c:lineChart>
        <c:grouping val="standard"/>
        <c:varyColors val="0"/>
        <c:ser>
          <c:idx val="0"/>
          <c:order val="0"/>
          <c:tx>
            <c:strRef>
              <c:f>label 0</c:f>
              <c:strCache>
                <c:ptCount val="1"/>
                <c:pt idx="0">
                  <c:v>Formal</c:v>
                </c:pt>
              </c:strCache>
            </c:strRef>
          </c:tx>
          <c:spPr>
            <a:solidFill>
              <a:srgbClr val="0070c0"/>
            </a:solidFill>
            <a:ln w="57240">
              <a:solidFill>
                <a:srgbClr val="0070c0"/>
              </a:solidFill>
              <a:round/>
            </a:ln>
          </c:spPr>
          <c:marker>
            <c:symbol val="none"/>
          </c:marker>
          <c:dLbls>
            <c:dLbl>
              <c:idx val="130"/>
              <c:dLblPos val="t"/>
              <c:showLegendKey val="0"/>
              <c:showVal val="1"/>
              <c:showCatName val="0"/>
              <c:showSerName val="0"/>
              <c:showPercent val="0"/>
            </c:dLbl>
            <c:dLblPos val="t"/>
            <c:showLegendKey val="0"/>
            <c:showVal val="0"/>
            <c:showCatName val="0"/>
            <c:showSerName val="0"/>
            <c:showPercent val="0"/>
            <c:showLeaderLines val="0"/>
          </c:dLbls>
          <c:cat>
            <c:strRef>
              <c:f>categories</c:f>
              <c:strCache>
                <c:ptCount val="133"/>
                <c:pt idx="0">
                  <c:v>Mar-07</c:v>
                </c:pt>
                <c:pt idx="1">
                  <c:v>Apr-07</c:v>
                </c:pt>
                <c:pt idx="2">
                  <c:v>May-07</c:v>
                </c:pt>
                <c:pt idx="3">
                  <c:v>Jun-07</c:v>
                </c:pt>
                <c:pt idx="4">
                  <c:v>Jul-07</c:v>
                </c:pt>
                <c:pt idx="5">
                  <c:v>Aug-07</c:v>
                </c:pt>
                <c:pt idx="6">
                  <c:v>Sep-07</c:v>
                </c:pt>
                <c:pt idx="7">
                  <c:v>Oct-07</c:v>
                </c:pt>
                <c:pt idx="8">
                  <c:v>Nov-07</c:v>
                </c:pt>
                <c:pt idx="9">
                  <c:v>Dec-07</c:v>
                </c:pt>
                <c:pt idx="10">
                  <c:v>Jan-08</c:v>
                </c:pt>
                <c:pt idx="11">
                  <c:v>Feb-08</c:v>
                </c:pt>
                <c:pt idx="12">
                  <c:v>Mar-08</c:v>
                </c:pt>
                <c:pt idx="13">
                  <c:v>Apr-08</c:v>
                </c:pt>
                <c:pt idx="14">
                  <c:v>May-08</c:v>
                </c:pt>
                <c:pt idx="15">
                  <c:v>Jun-08</c:v>
                </c:pt>
                <c:pt idx="16">
                  <c:v>Jul-08</c:v>
                </c:pt>
                <c:pt idx="17">
                  <c:v>Aug-08</c:v>
                </c:pt>
                <c:pt idx="18">
                  <c:v>Sep-08</c:v>
                </c:pt>
                <c:pt idx="19">
                  <c:v>Oct-08</c:v>
                </c:pt>
                <c:pt idx="20">
                  <c:v>Nov-08</c:v>
                </c:pt>
                <c:pt idx="21">
                  <c:v>Dec-08</c:v>
                </c:pt>
                <c:pt idx="22">
                  <c:v>Jan-09</c:v>
                </c:pt>
                <c:pt idx="23">
                  <c:v>Feb-09</c:v>
                </c:pt>
                <c:pt idx="24">
                  <c:v>Mar-09</c:v>
                </c:pt>
                <c:pt idx="25">
                  <c:v>Apr-09</c:v>
                </c:pt>
                <c:pt idx="26">
                  <c:v>May-09</c:v>
                </c:pt>
                <c:pt idx="27">
                  <c:v>Jun-09</c:v>
                </c:pt>
                <c:pt idx="28">
                  <c:v>Jul-09</c:v>
                </c:pt>
                <c:pt idx="29">
                  <c:v>Aug-09</c:v>
                </c:pt>
                <c:pt idx="30">
                  <c:v>Sep-09</c:v>
                </c:pt>
                <c:pt idx="31">
                  <c:v>Oct-09</c:v>
                </c:pt>
                <c:pt idx="32">
                  <c:v>Nov-09</c:v>
                </c:pt>
                <c:pt idx="33">
                  <c:v>Dec-09</c:v>
                </c:pt>
                <c:pt idx="34">
                  <c:v>Jan-10</c:v>
                </c:pt>
                <c:pt idx="35">
                  <c:v>Feb-10</c:v>
                </c:pt>
                <c:pt idx="36">
                  <c:v>Mar-10</c:v>
                </c:pt>
                <c:pt idx="37">
                  <c:v>Apr-10</c:v>
                </c:pt>
                <c:pt idx="38">
                  <c:v>May-10</c:v>
                </c:pt>
                <c:pt idx="39">
                  <c:v>Jun-10</c:v>
                </c:pt>
                <c:pt idx="40">
                  <c:v>Jul-10</c:v>
                </c:pt>
                <c:pt idx="41">
                  <c:v>Aug-10</c:v>
                </c:pt>
                <c:pt idx="42">
                  <c:v>Sep-10</c:v>
                </c:pt>
                <c:pt idx="43">
                  <c:v>Oct-10</c:v>
                </c:pt>
                <c:pt idx="44">
                  <c:v>Nov-10</c:v>
                </c:pt>
                <c:pt idx="45">
                  <c:v>Dec-10</c:v>
                </c:pt>
                <c:pt idx="46">
                  <c:v>Jan-11</c:v>
                </c:pt>
                <c:pt idx="47">
                  <c:v>Feb-11</c:v>
                </c:pt>
                <c:pt idx="48">
                  <c:v>Mar-11</c:v>
                </c:pt>
                <c:pt idx="49">
                  <c:v>Apr-11</c:v>
                </c:pt>
                <c:pt idx="50">
                  <c:v>May-11</c:v>
                </c:pt>
                <c:pt idx="51">
                  <c:v>Jun-11</c:v>
                </c:pt>
                <c:pt idx="52">
                  <c:v>Jul-11</c:v>
                </c:pt>
                <c:pt idx="53">
                  <c:v>Aug-11</c:v>
                </c:pt>
                <c:pt idx="54">
                  <c:v>Sep-11</c:v>
                </c:pt>
                <c:pt idx="55">
                  <c:v>Oct-11</c:v>
                </c:pt>
                <c:pt idx="56">
                  <c:v>Nov-11</c:v>
                </c:pt>
                <c:pt idx="57">
                  <c:v>Dec-11</c:v>
                </c:pt>
                <c:pt idx="58">
                  <c:v>Jan-12</c:v>
                </c:pt>
                <c:pt idx="59">
                  <c:v>Feb-12</c:v>
                </c:pt>
                <c:pt idx="60">
                  <c:v>Mar-12</c:v>
                </c:pt>
                <c:pt idx="61">
                  <c:v>Apr-12</c:v>
                </c:pt>
                <c:pt idx="62">
                  <c:v>May-12</c:v>
                </c:pt>
                <c:pt idx="63">
                  <c:v>Jun-12</c:v>
                </c:pt>
                <c:pt idx="64">
                  <c:v>Jul-12</c:v>
                </c:pt>
                <c:pt idx="65">
                  <c:v>Aug-12</c:v>
                </c:pt>
                <c:pt idx="66">
                  <c:v>Sep-12</c:v>
                </c:pt>
                <c:pt idx="67">
                  <c:v>Oct-12</c:v>
                </c:pt>
                <c:pt idx="68">
                  <c:v>Nov-12</c:v>
                </c:pt>
                <c:pt idx="69">
                  <c:v>Dec-12</c:v>
                </c:pt>
                <c:pt idx="70">
                  <c:v>Jan-13</c:v>
                </c:pt>
                <c:pt idx="71">
                  <c:v>Feb-13</c:v>
                </c:pt>
                <c:pt idx="72">
                  <c:v>Mar-13</c:v>
                </c:pt>
                <c:pt idx="73">
                  <c:v>Apr-13</c:v>
                </c:pt>
                <c:pt idx="74">
                  <c:v>May-13</c:v>
                </c:pt>
                <c:pt idx="75">
                  <c:v>Jun-13</c:v>
                </c:pt>
                <c:pt idx="76">
                  <c:v>Jul-13</c:v>
                </c:pt>
                <c:pt idx="77">
                  <c:v>Aug-13</c:v>
                </c:pt>
                <c:pt idx="78">
                  <c:v>Sep-13</c:v>
                </c:pt>
                <c:pt idx="79">
                  <c:v>Oct-13</c:v>
                </c:pt>
                <c:pt idx="80">
                  <c:v>Nov-13</c:v>
                </c:pt>
                <c:pt idx="81">
                  <c:v>Dec-13</c:v>
                </c:pt>
                <c:pt idx="82">
                  <c:v>Jan-14</c:v>
                </c:pt>
                <c:pt idx="83">
                  <c:v>Feb-14</c:v>
                </c:pt>
                <c:pt idx="84">
                  <c:v>Mar-14</c:v>
                </c:pt>
                <c:pt idx="85">
                  <c:v>Apr-14</c:v>
                </c:pt>
                <c:pt idx="86">
                  <c:v>May-14</c:v>
                </c:pt>
                <c:pt idx="87">
                  <c:v>Jun-14</c:v>
                </c:pt>
                <c:pt idx="88">
                  <c:v>Jul-14</c:v>
                </c:pt>
                <c:pt idx="89">
                  <c:v>Aug-14</c:v>
                </c:pt>
                <c:pt idx="90">
                  <c:v>Sep-14</c:v>
                </c:pt>
                <c:pt idx="91">
                  <c:v>Oct-14</c:v>
                </c:pt>
                <c:pt idx="92">
                  <c:v>Nov-14</c:v>
                </c:pt>
                <c:pt idx="93">
                  <c:v>Dec-14</c:v>
                </c:pt>
                <c:pt idx="94">
                  <c:v>Jan-15</c:v>
                </c:pt>
                <c:pt idx="95">
                  <c:v>Feb-15</c:v>
                </c:pt>
                <c:pt idx="96">
                  <c:v>Mar-15</c:v>
                </c:pt>
                <c:pt idx="97">
                  <c:v>Apr-15</c:v>
                </c:pt>
                <c:pt idx="98">
                  <c:v>May-15</c:v>
                </c:pt>
                <c:pt idx="99">
                  <c:v>Jun-15</c:v>
                </c:pt>
                <c:pt idx="100">
                  <c:v>Jul-15</c:v>
                </c:pt>
                <c:pt idx="101">
                  <c:v>Aug-15</c:v>
                </c:pt>
                <c:pt idx="102">
                  <c:v>Sep-15</c:v>
                </c:pt>
                <c:pt idx="103">
                  <c:v>Oct-15</c:v>
                </c:pt>
                <c:pt idx="104">
                  <c:v>Nov-15</c:v>
                </c:pt>
                <c:pt idx="105">
                  <c:v>Dec-15</c:v>
                </c:pt>
                <c:pt idx="106">
                  <c:v>Jan-16</c:v>
                </c:pt>
                <c:pt idx="107">
                  <c:v>Feb-16</c:v>
                </c:pt>
                <c:pt idx="108">
                  <c:v>Mar-16</c:v>
                </c:pt>
                <c:pt idx="109">
                  <c:v>Apr-16</c:v>
                </c:pt>
                <c:pt idx="110">
                  <c:v>May-16</c:v>
                </c:pt>
                <c:pt idx="111">
                  <c:v>Jun-16</c:v>
                </c:pt>
                <c:pt idx="112">
                  <c:v>Jul-16</c:v>
                </c:pt>
                <c:pt idx="113">
                  <c:v>Aug-16</c:v>
                </c:pt>
                <c:pt idx="114">
                  <c:v>Sep-16</c:v>
                </c:pt>
                <c:pt idx="115">
                  <c:v>Oct-16</c:v>
                </c:pt>
                <c:pt idx="116">
                  <c:v>Nov-16</c:v>
                </c:pt>
                <c:pt idx="117">
                  <c:v>Dec-16</c:v>
                </c:pt>
                <c:pt idx="118">
                  <c:v>Jan-17</c:v>
                </c:pt>
                <c:pt idx="119">
                  <c:v>Feb-17</c:v>
                </c:pt>
                <c:pt idx="120">
                  <c:v>Mar-17</c:v>
                </c:pt>
                <c:pt idx="121">
                  <c:v>Apr-17</c:v>
                </c:pt>
                <c:pt idx="122">
                  <c:v>May-17</c:v>
                </c:pt>
                <c:pt idx="123">
                  <c:v>Jun-17</c:v>
                </c:pt>
                <c:pt idx="124">
                  <c:v>Jul-17</c:v>
                </c:pt>
                <c:pt idx="125">
                  <c:v>Aug-17</c:v>
                </c:pt>
                <c:pt idx="126">
                  <c:v>Sep-17</c:v>
                </c:pt>
                <c:pt idx="127">
                  <c:v>Oct-17</c:v>
                </c:pt>
                <c:pt idx="128">
                  <c:v>Nov-17</c:v>
                </c:pt>
                <c:pt idx="129">
                  <c:v>Dec-17</c:v>
                </c:pt>
                <c:pt idx="130">
                  <c:v>Jan-18</c:v>
                </c:pt>
                <c:pt idx="131">
                  <c:v>Feb-18</c:v>
                </c:pt>
                <c:pt idx="132">
                  <c:v>Mar-18</c:v>
                </c:pt>
              </c:strCache>
            </c:strRef>
          </c:cat>
          <c:val>
            <c:numRef>
              <c:f>0</c:f>
              <c:numCache>
                <c:formatCode>General</c:formatCode>
                <c:ptCount val="133"/>
                <c:pt idx="0">
                  <c:v>0.421722184574893</c:v>
                </c:pt>
                <c:pt idx="1">
                  <c:v>0.417842853770523</c:v>
                </c:pt>
                <c:pt idx="2">
                  <c:v>0.425166326592308</c:v>
                </c:pt>
                <c:pt idx="3">
                  <c:v>0.42851208352986</c:v>
                </c:pt>
                <c:pt idx="4">
                  <c:v>0.435908856252104</c:v>
                </c:pt>
                <c:pt idx="5">
                  <c:v>0.431685791842955</c:v>
                </c:pt>
                <c:pt idx="6">
                  <c:v>0.436262880431284</c:v>
                </c:pt>
                <c:pt idx="7">
                  <c:v>0.433168944390046</c:v>
                </c:pt>
                <c:pt idx="8">
                  <c:v>0.429506573177116</c:v>
                </c:pt>
                <c:pt idx="9">
                  <c:v>0.418951326598031</c:v>
                </c:pt>
                <c:pt idx="10">
                  <c:v>0.422437537452923</c:v>
                </c:pt>
                <c:pt idx="11">
                  <c:v>0.420238626127082</c:v>
                </c:pt>
                <c:pt idx="12">
                  <c:v>0.419253234241393</c:v>
                </c:pt>
                <c:pt idx="13">
                  <c:v>0.415305441670265</c:v>
                </c:pt>
                <c:pt idx="14">
                  <c:v>0.422848514427855</c:v>
                </c:pt>
                <c:pt idx="15">
                  <c:v>0.438251032388631</c:v>
                </c:pt>
                <c:pt idx="16">
                  <c:v>0.444155433221048</c:v>
                </c:pt>
                <c:pt idx="17">
                  <c:v>0.443933734498729</c:v>
                </c:pt>
                <c:pt idx="18">
                  <c:v>0.434922047887898</c:v>
                </c:pt>
                <c:pt idx="19">
                  <c:v>0.43397250050935</c:v>
                </c:pt>
                <c:pt idx="20">
                  <c:v>0.430102687224478</c:v>
                </c:pt>
                <c:pt idx="21">
                  <c:v>0.429323488400711</c:v>
                </c:pt>
                <c:pt idx="22">
                  <c:v>0.428396599185367</c:v>
                </c:pt>
                <c:pt idx="23">
                  <c:v>0.428602019312194</c:v>
                </c:pt>
                <c:pt idx="24">
                  <c:v>0.425483992121326</c:v>
                </c:pt>
                <c:pt idx="25">
                  <c:v>0.421219640164778</c:v>
                </c:pt>
                <c:pt idx="26">
                  <c:v>0.419147394722999</c:v>
                </c:pt>
                <c:pt idx="27">
                  <c:v>0.419046028959921</c:v>
                </c:pt>
                <c:pt idx="28">
                  <c:v>0.422035053258489</c:v>
                </c:pt>
                <c:pt idx="29">
                  <c:v>0.425948612251228</c:v>
                </c:pt>
                <c:pt idx="30">
                  <c:v>0.431987162405029</c:v>
                </c:pt>
                <c:pt idx="31">
                  <c:v>0.425125833924968</c:v>
                </c:pt>
                <c:pt idx="32">
                  <c:v>0.420604185113158</c:v>
                </c:pt>
                <c:pt idx="33">
                  <c:v>0.413962326751777</c:v>
                </c:pt>
                <c:pt idx="34">
                  <c:v>0.418536790691077</c:v>
                </c:pt>
                <c:pt idx="35">
                  <c:v>0.423445094248554</c:v>
                </c:pt>
                <c:pt idx="36">
                  <c:v>0.427087016302549</c:v>
                </c:pt>
                <c:pt idx="37">
                  <c:v>0.427598800201396</c:v>
                </c:pt>
                <c:pt idx="38">
                  <c:v>0.426508336002244</c:v>
                </c:pt>
                <c:pt idx="39">
                  <c:v>0.423487755815015</c:v>
                </c:pt>
                <c:pt idx="40">
                  <c:v>0.419373847721263</c:v>
                </c:pt>
                <c:pt idx="41">
                  <c:v>0.418342740484668</c:v>
                </c:pt>
                <c:pt idx="42">
                  <c:v>0.417815724262148</c:v>
                </c:pt>
                <c:pt idx="43">
                  <c:v>0.416910885527752</c:v>
                </c:pt>
                <c:pt idx="44">
                  <c:v>0.41175659069755</c:v>
                </c:pt>
                <c:pt idx="45">
                  <c:v>0.417524839081231</c:v>
                </c:pt>
                <c:pt idx="46">
                  <c:v>0.425597125748527</c:v>
                </c:pt>
                <c:pt idx="47">
                  <c:v>0.427048160186557</c:v>
                </c:pt>
                <c:pt idx="48">
                  <c:v>0.427654557185925</c:v>
                </c:pt>
                <c:pt idx="49">
                  <c:v>0.422542717865378</c:v>
                </c:pt>
                <c:pt idx="50">
                  <c:v>0.423555246695508</c:v>
                </c:pt>
                <c:pt idx="51">
                  <c:v>0.419873229474654</c:v>
                </c:pt>
                <c:pt idx="52">
                  <c:v>0.420440507407516</c:v>
                </c:pt>
                <c:pt idx="53">
                  <c:v>0.420958912237011</c:v>
                </c:pt>
                <c:pt idx="54">
                  <c:v>0.423644689093147</c:v>
                </c:pt>
                <c:pt idx="55">
                  <c:v>0.419650143151735</c:v>
                </c:pt>
                <c:pt idx="56">
                  <c:v>0.416866560687885</c:v>
                </c:pt>
                <c:pt idx="57">
                  <c:v>0.415914246017902</c:v>
                </c:pt>
                <c:pt idx="58">
                  <c:v>0.426562390112634</c:v>
                </c:pt>
                <c:pt idx="59">
                  <c:v>0.435711291542876</c:v>
                </c:pt>
                <c:pt idx="60">
                  <c:v>0.439038283846057</c:v>
                </c:pt>
                <c:pt idx="61">
                  <c:v>0.436589627856678</c:v>
                </c:pt>
                <c:pt idx="62">
                  <c:v>0.434019895449337</c:v>
                </c:pt>
                <c:pt idx="63">
                  <c:v>0.430824942169117</c:v>
                </c:pt>
                <c:pt idx="64">
                  <c:v>0.424455435381547</c:v>
                </c:pt>
                <c:pt idx="65">
                  <c:v>0.432014130444125</c:v>
                </c:pt>
                <c:pt idx="66">
                  <c:v>0.431066574463408</c:v>
                </c:pt>
                <c:pt idx="67">
                  <c:v>0.433186397029882</c:v>
                </c:pt>
                <c:pt idx="68">
                  <c:v>0.427320567064319</c:v>
                </c:pt>
                <c:pt idx="69">
                  <c:v>0.427382604458689</c:v>
                </c:pt>
                <c:pt idx="70">
                  <c:v>0.436289492555848</c:v>
                </c:pt>
                <c:pt idx="71">
                  <c:v>0.439198309684162</c:v>
                </c:pt>
                <c:pt idx="72">
                  <c:v>0.445168726303283</c:v>
                </c:pt>
                <c:pt idx="73">
                  <c:v>0.448074460761421</c:v>
                </c:pt>
                <c:pt idx="74">
                  <c:v>0.447751777771338</c:v>
                </c:pt>
                <c:pt idx="75">
                  <c:v>0.450411913136943</c:v>
                </c:pt>
                <c:pt idx="76">
                  <c:v>0.448678185195873</c:v>
                </c:pt>
                <c:pt idx="77">
                  <c:v>0.450427659243837</c:v>
                </c:pt>
                <c:pt idx="78">
                  <c:v>0.454154414304508</c:v>
                </c:pt>
                <c:pt idx="79">
                  <c:v>0.457063738635663</c:v>
                </c:pt>
                <c:pt idx="80">
                  <c:v>0.458803589376487</c:v>
                </c:pt>
                <c:pt idx="81">
                  <c:v>0.454908833393177</c:v>
                </c:pt>
                <c:pt idx="82">
                  <c:v>0.458970953306675</c:v>
                </c:pt>
                <c:pt idx="83">
                  <c:v>0.461988560568562</c:v>
                </c:pt>
                <c:pt idx="84">
                  <c:v>0.466800015938685</c:v>
                </c:pt>
                <c:pt idx="85">
                  <c:v>0.465467772992965</c:v>
                </c:pt>
                <c:pt idx="86">
                  <c:v>0.470514666730954</c:v>
                </c:pt>
                <c:pt idx="87">
                  <c:v>0.47210280677654</c:v>
                </c:pt>
                <c:pt idx="88">
                  <c:v>0.475399318692581</c:v>
                </c:pt>
                <c:pt idx="89">
                  <c:v>0.467268156593999</c:v>
                </c:pt>
                <c:pt idx="90">
                  <c:v>0.465251472622343</c:v>
                </c:pt>
                <c:pt idx="91">
                  <c:v>0.462367315475761</c:v>
                </c:pt>
                <c:pt idx="92">
                  <c:v>0.469640279127503</c:v>
                </c:pt>
                <c:pt idx="93">
                  <c:v>0.471150554251044</c:v>
                </c:pt>
                <c:pt idx="94">
                  <c:v>0.473132492364072</c:v>
                </c:pt>
                <c:pt idx="95">
                  <c:v>0.472574529077589</c:v>
                </c:pt>
                <c:pt idx="96">
                  <c:v>0.470996272949727</c:v>
                </c:pt>
                <c:pt idx="97">
                  <c:v>0.472928767788786</c:v>
                </c:pt>
                <c:pt idx="98">
                  <c:v>0.474656054738209</c:v>
                </c:pt>
                <c:pt idx="99">
                  <c:v>0.481137932935485</c:v>
                </c:pt>
                <c:pt idx="100">
                  <c:v>0.48206197469153</c:v>
                </c:pt>
                <c:pt idx="101">
                  <c:v>0.484424042952016</c:v>
                </c:pt>
                <c:pt idx="102">
                  <c:v>0.48234057048386</c:v>
                </c:pt>
                <c:pt idx="103">
                  <c:v>0.482712623782695</c:v>
                </c:pt>
                <c:pt idx="104">
                  <c:v>0.484538649835909</c:v>
                </c:pt>
                <c:pt idx="105">
                  <c:v>0.490497341401803</c:v>
                </c:pt>
                <c:pt idx="106">
                  <c:v>0.494776911937626</c:v>
                </c:pt>
                <c:pt idx="107">
                  <c:v>0.495255074753436</c:v>
                </c:pt>
                <c:pt idx="108">
                  <c:v>0.496308080202655</c:v>
                </c:pt>
                <c:pt idx="109">
                  <c:v>0.493232755122154</c:v>
                </c:pt>
                <c:pt idx="110">
                  <c:v>0.493787901716639</c:v>
                </c:pt>
                <c:pt idx="111">
                  <c:v>0.49691285914204</c:v>
                </c:pt>
                <c:pt idx="112">
                  <c:v>0.495045021072813</c:v>
                </c:pt>
                <c:pt idx="113">
                  <c:v>0.499134202439767</c:v>
                </c:pt>
                <c:pt idx="114">
                  <c:v>0.49544117599649</c:v>
                </c:pt>
                <c:pt idx="115">
                  <c:v>0.497396093953553</c:v>
                </c:pt>
                <c:pt idx="116">
                  <c:v>0.494052417018327</c:v>
                </c:pt>
                <c:pt idx="117">
                  <c:v>0.494432185725504</c:v>
                </c:pt>
                <c:pt idx="118">
                  <c:v>0.498526002186892</c:v>
                </c:pt>
                <c:pt idx="119">
                  <c:v>0.500292710477024</c:v>
                </c:pt>
                <c:pt idx="120">
                  <c:v>0.502158562828325</c:v>
                </c:pt>
                <c:pt idx="121">
                  <c:v>0.505580282882541</c:v>
                </c:pt>
                <c:pt idx="122">
                  <c:v>0.509632404052328</c:v>
                </c:pt>
                <c:pt idx="123">
                  <c:v>0.51141441850275</c:v>
                </c:pt>
                <c:pt idx="124">
                  <c:v>0.50832950124125</c:v>
                </c:pt>
                <c:pt idx="125">
                  <c:v>0.504240026518494</c:v>
                </c:pt>
                <c:pt idx="126">
                  <c:v>0.504294016463662</c:v>
                </c:pt>
                <c:pt idx="127">
                  <c:v>0.507599812129912</c:v>
                </c:pt>
                <c:pt idx="128">
                  <c:v>0.511839199444287</c:v>
                </c:pt>
                <c:pt idx="129">
                  <c:v>0.507050649824014</c:v>
                </c:pt>
                <c:pt idx="130">
                  <c:v>0.507348315317878</c:v>
                </c:pt>
                <c:pt idx="131">
                  <c:v>0.505371162384235</c:v>
                </c:pt>
                <c:pt idx="132">
                  <c:v>0.50650469893256</c:v>
                </c:pt>
              </c:numCache>
            </c:numRef>
          </c:val>
          <c:smooth val="0"/>
        </c:ser>
        <c:ser>
          <c:idx val="1"/>
          <c:order val="1"/>
          <c:tx>
            <c:strRef>
              <c:f>label 1</c:f>
              <c:strCache>
                <c:ptCount val="1"/>
                <c:pt idx="0">
                  <c:v>Informal</c:v>
                </c:pt>
              </c:strCache>
            </c:strRef>
          </c:tx>
          <c:spPr>
            <a:solidFill>
              <a:srgbClr val="c00000"/>
            </a:solidFill>
            <a:ln w="57240">
              <a:solidFill>
                <a:srgbClr val="c00000"/>
              </a:solidFill>
              <a:round/>
            </a:ln>
          </c:spPr>
          <c:marker>
            <c:symbol val="none"/>
          </c:marker>
          <c:dLbls>
            <c:dLbl>
              <c:idx val="130"/>
              <c:dLblPos val="b"/>
              <c:showLegendKey val="0"/>
              <c:showVal val="1"/>
              <c:showCatName val="0"/>
              <c:showSerName val="0"/>
              <c:showPercent val="0"/>
            </c:dLbl>
            <c:dLblPos val="b"/>
            <c:showLegendKey val="0"/>
            <c:showVal val="0"/>
            <c:showCatName val="0"/>
            <c:showSerName val="0"/>
            <c:showPercent val="0"/>
            <c:showLeaderLines val="0"/>
          </c:dLbls>
          <c:cat>
            <c:strRef>
              <c:f>categories</c:f>
              <c:strCache>
                <c:ptCount val="133"/>
                <c:pt idx="0">
                  <c:v>Mar-07</c:v>
                </c:pt>
                <c:pt idx="1">
                  <c:v>Apr-07</c:v>
                </c:pt>
                <c:pt idx="2">
                  <c:v>May-07</c:v>
                </c:pt>
                <c:pt idx="3">
                  <c:v>Jun-07</c:v>
                </c:pt>
                <c:pt idx="4">
                  <c:v>Jul-07</c:v>
                </c:pt>
                <c:pt idx="5">
                  <c:v>Aug-07</c:v>
                </c:pt>
                <c:pt idx="6">
                  <c:v>Sep-07</c:v>
                </c:pt>
                <c:pt idx="7">
                  <c:v>Oct-07</c:v>
                </c:pt>
                <c:pt idx="8">
                  <c:v>Nov-07</c:v>
                </c:pt>
                <c:pt idx="9">
                  <c:v>Dec-07</c:v>
                </c:pt>
                <c:pt idx="10">
                  <c:v>Jan-08</c:v>
                </c:pt>
                <c:pt idx="11">
                  <c:v>Feb-08</c:v>
                </c:pt>
                <c:pt idx="12">
                  <c:v>Mar-08</c:v>
                </c:pt>
                <c:pt idx="13">
                  <c:v>Apr-08</c:v>
                </c:pt>
                <c:pt idx="14">
                  <c:v>May-08</c:v>
                </c:pt>
                <c:pt idx="15">
                  <c:v>Jun-08</c:v>
                </c:pt>
                <c:pt idx="16">
                  <c:v>Jul-08</c:v>
                </c:pt>
                <c:pt idx="17">
                  <c:v>Aug-08</c:v>
                </c:pt>
                <c:pt idx="18">
                  <c:v>Sep-08</c:v>
                </c:pt>
                <c:pt idx="19">
                  <c:v>Oct-08</c:v>
                </c:pt>
                <c:pt idx="20">
                  <c:v>Nov-08</c:v>
                </c:pt>
                <c:pt idx="21">
                  <c:v>Dec-08</c:v>
                </c:pt>
                <c:pt idx="22">
                  <c:v>Jan-09</c:v>
                </c:pt>
                <c:pt idx="23">
                  <c:v>Feb-09</c:v>
                </c:pt>
                <c:pt idx="24">
                  <c:v>Mar-09</c:v>
                </c:pt>
                <c:pt idx="25">
                  <c:v>Apr-09</c:v>
                </c:pt>
                <c:pt idx="26">
                  <c:v>May-09</c:v>
                </c:pt>
                <c:pt idx="27">
                  <c:v>Jun-09</c:v>
                </c:pt>
                <c:pt idx="28">
                  <c:v>Jul-09</c:v>
                </c:pt>
                <c:pt idx="29">
                  <c:v>Aug-09</c:v>
                </c:pt>
                <c:pt idx="30">
                  <c:v>Sep-09</c:v>
                </c:pt>
                <c:pt idx="31">
                  <c:v>Oct-09</c:v>
                </c:pt>
                <c:pt idx="32">
                  <c:v>Nov-09</c:v>
                </c:pt>
                <c:pt idx="33">
                  <c:v>Dec-09</c:v>
                </c:pt>
                <c:pt idx="34">
                  <c:v>Jan-10</c:v>
                </c:pt>
                <c:pt idx="35">
                  <c:v>Feb-10</c:v>
                </c:pt>
                <c:pt idx="36">
                  <c:v>Mar-10</c:v>
                </c:pt>
                <c:pt idx="37">
                  <c:v>Apr-10</c:v>
                </c:pt>
                <c:pt idx="38">
                  <c:v>May-10</c:v>
                </c:pt>
                <c:pt idx="39">
                  <c:v>Jun-10</c:v>
                </c:pt>
                <c:pt idx="40">
                  <c:v>Jul-10</c:v>
                </c:pt>
                <c:pt idx="41">
                  <c:v>Aug-10</c:v>
                </c:pt>
                <c:pt idx="42">
                  <c:v>Sep-10</c:v>
                </c:pt>
                <c:pt idx="43">
                  <c:v>Oct-10</c:v>
                </c:pt>
                <c:pt idx="44">
                  <c:v>Nov-10</c:v>
                </c:pt>
                <c:pt idx="45">
                  <c:v>Dec-10</c:v>
                </c:pt>
                <c:pt idx="46">
                  <c:v>Jan-11</c:v>
                </c:pt>
                <c:pt idx="47">
                  <c:v>Feb-11</c:v>
                </c:pt>
                <c:pt idx="48">
                  <c:v>Mar-11</c:v>
                </c:pt>
                <c:pt idx="49">
                  <c:v>Apr-11</c:v>
                </c:pt>
                <c:pt idx="50">
                  <c:v>May-11</c:v>
                </c:pt>
                <c:pt idx="51">
                  <c:v>Jun-11</c:v>
                </c:pt>
                <c:pt idx="52">
                  <c:v>Jul-11</c:v>
                </c:pt>
                <c:pt idx="53">
                  <c:v>Aug-11</c:v>
                </c:pt>
                <c:pt idx="54">
                  <c:v>Sep-11</c:v>
                </c:pt>
                <c:pt idx="55">
                  <c:v>Oct-11</c:v>
                </c:pt>
                <c:pt idx="56">
                  <c:v>Nov-11</c:v>
                </c:pt>
                <c:pt idx="57">
                  <c:v>Dec-11</c:v>
                </c:pt>
                <c:pt idx="58">
                  <c:v>Jan-12</c:v>
                </c:pt>
                <c:pt idx="59">
                  <c:v>Feb-12</c:v>
                </c:pt>
                <c:pt idx="60">
                  <c:v>Mar-12</c:v>
                </c:pt>
                <c:pt idx="61">
                  <c:v>Apr-12</c:v>
                </c:pt>
                <c:pt idx="62">
                  <c:v>May-12</c:v>
                </c:pt>
                <c:pt idx="63">
                  <c:v>Jun-12</c:v>
                </c:pt>
                <c:pt idx="64">
                  <c:v>Jul-12</c:v>
                </c:pt>
                <c:pt idx="65">
                  <c:v>Aug-12</c:v>
                </c:pt>
                <c:pt idx="66">
                  <c:v>Sep-12</c:v>
                </c:pt>
                <c:pt idx="67">
                  <c:v>Oct-12</c:v>
                </c:pt>
                <c:pt idx="68">
                  <c:v>Nov-12</c:v>
                </c:pt>
                <c:pt idx="69">
                  <c:v>Dec-12</c:v>
                </c:pt>
                <c:pt idx="70">
                  <c:v>Jan-13</c:v>
                </c:pt>
                <c:pt idx="71">
                  <c:v>Feb-13</c:v>
                </c:pt>
                <c:pt idx="72">
                  <c:v>Mar-13</c:v>
                </c:pt>
                <c:pt idx="73">
                  <c:v>Apr-13</c:v>
                </c:pt>
                <c:pt idx="74">
                  <c:v>May-13</c:v>
                </c:pt>
                <c:pt idx="75">
                  <c:v>Jun-13</c:v>
                </c:pt>
                <c:pt idx="76">
                  <c:v>Jul-13</c:v>
                </c:pt>
                <c:pt idx="77">
                  <c:v>Aug-13</c:v>
                </c:pt>
                <c:pt idx="78">
                  <c:v>Sep-13</c:v>
                </c:pt>
                <c:pt idx="79">
                  <c:v>Oct-13</c:v>
                </c:pt>
                <c:pt idx="80">
                  <c:v>Nov-13</c:v>
                </c:pt>
                <c:pt idx="81">
                  <c:v>Dec-13</c:v>
                </c:pt>
                <c:pt idx="82">
                  <c:v>Jan-14</c:v>
                </c:pt>
                <c:pt idx="83">
                  <c:v>Feb-14</c:v>
                </c:pt>
                <c:pt idx="84">
                  <c:v>Mar-14</c:v>
                </c:pt>
                <c:pt idx="85">
                  <c:v>Apr-14</c:v>
                </c:pt>
                <c:pt idx="86">
                  <c:v>May-14</c:v>
                </c:pt>
                <c:pt idx="87">
                  <c:v>Jun-14</c:v>
                </c:pt>
                <c:pt idx="88">
                  <c:v>Jul-14</c:v>
                </c:pt>
                <c:pt idx="89">
                  <c:v>Aug-14</c:v>
                </c:pt>
                <c:pt idx="90">
                  <c:v>Sep-14</c:v>
                </c:pt>
                <c:pt idx="91">
                  <c:v>Oct-14</c:v>
                </c:pt>
                <c:pt idx="92">
                  <c:v>Nov-14</c:v>
                </c:pt>
                <c:pt idx="93">
                  <c:v>Dec-14</c:v>
                </c:pt>
                <c:pt idx="94">
                  <c:v>Jan-15</c:v>
                </c:pt>
                <c:pt idx="95">
                  <c:v>Feb-15</c:v>
                </c:pt>
                <c:pt idx="96">
                  <c:v>Mar-15</c:v>
                </c:pt>
                <c:pt idx="97">
                  <c:v>Apr-15</c:v>
                </c:pt>
                <c:pt idx="98">
                  <c:v>May-15</c:v>
                </c:pt>
                <c:pt idx="99">
                  <c:v>Jun-15</c:v>
                </c:pt>
                <c:pt idx="100">
                  <c:v>Jul-15</c:v>
                </c:pt>
                <c:pt idx="101">
                  <c:v>Aug-15</c:v>
                </c:pt>
                <c:pt idx="102">
                  <c:v>Sep-15</c:v>
                </c:pt>
                <c:pt idx="103">
                  <c:v>Oct-15</c:v>
                </c:pt>
                <c:pt idx="104">
                  <c:v>Nov-15</c:v>
                </c:pt>
                <c:pt idx="105">
                  <c:v>Dec-15</c:v>
                </c:pt>
                <c:pt idx="106">
                  <c:v>Jan-16</c:v>
                </c:pt>
                <c:pt idx="107">
                  <c:v>Feb-16</c:v>
                </c:pt>
                <c:pt idx="108">
                  <c:v>Mar-16</c:v>
                </c:pt>
                <c:pt idx="109">
                  <c:v>Apr-16</c:v>
                </c:pt>
                <c:pt idx="110">
                  <c:v>May-16</c:v>
                </c:pt>
                <c:pt idx="111">
                  <c:v>Jun-16</c:v>
                </c:pt>
                <c:pt idx="112">
                  <c:v>Jul-16</c:v>
                </c:pt>
                <c:pt idx="113">
                  <c:v>Aug-16</c:v>
                </c:pt>
                <c:pt idx="114">
                  <c:v>Sep-16</c:v>
                </c:pt>
                <c:pt idx="115">
                  <c:v>Oct-16</c:v>
                </c:pt>
                <c:pt idx="116">
                  <c:v>Nov-16</c:v>
                </c:pt>
                <c:pt idx="117">
                  <c:v>Dec-16</c:v>
                </c:pt>
                <c:pt idx="118">
                  <c:v>Jan-17</c:v>
                </c:pt>
                <c:pt idx="119">
                  <c:v>Feb-17</c:v>
                </c:pt>
                <c:pt idx="120">
                  <c:v>Mar-17</c:v>
                </c:pt>
                <c:pt idx="121">
                  <c:v>Apr-17</c:v>
                </c:pt>
                <c:pt idx="122">
                  <c:v>May-17</c:v>
                </c:pt>
                <c:pt idx="123">
                  <c:v>Jun-17</c:v>
                </c:pt>
                <c:pt idx="124">
                  <c:v>Jul-17</c:v>
                </c:pt>
                <c:pt idx="125">
                  <c:v>Aug-17</c:v>
                </c:pt>
                <c:pt idx="126">
                  <c:v>Sep-17</c:v>
                </c:pt>
                <c:pt idx="127">
                  <c:v>Oct-17</c:v>
                </c:pt>
                <c:pt idx="128">
                  <c:v>Nov-17</c:v>
                </c:pt>
                <c:pt idx="129">
                  <c:v>Dec-17</c:v>
                </c:pt>
                <c:pt idx="130">
                  <c:v>Jan-18</c:v>
                </c:pt>
                <c:pt idx="131">
                  <c:v>Feb-18</c:v>
                </c:pt>
                <c:pt idx="132">
                  <c:v>Mar-18</c:v>
                </c:pt>
              </c:strCache>
            </c:strRef>
          </c:cat>
          <c:val>
            <c:numRef>
              <c:f>1</c:f>
              <c:numCache>
                <c:formatCode>General</c:formatCode>
                <c:ptCount val="133"/>
                <c:pt idx="0">
                  <c:v>0.578277815425107</c:v>
                </c:pt>
                <c:pt idx="1">
                  <c:v>0.582157146229477</c:v>
                </c:pt>
                <c:pt idx="2">
                  <c:v>0.574833673407692</c:v>
                </c:pt>
                <c:pt idx="3">
                  <c:v>0.57148791647014</c:v>
                </c:pt>
                <c:pt idx="4">
                  <c:v>0.564091143747896</c:v>
                </c:pt>
                <c:pt idx="5">
                  <c:v>0.568314208157046</c:v>
                </c:pt>
                <c:pt idx="6">
                  <c:v>0.563737119568716</c:v>
                </c:pt>
                <c:pt idx="7">
                  <c:v>0.566831055609954</c:v>
                </c:pt>
                <c:pt idx="8">
                  <c:v>0.570493426822885</c:v>
                </c:pt>
                <c:pt idx="9">
                  <c:v>0.581048673401969</c:v>
                </c:pt>
                <c:pt idx="10">
                  <c:v>0.577562462547077</c:v>
                </c:pt>
                <c:pt idx="11">
                  <c:v>0.579761373872918</c:v>
                </c:pt>
                <c:pt idx="12">
                  <c:v>0.580746765758607</c:v>
                </c:pt>
                <c:pt idx="13">
                  <c:v>0.584694558329736</c:v>
                </c:pt>
                <c:pt idx="14">
                  <c:v>0.577151485572145</c:v>
                </c:pt>
                <c:pt idx="15">
                  <c:v>0.561748967611369</c:v>
                </c:pt>
                <c:pt idx="16">
                  <c:v>0.555844566778953</c:v>
                </c:pt>
                <c:pt idx="17">
                  <c:v>0.556066265501271</c:v>
                </c:pt>
                <c:pt idx="18">
                  <c:v>0.565077952112102</c:v>
                </c:pt>
                <c:pt idx="19">
                  <c:v>0.56602749949065</c:v>
                </c:pt>
                <c:pt idx="20">
                  <c:v>0.569897312775522</c:v>
                </c:pt>
                <c:pt idx="21">
                  <c:v>0.570676511599289</c:v>
                </c:pt>
                <c:pt idx="22">
                  <c:v>0.571603400814633</c:v>
                </c:pt>
                <c:pt idx="23">
                  <c:v>0.571397980687806</c:v>
                </c:pt>
                <c:pt idx="24">
                  <c:v>0.574516007878674</c:v>
                </c:pt>
                <c:pt idx="25">
                  <c:v>0.578780359835222</c:v>
                </c:pt>
                <c:pt idx="26">
                  <c:v>0.580852605277001</c:v>
                </c:pt>
                <c:pt idx="27">
                  <c:v>0.580953971040079</c:v>
                </c:pt>
                <c:pt idx="28">
                  <c:v>0.577964946741511</c:v>
                </c:pt>
                <c:pt idx="29">
                  <c:v>0.574051387748773</c:v>
                </c:pt>
                <c:pt idx="30">
                  <c:v>0.568012837594971</c:v>
                </c:pt>
                <c:pt idx="31">
                  <c:v>0.574874166075032</c:v>
                </c:pt>
                <c:pt idx="32">
                  <c:v>0.579395814886843</c:v>
                </c:pt>
                <c:pt idx="33">
                  <c:v>0.586037673248223</c:v>
                </c:pt>
                <c:pt idx="34">
                  <c:v>0.581463209308922</c:v>
                </c:pt>
                <c:pt idx="35">
                  <c:v>0.576554905751446</c:v>
                </c:pt>
                <c:pt idx="36">
                  <c:v>0.572912983697451</c:v>
                </c:pt>
                <c:pt idx="37">
                  <c:v>0.572401199798604</c:v>
                </c:pt>
                <c:pt idx="38">
                  <c:v>0.573491663997756</c:v>
                </c:pt>
                <c:pt idx="39">
                  <c:v>0.576512244184985</c:v>
                </c:pt>
                <c:pt idx="40">
                  <c:v>0.580626152278737</c:v>
                </c:pt>
                <c:pt idx="41">
                  <c:v>0.581657259515332</c:v>
                </c:pt>
                <c:pt idx="42">
                  <c:v>0.582184275737852</c:v>
                </c:pt>
                <c:pt idx="43">
                  <c:v>0.583089114472248</c:v>
                </c:pt>
                <c:pt idx="44">
                  <c:v>0.58824340930245</c:v>
                </c:pt>
                <c:pt idx="45">
                  <c:v>0.582475160918769</c:v>
                </c:pt>
                <c:pt idx="46">
                  <c:v>0.574402874251473</c:v>
                </c:pt>
                <c:pt idx="47">
                  <c:v>0.572951839813443</c:v>
                </c:pt>
                <c:pt idx="48">
                  <c:v>0.572345442814076</c:v>
                </c:pt>
                <c:pt idx="49">
                  <c:v>0.577457282134622</c:v>
                </c:pt>
                <c:pt idx="50">
                  <c:v>0.576444753304492</c:v>
                </c:pt>
                <c:pt idx="51">
                  <c:v>0.580126770525346</c:v>
                </c:pt>
                <c:pt idx="52">
                  <c:v>0.579559492592484</c:v>
                </c:pt>
                <c:pt idx="53">
                  <c:v>0.579041087762989</c:v>
                </c:pt>
                <c:pt idx="54">
                  <c:v>0.576355310906853</c:v>
                </c:pt>
                <c:pt idx="55">
                  <c:v>0.580349856848265</c:v>
                </c:pt>
                <c:pt idx="56">
                  <c:v>0.583133439312115</c:v>
                </c:pt>
                <c:pt idx="57">
                  <c:v>0.584085753982098</c:v>
                </c:pt>
                <c:pt idx="58">
                  <c:v>0.573437609887365</c:v>
                </c:pt>
                <c:pt idx="59">
                  <c:v>0.564288708457124</c:v>
                </c:pt>
                <c:pt idx="60">
                  <c:v>0.560961716153944</c:v>
                </c:pt>
                <c:pt idx="61">
                  <c:v>0.563410372143322</c:v>
                </c:pt>
                <c:pt idx="62">
                  <c:v>0.565980104550663</c:v>
                </c:pt>
                <c:pt idx="63">
                  <c:v>0.569175057830883</c:v>
                </c:pt>
                <c:pt idx="64">
                  <c:v>0.575544564618454</c:v>
                </c:pt>
                <c:pt idx="65">
                  <c:v>0.567985869555875</c:v>
                </c:pt>
                <c:pt idx="66">
                  <c:v>0.568933425536592</c:v>
                </c:pt>
                <c:pt idx="67">
                  <c:v>0.566813602970119</c:v>
                </c:pt>
                <c:pt idx="68">
                  <c:v>0.572679432935682</c:v>
                </c:pt>
                <c:pt idx="69">
                  <c:v>0.572617395541311</c:v>
                </c:pt>
                <c:pt idx="70">
                  <c:v>0.563710507444152</c:v>
                </c:pt>
                <c:pt idx="71">
                  <c:v>0.560801690315838</c:v>
                </c:pt>
                <c:pt idx="72">
                  <c:v>0.554831273696717</c:v>
                </c:pt>
                <c:pt idx="73">
                  <c:v>0.551925539238579</c:v>
                </c:pt>
                <c:pt idx="74">
                  <c:v>0.552248222228662</c:v>
                </c:pt>
                <c:pt idx="75">
                  <c:v>0.549588086863057</c:v>
                </c:pt>
                <c:pt idx="76">
                  <c:v>0.551321814804127</c:v>
                </c:pt>
                <c:pt idx="77">
                  <c:v>0.549572340756163</c:v>
                </c:pt>
                <c:pt idx="78">
                  <c:v>0.545845585695492</c:v>
                </c:pt>
                <c:pt idx="79">
                  <c:v>0.542936261364337</c:v>
                </c:pt>
                <c:pt idx="80">
                  <c:v>0.541196410623513</c:v>
                </c:pt>
                <c:pt idx="81">
                  <c:v>0.545091166606823</c:v>
                </c:pt>
                <c:pt idx="82">
                  <c:v>0.541029046693325</c:v>
                </c:pt>
                <c:pt idx="83">
                  <c:v>0.538011439431438</c:v>
                </c:pt>
                <c:pt idx="84">
                  <c:v>0.533199984061315</c:v>
                </c:pt>
                <c:pt idx="85">
                  <c:v>0.534532227007035</c:v>
                </c:pt>
                <c:pt idx="86">
                  <c:v>0.529485333269046</c:v>
                </c:pt>
                <c:pt idx="87">
                  <c:v>0.527897193223461</c:v>
                </c:pt>
                <c:pt idx="88">
                  <c:v>0.524600681307419</c:v>
                </c:pt>
                <c:pt idx="89">
                  <c:v>0.532731843406001</c:v>
                </c:pt>
                <c:pt idx="90">
                  <c:v>0.534748527377657</c:v>
                </c:pt>
                <c:pt idx="91">
                  <c:v>0.53763268452424</c:v>
                </c:pt>
                <c:pt idx="92">
                  <c:v>0.530359720872497</c:v>
                </c:pt>
                <c:pt idx="93">
                  <c:v>0.528849445748956</c:v>
                </c:pt>
                <c:pt idx="94">
                  <c:v>0.526867507635928</c:v>
                </c:pt>
                <c:pt idx="95">
                  <c:v>0.527425470922411</c:v>
                </c:pt>
                <c:pt idx="96">
                  <c:v>0.529003727050274</c:v>
                </c:pt>
                <c:pt idx="97">
                  <c:v>0.527071232211215</c:v>
                </c:pt>
                <c:pt idx="98">
                  <c:v>0.525343945261791</c:v>
                </c:pt>
                <c:pt idx="99">
                  <c:v>0.518862067064515</c:v>
                </c:pt>
                <c:pt idx="100">
                  <c:v>0.51793802530847</c:v>
                </c:pt>
                <c:pt idx="101">
                  <c:v>0.515575957047984</c:v>
                </c:pt>
                <c:pt idx="102">
                  <c:v>0.51765942951614</c:v>
                </c:pt>
                <c:pt idx="103">
                  <c:v>0.517287376217305</c:v>
                </c:pt>
                <c:pt idx="104">
                  <c:v>0.515461350164091</c:v>
                </c:pt>
                <c:pt idx="105">
                  <c:v>0.509502658598197</c:v>
                </c:pt>
                <c:pt idx="106">
                  <c:v>0.505223088062374</c:v>
                </c:pt>
                <c:pt idx="107">
                  <c:v>0.504744925246564</c:v>
                </c:pt>
                <c:pt idx="108">
                  <c:v>0.503691919797346</c:v>
                </c:pt>
                <c:pt idx="109">
                  <c:v>0.506767244877846</c:v>
                </c:pt>
                <c:pt idx="110">
                  <c:v>0.506212098283361</c:v>
                </c:pt>
                <c:pt idx="111">
                  <c:v>0.503087140857959</c:v>
                </c:pt>
                <c:pt idx="112">
                  <c:v>0.504954978927187</c:v>
                </c:pt>
                <c:pt idx="113">
                  <c:v>0.500865797560233</c:v>
                </c:pt>
                <c:pt idx="114">
                  <c:v>0.50455882400351</c:v>
                </c:pt>
                <c:pt idx="115">
                  <c:v>0.502603906046447</c:v>
                </c:pt>
                <c:pt idx="116">
                  <c:v>0.505947582981673</c:v>
                </c:pt>
                <c:pt idx="117">
                  <c:v>0.505567814274496</c:v>
                </c:pt>
                <c:pt idx="118">
                  <c:v>0.501473997813108</c:v>
                </c:pt>
                <c:pt idx="119">
                  <c:v>0.499707289522976</c:v>
                </c:pt>
                <c:pt idx="120">
                  <c:v>0.497841437171675</c:v>
                </c:pt>
                <c:pt idx="121">
                  <c:v>0.494419717117459</c:v>
                </c:pt>
                <c:pt idx="122">
                  <c:v>0.490367595947673</c:v>
                </c:pt>
                <c:pt idx="123">
                  <c:v>0.48858558149725</c:v>
                </c:pt>
                <c:pt idx="124">
                  <c:v>0.49167049875875</c:v>
                </c:pt>
                <c:pt idx="125">
                  <c:v>0.495759973481506</c:v>
                </c:pt>
                <c:pt idx="126">
                  <c:v>0.495705983536338</c:v>
                </c:pt>
                <c:pt idx="127">
                  <c:v>0.492400187870088</c:v>
                </c:pt>
                <c:pt idx="128">
                  <c:v>0.488160800555713</c:v>
                </c:pt>
                <c:pt idx="129">
                  <c:v>0.492949350175986</c:v>
                </c:pt>
                <c:pt idx="130">
                  <c:v>0.492651684682122</c:v>
                </c:pt>
                <c:pt idx="131">
                  <c:v>0.494628837615765</c:v>
                </c:pt>
                <c:pt idx="132">
                  <c:v>0.49349530106744</c:v>
                </c:pt>
              </c:numCache>
            </c:numRef>
          </c:val>
          <c:smooth val="0"/>
        </c:ser>
        <c:hiLowLines>
          <c:spPr>
            <a:ln>
              <a:noFill/>
            </a:ln>
          </c:spPr>
        </c:hiLowLines>
        <c:marker val="0"/>
        <c:axId val="14190462"/>
        <c:axId val="81031465"/>
      </c:lineChart>
      <c:catAx>
        <c:axId val="14190462"/>
        <c:scaling>
          <c:orientation val="minMax"/>
          <c:max val="43160"/>
          <c:min val="39142"/>
        </c:scaling>
        <c:delete val="0"/>
        <c:axPos val="b"/>
        <c:numFmt formatCode="DD/MM/YYYY" sourceLinked="1"/>
        <c:majorTickMark val="none"/>
        <c:minorTickMark val="none"/>
        <c:tickLblPos val="nextTo"/>
        <c:spPr>
          <a:ln w="6480">
            <a:solidFill>
              <a:srgbClr val="8b8b8b"/>
            </a:solidFill>
            <a:round/>
          </a:ln>
        </c:spPr>
        <c:txPr>
          <a:bodyPr/>
          <a:p>
            <a:pPr>
              <a:defRPr b="0" sz="1600" spc="-1" strike="noStrike">
                <a:solidFill>
                  <a:srgbClr val="000000"/>
                </a:solidFill>
                <a:uFill>
                  <a:solidFill>
                    <a:srgbClr val="ffffff"/>
                  </a:solidFill>
                </a:uFill>
                <a:latin typeface="Montserrat"/>
              </a:defRPr>
            </a:pPr>
          </a:p>
        </c:txPr>
        <c:crossAx val="81031465"/>
        <c:crosses val="autoZero"/>
        <c:auto val="1"/>
        <c:lblAlgn val="ctr"/>
        <c:lblOffset val="100"/>
      </c:catAx>
      <c:valAx>
        <c:axId val="81031465"/>
        <c:scaling>
          <c:orientation val="minMax"/>
          <c:max val="0.7"/>
          <c:min val="0.35"/>
        </c:scaling>
        <c:delete val="0"/>
        <c:axPos val="l"/>
        <c:numFmt formatCode="0%" sourceLinked="0"/>
        <c:majorTickMark val="none"/>
        <c:minorTickMark val="none"/>
        <c:tickLblPos val="nextTo"/>
        <c:spPr>
          <a:ln w="6480">
            <a:solidFill>
              <a:srgbClr val="8b8b8b"/>
            </a:solidFill>
            <a:round/>
          </a:ln>
        </c:spPr>
        <c:txPr>
          <a:bodyPr/>
          <a:p>
            <a:pPr>
              <a:defRPr b="0" sz="1400" spc="-1" strike="noStrike">
                <a:solidFill>
                  <a:srgbClr val="000000"/>
                </a:solidFill>
                <a:uFill>
                  <a:solidFill>
                    <a:srgbClr val="ffffff"/>
                  </a:solidFill>
                </a:uFill>
                <a:latin typeface="Montserrat"/>
              </a:defRPr>
            </a:pPr>
          </a:p>
        </c:txPr>
        <c:crossAx val="14190462"/>
        <c:crosses val="autoZero"/>
        <c:crossBetween val="midCat"/>
      </c:valAx>
      <c:spPr>
        <a:solidFill>
          <a:srgbClr val="ffffff"/>
        </a:solidFill>
        <a:ln>
          <a:noFill/>
        </a:ln>
      </c:spPr>
    </c:plotArea>
    <c:legend>
      <c:legendPos val="r"/>
      <c:layout>
        <c:manualLayout>
          <c:xMode val="edge"/>
          <c:yMode val="edge"/>
          <c:x val="0.177441844596539"/>
          <c:y val="0.916785959807926"/>
        </c:manualLayout>
      </c:layout>
      <c:overlay val="0"/>
      <c:spPr>
        <a:noFill/>
        <a:ln>
          <a:noFill/>
        </a:ln>
      </c:spPr>
    </c:legend>
    <c:plotVisOnly val="1"/>
    <c:dispBlanksAs val="gap"/>
  </c:chart>
  <c:spPr>
    <a:noFill/>
    <a:ln>
      <a:noFill/>
    </a:ln>
  </c:spPr>
</c:chartSpace>
</file>

<file path=ppt/charts/chart2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Tasas de desempleo (%) 
Nacional, mujeres y jóvenes</a:t>
            </a:r>
          </a:p>
        </c:rich>
      </c:tx>
      <c:overlay val="0"/>
    </c:title>
    <c:autoTitleDeleted val="0"/>
    <c:plotArea>
      <c:layout>
        <c:manualLayout>
          <c:layoutTarget val="inner"/>
          <c:xMode val="edge"/>
          <c:yMode val="edge"/>
          <c:x val="0.116042099617886"/>
          <c:y val="0.164228610307876"/>
          <c:w val="0.824763692431454"/>
          <c:h val="0.506973975165845"/>
        </c:manualLayout>
      </c:layout>
      <c:lineChart>
        <c:grouping val="standard"/>
        <c:varyColors val="0"/>
        <c:ser>
          <c:idx val="0"/>
          <c:order val="0"/>
          <c:tx>
            <c:strRef>
              <c:f>label 0</c:f>
              <c:strCache>
                <c:ptCount val="1"/>
                <c:pt idx="0">
                  <c:v>Nacional</c:v>
                </c:pt>
              </c:strCache>
            </c:strRef>
          </c:tx>
          <c:spPr>
            <a:solidFill>
              <a:srgbClr val="f2b200"/>
            </a:solidFill>
            <a:ln w="50760">
              <a:solidFill>
                <a:srgbClr val="f2b200"/>
              </a:solidFill>
              <a:round/>
            </a:ln>
          </c:spPr>
          <c:marker>
            <c:symbol val="none"/>
          </c:marker>
          <c:dLbls>
            <c:dLbl>
              <c:idx val="17"/>
              <c:dLblPos val="b"/>
              <c:showLegendKey val="0"/>
              <c:showVal val="1"/>
              <c:showCatName val="0"/>
              <c:showSerName val="0"/>
              <c:showPercent val="0"/>
            </c:dLbl>
            <c:dLblPos val="b"/>
            <c:showLegendKey val="0"/>
            <c:showVal val="0"/>
            <c:showCatName val="0"/>
            <c:showSerName val="0"/>
            <c:showPercent val="0"/>
            <c:showLeaderLines val="0"/>
          </c:dLbls>
          <c:cat>
            <c:strRef>
              <c:f>categories</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2018-jun</c:v>
                </c:pt>
              </c:strCache>
            </c:strRef>
          </c:cat>
          <c:val>
            <c:numRef>
              <c:f>0</c:f>
              <c:numCache>
                <c:formatCode>General</c:formatCode>
                <c:ptCount val="18"/>
                <c:pt idx="0">
                  <c:v>14.9784541779871</c:v>
                </c:pt>
                <c:pt idx="1">
                  <c:v>15.5569730048369</c:v>
                </c:pt>
                <c:pt idx="2">
                  <c:v>14.0953544599427</c:v>
                </c:pt>
                <c:pt idx="3">
                  <c:v>13.6434463500285</c:v>
                </c:pt>
                <c:pt idx="4">
                  <c:v>11.8087289939078</c:v>
                </c:pt>
                <c:pt idx="5">
                  <c:v>12.0333304571281</c:v>
                </c:pt>
                <c:pt idx="6">
                  <c:v>11.1942519391897</c:v>
                </c:pt>
                <c:pt idx="7">
                  <c:v>11.2657230977777</c:v>
                </c:pt>
                <c:pt idx="8">
                  <c:v>12.0282389405991</c:v>
                </c:pt>
                <c:pt idx="9">
                  <c:v>11.7852639969328</c:v>
                </c:pt>
                <c:pt idx="10">
                  <c:v>10.8347670942896</c:v>
                </c:pt>
                <c:pt idx="11">
                  <c:v>10.3763172142256</c:v>
                </c:pt>
                <c:pt idx="12">
                  <c:v>9.64501091133425</c:v>
                </c:pt>
                <c:pt idx="13">
                  <c:v>9.10890601126244</c:v>
                </c:pt>
                <c:pt idx="14">
                  <c:v>8.92872544770855</c:v>
                </c:pt>
                <c:pt idx="15">
                  <c:v>9.22331561233624</c:v>
                </c:pt>
                <c:pt idx="16">
                  <c:v>9.37803886871435</c:v>
                </c:pt>
                <c:pt idx="17">
                  <c:v>9.48591738796745</c:v>
                </c:pt>
              </c:numCache>
            </c:numRef>
          </c:val>
          <c:smooth val="0"/>
        </c:ser>
        <c:ser>
          <c:idx val="1"/>
          <c:order val="1"/>
          <c:tx>
            <c:strRef>
              <c:f>label 1</c:f>
              <c:strCache>
                <c:ptCount val="1"/>
                <c:pt idx="0">
                  <c:v>Mujeres</c:v>
                </c:pt>
              </c:strCache>
            </c:strRef>
          </c:tx>
          <c:spPr>
            <a:solidFill>
              <a:srgbClr val="0070c0"/>
            </a:solidFill>
            <a:ln w="50760">
              <a:solidFill>
                <a:srgbClr val="0070c0"/>
              </a:solidFill>
              <a:round/>
            </a:ln>
          </c:spPr>
          <c:marker>
            <c:symbol val="none"/>
          </c:marker>
          <c:dLbls>
            <c:dLbl>
              <c:idx val="17"/>
              <c:dLblPos val="r"/>
              <c:showLegendKey val="0"/>
              <c:showVal val="1"/>
              <c:showCatName val="0"/>
              <c:showSerName val="0"/>
              <c:showPercent val="0"/>
            </c:dLbl>
            <c:dLblPos val="r"/>
            <c:showLegendKey val="0"/>
            <c:showVal val="0"/>
            <c:showCatName val="0"/>
            <c:showSerName val="0"/>
            <c:showPercent val="0"/>
            <c:showLeaderLines val="0"/>
          </c:dLbls>
          <c:cat>
            <c:strRef>
              <c:f>categories</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2018-jun</c:v>
                </c:pt>
              </c:strCache>
            </c:strRef>
          </c:cat>
          <c:val>
            <c:numRef>
              <c:f>1</c:f>
              <c:numCache>
                <c:formatCode>General</c:formatCode>
                <c:ptCount val="18"/>
                <c:pt idx="0">
                  <c:v>19.3490625687736</c:v>
                </c:pt>
                <c:pt idx="1">
                  <c:v>19.9261542749186</c:v>
                </c:pt>
                <c:pt idx="2">
                  <c:v>18.5875706500056</c:v>
                </c:pt>
                <c:pt idx="3">
                  <c:v>17.9488719313266</c:v>
                </c:pt>
                <c:pt idx="4">
                  <c:v>15.8301840000846</c:v>
                </c:pt>
                <c:pt idx="5">
                  <c:v>16.1698164865442</c:v>
                </c:pt>
                <c:pt idx="6">
                  <c:v>14.81549822373</c:v>
                </c:pt>
                <c:pt idx="7">
                  <c:v>14.7534131523231</c:v>
                </c:pt>
                <c:pt idx="8">
                  <c:v>15.8066224584693</c:v>
                </c:pt>
                <c:pt idx="9">
                  <c:v>15.6420781967069</c:v>
                </c:pt>
                <c:pt idx="10">
                  <c:v>14.4293434116945</c:v>
                </c:pt>
                <c:pt idx="11">
                  <c:v>13.7354808492444</c:v>
                </c:pt>
                <c:pt idx="12">
                  <c:v>12.6800704242648</c:v>
                </c:pt>
                <c:pt idx="13">
                  <c:v>11.9305169977641</c:v>
                </c:pt>
                <c:pt idx="14">
                  <c:v>11.8053030822835</c:v>
                </c:pt>
                <c:pt idx="15">
                  <c:v>12.0304595353304</c:v>
                </c:pt>
                <c:pt idx="16">
                  <c:v>12.2762709920315</c:v>
                </c:pt>
                <c:pt idx="17">
                  <c:v>12.4</c:v>
                </c:pt>
              </c:numCache>
            </c:numRef>
          </c:val>
          <c:smooth val="0"/>
        </c:ser>
        <c:ser>
          <c:idx val="2"/>
          <c:order val="2"/>
          <c:tx>
            <c:strRef>
              <c:f>label 2</c:f>
              <c:strCache>
                <c:ptCount val="1"/>
                <c:pt idx="0">
                  <c:v>Jóvenes</c:v>
                </c:pt>
              </c:strCache>
            </c:strRef>
          </c:tx>
          <c:spPr>
            <a:solidFill>
              <a:srgbClr val="d13b3b"/>
            </a:solidFill>
            <a:ln w="50760">
              <a:solidFill>
                <a:srgbClr val="d13b3b"/>
              </a:solidFill>
              <a:round/>
            </a:ln>
          </c:spPr>
          <c:marker>
            <c:symbol val="none"/>
          </c:marker>
          <c:dLbls>
            <c:dLbl>
              <c:idx val="17"/>
              <c:dLblPos val="t"/>
              <c:showLegendKey val="0"/>
              <c:showVal val="1"/>
              <c:showCatName val="0"/>
              <c:showSerName val="0"/>
              <c:showPercent val="0"/>
            </c:dLbl>
            <c:dLblPos val="t"/>
            <c:showLegendKey val="0"/>
            <c:showVal val="0"/>
            <c:showCatName val="0"/>
            <c:showSerName val="0"/>
            <c:showPercent val="0"/>
            <c:showLeaderLines val="0"/>
          </c:dLbls>
          <c:cat>
            <c:strRef>
              <c:f>categories</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2018-jun</c:v>
                </c:pt>
              </c:strCache>
            </c:strRef>
          </c:cat>
          <c:val>
            <c:numRef>
              <c:f>2</c:f>
              <c:numCache>
                <c:formatCode>General</c:formatCode>
                <c:ptCount val="18"/>
                <c:pt idx="0">
                  <c:v>24.2074454680862</c:v>
                </c:pt>
                <c:pt idx="1">
                  <c:v>24.931872352204</c:v>
                </c:pt>
                <c:pt idx="2">
                  <c:v>23.302425294863</c:v>
                </c:pt>
                <c:pt idx="3">
                  <c:v>22.9214749184262</c:v>
                </c:pt>
                <c:pt idx="4">
                  <c:v>20.5249607720446</c:v>
                </c:pt>
                <c:pt idx="5">
                  <c:v>20.320691149604</c:v>
                </c:pt>
                <c:pt idx="6">
                  <c:v>18.8939183471241</c:v>
                </c:pt>
                <c:pt idx="7">
                  <c:v>19.4603277101829</c:v>
                </c:pt>
                <c:pt idx="8">
                  <c:v>20.1134125941794</c:v>
                </c:pt>
                <c:pt idx="9">
                  <c:v>19.9643862780079</c:v>
                </c:pt>
                <c:pt idx="10">
                  <c:v>18.6343304894606</c:v>
                </c:pt>
                <c:pt idx="11">
                  <c:v>17.7279359573366</c:v>
                </c:pt>
                <c:pt idx="12">
                  <c:v>16.4171930222606</c:v>
                </c:pt>
                <c:pt idx="13">
                  <c:v>15.8422548944522</c:v>
                </c:pt>
                <c:pt idx="14">
                  <c:v>15.186335724813</c:v>
                </c:pt>
                <c:pt idx="15">
                  <c:v>15.8766374624683</c:v>
                </c:pt>
                <c:pt idx="16">
                  <c:v>16.0627028368833</c:v>
                </c:pt>
                <c:pt idx="17">
                  <c:v>16.4</c:v>
                </c:pt>
              </c:numCache>
            </c:numRef>
          </c:val>
          <c:smooth val="0"/>
        </c:ser>
        <c:hiLowLines>
          <c:spPr>
            <a:ln>
              <a:noFill/>
            </a:ln>
          </c:spPr>
        </c:hiLowLines>
        <c:marker val="0"/>
        <c:axId val="49232854"/>
        <c:axId val="32772609"/>
      </c:lineChart>
      <c:catAx>
        <c:axId val="49232854"/>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32772609"/>
        <c:crosses val="autoZero"/>
        <c:auto val="1"/>
        <c:lblAlgn val="ctr"/>
        <c:lblOffset val="100"/>
      </c:catAx>
      <c:valAx>
        <c:axId val="32772609"/>
        <c:scaling>
          <c:orientation val="minMax"/>
        </c:scaling>
        <c:delete val="0"/>
        <c:axPos val="l"/>
        <c:numFmt formatCode="#,##0.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49232854"/>
        <c:crosses val="autoZero"/>
        <c:crossBetween val="midCat"/>
      </c:valAx>
      <c:spPr>
        <a:noFill/>
        <a:ln>
          <a:noFill/>
        </a:ln>
      </c:spPr>
    </c:plotArea>
    <c:legend>
      <c:legendPos val="b"/>
      <c:layout>
        <c:manualLayout>
          <c:xMode val="edge"/>
          <c:yMode val="edge"/>
          <c:x val="0.103676236301603"/>
          <c:y val="0.904191463611074"/>
        </c:manualLayout>
      </c:layout>
      <c:overlay val="0"/>
      <c:spPr>
        <a:noFill/>
        <a:ln>
          <a:noFill/>
        </a:ln>
      </c:spPr>
    </c:legend>
    <c:plotVisOnly val="1"/>
    <c:dispBlanksAs val="gap"/>
  </c:chart>
  <c:spPr>
    <a:noFill/>
    <a:ln>
      <a:noFill/>
    </a:ln>
  </c:spPr>
</c:chartSpace>
</file>

<file path=ppt/charts/chart2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Tasa de subempleo objetivo y % de cuenta propia</a:t>
            </a:r>
          </a:p>
        </c:rich>
      </c:tx>
      <c:overlay val="0"/>
    </c:title>
    <c:autoTitleDeleted val="0"/>
    <c:plotArea>
      <c:layout>
        <c:manualLayout>
          <c:layoutTarget val="inner"/>
          <c:xMode val="edge"/>
          <c:yMode val="edge"/>
          <c:x val="0.104395604395604"/>
          <c:y val="0.163037931621024"/>
          <c:w val="0.793367346938776"/>
          <c:h val="0.463003912229971"/>
        </c:manualLayout>
      </c:layout>
      <c:lineChart>
        <c:grouping val="standard"/>
        <c:varyColors val="0"/>
        <c:ser>
          <c:idx val="0"/>
          <c:order val="0"/>
          <c:spPr>
            <a:solidFill>
              <a:srgbClr val="0070c0"/>
            </a:solidFill>
            <a:ln w="28440">
              <a:solidFill>
                <a:srgbClr val="0070c0"/>
              </a:solidFill>
              <a:round/>
            </a:ln>
          </c:spPr>
          <c:marker>
            <c:symbol val="circle"/>
            <c:size val="5"/>
            <c:spPr>
              <a:solidFill>
                <a:srgbClr val="0070c0"/>
              </a:solidFill>
            </c:spPr>
          </c:marker>
          <c:cat>
            <c:strRef>
              <c:f>categories</c:f>
              <c:strCache>
                <c:ptCount val="9"/>
                <c:pt idx="0">
                  <c:v>2010</c:v>
                </c:pt>
                <c:pt idx="1">
                  <c:v>2011</c:v>
                </c:pt>
                <c:pt idx="2">
                  <c:v>2012</c:v>
                </c:pt>
                <c:pt idx="3">
                  <c:v>2013</c:v>
                </c:pt>
                <c:pt idx="4">
                  <c:v>2014</c:v>
                </c:pt>
                <c:pt idx="5">
                  <c:v>2015</c:v>
                </c:pt>
                <c:pt idx="6">
                  <c:v>2016</c:v>
                </c:pt>
                <c:pt idx="7">
                  <c:v>2017</c:v>
                </c:pt>
                <c:pt idx="8">
                  <c:v>2018-jun</c:v>
                </c:pt>
              </c:strCache>
            </c:strRef>
          </c:cat>
          <c:smooth val="0"/>
        </c:ser>
        <c:ser>
          <c:idx val="1"/>
          <c:order val="1"/>
          <c:tx>
            <c:strRef>
              <c:f>label 0</c:f>
              <c:strCache>
                <c:ptCount val="1"/>
                <c:pt idx="0">
                  <c:v>Cuenta Propia</c:v>
                </c:pt>
              </c:strCache>
            </c:strRef>
          </c:tx>
          <c:spPr>
            <a:solidFill>
              <a:srgbClr val="0070c0"/>
            </a:solidFill>
            <a:ln w="50760">
              <a:solidFill>
                <a:srgbClr val="0070c0"/>
              </a:solidFill>
              <a:round/>
            </a:ln>
          </c:spPr>
          <c:marker>
            <c:symbol val="none"/>
          </c:marker>
          <c:dLbls>
            <c:dLbl>
              <c:idx val="8"/>
              <c:dLblPos val="t"/>
              <c:showLegendKey val="0"/>
              <c:showVal val="1"/>
              <c:showCatName val="0"/>
              <c:showSerName val="0"/>
              <c:showPercent val="0"/>
            </c:dLbl>
            <c:dLblPos val="t"/>
            <c:showLegendKey val="0"/>
            <c:showVal val="0"/>
            <c:showCatName val="0"/>
            <c:showSerName val="0"/>
            <c:showPercent val="0"/>
            <c:showLeaderLines val="0"/>
          </c:dLbls>
          <c:cat>
            <c:strRef>
              <c:f>categories</c:f>
              <c:strCache>
                <c:ptCount val="9"/>
                <c:pt idx="0">
                  <c:v>2010</c:v>
                </c:pt>
                <c:pt idx="1">
                  <c:v>2011</c:v>
                </c:pt>
                <c:pt idx="2">
                  <c:v>2012</c:v>
                </c:pt>
                <c:pt idx="3">
                  <c:v>2013</c:v>
                </c:pt>
                <c:pt idx="4">
                  <c:v>2014</c:v>
                </c:pt>
                <c:pt idx="5">
                  <c:v>2015</c:v>
                </c:pt>
                <c:pt idx="6">
                  <c:v>2016</c:v>
                </c:pt>
                <c:pt idx="7">
                  <c:v>2017</c:v>
                </c:pt>
                <c:pt idx="8">
                  <c:v>2018-jun</c:v>
                </c:pt>
              </c:strCache>
            </c:strRef>
          </c:cat>
          <c:val>
            <c:numRef>
              <c:f>0</c:f>
              <c:numCache>
                <c:formatCode>General</c:formatCode>
                <c:ptCount val="9"/>
                <c:pt idx="0">
                  <c:v>43.2762505461163</c:v>
                </c:pt>
                <c:pt idx="1">
                  <c:v>43.6335753489017</c:v>
                </c:pt>
                <c:pt idx="2">
                  <c:v>42.9217751611753</c:v>
                </c:pt>
                <c:pt idx="3">
                  <c:v>42.766969299792</c:v>
                </c:pt>
                <c:pt idx="4">
                  <c:v>42.6133047949016</c:v>
                </c:pt>
                <c:pt idx="5">
                  <c:v>42.4430416223413</c:v>
                </c:pt>
                <c:pt idx="6">
                  <c:v>43.1391073590655</c:v>
                </c:pt>
                <c:pt idx="7">
                  <c:v>43.0876150283015</c:v>
                </c:pt>
                <c:pt idx="8">
                  <c:v>43.1451632625601</c:v>
                </c:pt>
              </c:numCache>
            </c:numRef>
          </c:val>
          <c:smooth val="0"/>
        </c:ser>
        <c:hiLowLines>
          <c:spPr>
            <a:ln>
              <a:noFill/>
            </a:ln>
          </c:spPr>
        </c:hiLowLines>
        <c:marker val="1"/>
        <c:axId val="3490060"/>
        <c:axId val="86218541"/>
      </c:lineChart>
      <c:lineChart>
        <c:grouping val="standard"/>
        <c:varyColors val="0"/>
        <c:ser>
          <c:idx val="2"/>
          <c:order val="2"/>
          <c:tx>
            <c:strRef>
              <c:f>label 1</c:f>
              <c:strCache>
                <c:ptCount val="1"/>
                <c:pt idx="0">
                  <c:v>Subempleo Objetivo</c:v>
                </c:pt>
              </c:strCache>
            </c:strRef>
          </c:tx>
          <c:spPr>
            <a:solidFill>
              <a:srgbClr val="d13b3b"/>
            </a:solidFill>
            <a:ln w="50760">
              <a:solidFill>
                <a:srgbClr val="d13b3b"/>
              </a:solidFill>
              <a:round/>
            </a:ln>
          </c:spPr>
          <c:marker>
            <c:symbol val="none"/>
          </c:marker>
          <c:dLbls>
            <c:dLbl>
              <c:idx val="8"/>
              <c:dLblPos val="b"/>
              <c:showLegendKey val="0"/>
              <c:showVal val="1"/>
              <c:showCatName val="0"/>
              <c:showSerName val="0"/>
              <c:showPercent val="0"/>
            </c:dLbl>
            <c:dLblPos val="b"/>
            <c:showLegendKey val="0"/>
            <c:showVal val="0"/>
            <c:showCatName val="0"/>
            <c:showSerName val="0"/>
            <c:showPercent val="0"/>
            <c:showLeaderLines val="0"/>
          </c:dLbls>
          <c:cat>
            <c:strRef>
              <c:f>categories</c:f>
              <c:strCache>
                <c:ptCount val="9"/>
                <c:pt idx="0">
                  <c:v>2010</c:v>
                </c:pt>
                <c:pt idx="1">
                  <c:v>2011</c:v>
                </c:pt>
                <c:pt idx="2">
                  <c:v>2012</c:v>
                </c:pt>
                <c:pt idx="3">
                  <c:v>2013</c:v>
                </c:pt>
                <c:pt idx="4">
                  <c:v>2014</c:v>
                </c:pt>
                <c:pt idx="5">
                  <c:v>2015</c:v>
                </c:pt>
                <c:pt idx="6">
                  <c:v>2016</c:v>
                </c:pt>
                <c:pt idx="7">
                  <c:v>2017</c:v>
                </c:pt>
                <c:pt idx="8">
                  <c:v>2018-jun</c:v>
                </c:pt>
              </c:strCache>
            </c:strRef>
          </c:cat>
          <c:val>
            <c:numRef>
              <c:f>1</c:f>
              <c:numCache>
                <c:formatCode>General</c:formatCode>
                <c:ptCount val="9"/>
                <c:pt idx="0">
                  <c:v>11.6837716964642</c:v>
                </c:pt>
                <c:pt idx="1">
                  <c:v>11.4511727673797</c:v>
                </c:pt>
                <c:pt idx="2">
                  <c:v>10.5589358010709</c:v>
                </c:pt>
                <c:pt idx="3">
                  <c:v>10.4219528881646</c:v>
                </c:pt>
                <c:pt idx="4">
                  <c:v>9.76933788926254</c:v>
                </c:pt>
                <c:pt idx="5">
                  <c:v>10.1964251669911</c:v>
                </c:pt>
                <c:pt idx="6">
                  <c:v>8.98018087709893</c:v>
                </c:pt>
                <c:pt idx="7">
                  <c:v>8.98046089725812</c:v>
                </c:pt>
                <c:pt idx="8">
                  <c:v>9.6</c:v>
                </c:pt>
              </c:numCache>
            </c:numRef>
          </c:val>
          <c:smooth val="0"/>
        </c:ser>
        <c:hiLowLines>
          <c:spPr>
            <a:ln>
              <a:noFill/>
            </a:ln>
          </c:spPr>
        </c:hiLowLines>
        <c:marker val="1"/>
        <c:axId val="18813094"/>
        <c:axId val="66680591"/>
      </c:lineChart>
      <c:catAx>
        <c:axId val="3490060"/>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86218541"/>
        <c:crosses val="autoZero"/>
        <c:auto val="1"/>
        <c:lblAlgn val="ctr"/>
        <c:lblOffset val="100"/>
      </c:catAx>
      <c:valAx>
        <c:axId val="86218541"/>
        <c:scaling>
          <c:orientation val="minMax"/>
        </c:scaling>
        <c:delete val="0"/>
        <c:axPos val="l"/>
        <c:numFmt formatCode="0.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3490060"/>
        <c:crosses val="autoZero"/>
        <c:crossBetween val="midCat"/>
        <c:majorUnit val="0.4"/>
      </c:valAx>
      <c:catAx>
        <c:axId val="18813094"/>
        <c:scaling>
          <c:orientation val="minMax"/>
        </c:scaling>
        <c:delete val="1"/>
        <c:axPos val="t"/>
        <c:numFmt formatCode="DD/MM/YYYY" sourceLinked="1"/>
        <c:majorTickMark val="out"/>
        <c:minorTickMark val="none"/>
        <c:tickLblPos val="nextTo"/>
        <c:spPr>
          <a:ln w="6480">
            <a:solidFill>
              <a:srgbClr val="8b8b8b"/>
            </a:solidFill>
            <a:round/>
          </a:ln>
        </c:spPr>
        <c:txPr>
          <a:bodyPr/>
          <a:p>
            <a:pPr>
              <a:defRPr b="0" sz="1800" spc="-1" strike="noStrike">
                <a:solidFill>
                  <a:srgbClr val="000000"/>
                </a:solidFill>
                <a:uFill>
                  <a:solidFill>
                    <a:srgbClr val="ffffff"/>
                  </a:solidFill>
                </a:uFill>
                <a:latin typeface="Montserrat"/>
              </a:defRPr>
            </a:pPr>
          </a:p>
        </c:txPr>
        <c:crossAx val="66680591"/>
        <c:crosses val="autoZero"/>
        <c:auto val="1"/>
        <c:lblAlgn val="ctr"/>
        <c:lblOffset val="100"/>
      </c:catAx>
      <c:valAx>
        <c:axId val="66680591"/>
        <c:scaling>
          <c:orientation val="minMax"/>
          <c:min val="6"/>
        </c:scaling>
        <c:delete val="0"/>
        <c:axPos val="r"/>
        <c:numFmt formatCode="0.0" sourceLinked="0"/>
        <c:majorTickMark val="out"/>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18813094"/>
        <c:crosses val="max"/>
        <c:crossBetween val="midCat"/>
      </c:valAx>
      <c:spPr>
        <a:noFill/>
        <a:ln>
          <a:noFill/>
        </a:ln>
      </c:spPr>
    </c:plotArea>
    <c:legend>
      <c:legendPos val="b"/>
      <c:layout>
        <c:manualLayout>
          <c:xMode val="edge"/>
          <c:yMode val="edge"/>
          <c:x val="0.0273078845926375"/>
          <c:y val="0.898816644649435"/>
        </c:manualLayout>
      </c:layout>
      <c:overlay val="0"/>
      <c:spPr>
        <a:noFill/>
        <a:ln>
          <a:noFill/>
        </a:ln>
      </c:spPr>
    </c:legend>
    <c:plotVisOnly val="1"/>
    <c:dispBlanksAs val="gap"/>
  </c:chart>
  <c:spPr>
    <a:noFill/>
    <a:ln>
      <a:noFill/>
    </a:ln>
  </c:spPr>
</c:chartSpace>
</file>

<file path=ppt/charts/chart2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Costos carga contenerizada Barranquilla-Bogotá</a:t>
            </a:r>
          </a:p>
        </c:rich>
      </c:tx>
      <c:layout>
        <c:manualLayout>
          <c:xMode val="edge"/>
          <c:yMode val="edge"/>
          <c:x val="0.211192645754375"/>
          <c:y val="0"/>
        </c:manualLayout>
      </c:layout>
      <c:overlay val="0"/>
    </c:title>
    <c:autoTitleDeleted val="0"/>
    <c:plotArea>
      <c:layout>
        <c:manualLayout>
          <c:layoutTarget val="inner"/>
          <c:xMode val="edge"/>
          <c:yMode val="edge"/>
          <c:x val="0.224739940327393"/>
          <c:y val="0.187604102743929"/>
          <c:w val="0.677042174018224"/>
          <c:h val="0.390023669676514"/>
        </c:manualLayout>
      </c:layout>
      <c:scatterChart>
        <c:scatterStyle val="lineMarker"/>
        <c:varyColors val="0"/>
        <c:ser>
          <c:idx val="0"/>
          <c:order val="0"/>
          <c:tx>
            <c:strRef>
              <c:f>label 0</c:f>
              <c:strCache>
                <c:ptCount val="1"/>
                <c:pt idx="0">
                  <c:v>Modo fluvial</c:v>
                </c:pt>
              </c:strCache>
            </c:strRef>
          </c:tx>
          <c:spPr>
            <a:solidFill>
              <a:srgbClr val="a4091f"/>
            </a:solidFill>
            <a:ln w="50760">
              <a:solidFill>
                <a:srgbClr val="a4091f"/>
              </a:solidFill>
              <a:round/>
            </a:ln>
          </c:spPr>
          <c:marker>
            <c:symbol val="circle"/>
            <c:size val="6"/>
            <c:spPr>
              <a:solidFill>
                <a:srgbClr val="a4091f"/>
              </a:solidFill>
            </c:spPr>
          </c:marker>
          <c:dLbls>
            <c:dLblPos val="r"/>
            <c:showLegendKey val="0"/>
            <c:showVal val="0"/>
            <c:showCatName val="0"/>
            <c:showSerName val="0"/>
            <c:showPercent val="0"/>
            <c:showLeaderLines val="0"/>
          </c:dLbls>
          <c:xVal>
            <c:numRef>
              <c:f>1</c:f>
              <c:numCache>
                <c:formatCode>General</c:formatCode>
                <c:ptCount val="8"/>
                <c:pt idx="0">
                  <c:v>0</c:v>
                </c:pt>
                <c:pt idx="1">
                  <c:v>200</c:v>
                </c:pt>
                <c:pt idx="2">
                  <c:v>400</c:v>
                </c:pt>
                <c:pt idx="3">
                  <c:v>600</c:v>
                </c:pt>
                <c:pt idx="4">
                  <c:v>800</c:v>
                </c:pt>
                <c:pt idx="5">
                  <c:v>850</c:v>
                </c:pt>
                <c:pt idx="6">
                  <c:v>950</c:v>
                </c:pt>
                <c:pt idx="7">
                  <c:v>1000</c:v>
                </c:pt>
              </c:numCache>
            </c:numRef>
          </c:xVal>
          <c:yVal>
            <c:numRef>
              <c:f>0</c:f>
              <c:numCache>
                <c:formatCode>General</c:formatCode>
                <c:ptCount val="8"/>
                <c:pt idx="0">
                  <c:v>0</c:v>
                </c:pt>
                <c:pt idx="1">
                  <c:v>100</c:v>
                </c:pt>
                <c:pt idx="2">
                  <c:v>200</c:v>
                </c:pt>
                <c:pt idx="3">
                  <c:v>300</c:v>
                </c:pt>
                <c:pt idx="4">
                  <c:v>400</c:v>
                </c:pt>
                <c:pt idx="5">
                  <c:v>425</c:v>
                </c:pt>
                <c:pt idx="6">
                  <c:v>0</c:v>
                </c:pt>
                <c:pt idx="7">
                  <c:v>0</c:v>
                </c:pt>
              </c:numCache>
            </c:numRef>
          </c:yVal>
          <c:smooth val="0"/>
        </c:ser>
        <c:ser>
          <c:idx val="1"/>
          <c:order val="1"/>
          <c:tx>
            <c:strRef>
              <c:f>label 2</c:f>
              <c:strCache>
                <c:ptCount val="1"/>
                <c:pt idx="0">
                  <c:v>Modo carretero</c:v>
                </c:pt>
              </c:strCache>
            </c:strRef>
          </c:tx>
          <c:spPr>
            <a:solidFill>
              <a:srgbClr val="0070c0"/>
            </a:solidFill>
            <a:ln w="50760">
              <a:solidFill>
                <a:srgbClr val="0070c0"/>
              </a:solidFill>
              <a:round/>
            </a:ln>
          </c:spPr>
          <c:marker>
            <c:symbol val="circle"/>
            <c:size val="6"/>
            <c:spPr>
              <a:solidFill>
                <a:srgbClr val="0070c0"/>
              </a:solidFill>
            </c:spPr>
          </c:marker>
          <c:dLbls>
            <c:dLbl>
              <c:idx val="0"/>
              <c:dLblPos val="t"/>
              <c:showLegendKey val="1"/>
              <c:showVal val="1"/>
              <c:showCatName val="1"/>
              <c:showSerName val="0"/>
              <c:showPercent val="0"/>
            </c:dLbl>
            <c:dLbl>
              <c:idx val="1"/>
              <c:dLblPos val="t"/>
              <c:showLegendKey val="1"/>
              <c:showVal val="1"/>
              <c:showCatName val="1"/>
              <c:showSerName val="0"/>
              <c:showPercent val="0"/>
            </c:dLbl>
            <c:dLbl>
              <c:idx val="2"/>
              <c:dLblPos val="t"/>
              <c:showLegendKey val="1"/>
              <c:showVal val="1"/>
              <c:showCatName val="1"/>
              <c:showSerName val="0"/>
              <c:showPercent val="0"/>
            </c:dLbl>
            <c:dLbl>
              <c:idx val="3"/>
              <c:dLblPos val="t"/>
              <c:showLegendKey val="1"/>
              <c:showVal val="1"/>
              <c:showCatName val="1"/>
              <c:showSerName val="0"/>
              <c:showPercent val="0"/>
            </c:dLbl>
            <c:dLbl>
              <c:idx val="4"/>
              <c:dLblPos val="t"/>
              <c:showLegendKey val="1"/>
              <c:showVal val="1"/>
              <c:showCatName val="1"/>
              <c:showSerName val="0"/>
              <c:showPercent val="0"/>
            </c:dLbl>
            <c:dLbl>
              <c:idx val="5"/>
              <c:dLblPos val="t"/>
              <c:showLegendKey val="1"/>
              <c:showVal val="1"/>
              <c:showCatName val="1"/>
              <c:showSerName val="0"/>
              <c:showPercent val="0"/>
            </c:dLbl>
            <c:dLbl>
              <c:idx val="6"/>
              <c:dLblPos val="t"/>
              <c:showLegendKey val="1"/>
              <c:showVal val="1"/>
              <c:showCatName val="1"/>
              <c:showSerName val="0"/>
              <c:showPercent val="0"/>
            </c:dLbl>
            <c:dLblPos val="t"/>
            <c:showLegendKey val="0"/>
            <c:showVal val="1"/>
            <c:showCatName val="0"/>
            <c:showSerName val="0"/>
            <c:showPercent val="0"/>
            <c:showLeaderLines val="0"/>
          </c:dLbls>
          <c:xVal>
            <c:numRef>
              <c:f>3</c:f>
              <c:numCache>
                <c:formatCode>General</c:formatCode>
                <c:ptCount val="8"/>
                <c:pt idx="0">
                  <c:v>0</c:v>
                </c:pt>
                <c:pt idx="1">
                  <c:v>200</c:v>
                </c:pt>
                <c:pt idx="2">
                  <c:v>400</c:v>
                </c:pt>
                <c:pt idx="3">
                  <c:v>600</c:v>
                </c:pt>
                <c:pt idx="4">
                  <c:v>800</c:v>
                </c:pt>
                <c:pt idx="5">
                  <c:v>850</c:v>
                </c:pt>
                <c:pt idx="6">
                  <c:v>950</c:v>
                </c:pt>
                <c:pt idx="7">
                  <c:v>1000</c:v>
                </c:pt>
              </c:numCache>
            </c:numRef>
          </c:xVal>
          <c:yVal>
            <c:numRef>
              <c:f>2</c:f>
              <c:numCache>
                <c:formatCode>General</c:formatCode>
                <c:ptCount val="8"/>
                <c:pt idx="0">
                  <c:v>0</c:v>
                </c:pt>
                <c:pt idx="1">
                  <c:v>520</c:v>
                </c:pt>
                <c:pt idx="2">
                  <c:v>1040</c:v>
                </c:pt>
                <c:pt idx="3">
                  <c:v>1560</c:v>
                </c:pt>
                <c:pt idx="4">
                  <c:v>2080</c:v>
                </c:pt>
                <c:pt idx="5">
                  <c:v>2210</c:v>
                </c:pt>
                <c:pt idx="6">
                  <c:v>2470</c:v>
                </c:pt>
                <c:pt idx="7">
                  <c:v>2600</c:v>
                </c:pt>
              </c:numCache>
            </c:numRef>
          </c:yVal>
          <c:smooth val="0"/>
        </c:ser>
        <c:ser>
          <c:idx val="2"/>
          <c:order val="2"/>
          <c:tx>
            <c:strRef>
              <c:f>label 4</c:f>
              <c:strCache>
                <c:ptCount val="1"/>
                <c:pt idx="0">
                  <c:v>Modo carretero enlace</c:v>
                </c:pt>
              </c:strCache>
            </c:strRef>
          </c:tx>
          <c:spPr>
            <a:solidFill>
              <a:srgbClr val="f2b200"/>
            </a:solidFill>
            <a:ln w="50760">
              <a:solidFill>
                <a:srgbClr val="f2b200"/>
              </a:solidFill>
              <a:round/>
            </a:ln>
          </c:spPr>
          <c:marker>
            <c:symbol val="circle"/>
            <c:size val="6"/>
            <c:spPr>
              <a:solidFill>
                <a:srgbClr val="f2b200"/>
              </a:solidFill>
            </c:spPr>
          </c:marker>
          <c:dLbls>
            <c:dLbl>
              <c:idx val="5"/>
              <c:dLblPos val="t"/>
              <c:showLegendKey val="1"/>
              <c:showVal val="1"/>
              <c:showCatName val="1"/>
              <c:showSerName val="0"/>
              <c:showPercent val="0"/>
            </c:dLbl>
            <c:dLbl>
              <c:idx val="6"/>
              <c:dLblPos val="t"/>
              <c:showLegendKey val="1"/>
              <c:showVal val="1"/>
              <c:showCatName val="1"/>
              <c:showSerName val="0"/>
              <c:showPercent val="0"/>
            </c:dLbl>
            <c:dLblPos val="t"/>
            <c:showLegendKey val="0"/>
            <c:showVal val="1"/>
            <c:showCatName val="0"/>
            <c:showSerName val="0"/>
            <c:showPercent val="0"/>
            <c:showLeaderLines val="0"/>
          </c:dLbls>
          <c:xVal>
            <c:numRef>
              <c:f>5</c:f>
              <c:numCache>
                <c:formatCode>General</c:formatCode>
                <c:ptCount val="8"/>
                <c:pt idx="0">
                  <c:v>0</c:v>
                </c:pt>
                <c:pt idx="1">
                  <c:v>200</c:v>
                </c:pt>
                <c:pt idx="2">
                  <c:v>400</c:v>
                </c:pt>
                <c:pt idx="3">
                  <c:v>600</c:v>
                </c:pt>
                <c:pt idx="4">
                  <c:v>800</c:v>
                </c:pt>
                <c:pt idx="5">
                  <c:v>850</c:v>
                </c:pt>
                <c:pt idx="6">
                  <c:v>950</c:v>
                </c:pt>
                <c:pt idx="7">
                  <c:v>1000</c:v>
                </c:pt>
              </c:numCache>
            </c:numRef>
          </c:xVal>
          <c:yVal>
            <c:numRef>
              <c:f>4</c:f>
              <c:numCache>
                <c:formatCode>General</c:formatCode>
                <c:ptCount val="8"/>
                <c:pt idx="0">
                  <c:v>0</c:v>
                </c:pt>
                <c:pt idx="1">
                  <c:v>0</c:v>
                </c:pt>
                <c:pt idx="2">
                  <c:v>0</c:v>
                </c:pt>
                <c:pt idx="3">
                  <c:v>0</c:v>
                </c:pt>
                <c:pt idx="4">
                  <c:v>0</c:v>
                </c:pt>
                <c:pt idx="5">
                  <c:v>490</c:v>
                </c:pt>
                <c:pt idx="6">
                  <c:v>710</c:v>
                </c:pt>
                <c:pt idx="7">
                  <c:v>830</c:v>
                </c:pt>
              </c:numCache>
            </c:numRef>
          </c:yVal>
          <c:smooth val="0"/>
        </c:ser>
        <c:axId val="16335148"/>
        <c:axId val="97151663"/>
      </c:scatterChart>
      <c:valAx>
        <c:axId val="16335148"/>
        <c:scaling>
          <c:orientation val="minMax"/>
          <c:max val="1000"/>
        </c:scaling>
        <c:delete val="0"/>
        <c:axPos val="b"/>
        <c:title>
          <c:tx>
            <c:rich>
              <a:bodyPr rot="0"/>
              <a:lstStyle/>
              <a:p>
                <a:pPr>
                  <a:defRPr b="0" sz="1600" spc="-1" strike="noStrike">
                    <a:solidFill>
                      <a:srgbClr val="000000"/>
                    </a:solidFill>
                    <a:uFill>
                      <a:solidFill>
                        <a:srgbClr val="ffffff"/>
                      </a:solidFill>
                    </a:uFill>
                    <a:latin typeface="Montserrat"/>
                  </a:defRPr>
                </a:pPr>
                <a:r>
                  <a:rPr b="0" sz="1600" spc="-1" strike="noStrike">
                    <a:solidFill>
                      <a:srgbClr val="000000"/>
                    </a:solidFill>
                    <a:uFill>
                      <a:solidFill>
                        <a:srgbClr val="ffffff"/>
                      </a:solidFill>
                    </a:uFill>
                    <a:latin typeface="Montserrat"/>
                  </a:rPr>
                  <a:t>Longitud del trayecto (Km)</a:t>
                </a:r>
              </a:p>
            </c:rich>
          </c:tx>
          <c:overlay val="0"/>
        </c:title>
        <c:numFmt formatCode="General" sourceLinked="0"/>
        <c:majorTickMark val="none"/>
        <c:minorTickMark val="none"/>
        <c:tickLblPos val="nextTo"/>
        <c:spPr>
          <a:ln w="6480">
            <a:solidFill>
              <a:srgbClr val="bfbfbf"/>
            </a:solidFill>
            <a:round/>
          </a:ln>
        </c:spPr>
        <c:txPr>
          <a:bodyPr/>
          <a:p>
            <a:pPr>
              <a:defRPr b="0" sz="1800" spc="-1" strike="noStrike">
                <a:solidFill>
                  <a:srgbClr val="000000"/>
                </a:solidFill>
                <a:uFill>
                  <a:solidFill>
                    <a:srgbClr val="ffffff"/>
                  </a:solidFill>
                </a:uFill>
                <a:latin typeface="Montserrat"/>
              </a:defRPr>
            </a:pPr>
          </a:p>
        </c:txPr>
        <c:crossAx val="97151663"/>
        <c:crosses val="autoZero"/>
        <c:crossBetween val="midCat"/>
      </c:valAx>
      <c:valAx>
        <c:axId val="97151663"/>
        <c:scaling>
          <c:orientation val="minMax"/>
        </c:scaling>
        <c:delete val="0"/>
        <c:axPos val="l"/>
        <c:title>
          <c:tx>
            <c:rich>
              <a:bodyPr rot="-5400000"/>
              <a:lstStyle/>
              <a:p>
                <a:pPr>
                  <a:defRPr b="0" sz="1600" spc="-1" strike="noStrike">
                    <a:solidFill>
                      <a:srgbClr val="000000"/>
                    </a:solidFill>
                    <a:uFill>
                      <a:solidFill>
                        <a:srgbClr val="ffffff"/>
                      </a:solidFill>
                    </a:uFill>
                    <a:latin typeface="Montserrat"/>
                  </a:defRPr>
                </a:pPr>
                <a:r>
                  <a:rPr b="0" sz="1600" spc="-1" strike="noStrike">
                    <a:solidFill>
                      <a:srgbClr val="000000"/>
                    </a:solidFill>
                    <a:uFill>
                      <a:solidFill>
                        <a:srgbClr val="ffffff"/>
                      </a:solidFill>
                    </a:uFill>
                    <a:latin typeface="Montserrat"/>
                  </a:rPr>
                  <a:t>Costo por tonelada (USD)</a:t>
                </a:r>
              </a:p>
            </c:rich>
          </c:tx>
          <c:layout>
            <c:manualLayout>
              <c:xMode val="edge"/>
              <c:yMode val="edge"/>
              <c:x val="8.0638658172728E-005"/>
              <c:y val="0.0639081265889366"/>
            </c:manualLayout>
          </c:layout>
          <c:overlay val="0"/>
        </c:title>
        <c:numFmt formatCode="General" sourceLinked="0"/>
        <c:majorTickMark val="none"/>
        <c:minorTickMark val="none"/>
        <c:tickLblPos val="nextTo"/>
        <c:spPr>
          <a:ln w="6480">
            <a:solidFill>
              <a:srgbClr val="bfbfbf"/>
            </a:solidFill>
            <a:round/>
          </a:ln>
        </c:spPr>
        <c:txPr>
          <a:bodyPr/>
          <a:p>
            <a:pPr>
              <a:defRPr b="0" sz="1400" spc="-1" strike="noStrike">
                <a:solidFill>
                  <a:srgbClr val="000000"/>
                </a:solidFill>
                <a:uFill>
                  <a:solidFill>
                    <a:srgbClr val="ffffff"/>
                  </a:solidFill>
                </a:uFill>
                <a:latin typeface="Montserrat"/>
              </a:defRPr>
            </a:pPr>
          </a:p>
        </c:txPr>
        <c:crossAx val="16335148"/>
        <c:crosses val="autoZero"/>
        <c:crossBetween val="midCat"/>
      </c:valAx>
      <c:spPr>
        <a:noFill/>
        <a:ln>
          <a:noFill/>
        </a:ln>
      </c:spPr>
    </c:plotArea>
    <c:legend>
      <c:legendPos val="b"/>
      <c:layout>
        <c:manualLayout>
          <c:xMode val="edge"/>
          <c:yMode val="edge"/>
          <c:x val="0"/>
          <c:y val="0.769244686609753"/>
        </c:manualLayout>
      </c:layout>
      <c:overlay val="0"/>
      <c:spPr>
        <a:noFill/>
        <a:ln>
          <a:noFill/>
        </a:ln>
      </c:spPr>
    </c:legend>
    <c:plotVisOnly val="1"/>
    <c:dispBlanksAs val="gap"/>
  </c:chart>
  <c:spPr>
    <a:noFill/>
    <a:ln>
      <a:noFill/>
    </a:ln>
  </c:spPr>
</c:chartSpace>
</file>

<file path=ppt/charts/chart2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Inversión en ACTI por fuente de financiación y como porcentaje del PIB 
(billones de pesos 2014)</a:t>
            </a:r>
          </a:p>
        </c:rich>
      </c:tx>
      <c:overlay val="0"/>
    </c:title>
    <c:autoTitleDeleted val="0"/>
    <c:plotArea>
      <c:layout>
        <c:manualLayout>
          <c:layoutTarget val="inner"/>
          <c:xMode val="edge"/>
          <c:yMode val="edge"/>
          <c:x val="0.0781857861277161"/>
          <c:y val="0.177443373305118"/>
          <c:w val="0.855678906917165"/>
          <c:h val="0.567364213496355"/>
        </c:manualLayout>
      </c:layout>
      <c:barChart>
        <c:barDir val="col"/>
        <c:grouping val="stacked"/>
        <c:varyColors val="0"/>
        <c:ser>
          <c:idx val="0"/>
          <c:order val="0"/>
          <c:tx>
            <c:strRef>
              <c:f>label 0</c:f>
              <c:strCache>
                <c:ptCount val="1"/>
                <c:pt idx="0">
                  <c:v>Públicos</c:v>
                </c:pt>
              </c:strCache>
            </c:strRef>
          </c:tx>
          <c:spPr>
            <a:solidFill>
              <a:srgbClr val="0070c0"/>
            </a:solidFill>
            <a:ln>
              <a:noFill/>
            </a:ln>
          </c:spPr>
          <c:invertIfNegative val="0"/>
          <c:dLbls>
            <c:dLblPos val="inBase"/>
            <c:showLegendKey val="0"/>
            <c:showVal val="1"/>
            <c:showCatName val="0"/>
            <c:showSerName val="0"/>
            <c:showPercent val="0"/>
            <c:showLeaderLines val="0"/>
          </c:dLbls>
          <c:cat>
            <c:strRef>
              <c:f>categories</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0</c:f>
              <c:numCache>
                <c:formatCode>General</c:formatCode>
                <c:ptCount val="18"/>
                <c:pt idx="0">
                  <c:v>0.65175</c:v>
                </c:pt>
                <c:pt idx="1">
                  <c:v>0.811888</c:v>
                </c:pt>
                <c:pt idx="2">
                  <c:v>0.786347</c:v>
                </c:pt>
                <c:pt idx="3">
                  <c:v>0.6868251</c:v>
                </c:pt>
                <c:pt idx="4">
                  <c:v>0.782874</c:v>
                </c:pt>
                <c:pt idx="5">
                  <c:v>0.9420718</c:v>
                </c:pt>
                <c:pt idx="6">
                  <c:v>0.85197</c:v>
                </c:pt>
                <c:pt idx="7">
                  <c:v>1.1039772</c:v>
                </c:pt>
                <c:pt idx="8">
                  <c:v>1.21524</c:v>
                </c:pt>
                <c:pt idx="9">
                  <c:v>1.194325</c:v>
                </c:pt>
                <c:pt idx="10">
                  <c:v>1.456936563</c:v>
                </c:pt>
                <c:pt idx="11">
                  <c:v>1.4134742784</c:v>
                </c:pt>
                <c:pt idx="12">
                  <c:v>1.8793073266</c:v>
                </c:pt>
                <c:pt idx="13">
                  <c:v>2.7409670416</c:v>
                </c:pt>
                <c:pt idx="14">
                  <c:v>2.2703017836</c:v>
                </c:pt>
                <c:pt idx="15">
                  <c:v>2.040821264</c:v>
                </c:pt>
                <c:pt idx="16">
                  <c:v>1.733793092</c:v>
                </c:pt>
                <c:pt idx="17">
                  <c:v>1.6312965827</c:v>
                </c:pt>
              </c:numCache>
            </c:numRef>
          </c:val>
        </c:ser>
        <c:ser>
          <c:idx val="1"/>
          <c:order val="1"/>
          <c:tx>
            <c:strRef>
              <c:f>label 1</c:f>
              <c:strCache>
                <c:ptCount val="1"/>
                <c:pt idx="0">
                  <c:v>Privados</c:v>
                </c:pt>
              </c:strCache>
            </c:strRef>
          </c:tx>
          <c:spPr>
            <a:solidFill>
              <a:srgbClr val="d13b3b"/>
            </a:solidFill>
            <a:ln>
              <a:noFill/>
            </a:ln>
          </c:spPr>
          <c:invertIfNegative val="0"/>
          <c:dLbls>
            <c:dLblPos val="inBase"/>
            <c:showLegendKey val="0"/>
            <c:showVal val="1"/>
            <c:showCatName val="0"/>
            <c:showSerName val="0"/>
            <c:showPercent val="0"/>
            <c:showLeaderLines val="0"/>
          </c:dLbls>
          <c:cat>
            <c:strRef>
              <c:f>categories</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1</c:f>
              <c:numCache>
                <c:formatCode>General</c:formatCode>
                <c:ptCount val="18"/>
                <c:pt idx="0">
                  <c:v>0.903602</c:v>
                </c:pt>
                <c:pt idx="1">
                  <c:v>0.92488</c:v>
                </c:pt>
                <c:pt idx="2">
                  <c:v>0.981994</c:v>
                </c:pt>
                <c:pt idx="3">
                  <c:v>1.1256453</c:v>
                </c:pt>
                <c:pt idx="4">
                  <c:v>1.268082</c:v>
                </c:pt>
                <c:pt idx="5">
                  <c:v>1.1267713</c:v>
                </c:pt>
                <c:pt idx="6">
                  <c:v>1.23081</c:v>
                </c:pt>
                <c:pt idx="7">
                  <c:v>1.6579104</c:v>
                </c:pt>
                <c:pt idx="8">
                  <c:v>1.889784</c:v>
                </c:pt>
                <c:pt idx="9">
                  <c:v>1.5411</c:v>
                </c:pt>
                <c:pt idx="10">
                  <c:v>1.6895407518</c:v>
                </c:pt>
                <c:pt idx="11">
                  <c:v>1.7655659968</c:v>
                </c:pt>
                <c:pt idx="12">
                  <c:v>2.4770502754</c:v>
                </c:pt>
                <c:pt idx="13">
                  <c:v>2.720168969</c:v>
                </c:pt>
                <c:pt idx="14">
                  <c:v>3.3901357968</c:v>
                </c:pt>
                <c:pt idx="15">
                  <c:v>3.6797841836</c:v>
                </c:pt>
                <c:pt idx="16">
                  <c:v>3.7413718653</c:v>
                </c:pt>
                <c:pt idx="17">
                  <c:v>3.8191017753</c:v>
                </c:pt>
              </c:numCache>
            </c:numRef>
          </c:val>
        </c:ser>
        <c:gapWidth val="40"/>
        <c:overlap val="100"/>
        <c:axId val="66972682"/>
        <c:axId val="87956778"/>
      </c:barChart>
      <c:lineChart>
        <c:grouping val="stacked"/>
        <c:varyColors val="0"/>
        <c:ser>
          <c:idx val="2"/>
          <c:order val="2"/>
          <c:tx>
            <c:strRef>
              <c:f>label 2</c:f>
              <c:strCache>
                <c:ptCount val="1"/>
                <c:pt idx="0">
                  <c:v>ACTI Colombia (% PIB)</c:v>
                </c:pt>
              </c:strCache>
            </c:strRef>
          </c:tx>
          <c:spPr>
            <a:solidFill>
              <a:srgbClr val="0070c0"/>
            </a:solidFill>
            <a:ln w="38160">
              <a:solidFill>
                <a:srgbClr val="0070c0"/>
              </a:solidFill>
              <a:round/>
            </a:ln>
          </c:spPr>
          <c:marker>
            <c:symbol val="none"/>
          </c:marker>
          <c:dLbls>
            <c:dLbl>
              <c:idx val="0"/>
              <c:dLblPos val="t"/>
              <c:showLegendKey val="0"/>
              <c:showVal val="0"/>
              <c:showCatName val="0"/>
              <c:showSerName val="0"/>
              <c:showPercent val="0"/>
            </c:dLbl>
            <c:dLbl>
              <c:idx val="1"/>
              <c:dLblPos val="t"/>
              <c:showLegendKey val="0"/>
              <c:showVal val="0"/>
              <c:showCatName val="0"/>
              <c:showSerName val="0"/>
              <c:showPercent val="0"/>
            </c:dLbl>
            <c:dLbl>
              <c:idx val="2"/>
              <c:dLblPos val="t"/>
              <c:showLegendKey val="0"/>
              <c:showVal val="0"/>
              <c:showCatName val="0"/>
              <c:showSerName val="0"/>
              <c:showPercent val="0"/>
            </c:dLbl>
            <c:dLbl>
              <c:idx val="3"/>
              <c:dLblPos val="t"/>
              <c:showLegendKey val="0"/>
              <c:showVal val="0"/>
              <c:showCatName val="0"/>
              <c:showSerName val="0"/>
              <c:showPercent val="0"/>
            </c:dLbl>
            <c:dLbl>
              <c:idx val="4"/>
              <c:dLblPos val="t"/>
              <c:showLegendKey val="0"/>
              <c:showVal val="0"/>
              <c:showCatName val="0"/>
              <c:showSerName val="0"/>
              <c:showPercent val="0"/>
            </c:dLbl>
            <c:dLbl>
              <c:idx val="5"/>
              <c:dLblPos val="t"/>
              <c:showLegendKey val="0"/>
              <c:showVal val="0"/>
              <c:showCatName val="0"/>
              <c:showSerName val="0"/>
              <c:showPercent val="0"/>
            </c:dLbl>
            <c:dLbl>
              <c:idx val="6"/>
              <c:dLblPos val="t"/>
              <c:showLegendKey val="0"/>
              <c:showVal val="0"/>
              <c:showCatName val="0"/>
              <c:showSerName val="0"/>
              <c:showPercent val="0"/>
            </c:dLbl>
            <c:dLbl>
              <c:idx val="7"/>
              <c:dLblPos val="t"/>
              <c:showLegendKey val="0"/>
              <c:showVal val="0"/>
              <c:showCatName val="0"/>
              <c:showSerName val="0"/>
              <c:showPercent val="0"/>
            </c:dLbl>
            <c:dLbl>
              <c:idx val="8"/>
              <c:dLblPos val="t"/>
              <c:showLegendKey val="0"/>
              <c:showVal val="0"/>
              <c:showCatName val="0"/>
              <c:showSerName val="0"/>
              <c:showPercent val="0"/>
            </c:dLbl>
            <c:dLbl>
              <c:idx val="9"/>
              <c:dLblPos val="t"/>
              <c:showLegendKey val="0"/>
              <c:showVal val="0"/>
              <c:showCatName val="0"/>
              <c:showSerName val="0"/>
              <c:showPercent val="0"/>
            </c:dLbl>
            <c:dLbl>
              <c:idx val="10"/>
              <c:dLblPos val="t"/>
              <c:showLegendKey val="0"/>
              <c:showVal val="0"/>
              <c:showCatName val="0"/>
              <c:showSerName val="0"/>
              <c:showPercent val="0"/>
            </c:dLbl>
            <c:dLbl>
              <c:idx val="11"/>
              <c:dLblPos val="t"/>
              <c:showLegendKey val="0"/>
              <c:showVal val="0"/>
              <c:showCatName val="0"/>
              <c:showSerName val="0"/>
              <c:showPercent val="0"/>
            </c:dLbl>
            <c:dLbl>
              <c:idx val="12"/>
              <c:dLblPos val="r"/>
              <c:showLegendKey val="0"/>
              <c:showVal val="0"/>
              <c:showCatName val="0"/>
              <c:showSerName val="0"/>
              <c:showPercent val="0"/>
            </c:dLbl>
            <c:dLbl>
              <c:idx val="13"/>
              <c:dLblPos val="t"/>
              <c:showLegendKey val="0"/>
              <c:showVal val="0"/>
              <c:showCatName val="0"/>
              <c:showSerName val="0"/>
              <c:showPercent val="0"/>
            </c:dLbl>
            <c:dLbl>
              <c:idx val="14"/>
              <c:dLblPos val="t"/>
              <c:showLegendKey val="0"/>
              <c:showVal val="0"/>
              <c:showCatName val="0"/>
              <c:showSerName val="0"/>
              <c:showPercent val="0"/>
            </c:dLbl>
            <c:dLbl>
              <c:idx val="15"/>
              <c:dLblPos val="t"/>
              <c:showLegendKey val="0"/>
              <c:showVal val="0"/>
              <c:showCatName val="0"/>
              <c:showSerName val="0"/>
              <c:showPercent val="0"/>
            </c:dLbl>
            <c:dLbl>
              <c:idx val="16"/>
              <c:dLblPos val="t"/>
              <c:showLegendKey val="0"/>
              <c:showVal val="0"/>
              <c:showCatName val="0"/>
              <c:showSerName val="0"/>
              <c:showPercent val="0"/>
            </c:dLbl>
            <c:dLbl>
              <c:idx val="17"/>
              <c:dLblPos val="t"/>
              <c:showLegendKey val="0"/>
              <c:showVal val="0"/>
              <c:showCatName val="0"/>
              <c:showSerName val="0"/>
              <c:showPercent val="0"/>
            </c:dLbl>
            <c:dLblPos val="t"/>
            <c:showLegendKey val="0"/>
            <c:showVal val="0"/>
            <c:showCatName val="0"/>
            <c:showSerName val="0"/>
            <c:showPercent val="0"/>
            <c:showLeaderLines val="0"/>
          </c:dLbls>
          <c:cat>
            <c:strRef>
              <c:f>categories</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2</c:f>
              <c:numCache>
                <c:formatCode>General</c:formatCode>
                <c:ptCount val="18"/>
                <c:pt idx="0">
                  <c:v>1.58</c:v>
                </c:pt>
                <c:pt idx="1">
                  <c:v>1.76</c:v>
                </c:pt>
                <c:pt idx="2">
                  <c:v>1.79</c:v>
                </c:pt>
                <c:pt idx="3">
                  <c:v>1.833</c:v>
                </c:pt>
                <c:pt idx="4">
                  <c:v>2.07</c:v>
                </c:pt>
                <c:pt idx="5">
                  <c:v>2.087</c:v>
                </c:pt>
                <c:pt idx="6">
                  <c:v>2.1</c:v>
                </c:pt>
                <c:pt idx="7">
                  <c:v>2.778</c:v>
                </c:pt>
                <c:pt idx="8">
                  <c:v>3.12</c:v>
                </c:pt>
                <c:pt idx="9">
                  <c:v>2.75</c:v>
                </c:pt>
                <c:pt idx="10">
                  <c:v>3.160383</c:v>
                </c:pt>
                <c:pt idx="11">
                  <c:v>3.192128</c:v>
                </c:pt>
                <c:pt idx="12">
                  <c:v>4.369466</c:v>
                </c:pt>
                <c:pt idx="13">
                  <c:v>5.473177</c:v>
                </c:pt>
                <c:pt idx="14">
                  <c:v>5.672918</c:v>
                </c:pt>
                <c:pt idx="15">
                  <c:v>5.732644</c:v>
                </c:pt>
                <c:pt idx="16">
                  <c:v>5.486687</c:v>
                </c:pt>
                <c:pt idx="17">
                  <c:v>5.461321</c:v>
                </c:pt>
              </c:numCache>
            </c:numRef>
          </c:val>
          <c:smooth val="1"/>
        </c:ser>
        <c:hiLowLines>
          <c:spPr>
            <a:ln>
              <a:noFill/>
            </a:ln>
          </c:spPr>
        </c:hiLowLines>
        <c:marker val="0"/>
        <c:axId val="10649445"/>
        <c:axId val="85100138"/>
      </c:lineChart>
      <c:lineChart>
        <c:grouping val="stacked"/>
        <c:varyColors val="0"/>
        <c:ser>
          <c:idx val="3"/>
          <c:order val="3"/>
          <c:tx>
            <c:strRef>
              <c:f>label 3</c:f>
              <c:strCache>
                <c:ptCount val="1"/>
                <c:pt idx="0">
                  <c:v>ACTI América Latina (% PIB)</c:v>
                </c:pt>
              </c:strCache>
            </c:strRef>
          </c:tx>
          <c:spPr>
            <a:solidFill>
              <a:srgbClr val="f2b200"/>
            </a:solidFill>
            <a:ln w="38160">
              <a:solidFill>
                <a:srgbClr val="f2b200"/>
              </a:solidFill>
              <a:round/>
            </a:ln>
          </c:spPr>
          <c:marker>
            <c:symbol val="none"/>
          </c:marker>
          <c:dLbls>
            <c:dLblPos val="t"/>
            <c:showLegendKey val="0"/>
            <c:showVal val="1"/>
            <c:showCatName val="0"/>
            <c:showSerName val="0"/>
            <c:showPercent val="0"/>
            <c:showLeaderLines val="0"/>
          </c:dLbls>
          <c:cat>
            <c:strRef>
              <c:f>categories</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3</c:f>
              <c:numCache>
                <c:formatCode>General</c:formatCode>
                <c:ptCount val="18"/>
                <c:pt idx="0">
                  <c:v>0.0075</c:v>
                </c:pt>
                <c:pt idx="1">
                  <c:v>0.0073</c:v>
                </c:pt>
                <c:pt idx="2">
                  <c:v>0.0076</c:v>
                </c:pt>
                <c:pt idx="3">
                  <c:v>0.0073</c:v>
                </c:pt>
                <c:pt idx="4">
                  <c:v>0.0085</c:v>
                </c:pt>
                <c:pt idx="5">
                  <c:v>0.0081</c:v>
                </c:pt>
                <c:pt idx="6">
                  <c:v>0.0081</c:v>
                </c:pt>
                <c:pt idx="7">
                  <c:v>0.0078</c:v>
                </c:pt>
                <c:pt idx="8">
                  <c:v>0.0083</c:v>
                </c:pt>
                <c:pt idx="9">
                  <c:v>0.0088</c:v>
                </c:pt>
                <c:pt idx="10">
                  <c:v>0.0093</c:v>
                </c:pt>
                <c:pt idx="11">
                  <c:v>0.0094</c:v>
                </c:pt>
                <c:pt idx="12">
                  <c:v>0.0089</c:v>
                </c:pt>
                <c:pt idx="13">
                  <c:v>0.0093</c:v>
                </c:pt>
                <c:pt idx="14">
                  <c:v>0.0097</c:v>
                </c:pt>
                <c:pt idx="15">
                  <c:v>0.0101</c:v>
                </c:pt>
                <c:pt idx="16">
                  <c:v>0.0102</c:v>
                </c:pt>
                <c:pt idx="17">
                  <c:v>0.01</c:v>
                </c:pt>
              </c:numCache>
            </c:numRef>
          </c:val>
          <c:smooth val="1"/>
        </c:ser>
        <c:hiLowLines>
          <c:spPr>
            <a:ln>
              <a:noFill/>
            </a:ln>
          </c:spPr>
        </c:hiLowLines>
        <c:marker val="0"/>
        <c:axId val="47758536"/>
        <c:axId val="60082118"/>
      </c:lineChart>
      <c:catAx>
        <c:axId val="66972682"/>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87956778"/>
        <c:crosses val="autoZero"/>
        <c:auto val="1"/>
        <c:lblAlgn val="ctr"/>
        <c:lblOffset val="100"/>
      </c:catAx>
      <c:valAx>
        <c:axId val="87956778"/>
        <c:scaling>
          <c:orientation val="minMax"/>
        </c:scaling>
        <c:delete val="0"/>
        <c:axPos val="l"/>
        <c:title>
          <c:tx>
            <c:rich>
              <a:bodyPr rot="-5400000"/>
              <a:lstStyle/>
              <a:p>
                <a:pPr>
                  <a:defRPr b="0" sz="1600" spc="-1" strike="noStrike">
                    <a:solidFill>
                      <a:srgbClr val="000000"/>
                    </a:solidFill>
                    <a:uFill>
                      <a:solidFill>
                        <a:srgbClr val="ffffff"/>
                      </a:solidFill>
                    </a:uFill>
                    <a:latin typeface="Montserrat"/>
                  </a:defRPr>
                </a:pPr>
                <a:r>
                  <a:rPr b="0" sz="1600" spc="-1" strike="noStrike">
                    <a:solidFill>
                      <a:srgbClr val="000000"/>
                    </a:solidFill>
                    <a:uFill>
                      <a:solidFill>
                        <a:srgbClr val="ffffff"/>
                      </a:solidFill>
                    </a:uFill>
                    <a:latin typeface="Montserrat"/>
                  </a:rPr>
                  <a:t>Inversión en ACTI (billones de pesos constantes de 2014)</a:t>
                </a:r>
              </a:p>
            </c:rich>
          </c:tx>
          <c:layout>
            <c:manualLayout>
              <c:xMode val="edge"/>
              <c:yMode val="edge"/>
              <c:x val="3.16285542587848E-005"/>
              <c:y val="0.0583117799200564"/>
            </c:manualLayout>
          </c:layout>
          <c:overlay val="0"/>
        </c:title>
        <c:numFmt formatCode="General"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66972682"/>
        <c:crosses val="autoZero"/>
      </c:valAx>
      <c:catAx>
        <c:axId val="10649445"/>
        <c:scaling>
          <c:orientation val="minMax"/>
        </c:scaling>
        <c:delete val="1"/>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85100138"/>
        <c:crosses val="autoZero"/>
        <c:auto val="1"/>
        <c:lblAlgn val="ctr"/>
        <c:lblOffset val="100"/>
      </c:catAx>
      <c:valAx>
        <c:axId val="85100138"/>
        <c:scaling>
          <c:orientation val="minMax"/>
        </c:scaling>
        <c:delete val="1"/>
        <c:axPos val="l"/>
        <c:title>
          <c:tx>
            <c:rich>
              <a:bodyPr rot="-5400000"/>
              <a:lstStyle/>
              <a:p>
                <a:pPr>
                  <a:defRPr b="0" sz="1600" spc="-1" strike="noStrike">
                    <a:solidFill>
                      <a:srgbClr val="000000"/>
                    </a:solidFill>
                    <a:uFill>
                      <a:solidFill>
                        <a:srgbClr val="ffffff"/>
                      </a:solidFill>
                    </a:uFill>
                    <a:latin typeface="Montserrat"/>
                  </a:defRPr>
                </a:pPr>
                <a:r>
                  <a:rPr b="0" sz="1600" spc="-1" strike="noStrike">
                    <a:solidFill>
                      <a:srgbClr val="000000"/>
                    </a:solidFill>
                    <a:uFill>
                      <a:solidFill>
                        <a:srgbClr val="ffffff"/>
                      </a:solidFill>
                    </a:uFill>
                    <a:latin typeface="Montserrat"/>
                  </a:rPr>
                  <a:t>Inversión en ACTI (billones de pesos constantes de 2014)</a:t>
                </a:r>
              </a:p>
            </c:rich>
          </c:tx>
          <c:layout>
            <c:manualLayout>
              <c:xMode val="edge"/>
              <c:yMode val="edge"/>
              <c:x val="3.16285542587848E-005"/>
              <c:y val="0.0583117799200564"/>
            </c:manualLayout>
          </c:layout>
          <c:overlay val="0"/>
        </c:title>
        <c:numFmt formatCode="General"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10649445"/>
        <c:crosses val="autoZero"/>
      </c:valAx>
      <c:catAx>
        <c:axId val="47758536"/>
        <c:scaling>
          <c:orientation val="minMax"/>
        </c:scaling>
        <c:delete val="1"/>
        <c:axPos val="t"/>
        <c:numFmt formatCode="DD/MM/YYYY" sourceLinked="1"/>
        <c:majorTickMark val="out"/>
        <c:minorTickMark val="none"/>
        <c:tickLblPos val="nextTo"/>
        <c:spPr>
          <a:ln w="6480">
            <a:solidFill>
              <a:srgbClr val="8b8b8b"/>
            </a:solidFill>
            <a:round/>
          </a:ln>
        </c:spPr>
        <c:txPr>
          <a:bodyPr/>
          <a:p>
            <a:pPr>
              <a:defRPr b="0" sz="1800" spc="-1" strike="noStrike">
                <a:solidFill>
                  <a:srgbClr val="000000"/>
                </a:solidFill>
                <a:uFill>
                  <a:solidFill>
                    <a:srgbClr val="ffffff"/>
                  </a:solidFill>
                </a:uFill>
                <a:latin typeface="Montserrat"/>
              </a:defRPr>
            </a:pPr>
          </a:p>
        </c:txPr>
        <c:crossAx val="60082118"/>
        <c:crosses val="autoZero"/>
        <c:auto val="1"/>
        <c:lblAlgn val="ctr"/>
        <c:lblOffset val="100"/>
      </c:catAx>
      <c:valAx>
        <c:axId val="60082118"/>
        <c:scaling>
          <c:orientation val="minMax"/>
          <c:max val="0.0105"/>
        </c:scaling>
        <c:delete val="0"/>
        <c:axPos val="r"/>
        <c:numFmt formatCode="0.00%" sourceLinked="0"/>
        <c:majorTickMark val="out"/>
        <c:minorTickMark val="none"/>
        <c:tickLblPos val="nextTo"/>
        <c:spPr>
          <a:ln w="6480">
            <a:noFill/>
          </a:ln>
        </c:spPr>
        <c:txPr>
          <a:bodyPr/>
          <a:p>
            <a:pPr>
              <a:defRPr b="0" sz="1200" spc="-1" strike="noStrike">
                <a:solidFill>
                  <a:srgbClr val="000000"/>
                </a:solidFill>
                <a:uFill>
                  <a:solidFill>
                    <a:srgbClr val="ffffff"/>
                  </a:solidFill>
                </a:uFill>
                <a:latin typeface="Montserrat"/>
              </a:defRPr>
            </a:pPr>
          </a:p>
        </c:txPr>
        <c:crossAx val="47758536"/>
        <c:crosses val="max"/>
      </c:valAx>
      <c:spPr>
        <a:noFill/>
        <a:ln>
          <a:noFill/>
        </a:ln>
      </c:spPr>
    </c:plotArea>
    <c:legend>
      <c:legendPos val="b"/>
      <c:layout>
        <c:manualLayout>
          <c:xMode val="edge"/>
          <c:yMode val="edge"/>
          <c:x val="0.183205966702667"/>
          <c:y val="0.918807088544456"/>
        </c:manualLayout>
      </c:layout>
      <c:overlay val="0"/>
      <c:spPr>
        <a:noFill/>
        <a:ln>
          <a:noFill/>
        </a:ln>
      </c:spPr>
    </c:legend>
    <c:plotVisOnly val="1"/>
    <c:dispBlanksAs val="gap"/>
  </c:chart>
  <c:spPr>
    <a:noFill/>
    <a:ln w="9360">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Evolución de las clases sociales, 2002 - 2017</a:t>
            </a:r>
          </a:p>
        </c:rich>
      </c:tx>
      <c:layout>
        <c:manualLayout>
          <c:xMode val="edge"/>
          <c:yMode val="edge"/>
          <c:x val="0.267411496380524"/>
          <c:y val="0.00178284899269032"/>
        </c:manualLayout>
      </c:layout>
      <c:overlay val="0"/>
    </c:title>
    <c:autoTitleDeleted val="0"/>
    <c:plotArea>
      <c:layout>
        <c:manualLayout>
          <c:layoutTarget val="inner"/>
          <c:xMode val="edge"/>
          <c:yMode val="edge"/>
          <c:x val="0.027898059696559"/>
          <c:y val="0.161882688536281"/>
          <c:w val="0.941757842197468"/>
          <c:h val="0.583526475307541"/>
        </c:manualLayout>
      </c:layout>
      <c:lineChart>
        <c:grouping val="standard"/>
        <c:varyColors val="0"/>
        <c:ser>
          <c:idx val="0"/>
          <c:order val="0"/>
          <c:tx>
            <c:strRef>
              <c:f>label 0</c:f>
              <c:strCache>
                <c:ptCount val="1"/>
                <c:pt idx="0">
                  <c:v>Pobre</c:v>
                </c:pt>
              </c:strCache>
            </c:strRef>
          </c:tx>
          <c:spPr>
            <a:solidFill>
              <a:srgbClr val="d13b3b"/>
            </a:solidFill>
            <a:ln w="57240">
              <a:solidFill>
                <a:srgbClr val="d13b3b"/>
              </a:solidFill>
              <a:round/>
            </a:ln>
          </c:spPr>
          <c:marker>
            <c:symbol val="circle"/>
            <c:size val="5"/>
            <c:spPr>
              <a:solidFill>
                <a:srgbClr val="d13b3b"/>
              </a:solidFill>
            </c:spPr>
          </c:marker>
          <c:dLbls>
            <c:dLbl>
              <c:idx val="0"/>
              <c:dLblPos val="t"/>
              <c:showLegendKey val="0"/>
              <c:showVal val="1"/>
              <c:showCatName val="0"/>
              <c:showSerName val="0"/>
              <c:showPercent val="0"/>
            </c:dLbl>
            <c:dLbl>
              <c:idx val="6"/>
              <c:dLblPos val="t"/>
              <c:showLegendKey val="0"/>
              <c:showVal val="1"/>
              <c:showCatName val="0"/>
              <c:showSerName val="0"/>
              <c:showPercent val="0"/>
            </c:dLbl>
            <c:dLbl>
              <c:idx val="13"/>
              <c:dLblPos val="b"/>
              <c:showLegendKey val="0"/>
              <c:showVal val="1"/>
              <c:showCatName val="0"/>
              <c:showSerName val="0"/>
              <c:showPercent val="0"/>
            </c:dLbl>
            <c:dLblPos val="t"/>
            <c:showLegendKey val="0"/>
            <c:showVal val="0"/>
            <c:showCatName val="0"/>
            <c:showSerName val="0"/>
            <c:showPercent val="0"/>
            <c:showLeaderLines val="0"/>
          </c:dLbls>
          <c:cat>
            <c:strRef>
              <c:f>categories</c:f>
              <c:strCache>
                <c:ptCount val="14"/>
                <c:pt idx="0">
                  <c:v>2002</c:v>
                </c:pt>
                <c:pt idx="1">
                  <c:v>2003</c:v>
                </c:pt>
                <c:pt idx="2">
                  <c:v>2004</c:v>
                </c:pt>
                <c:pt idx="3">
                  <c:v>2005</c:v>
                </c:pt>
                <c:pt idx="4">
                  <c:v>2008</c:v>
                </c:pt>
                <c:pt idx="5">
                  <c:v>2009</c:v>
                </c:pt>
                <c:pt idx="6">
                  <c:v>2010</c:v>
                </c:pt>
                <c:pt idx="7">
                  <c:v>2011</c:v>
                </c:pt>
                <c:pt idx="8">
                  <c:v>2012</c:v>
                </c:pt>
                <c:pt idx="9">
                  <c:v>2013</c:v>
                </c:pt>
                <c:pt idx="10">
                  <c:v>2014</c:v>
                </c:pt>
                <c:pt idx="11">
                  <c:v>2015</c:v>
                </c:pt>
                <c:pt idx="12">
                  <c:v>2016</c:v>
                </c:pt>
                <c:pt idx="13">
                  <c:v>2017</c:v>
                </c:pt>
              </c:strCache>
            </c:strRef>
          </c:cat>
          <c:val>
            <c:numRef>
              <c:f>0</c:f>
              <c:numCache>
                <c:formatCode>General</c:formatCode>
                <c:ptCount val="14"/>
                <c:pt idx="0">
                  <c:v>49.7</c:v>
                </c:pt>
                <c:pt idx="1">
                  <c:v>47.9</c:v>
                </c:pt>
                <c:pt idx="2">
                  <c:v>47.4</c:v>
                </c:pt>
                <c:pt idx="3">
                  <c:v>45</c:v>
                </c:pt>
                <c:pt idx="4">
                  <c:v>42</c:v>
                </c:pt>
                <c:pt idx="5">
                  <c:v>40.3</c:v>
                </c:pt>
                <c:pt idx="6">
                  <c:v>37.2</c:v>
                </c:pt>
                <c:pt idx="7">
                  <c:v>34.1</c:v>
                </c:pt>
                <c:pt idx="8">
                  <c:v>32.7</c:v>
                </c:pt>
                <c:pt idx="9">
                  <c:v>30.6</c:v>
                </c:pt>
                <c:pt idx="10">
                  <c:v>28.5</c:v>
                </c:pt>
                <c:pt idx="11">
                  <c:v>27.8</c:v>
                </c:pt>
                <c:pt idx="12">
                  <c:v>28</c:v>
                </c:pt>
                <c:pt idx="13">
                  <c:v>26.9</c:v>
                </c:pt>
              </c:numCache>
            </c:numRef>
          </c:val>
          <c:smooth val="0"/>
        </c:ser>
        <c:ser>
          <c:idx val="1"/>
          <c:order val="1"/>
          <c:tx>
            <c:strRef>
              <c:f>label 1</c:f>
              <c:strCache>
                <c:ptCount val="1"/>
                <c:pt idx="0">
                  <c:v>Vulnerable</c:v>
                </c:pt>
              </c:strCache>
            </c:strRef>
          </c:tx>
          <c:spPr>
            <a:solidFill>
              <a:srgbClr val="0070c0"/>
            </a:solidFill>
            <a:ln w="57240">
              <a:solidFill>
                <a:srgbClr val="0070c0"/>
              </a:solidFill>
              <a:round/>
            </a:ln>
          </c:spPr>
          <c:marker>
            <c:symbol val="circle"/>
            <c:size val="5"/>
            <c:spPr>
              <a:solidFill>
                <a:srgbClr val="0070c0"/>
              </a:solidFill>
            </c:spPr>
          </c:marker>
          <c:dLbls>
            <c:dLbl>
              <c:idx val="0"/>
              <c:dLblPos val="t"/>
              <c:showLegendKey val="0"/>
              <c:showVal val="1"/>
              <c:showCatName val="0"/>
              <c:showSerName val="0"/>
              <c:showPercent val="0"/>
            </c:dLbl>
            <c:dLbl>
              <c:idx val="6"/>
              <c:dLblPos val="b"/>
              <c:showLegendKey val="0"/>
              <c:showVal val="1"/>
              <c:showCatName val="0"/>
              <c:showSerName val="0"/>
              <c:showPercent val="0"/>
            </c:dLbl>
            <c:dLbl>
              <c:idx val="13"/>
              <c:dLblPos val="t"/>
              <c:showLegendKey val="0"/>
              <c:showVal val="1"/>
              <c:showCatName val="0"/>
              <c:showSerName val="0"/>
              <c:showPercent val="0"/>
            </c:dLbl>
            <c:dLblPos val="t"/>
            <c:showLegendKey val="0"/>
            <c:showVal val="0"/>
            <c:showCatName val="0"/>
            <c:showSerName val="0"/>
            <c:showPercent val="0"/>
            <c:showLeaderLines val="0"/>
          </c:dLbls>
          <c:cat>
            <c:strRef>
              <c:f>categories</c:f>
              <c:strCache>
                <c:ptCount val="14"/>
                <c:pt idx="0">
                  <c:v>2002</c:v>
                </c:pt>
                <c:pt idx="1">
                  <c:v>2003</c:v>
                </c:pt>
                <c:pt idx="2">
                  <c:v>2004</c:v>
                </c:pt>
                <c:pt idx="3">
                  <c:v>2005</c:v>
                </c:pt>
                <c:pt idx="4">
                  <c:v>2008</c:v>
                </c:pt>
                <c:pt idx="5">
                  <c:v>2009</c:v>
                </c:pt>
                <c:pt idx="6">
                  <c:v>2010</c:v>
                </c:pt>
                <c:pt idx="7">
                  <c:v>2011</c:v>
                </c:pt>
                <c:pt idx="8">
                  <c:v>2012</c:v>
                </c:pt>
                <c:pt idx="9">
                  <c:v>2013</c:v>
                </c:pt>
                <c:pt idx="10">
                  <c:v>2014</c:v>
                </c:pt>
                <c:pt idx="11">
                  <c:v>2015</c:v>
                </c:pt>
                <c:pt idx="12">
                  <c:v>2016</c:v>
                </c:pt>
                <c:pt idx="13">
                  <c:v>2017</c:v>
                </c:pt>
              </c:strCache>
            </c:strRef>
          </c:cat>
          <c:val>
            <c:numRef>
              <c:f>1</c:f>
              <c:numCache>
                <c:formatCode>General</c:formatCode>
                <c:ptCount val="14"/>
                <c:pt idx="0">
                  <c:v>32.6</c:v>
                </c:pt>
                <c:pt idx="1">
                  <c:v>34.2</c:v>
                </c:pt>
                <c:pt idx="2">
                  <c:v>34.3</c:v>
                </c:pt>
                <c:pt idx="3">
                  <c:v>35.2</c:v>
                </c:pt>
                <c:pt idx="4">
                  <c:v>34.3</c:v>
                </c:pt>
                <c:pt idx="5">
                  <c:v>34.4</c:v>
                </c:pt>
                <c:pt idx="6">
                  <c:v>35.6</c:v>
                </c:pt>
                <c:pt idx="7">
                  <c:v>37</c:v>
                </c:pt>
                <c:pt idx="8">
                  <c:v>36.9</c:v>
                </c:pt>
                <c:pt idx="9">
                  <c:v>37.3</c:v>
                </c:pt>
                <c:pt idx="10">
                  <c:v>38.2</c:v>
                </c:pt>
                <c:pt idx="11">
                  <c:v>39.3</c:v>
                </c:pt>
                <c:pt idx="12">
                  <c:v>39</c:v>
                </c:pt>
                <c:pt idx="13">
                  <c:v>39.9</c:v>
                </c:pt>
              </c:numCache>
            </c:numRef>
          </c:val>
          <c:smooth val="0"/>
        </c:ser>
        <c:ser>
          <c:idx val="2"/>
          <c:order val="2"/>
          <c:tx>
            <c:strRef>
              <c:f>label 2</c:f>
              <c:strCache>
                <c:ptCount val="1"/>
                <c:pt idx="0">
                  <c:v>Media</c:v>
                </c:pt>
              </c:strCache>
            </c:strRef>
          </c:tx>
          <c:spPr>
            <a:solidFill>
              <a:srgbClr val="f2b200"/>
            </a:solidFill>
            <a:ln w="57240">
              <a:solidFill>
                <a:srgbClr val="f2b200"/>
              </a:solidFill>
              <a:round/>
            </a:ln>
          </c:spPr>
          <c:marker>
            <c:symbol val="circle"/>
            <c:size val="5"/>
            <c:spPr>
              <a:solidFill>
                <a:srgbClr val="f2b200"/>
              </a:solidFill>
            </c:spPr>
          </c:marker>
          <c:dLbls>
            <c:dLbl>
              <c:idx val="0"/>
              <c:dLblPos val="b"/>
              <c:showLegendKey val="0"/>
              <c:showVal val="1"/>
              <c:showCatName val="0"/>
              <c:showSerName val="0"/>
              <c:showPercent val="0"/>
            </c:dLbl>
            <c:dLbl>
              <c:idx val="6"/>
              <c:dLblPos val="b"/>
              <c:showLegendKey val="0"/>
              <c:showVal val="1"/>
              <c:showCatName val="0"/>
              <c:showSerName val="0"/>
              <c:showPercent val="0"/>
            </c:dLbl>
            <c:dLbl>
              <c:idx val="13"/>
              <c:dLblPos val="t"/>
              <c:showLegendKey val="0"/>
              <c:showVal val="1"/>
              <c:showCatName val="0"/>
              <c:showSerName val="0"/>
              <c:showPercent val="0"/>
            </c:dLbl>
            <c:dLblPos val="b"/>
            <c:showLegendKey val="0"/>
            <c:showVal val="0"/>
            <c:showCatName val="0"/>
            <c:showSerName val="0"/>
            <c:showPercent val="0"/>
            <c:showLeaderLines val="0"/>
          </c:dLbls>
          <c:cat>
            <c:strRef>
              <c:f>categories</c:f>
              <c:strCache>
                <c:ptCount val="14"/>
                <c:pt idx="0">
                  <c:v>2002</c:v>
                </c:pt>
                <c:pt idx="1">
                  <c:v>2003</c:v>
                </c:pt>
                <c:pt idx="2">
                  <c:v>2004</c:v>
                </c:pt>
                <c:pt idx="3">
                  <c:v>2005</c:v>
                </c:pt>
                <c:pt idx="4">
                  <c:v>2008</c:v>
                </c:pt>
                <c:pt idx="5">
                  <c:v>2009</c:v>
                </c:pt>
                <c:pt idx="6">
                  <c:v>2010</c:v>
                </c:pt>
                <c:pt idx="7">
                  <c:v>2011</c:v>
                </c:pt>
                <c:pt idx="8">
                  <c:v>2012</c:v>
                </c:pt>
                <c:pt idx="9">
                  <c:v>2013</c:v>
                </c:pt>
                <c:pt idx="10">
                  <c:v>2014</c:v>
                </c:pt>
                <c:pt idx="11">
                  <c:v>2015</c:v>
                </c:pt>
                <c:pt idx="12">
                  <c:v>2016</c:v>
                </c:pt>
                <c:pt idx="13">
                  <c:v>2017</c:v>
                </c:pt>
              </c:strCache>
            </c:strRef>
          </c:cat>
          <c:val>
            <c:numRef>
              <c:f>2</c:f>
              <c:numCache>
                <c:formatCode>General</c:formatCode>
                <c:ptCount val="14"/>
                <c:pt idx="0">
                  <c:v>16.3</c:v>
                </c:pt>
                <c:pt idx="1">
                  <c:v>16.4</c:v>
                </c:pt>
                <c:pt idx="2">
                  <c:v>16.8</c:v>
                </c:pt>
                <c:pt idx="3">
                  <c:v>18.1</c:v>
                </c:pt>
                <c:pt idx="4">
                  <c:v>21.7</c:v>
                </c:pt>
                <c:pt idx="5">
                  <c:v>23.2</c:v>
                </c:pt>
                <c:pt idx="6">
                  <c:v>24.8</c:v>
                </c:pt>
                <c:pt idx="7">
                  <c:v>26.5</c:v>
                </c:pt>
                <c:pt idx="8">
                  <c:v>28.1</c:v>
                </c:pt>
                <c:pt idx="9">
                  <c:v>29.6</c:v>
                </c:pt>
                <c:pt idx="10">
                  <c:v>30.5</c:v>
                </c:pt>
                <c:pt idx="11">
                  <c:v>30.5</c:v>
                </c:pt>
                <c:pt idx="12">
                  <c:v>30.6</c:v>
                </c:pt>
                <c:pt idx="13">
                  <c:v>30.9</c:v>
                </c:pt>
              </c:numCache>
            </c:numRef>
          </c:val>
          <c:smooth val="0"/>
        </c:ser>
        <c:ser>
          <c:idx val="3"/>
          <c:order val="3"/>
          <c:tx>
            <c:strRef>
              <c:f>label 3</c:f>
              <c:strCache>
                <c:ptCount val="1"/>
                <c:pt idx="0">
                  <c:v>Alta</c:v>
                </c:pt>
              </c:strCache>
            </c:strRef>
          </c:tx>
          <c:spPr>
            <a:solidFill>
              <a:srgbClr val="00a10a"/>
            </a:solidFill>
            <a:ln w="57240">
              <a:solidFill>
                <a:srgbClr val="00a10a"/>
              </a:solidFill>
              <a:round/>
            </a:ln>
          </c:spPr>
          <c:marker>
            <c:symbol val="circle"/>
            <c:size val="5"/>
            <c:spPr>
              <a:solidFill>
                <a:srgbClr val="00a10a"/>
              </a:solidFill>
            </c:spPr>
          </c:marker>
          <c:dLbls>
            <c:dLbl>
              <c:idx val="0"/>
              <c:dLblPos val="t"/>
              <c:showLegendKey val="0"/>
              <c:showVal val="1"/>
              <c:showCatName val="0"/>
              <c:showSerName val="0"/>
              <c:showPercent val="0"/>
            </c:dLbl>
            <c:dLbl>
              <c:idx val="6"/>
              <c:dLblPos val="t"/>
              <c:showLegendKey val="0"/>
              <c:showVal val="1"/>
              <c:showCatName val="0"/>
              <c:showSerName val="0"/>
              <c:showPercent val="0"/>
            </c:dLbl>
            <c:dLbl>
              <c:idx val="13"/>
              <c:dLblPos val="t"/>
              <c:showLegendKey val="0"/>
              <c:showVal val="1"/>
              <c:showCatName val="0"/>
              <c:showSerName val="0"/>
              <c:showPercent val="0"/>
            </c:dLbl>
            <c:dLblPos val="t"/>
            <c:showLegendKey val="0"/>
            <c:showVal val="0"/>
            <c:showCatName val="0"/>
            <c:showSerName val="0"/>
            <c:showPercent val="0"/>
            <c:showLeaderLines val="0"/>
          </c:dLbls>
          <c:cat>
            <c:strRef>
              <c:f>categories</c:f>
              <c:strCache>
                <c:ptCount val="14"/>
                <c:pt idx="0">
                  <c:v>2002</c:v>
                </c:pt>
                <c:pt idx="1">
                  <c:v>2003</c:v>
                </c:pt>
                <c:pt idx="2">
                  <c:v>2004</c:v>
                </c:pt>
                <c:pt idx="3">
                  <c:v>2005</c:v>
                </c:pt>
                <c:pt idx="4">
                  <c:v>2008</c:v>
                </c:pt>
                <c:pt idx="5">
                  <c:v>2009</c:v>
                </c:pt>
                <c:pt idx="6">
                  <c:v>2010</c:v>
                </c:pt>
                <c:pt idx="7">
                  <c:v>2011</c:v>
                </c:pt>
                <c:pt idx="8">
                  <c:v>2012</c:v>
                </c:pt>
                <c:pt idx="9">
                  <c:v>2013</c:v>
                </c:pt>
                <c:pt idx="10">
                  <c:v>2014</c:v>
                </c:pt>
                <c:pt idx="11">
                  <c:v>2015</c:v>
                </c:pt>
                <c:pt idx="12">
                  <c:v>2016</c:v>
                </c:pt>
                <c:pt idx="13">
                  <c:v>2017</c:v>
                </c:pt>
              </c:strCache>
            </c:strRef>
          </c:cat>
          <c:val>
            <c:numRef>
              <c:f>3</c:f>
              <c:numCache>
                <c:formatCode>General</c:formatCode>
                <c:ptCount val="14"/>
                <c:pt idx="0">
                  <c:v>1.5</c:v>
                </c:pt>
                <c:pt idx="1">
                  <c:v>1.4</c:v>
                </c:pt>
                <c:pt idx="2">
                  <c:v>1.5</c:v>
                </c:pt>
                <c:pt idx="3">
                  <c:v>1.7</c:v>
                </c:pt>
                <c:pt idx="4">
                  <c:v>1.9</c:v>
                </c:pt>
                <c:pt idx="5">
                  <c:v>2.1</c:v>
                </c:pt>
                <c:pt idx="6">
                  <c:v>2.4</c:v>
                </c:pt>
                <c:pt idx="7">
                  <c:v>2.4</c:v>
                </c:pt>
                <c:pt idx="8">
                  <c:v>2.4</c:v>
                </c:pt>
                <c:pt idx="9">
                  <c:v>2.6</c:v>
                </c:pt>
                <c:pt idx="10">
                  <c:v>2.8</c:v>
                </c:pt>
                <c:pt idx="11">
                  <c:v>2.4</c:v>
                </c:pt>
                <c:pt idx="12">
                  <c:v>2.4</c:v>
                </c:pt>
                <c:pt idx="13">
                  <c:v>2.3</c:v>
                </c:pt>
              </c:numCache>
            </c:numRef>
          </c:val>
          <c:smooth val="0"/>
        </c:ser>
        <c:hiLowLines>
          <c:spPr>
            <a:ln>
              <a:noFill/>
            </a:ln>
          </c:spPr>
        </c:hiLowLines>
        <c:marker val="1"/>
        <c:axId val="77348657"/>
        <c:axId val="23061533"/>
      </c:lineChart>
      <c:catAx>
        <c:axId val="77348657"/>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23061533"/>
        <c:crosses val="autoZero"/>
        <c:auto val="1"/>
        <c:lblAlgn val="ctr"/>
        <c:lblOffset val="100"/>
      </c:catAx>
      <c:valAx>
        <c:axId val="23061533"/>
        <c:scaling>
          <c:orientation val="minMax"/>
          <c:max val="50"/>
        </c:scaling>
        <c:delete val="0"/>
        <c:axPos val="l"/>
        <c:numFmt formatCode="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77348657"/>
        <c:crosses val="autoZero"/>
        <c:crossBetween val="midCat"/>
        <c:majorUnit val="10"/>
      </c:valAx>
      <c:spPr>
        <a:noFill/>
        <a:ln>
          <a:noFill/>
        </a:ln>
      </c:spPr>
    </c:plotArea>
    <c:legend>
      <c:legendPos val="b"/>
      <c:layout>
        <c:manualLayout>
          <c:xMode val="edge"/>
          <c:yMode val="edge"/>
          <c:x val="0.22231342126441"/>
          <c:y val="0.897800787085505"/>
        </c:manualLayout>
      </c:layout>
      <c:overlay val="0"/>
      <c:spPr>
        <a:noFill/>
        <a:ln>
          <a:noFill/>
        </a:ln>
      </c:spPr>
    </c:legend>
    <c:plotVisOnly val="1"/>
    <c:dispBlanksAs val="gap"/>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Personas en condición de pobreza monetaria</a:t>
            </a:r>
          </a:p>
        </c:rich>
      </c:tx>
      <c:layout>
        <c:manualLayout>
          <c:xMode val="edge"/>
          <c:yMode val="edge"/>
          <c:x val="0.278785086709007"/>
          <c:y val="0"/>
        </c:manualLayout>
      </c:layout>
      <c:overlay val="0"/>
    </c:title>
    <c:autoTitleDeleted val="0"/>
    <c:plotArea>
      <c:layout>
        <c:manualLayout>
          <c:layoutTarget val="inner"/>
          <c:xMode val="edge"/>
          <c:yMode val="edge"/>
          <c:x val="0.0698608048965086"/>
          <c:y val="0.0667666255071441"/>
          <c:w val="0.925466451676594"/>
          <c:h val="0.82245545951667"/>
        </c:manualLayout>
      </c:layout>
      <c:barChart>
        <c:barDir val="col"/>
        <c:grouping val="clustered"/>
        <c:varyColors val="0"/>
        <c:ser>
          <c:idx val="0"/>
          <c:order val="0"/>
          <c:tx>
            <c:strRef>
              <c:f>label 0</c:f>
              <c:strCache>
                <c:ptCount val="1"/>
                <c:pt idx="0">
                  <c:v>Pobreza monetaria (milliones)</c:v>
                </c:pt>
              </c:strCache>
            </c:strRef>
          </c:tx>
          <c:spPr>
            <a:solidFill>
              <a:srgbClr val="0070c0"/>
            </a:solidFill>
            <a:ln>
              <a:noFill/>
            </a:ln>
          </c:spPr>
          <c:invertIfNegative val="0"/>
          <c:dLbls>
            <c:dLbl>
              <c:idx val="0"/>
              <c:dLblPos val="outEnd"/>
              <c:showLegendKey val="0"/>
              <c:showVal val="1"/>
              <c:showCatName val="0"/>
              <c:showSerName val="0"/>
              <c:showPercent val="0"/>
            </c:dLbl>
            <c:dLbl>
              <c:idx val="6"/>
              <c:dLblPos val="outEnd"/>
              <c:showLegendKey val="0"/>
              <c:showVal val="1"/>
              <c:showCatName val="0"/>
              <c:showSerName val="0"/>
              <c:showPercent val="0"/>
            </c:dLbl>
            <c:dLbl>
              <c:idx val="15"/>
              <c:dLblPos val="outEnd"/>
              <c:showLegendKey val="0"/>
              <c:showVal val="1"/>
              <c:showCatName val="0"/>
              <c:showSerName val="0"/>
              <c:showPercent val="0"/>
            </c:dLbl>
            <c:dLblPos val="outEnd"/>
            <c:showLegendKey val="0"/>
            <c:showVal val="0"/>
            <c:showCatName val="0"/>
            <c:showSerName val="0"/>
            <c:showPercent val="0"/>
            <c:showLeaderLines val="0"/>
          </c:dLbls>
          <c:cat>
            <c:strRef>
              <c:f>categories</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0</c:f>
              <c:numCache>
                <c:formatCode>General</c:formatCode>
                <c:ptCount val="16"/>
                <c:pt idx="0">
                  <c:v>19959.0484129796</c:v>
                </c:pt>
                <c:pt idx="1">
                  <c:v>19509.1017603111</c:v>
                </c:pt>
                <c:pt idx="2">
                  <c:v>19505.8186860855</c:v>
                </c:pt>
                <c:pt idx="3">
                  <c:v>18742.1596667695</c:v>
                </c:pt>
                <c:pt idx="4">
                  <c:v>0</c:v>
                </c:pt>
                <c:pt idx="5">
                  <c:v>0</c:v>
                </c:pt>
                <c:pt idx="6">
                  <c:v>18164</c:v>
                </c:pt>
                <c:pt idx="7">
                  <c:v>17612</c:v>
                </c:pt>
                <c:pt idx="8">
                  <c:v>16460</c:v>
                </c:pt>
                <c:pt idx="9">
                  <c:v>15242</c:v>
                </c:pt>
                <c:pt idx="10">
                  <c:v>14814</c:v>
                </c:pt>
                <c:pt idx="11">
                  <c:v>13994</c:v>
                </c:pt>
                <c:pt idx="12">
                  <c:v>13210</c:v>
                </c:pt>
                <c:pt idx="13">
                  <c:v>13039</c:v>
                </c:pt>
                <c:pt idx="14">
                  <c:v>13268</c:v>
                </c:pt>
                <c:pt idx="15">
                  <c:v>12883.106</c:v>
                </c:pt>
              </c:numCache>
            </c:numRef>
          </c:val>
        </c:ser>
        <c:gapWidth val="40"/>
        <c:overlap val="0"/>
        <c:axId val="13971571"/>
        <c:axId val="47151915"/>
      </c:barChart>
      <c:catAx>
        <c:axId val="13971571"/>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600" spc="-1" strike="noStrike">
                <a:solidFill>
                  <a:srgbClr val="000000"/>
                </a:solidFill>
                <a:uFill>
                  <a:solidFill>
                    <a:srgbClr val="ffffff"/>
                  </a:solidFill>
                </a:uFill>
                <a:latin typeface="Montserrat"/>
              </a:defRPr>
            </a:pPr>
          </a:p>
        </c:txPr>
        <c:crossAx val="47151915"/>
        <c:crosses val="autoZero"/>
        <c:auto val="1"/>
        <c:lblAlgn val="ctr"/>
        <c:lblOffset val="100"/>
      </c:catAx>
      <c:valAx>
        <c:axId val="47151915"/>
        <c:scaling>
          <c:orientation val="minMax"/>
          <c:max val="24000"/>
          <c:min val="0"/>
        </c:scaling>
        <c:delete val="0"/>
        <c:axPos val="l"/>
        <c:numFmt formatCode="#,##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13971571"/>
        <c:crosses val="autoZero"/>
        <c:dispUnits>
          <c:builtInUnit val="thousands"/>
          <c:dispUnitsLbl/>
        </c:dispUnits>
      </c:valAx>
      <c:spPr>
        <a:noFill/>
        <a:ln>
          <a:noFill/>
        </a:ln>
      </c:spPr>
    </c:plotArea>
    <c:plotVisOnly val="1"/>
    <c:dispBlanksAs val="gap"/>
  </c:chart>
  <c:spPr>
    <a:noFill/>
    <a:ln>
      <a:no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792922673656619"/>
          <c:y val="0.0509499872199029"/>
          <c:w val="0.913007863695937"/>
          <c:h val="0.735707591377695"/>
        </c:manualLayout>
      </c:layout>
      <c:barChart>
        <c:barDir val="col"/>
        <c:grouping val="stacked"/>
        <c:varyColors val="0"/>
        <c:ser>
          <c:idx val="0"/>
          <c:order val="0"/>
          <c:tx>
            <c:strRef>
              <c:f>label 0</c:f>
              <c:strCache>
                <c:ptCount val="1"/>
                <c:pt idx="0">
                  <c:v>Urbana</c:v>
                </c:pt>
              </c:strCache>
            </c:strRef>
          </c:tx>
          <c:spPr>
            <a:solidFill>
              <a:srgbClr val="d13b3b"/>
            </a:solidFill>
            <a:ln>
              <a:noFill/>
            </a:ln>
          </c:spPr>
          <c:invertIfNegative val="0"/>
          <c:dLbls>
            <c:dLblPos val="inEnd"/>
            <c:showLegendKey val="0"/>
            <c:showVal val="1"/>
            <c:showCatName val="0"/>
            <c:showSerName val="0"/>
            <c:showPercent val="0"/>
            <c:showLeaderLines val="0"/>
          </c:dLbls>
          <c:cat>
            <c:strRef>
              <c:f>categories</c:f>
              <c:strCache>
                <c:ptCount val="14"/>
                <c:pt idx="0">
                  <c:v>2002</c:v>
                </c:pt>
                <c:pt idx="1">
                  <c:v>2003</c:v>
                </c:pt>
                <c:pt idx="2">
                  <c:v>2004</c:v>
                </c:pt>
                <c:pt idx="3">
                  <c:v>2005</c:v>
                </c:pt>
                <c:pt idx="4">
                  <c:v>2008</c:v>
                </c:pt>
                <c:pt idx="5">
                  <c:v>2009</c:v>
                </c:pt>
                <c:pt idx="6">
                  <c:v>2010</c:v>
                </c:pt>
                <c:pt idx="7">
                  <c:v>2011</c:v>
                </c:pt>
                <c:pt idx="8">
                  <c:v>2012</c:v>
                </c:pt>
                <c:pt idx="9">
                  <c:v>2013</c:v>
                </c:pt>
                <c:pt idx="10">
                  <c:v>2014</c:v>
                </c:pt>
                <c:pt idx="11">
                  <c:v>2015</c:v>
                </c:pt>
                <c:pt idx="12">
                  <c:v>2016</c:v>
                </c:pt>
                <c:pt idx="13">
                  <c:v>2017</c:v>
                </c:pt>
              </c:strCache>
            </c:strRef>
          </c:cat>
          <c:val>
            <c:numRef>
              <c:f>0</c:f>
              <c:numCache>
                <c:formatCode>General</c:formatCode>
                <c:ptCount val="14"/>
                <c:pt idx="0">
                  <c:v>3.64531058367634</c:v>
                </c:pt>
                <c:pt idx="1">
                  <c:v>3.37964128446483</c:v>
                </c:pt>
                <c:pt idx="2">
                  <c:v>3.07700788733291</c:v>
                </c:pt>
                <c:pt idx="3">
                  <c:v>2.84863905249619</c:v>
                </c:pt>
                <c:pt idx="4">
                  <c:v>3.669</c:v>
                </c:pt>
                <c:pt idx="5">
                  <c:v>3.296</c:v>
                </c:pt>
                <c:pt idx="6">
                  <c:v>2.78</c:v>
                </c:pt>
                <c:pt idx="7">
                  <c:v>2.4</c:v>
                </c:pt>
                <c:pt idx="8">
                  <c:v>2.284</c:v>
                </c:pt>
                <c:pt idx="9">
                  <c:v>2.106</c:v>
                </c:pt>
                <c:pt idx="10">
                  <c:v>1.809</c:v>
                </c:pt>
                <c:pt idx="11">
                  <c:v>1.777</c:v>
                </c:pt>
                <c:pt idx="12">
                  <c:v>2.043</c:v>
                </c:pt>
                <c:pt idx="13">
                  <c:v>1.86</c:v>
                </c:pt>
              </c:numCache>
            </c:numRef>
          </c:val>
        </c:ser>
        <c:ser>
          <c:idx val="1"/>
          <c:order val="1"/>
          <c:tx>
            <c:strRef>
              <c:f>label 1</c:f>
              <c:strCache>
                <c:ptCount val="1"/>
                <c:pt idx="0">
                  <c:v>Rural</c:v>
                </c:pt>
              </c:strCache>
            </c:strRef>
          </c:tx>
          <c:spPr>
            <a:solidFill>
              <a:srgbClr val="0070c0"/>
            </a:solidFill>
            <a:ln>
              <a:noFill/>
            </a:ln>
          </c:spPr>
          <c:invertIfNegative val="0"/>
          <c:dLbls>
            <c:dLblPos val="inEnd"/>
            <c:showLegendKey val="0"/>
            <c:showVal val="1"/>
            <c:showCatName val="0"/>
            <c:showSerName val="0"/>
            <c:showPercent val="0"/>
            <c:showLeaderLines val="0"/>
          </c:dLbls>
          <c:cat>
            <c:strRef>
              <c:f>categories</c:f>
              <c:strCache>
                <c:ptCount val="14"/>
                <c:pt idx="0">
                  <c:v>2002</c:v>
                </c:pt>
                <c:pt idx="1">
                  <c:v>2003</c:v>
                </c:pt>
                <c:pt idx="2">
                  <c:v>2004</c:v>
                </c:pt>
                <c:pt idx="3">
                  <c:v>2005</c:v>
                </c:pt>
                <c:pt idx="4">
                  <c:v>2008</c:v>
                </c:pt>
                <c:pt idx="5">
                  <c:v>2009</c:v>
                </c:pt>
                <c:pt idx="6">
                  <c:v>2010</c:v>
                </c:pt>
                <c:pt idx="7">
                  <c:v>2011</c:v>
                </c:pt>
                <c:pt idx="8">
                  <c:v>2012</c:v>
                </c:pt>
                <c:pt idx="9">
                  <c:v>2013</c:v>
                </c:pt>
                <c:pt idx="10">
                  <c:v>2014</c:v>
                </c:pt>
                <c:pt idx="11">
                  <c:v>2015</c:v>
                </c:pt>
                <c:pt idx="12">
                  <c:v>2016</c:v>
                </c:pt>
                <c:pt idx="13">
                  <c:v>2017</c:v>
                </c:pt>
              </c:strCache>
            </c:strRef>
          </c:cat>
          <c:val>
            <c:numRef>
              <c:f>1</c:f>
              <c:numCache>
                <c:formatCode>General</c:formatCode>
                <c:ptCount val="14"/>
                <c:pt idx="0">
                  <c:v>3.44841032269764</c:v>
                </c:pt>
                <c:pt idx="1">
                  <c:v>3.02114268589783</c:v>
                </c:pt>
                <c:pt idx="2">
                  <c:v>3.03091449202347</c:v>
                </c:pt>
                <c:pt idx="3">
                  <c:v>2.90542313425446</c:v>
                </c:pt>
                <c:pt idx="4">
                  <c:v>3.425</c:v>
                </c:pt>
                <c:pt idx="5">
                  <c:v>3.016</c:v>
                </c:pt>
                <c:pt idx="6">
                  <c:v>2.638</c:v>
                </c:pt>
                <c:pt idx="7">
                  <c:v>2.344</c:v>
                </c:pt>
                <c:pt idx="8">
                  <c:v>2.42</c:v>
                </c:pt>
                <c:pt idx="9">
                  <c:v>2.043</c:v>
                </c:pt>
                <c:pt idx="10">
                  <c:v>1.933</c:v>
                </c:pt>
                <c:pt idx="11">
                  <c:v>1.941</c:v>
                </c:pt>
                <c:pt idx="12">
                  <c:v>1.96</c:v>
                </c:pt>
                <c:pt idx="13">
                  <c:v>1.675</c:v>
                </c:pt>
              </c:numCache>
            </c:numRef>
          </c:val>
        </c:ser>
        <c:gapWidth val="40"/>
        <c:overlap val="100"/>
        <c:axId val="74087630"/>
        <c:axId val="39054335"/>
      </c:barChart>
      <c:catAx>
        <c:axId val="74087630"/>
        <c:scaling>
          <c:orientation val="minMax"/>
        </c:scaling>
        <c:delete val="0"/>
        <c:axPos val="b"/>
        <c:numFmt formatCode="DD/MM/YYYY" sourceLinked="1"/>
        <c:majorTickMark val="none"/>
        <c:minorTickMark val="none"/>
        <c:tickLblPos val="nextTo"/>
        <c:spPr>
          <a:ln w="9360">
            <a:solidFill>
              <a:srgbClr val="d9d9d9"/>
            </a:solidFill>
            <a:round/>
          </a:ln>
        </c:spPr>
        <c:txPr>
          <a:bodyPr/>
          <a:p>
            <a:pPr>
              <a:defRPr b="0" sz="1800" spc="-1" strike="noStrike">
                <a:solidFill>
                  <a:srgbClr val="000000"/>
                </a:solidFill>
                <a:uFill>
                  <a:solidFill>
                    <a:srgbClr val="ffffff"/>
                  </a:solidFill>
                </a:uFill>
                <a:latin typeface="Montserrat"/>
              </a:defRPr>
            </a:pPr>
          </a:p>
        </c:txPr>
        <c:crossAx val="39054335"/>
        <c:crosses val="autoZero"/>
        <c:auto val="1"/>
        <c:lblAlgn val="ctr"/>
        <c:lblOffset val="100"/>
      </c:catAx>
      <c:valAx>
        <c:axId val="39054335"/>
        <c:scaling>
          <c:orientation val="minMax"/>
        </c:scaling>
        <c:delete val="0"/>
        <c:axPos val="l"/>
        <c:title>
          <c:tx>
            <c:rich>
              <a:bodyPr rot="-5400000"/>
              <a:lstStyle/>
              <a:p>
                <a:pPr>
                  <a:defRPr b="0" sz="1800" spc="-1" strike="noStrike">
                    <a:solidFill>
                      <a:srgbClr val="000000"/>
                    </a:solidFill>
                    <a:uFill>
                      <a:solidFill>
                        <a:srgbClr val="ffffff"/>
                      </a:solidFill>
                    </a:uFill>
                    <a:latin typeface="Montserrat"/>
                  </a:defRPr>
                </a:pPr>
                <a:r>
                  <a:rPr b="0" sz="1800" spc="-1" strike="noStrike">
                    <a:solidFill>
                      <a:srgbClr val="000000"/>
                    </a:solidFill>
                    <a:uFill>
                      <a:solidFill>
                        <a:srgbClr val="ffffff"/>
                      </a:solidFill>
                    </a:uFill>
                    <a:latin typeface="Montserrat"/>
                  </a:rPr>
                  <a:t>Millones de personas</a:t>
                </a:r>
              </a:p>
            </c:rich>
          </c:tx>
          <c:layout>
            <c:manualLayout>
              <c:xMode val="edge"/>
              <c:yMode val="edge"/>
              <c:x val="0.0081913499344692"/>
              <c:y val="0.0968731362358354"/>
            </c:manualLayout>
          </c:layout>
          <c:overlay val="0"/>
        </c:title>
        <c:numFmt formatCode="0" sourceLinked="0"/>
        <c:majorTickMark val="none"/>
        <c:minorTickMark val="none"/>
        <c:tickLblPos val="nextTo"/>
        <c:spPr>
          <a:ln w="6480">
            <a:noFill/>
          </a:ln>
        </c:spPr>
        <c:txPr>
          <a:bodyPr/>
          <a:p>
            <a:pPr>
              <a:defRPr b="0" sz="1400" spc="-1" strike="noStrike">
                <a:solidFill>
                  <a:srgbClr val="000000"/>
                </a:solidFill>
                <a:uFill>
                  <a:solidFill>
                    <a:srgbClr val="ffffff"/>
                  </a:solidFill>
                </a:uFill>
                <a:latin typeface="Montserrat"/>
              </a:defRPr>
            </a:pPr>
          </a:p>
        </c:txPr>
        <c:crossAx val="74087630"/>
        <c:crosses val="autoZero"/>
      </c:valAx>
      <c:spPr>
        <a:noFill/>
        <a:ln>
          <a:noFill/>
        </a:ln>
      </c:spPr>
    </c:plotArea>
    <c:legend>
      <c:legendPos val="b"/>
      <c:overlay val="0"/>
      <c:spPr>
        <a:noFill/>
        <a:ln>
          <a:noFill/>
        </a:ln>
      </c:spPr>
    </c:legend>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body"/>
          </p:nvPr>
        </p:nvSpPr>
        <p:spPr>
          <a:xfrm>
            <a:off x="777240" y="4777560"/>
            <a:ext cx="6217560" cy="4525920"/>
          </a:xfrm>
          <a:prstGeom prst="rect">
            <a:avLst/>
          </a:prstGeom>
        </p:spPr>
        <p:txBody>
          <a:bodyPr lIns="0" rIns="0" tIns="0" bIns="0"/>
          <a:p>
            <a:r>
              <a:rPr b="0" lang="es-CO" sz="2000" spc="-1" strike="noStrike">
                <a:solidFill>
                  <a:srgbClr val="000000"/>
                </a:solidFill>
                <a:uFill>
                  <a:solidFill>
                    <a:srgbClr val="ffffff"/>
                  </a:solidFill>
                </a:uFill>
                <a:latin typeface="Arial"/>
              </a:rPr>
              <a:t>Pulse para editar el formato de las notas</a:t>
            </a:r>
            <a:endParaRPr b="0" lang="es-CO" sz="2000" spc="-1" strike="noStrike">
              <a:solidFill>
                <a:srgbClr val="000000"/>
              </a:solidFill>
              <a:uFill>
                <a:solidFill>
                  <a:srgbClr val="ffffff"/>
                </a:solidFill>
              </a:uFill>
              <a:latin typeface="Arial"/>
            </a:endParaRPr>
          </a:p>
        </p:txBody>
      </p:sp>
      <p:sp>
        <p:nvSpPr>
          <p:cNvPr id="395" name="PlaceHolder 2"/>
          <p:cNvSpPr>
            <a:spLocks noGrp="1"/>
          </p:cNvSpPr>
          <p:nvPr>
            <p:ph type="hdr"/>
          </p:nvPr>
        </p:nvSpPr>
        <p:spPr>
          <a:xfrm>
            <a:off x="0" y="0"/>
            <a:ext cx="3372840" cy="502560"/>
          </a:xfrm>
          <a:prstGeom prst="rect">
            <a:avLst/>
          </a:prstGeom>
        </p:spPr>
        <p:txBody>
          <a:bodyPr lIns="0" rIns="0" tIns="0" bIns="0"/>
          <a:p>
            <a:r>
              <a:rPr b="0" lang="es-CO" sz="1400" spc="-1" strike="noStrike">
                <a:solidFill>
                  <a:srgbClr val="000000"/>
                </a:solidFill>
                <a:uFill>
                  <a:solidFill>
                    <a:srgbClr val="ffffff"/>
                  </a:solidFill>
                </a:uFill>
                <a:latin typeface="Times New Roman"/>
              </a:rPr>
              <a:t>&lt;cabecera&gt;</a:t>
            </a:r>
            <a:endParaRPr b="0" lang="es-CO" sz="1400" spc="-1" strike="noStrike">
              <a:solidFill>
                <a:srgbClr val="000000"/>
              </a:solidFill>
              <a:uFill>
                <a:solidFill>
                  <a:srgbClr val="ffffff"/>
                </a:solidFill>
              </a:uFill>
              <a:latin typeface="Times New Roman"/>
            </a:endParaRPr>
          </a:p>
        </p:txBody>
      </p:sp>
      <p:sp>
        <p:nvSpPr>
          <p:cNvPr id="396" name="PlaceHolder 3"/>
          <p:cNvSpPr>
            <a:spLocks noGrp="1"/>
          </p:cNvSpPr>
          <p:nvPr>
            <p:ph type="dt"/>
          </p:nvPr>
        </p:nvSpPr>
        <p:spPr>
          <a:xfrm>
            <a:off x="4399200" y="0"/>
            <a:ext cx="3372840" cy="502560"/>
          </a:xfrm>
          <a:prstGeom prst="rect">
            <a:avLst/>
          </a:prstGeom>
        </p:spPr>
        <p:txBody>
          <a:bodyPr lIns="0" rIns="0" tIns="0" bIns="0"/>
          <a:p>
            <a:pPr algn="r"/>
            <a:r>
              <a:rPr b="0" lang="es-CO" sz="1400" spc="-1" strike="noStrike">
                <a:solidFill>
                  <a:srgbClr val="000000"/>
                </a:solidFill>
                <a:uFill>
                  <a:solidFill>
                    <a:srgbClr val="ffffff"/>
                  </a:solidFill>
                </a:uFill>
                <a:latin typeface="Times New Roman"/>
              </a:rPr>
              <a:t>&lt;fecha/hora&gt;</a:t>
            </a:r>
            <a:endParaRPr b="0" lang="es-CO" sz="1400" spc="-1" strike="noStrike">
              <a:solidFill>
                <a:srgbClr val="000000"/>
              </a:solidFill>
              <a:uFill>
                <a:solidFill>
                  <a:srgbClr val="ffffff"/>
                </a:solidFill>
              </a:uFill>
              <a:latin typeface="Times New Roman"/>
            </a:endParaRPr>
          </a:p>
        </p:txBody>
      </p:sp>
      <p:sp>
        <p:nvSpPr>
          <p:cNvPr id="397" name="PlaceHolder 4"/>
          <p:cNvSpPr>
            <a:spLocks noGrp="1"/>
          </p:cNvSpPr>
          <p:nvPr>
            <p:ph type="ftr"/>
          </p:nvPr>
        </p:nvSpPr>
        <p:spPr>
          <a:xfrm>
            <a:off x="0" y="9555480"/>
            <a:ext cx="3372840" cy="502560"/>
          </a:xfrm>
          <a:prstGeom prst="rect">
            <a:avLst/>
          </a:prstGeom>
        </p:spPr>
        <p:txBody>
          <a:bodyPr lIns="0" rIns="0" tIns="0" bIns="0" anchor="b"/>
          <a:p>
            <a:r>
              <a:rPr b="0" lang="es-CO" sz="1400" spc="-1" strike="noStrike">
                <a:solidFill>
                  <a:srgbClr val="000000"/>
                </a:solidFill>
                <a:uFill>
                  <a:solidFill>
                    <a:srgbClr val="ffffff"/>
                  </a:solidFill>
                </a:uFill>
                <a:latin typeface="Times New Roman"/>
              </a:rPr>
              <a:t>&lt;pie de página&gt;</a:t>
            </a:r>
            <a:endParaRPr b="0" lang="es-CO" sz="1400" spc="-1" strike="noStrike">
              <a:solidFill>
                <a:srgbClr val="000000"/>
              </a:solidFill>
              <a:uFill>
                <a:solidFill>
                  <a:srgbClr val="ffffff"/>
                </a:solidFill>
              </a:uFill>
              <a:latin typeface="Times New Roman"/>
            </a:endParaRPr>
          </a:p>
        </p:txBody>
      </p:sp>
      <p:sp>
        <p:nvSpPr>
          <p:cNvPr id="398" name="PlaceHolder 5"/>
          <p:cNvSpPr>
            <a:spLocks noGrp="1"/>
          </p:cNvSpPr>
          <p:nvPr>
            <p:ph type="sldNum"/>
          </p:nvPr>
        </p:nvSpPr>
        <p:spPr>
          <a:xfrm>
            <a:off x="4399200" y="9555480"/>
            <a:ext cx="3372840" cy="502560"/>
          </a:xfrm>
          <a:prstGeom prst="rect">
            <a:avLst/>
          </a:prstGeom>
        </p:spPr>
        <p:txBody>
          <a:bodyPr lIns="0" rIns="0" tIns="0" bIns="0" anchor="b"/>
          <a:p>
            <a:pPr algn="r"/>
            <a:fld id="{9B329112-8376-4FC7-8B30-89944A22B706}" type="slidenum">
              <a:rPr b="0" lang="es-CO" sz="1400" spc="-1" strike="noStrike">
                <a:solidFill>
                  <a:srgbClr val="000000"/>
                </a:solidFill>
                <a:uFill>
                  <a:solidFill>
                    <a:srgbClr val="ffffff"/>
                  </a:solidFill>
                </a:uFill>
                <a:latin typeface="Times New Roman"/>
              </a:rPr>
              <a:t>&lt;número&gt;</a:t>
            </a:fld>
            <a:endParaRPr b="0" lang="es-CO"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type="body"/>
          </p:nvPr>
        </p:nvSpPr>
        <p:spPr>
          <a:xfrm>
            <a:off x="685800" y="4400640"/>
            <a:ext cx="5486040" cy="3600000"/>
          </a:xfrm>
          <a:prstGeom prst="rect">
            <a:avLst/>
          </a:prstGeom>
        </p:spPr>
        <p:txBody>
          <a:bodyPr/>
          <a:p>
            <a:r>
              <a:rPr b="0" lang="es-CO" sz="2000" spc="-1" strike="noStrike">
                <a:solidFill>
                  <a:srgbClr val="000000"/>
                </a:solidFill>
                <a:uFill>
                  <a:solidFill>
                    <a:srgbClr val="ffffff"/>
                  </a:solidFill>
                </a:uFill>
                <a:latin typeface="Arial"/>
              </a:rPr>
              <a:t>Acortar la gráfica</a:t>
            </a:r>
            <a:endParaRPr b="0" lang="es-CO" sz="2000" spc="-1" strike="noStrike">
              <a:solidFill>
                <a:srgbClr val="000000"/>
              </a:solidFill>
              <a:uFill>
                <a:solidFill>
                  <a:srgbClr val="ffffff"/>
                </a:solidFill>
              </a:uFill>
              <a:latin typeface="Arial"/>
            </a:endParaRPr>
          </a:p>
        </p:txBody>
      </p:sp>
      <p:sp>
        <p:nvSpPr>
          <p:cNvPr id="623" name="TextShape 2"/>
          <p:cNvSpPr txBox="1"/>
          <p:nvPr/>
        </p:nvSpPr>
        <p:spPr>
          <a:xfrm>
            <a:off x="3884760" y="8685360"/>
            <a:ext cx="2971440" cy="458280"/>
          </a:xfrm>
          <a:prstGeom prst="rect">
            <a:avLst/>
          </a:prstGeom>
          <a:noFill/>
          <a:ln>
            <a:noFill/>
          </a:ln>
        </p:spPr>
        <p:txBody>
          <a:bodyPr anchor="b"/>
          <a:p>
            <a:pPr algn="r">
              <a:lnSpc>
                <a:spcPct val="100000"/>
              </a:lnSpc>
            </a:pPr>
            <a:fld id="{C21D40C5-A3BA-4BA5-8483-050D5FB59456}"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body"/>
          </p:nvPr>
        </p:nvSpPr>
        <p:spPr>
          <a:xfrm>
            <a:off x="685800" y="4400640"/>
            <a:ext cx="5486040" cy="360000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625" name="TextShape 2"/>
          <p:cNvSpPr txBox="1"/>
          <p:nvPr/>
        </p:nvSpPr>
        <p:spPr>
          <a:xfrm>
            <a:off x="3884760" y="8685360"/>
            <a:ext cx="2971440" cy="458280"/>
          </a:xfrm>
          <a:prstGeom prst="rect">
            <a:avLst/>
          </a:prstGeom>
          <a:noFill/>
          <a:ln>
            <a:noFill/>
          </a:ln>
        </p:spPr>
        <p:txBody>
          <a:bodyPr anchor="b"/>
          <a:p>
            <a:pPr algn="r">
              <a:lnSpc>
                <a:spcPct val="100000"/>
              </a:lnSpc>
            </a:pPr>
            <a:fld id="{5EAFB4FE-79FF-4AD0-A13B-98FB5BC686F3}"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PlaceHolder 1"/>
          <p:cNvSpPr>
            <a:spLocks noGrp="1"/>
          </p:cNvSpPr>
          <p:nvPr>
            <p:ph type="body"/>
          </p:nvPr>
        </p:nvSpPr>
        <p:spPr>
          <a:xfrm>
            <a:off x="685800" y="4400640"/>
            <a:ext cx="5486040" cy="360000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627" name="TextShape 2"/>
          <p:cNvSpPr txBox="1"/>
          <p:nvPr/>
        </p:nvSpPr>
        <p:spPr>
          <a:xfrm>
            <a:off x="3884760" y="8685360"/>
            <a:ext cx="2971440" cy="458280"/>
          </a:xfrm>
          <a:prstGeom prst="rect">
            <a:avLst/>
          </a:prstGeom>
          <a:noFill/>
          <a:ln>
            <a:noFill/>
          </a:ln>
        </p:spPr>
        <p:txBody>
          <a:bodyPr anchor="b"/>
          <a:p>
            <a:pPr algn="r">
              <a:lnSpc>
                <a:spcPct val="100000"/>
              </a:lnSpc>
            </a:pPr>
            <a:fld id="{771131AE-1900-4B84-A8D1-421C0FDCA660}"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63"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64"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68"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69"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70"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72"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7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74"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76"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7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78"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80"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81"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83"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8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85"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86"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88"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89"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90"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91"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92"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93"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2"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3"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8"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40"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51"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53"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55"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56"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60"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61"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62"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64"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66"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70"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72"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73"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77"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78"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80"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81"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82"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83"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84"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85"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00"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02"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04"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05"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09"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0"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1"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13"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5"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17"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9"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21"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22"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24"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25"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26"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27"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29"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30"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31"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32"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33"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34"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4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51"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53"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54"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58"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59"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60"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62"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6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64"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66"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6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68"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70"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71"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73"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7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75"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76"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78"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79"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80"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81"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82"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83"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92"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94"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96"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97"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9"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01"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02"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03"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05"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07"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09"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0"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1"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13"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4"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16"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9"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21"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22"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23"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24"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25"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26"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30"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32"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34"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35"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39"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0"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1"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43"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5"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47"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9"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6"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17"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51"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52"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54"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57"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59"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60"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61"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62"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63"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64"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7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75"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77"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78"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82"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83"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84"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86"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8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88"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90"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91"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92"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94"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95"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97"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9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99"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00"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02"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03"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04"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05"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06"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07"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4"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15"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17"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19"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20" name="PlaceHolder 3"/>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2"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24"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25" name="PlaceHolder 3"/>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26" name="PlaceHolder 4"/>
          <p:cNvSpPr>
            <a:spLocks noGrp="1"/>
          </p:cNvSpPr>
          <p:nvPr>
            <p:ph type="body"/>
          </p:nvPr>
        </p:nvSpPr>
        <p:spPr>
          <a:xfrm>
            <a:off x="623196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28" name="PlaceHolder 2"/>
          <p:cNvSpPr>
            <a:spLocks noGrp="1"/>
          </p:cNvSpPr>
          <p:nvPr>
            <p:ph type="body"/>
          </p:nvPr>
        </p:nvSpPr>
        <p:spPr>
          <a:xfrm>
            <a:off x="609480" y="1604520"/>
            <a:ext cx="535428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29"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30"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32"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3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34" name="PlaceHolder 4"/>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36" name="PlaceHolder 2"/>
          <p:cNvSpPr>
            <a:spLocks noGrp="1"/>
          </p:cNvSpPr>
          <p:nvPr>
            <p:ph type="body"/>
          </p:nvPr>
        </p:nvSpPr>
        <p:spPr>
          <a:xfrm>
            <a:off x="609480" y="160452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37" name="PlaceHolder 3"/>
          <p:cNvSpPr>
            <a:spLocks noGrp="1"/>
          </p:cNvSpPr>
          <p:nvPr>
            <p:ph type="body"/>
          </p:nvPr>
        </p:nvSpPr>
        <p:spPr>
          <a:xfrm>
            <a:off x="609480" y="3682080"/>
            <a:ext cx="109724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39" name="PlaceHolder 2"/>
          <p:cNvSpPr>
            <a:spLocks noGrp="1"/>
          </p:cNvSpPr>
          <p:nvPr>
            <p:ph type="body"/>
          </p:nvPr>
        </p:nvSpPr>
        <p:spPr>
          <a:xfrm>
            <a:off x="60948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0" name="PlaceHolder 3"/>
          <p:cNvSpPr>
            <a:spLocks noGrp="1"/>
          </p:cNvSpPr>
          <p:nvPr>
            <p:ph type="body"/>
          </p:nvPr>
        </p:nvSpPr>
        <p:spPr>
          <a:xfrm>
            <a:off x="6231960" y="160452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1" name="PlaceHolder 4"/>
          <p:cNvSpPr>
            <a:spLocks noGrp="1"/>
          </p:cNvSpPr>
          <p:nvPr>
            <p:ph type="body"/>
          </p:nvPr>
        </p:nvSpPr>
        <p:spPr>
          <a:xfrm>
            <a:off x="623196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2" name="PlaceHolder 5"/>
          <p:cNvSpPr>
            <a:spLocks noGrp="1"/>
          </p:cNvSpPr>
          <p:nvPr>
            <p:ph type="body"/>
          </p:nvPr>
        </p:nvSpPr>
        <p:spPr>
          <a:xfrm>
            <a:off x="609480" y="3682080"/>
            <a:ext cx="535428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44" name="PlaceHolder 2"/>
          <p:cNvSpPr>
            <a:spLocks noGrp="1"/>
          </p:cNvSpPr>
          <p:nvPr>
            <p:ph type="body"/>
          </p:nvPr>
        </p:nvSpPr>
        <p:spPr>
          <a:xfrm>
            <a:off x="60948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5" name="PlaceHolder 3"/>
          <p:cNvSpPr>
            <a:spLocks noGrp="1"/>
          </p:cNvSpPr>
          <p:nvPr>
            <p:ph type="body"/>
          </p:nvPr>
        </p:nvSpPr>
        <p:spPr>
          <a:xfrm>
            <a:off x="431964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6" name="PlaceHolder 4"/>
          <p:cNvSpPr>
            <a:spLocks noGrp="1"/>
          </p:cNvSpPr>
          <p:nvPr>
            <p:ph type="body"/>
          </p:nvPr>
        </p:nvSpPr>
        <p:spPr>
          <a:xfrm>
            <a:off x="8029800" y="160452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7" name="PlaceHolder 5"/>
          <p:cNvSpPr>
            <a:spLocks noGrp="1"/>
          </p:cNvSpPr>
          <p:nvPr>
            <p:ph type="body"/>
          </p:nvPr>
        </p:nvSpPr>
        <p:spPr>
          <a:xfrm>
            <a:off x="802980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8" name="PlaceHolder 6"/>
          <p:cNvSpPr>
            <a:spLocks noGrp="1"/>
          </p:cNvSpPr>
          <p:nvPr>
            <p:ph type="body"/>
          </p:nvPr>
        </p:nvSpPr>
        <p:spPr>
          <a:xfrm>
            <a:off x="431964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
        <p:nvSpPr>
          <p:cNvPr id="349" name="PlaceHolder 7"/>
          <p:cNvSpPr>
            <a:spLocks noGrp="1"/>
          </p:cNvSpPr>
          <p:nvPr>
            <p:ph type="body"/>
          </p:nvPr>
        </p:nvSpPr>
        <p:spPr>
          <a:xfrm>
            <a:off x="609480" y="3682080"/>
            <a:ext cx="3533040" cy="189684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5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p:spPr>
        <p:txBody>
          <a:bodyPr lIns="0" rIns="0" tIns="0" bIns="0" anchor="ctr"/>
          <a:p>
            <a:endParaRPr b="0" lang="es-CO" sz="1800" spc="-1" strike="noStrike">
              <a:solidFill>
                <a:srgbClr val="000000"/>
              </a:solidFill>
              <a:uFill>
                <a:solidFill>
                  <a:srgbClr val="ffffff"/>
                </a:solidFill>
              </a:uFill>
              <a:latin typeface="Montserrat"/>
            </a:endParaRPr>
          </a:p>
        </p:txBody>
      </p:sp>
      <p:sp>
        <p:nvSpPr>
          <p:cNvPr id="361" name="PlaceHolder 2"/>
          <p:cNvSpPr>
            <a:spLocks noGrp="1"/>
          </p:cNvSpPr>
          <p:nvPr>
            <p:ph type="body"/>
          </p:nvPr>
        </p:nvSpPr>
        <p:spPr>
          <a:xfrm>
            <a:off x="609480" y="1604520"/>
            <a:ext cx="10972440" cy="3977280"/>
          </a:xfrm>
          <a:prstGeom prst="rect">
            <a:avLst/>
          </a:prstGeom>
        </p:spPr>
        <p:txBody>
          <a:bodyPr lIns="0" rIns="0" tIns="0" bIns="0">
            <a:normAutofit/>
          </a:bodyPr>
          <a:p>
            <a:endParaRPr b="0" lang="es-CO" sz="2800" spc="-1" strike="noStrike">
              <a:solidFill>
                <a:srgbClr val="000000"/>
              </a:solidFill>
              <a:uFill>
                <a:solidFill>
                  <a:srgbClr val="ffffff"/>
                </a:solidFill>
              </a:uFill>
              <a:latin typeface="Montserra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8.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9.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9d9d9"/>
        </a:solidFill>
      </p:bgPr>
    </p:bg>
    <p:spTree>
      <p:nvGrpSpPr>
        <p:cNvPr id="1" name=""/>
        <p:cNvGrpSpPr/>
        <p:nvPr/>
      </p:nvGrpSpPr>
      <p:grpSpPr>
        <a:xfrm>
          <a:off x="0" y="0"/>
          <a:ext cx="0" cy="0"/>
          <a:chOff x="0" y="0"/>
          <a:chExt cx="0" cy="0"/>
        </a:xfrm>
      </p:grpSpPr>
      <p:sp>
        <p:nvSpPr>
          <p:cNvPr id="0" name="CustomShape 1"/>
          <p:cNvSpPr/>
          <p:nvPr/>
        </p:nvSpPr>
        <p:spPr>
          <a:xfrm>
            <a:off x="0" y="2733120"/>
            <a:ext cx="12191760" cy="1391760"/>
          </a:xfrm>
          <a:prstGeom prst="rect">
            <a:avLst/>
          </a:prstGeom>
          <a:solidFill>
            <a:srgbClr val="ffffff"/>
          </a:solidFill>
          <a:ln>
            <a:noFill/>
          </a:ln>
        </p:spPr>
        <p:style>
          <a:lnRef idx="0"/>
          <a:fillRef idx="0"/>
          <a:effectRef idx="0"/>
          <a:fontRef idx="minor"/>
        </p:style>
      </p:sp>
      <p:sp>
        <p:nvSpPr>
          <p:cNvPr id="1" name="CustomShape 2"/>
          <p:cNvSpPr/>
          <p:nvPr/>
        </p:nvSpPr>
        <p:spPr>
          <a:xfrm>
            <a:off x="2959560" y="4585320"/>
            <a:ext cx="6271920" cy="776880"/>
          </a:xfrm>
          <a:prstGeom prst="rect">
            <a:avLst/>
          </a:prstGeom>
          <a:noFill/>
          <a:ln>
            <a:noFill/>
          </a:ln>
        </p:spPr>
        <p:style>
          <a:lnRef idx="0"/>
          <a:fillRef idx="0"/>
          <a:effectRef idx="0"/>
          <a:fontRef idx="minor"/>
        </p:style>
        <p:txBody>
          <a:bodyPr lIns="122040" rIns="122040" tIns="122040" bIns="122040" anchor="ctr"/>
          <a:p>
            <a:pPr algn="ctr">
              <a:lnSpc>
                <a:spcPct val="100000"/>
              </a:lnSpc>
            </a:pPr>
            <a:r>
              <a:rPr b="0" lang="es-CO" sz="2400" spc="-1" strike="noStrike">
                <a:solidFill>
                  <a:srgbClr val="000000"/>
                </a:solidFill>
                <a:uFill>
                  <a:solidFill>
                    <a:srgbClr val="ffffff"/>
                  </a:solidFill>
                </a:uFill>
                <a:latin typeface="Montserrat"/>
              </a:rPr>
              <a:t>Departamento Nacional de Planeación</a:t>
            </a:r>
            <a:endParaRPr b="0" lang="es-CO" sz="2400" spc="-1" strike="noStrike">
              <a:solidFill>
                <a:srgbClr val="000000"/>
              </a:solidFill>
              <a:uFill>
                <a:solidFill>
                  <a:srgbClr val="ffffff"/>
                </a:solidFill>
              </a:uFill>
              <a:latin typeface="Arial"/>
            </a:endParaRPr>
          </a:p>
          <a:p>
            <a:pPr algn="ctr">
              <a:lnSpc>
                <a:spcPct val="100000"/>
              </a:lnSpc>
            </a:pPr>
            <a:r>
              <a:rPr b="0" lang="es-CO" sz="1600" spc="-1" strike="noStrike">
                <a:solidFill>
                  <a:srgbClr val="000000"/>
                </a:solidFill>
                <a:uFill>
                  <a:solidFill>
                    <a:srgbClr val="ffffff"/>
                  </a:solidFill>
                </a:uFill>
                <a:latin typeface="Montserrat"/>
              </a:rPr>
              <a:t>www.dnp.gov.co</a:t>
            </a:r>
            <a:endParaRPr b="0" lang="es-CO" sz="1600" spc="-1" strike="noStrike">
              <a:solidFill>
                <a:srgbClr val="000000"/>
              </a:solidFill>
              <a:uFill>
                <a:solidFill>
                  <a:srgbClr val="ffffff"/>
                </a:solidFill>
              </a:uFill>
              <a:latin typeface="Arial"/>
            </a:endParaRPr>
          </a:p>
        </p:txBody>
      </p:sp>
      <p:pic>
        <p:nvPicPr>
          <p:cNvPr id="2" name="Graphic 1" descr=""/>
          <p:cNvPicPr/>
          <p:nvPr/>
        </p:nvPicPr>
        <p:blipFill>
          <a:blip r:embed="rId2"/>
          <a:stretch/>
        </p:blipFill>
        <p:spPr>
          <a:xfrm>
            <a:off x="3735000" y="3103920"/>
            <a:ext cx="4721400" cy="649800"/>
          </a:xfrm>
          <a:prstGeom prst="rect">
            <a:avLst/>
          </a:prstGeom>
          <a:ln>
            <a:noFill/>
          </a:ln>
        </p:spPr>
      </p:pic>
      <p:sp>
        <p:nvSpPr>
          <p:cNvPr id="3" name="PlaceHolder 3"/>
          <p:cNvSpPr>
            <a:spLocks noGrp="1"/>
          </p:cNvSpPr>
          <p:nvPr>
            <p:ph type="title"/>
          </p:nvPr>
        </p:nvSpPr>
        <p:spPr>
          <a:xfrm>
            <a:off x="609480" y="273600"/>
            <a:ext cx="10972440" cy="1144800"/>
          </a:xfrm>
          <a:prstGeom prst="rect">
            <a:avLst/>
          </a:prstGeom>
        </p:spPr>
        <p:txBody>
          <a:bodyPr lIns="0" rIns="0" tIns="0" bIns="0" anchor="ctr"/>
          <a:p>
            <a:r>
              <a:rPr b="0" lang="es-CO" sz="1800" spc="-1" strike="noStrike">
                <a:solidFill>
                  <a:srgbClr val="000000"/>
                </a:solidFill>
                <a:uFill>
                  <a:solidFill>
                    <a:srgbClr val="ffffff"/>
                  </a:solidFill>
                </a:uFill>
                <a:latin typeface="Montserrat"/>
              </a:rPr>
              <a:t>Pulse para editar el formato del texto de título</a:t>
            </a:r>
            <a:endParaRPr b="0" lang="es-CO" sz="1800" spc="-1" strike="noStrike">
              <a:solidFill>
                <a:srgbClr val="000000"/>
              </a:solidFill>
              <a:uFill>
                <a:solidFill>
                  <a:srgbClr val="ffffff"/>
                </a:solidFill>
              </a:uFill>
              <a:latin typeface="Montserrat"/>
            </a:endParaRPr>
          </a:p>
        </p:txBody>
      </p:sp>
      <p:sp>
        <p:nvSpPr>
          <p:cNvPr id="4"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O" sz="2800" spc="-1" strike="noStrike">
                <a:solidFill>
                  <a:srgbClr val="000000"/>
                </a:solidFill>
                <a:uFill>
                  <a:solidFill>
                    <a:srgbClr val="ffffff"/>
                  </a:solidFill>
                </a:uFill>
                <a:latin typeface="Montserrat"/>
              </a:rPr>
              <a:t>Pulse para editar el formato de esquema del texto</a:t>
            </a:r>
            <a:endParaRPr b="0" lang="es-CO" sz="2800" spc="-1" strike="noStrike">
              <a:solidFill>
                <a:srgbClr val="000000"/>
              </a:solidFill>
              <a:uFill>
                <a:solidFill>
                  <a:srgbClr val="ffffff"/>
                </a:solidFill>
              </a:uFill>
              <a:latin typeface="Montserrat"/>
            </a:endParaRPr>
          </a:p>
          <a:p>
            <a:pPr lvl="1" marL="864000" indent="-324000">
              <a:spcBef>
                <a:spcPts val="1134"/>
              </a:spcBef>
              <a:buClr>
                <a:srgbClr val="000000"/>
              </a:buClr>
              <a:buSzPct val="75000"/>
              <a:buFont typeface="Symbol" charset="2"/>
              <a:buChar char=""/>
            </a:pPr>
            <a:r>
              <a:rPr b="0" lang="es-CO" sz="2000" spc="-1" strike="noStrike">
                <a:solidFill>
                  <a:srgbClr val="000000"/>
                </a:solidFill>
                <a:uFill>
                  <a:solidFill>
                    <a:srgbClr val="ffffff"/>
                  </a:solidFill>
                </a:uFill>
                <a:latin typeface="Montserrat"/>
              </a:rPr>
              <a:t>Segundo nivel del esquema</a:t>
            </a:r>
            <a:endParaRPr b="0" lang="es-CO" sz="2000" spc="-1" strike="noStrike">
              <a:solidFill>
                <a:srgbClr val="000000"/>
              </a:solidFill>
              <a:uFill>
                <a:solidFill>
                  <a:srgbClr val="ffffff"/>
                </a:solidFill>
              </a:uFill>
              <a:latin typeface="Montserrat"/>
            </a:endParaRPr>
          </a:p>
          <a:p>
            <a:pPr lvl="2" marL="1296000" indent="-288000">
              <a:spcBef>
                <a:spcPts val="850"/>
              </a:spcBef>
              <a:buClr>
                <a:srgbClr val="000000"/>
              </a:buClr>
              <a:buSzPct val="45000"/>
              <a:buFont typeface="Wingdings" charset="2"/>
              <a:buChar char=""/>
            </a:pPr>
            <a:r>
              <a:rPr b="0" lang="es-CO" sz="1800" spc="-1" strike="noStrike">
                <a:solidFill>
                  <a:srgbClr val="000000"/>
                </a:solidFill>
                <a:uFill>
                  <a:solidFill>
                    <a:srgbClr val="ffffff"/>
                  </a:solidFill>
                </a:uFill>
                <a:latin typeface="Montserrat"/>
              </a:rPr>
              <a:t>Tercer nivel del esquema</a:t>
            </a:r>
            <a:endParaRPr b="0" lang="es-CO" sz="1800" spc="-1" strike="noStrike">
              <a:solidFill>
                <a:srgbClr val="000000"/>
              </a:solidFill>
              <a:uFill>
                <a:solidFill>
                  <a:srgbClr val="ffffff"/>
                </a:solidFill>
              </a:uFill>
              <a:latin typeface="Montserrat"/>
            </a:endParaRPr>
          </a:p>
          <a:p>
            <a:pPr lvl="3" marL="1728000" indent="-216000">
              <a:spcBef>
                <a:spcPts val="567"/>
              </a:spcBef>
              <a:buClr>
                <a:srgbClr val="000000"/>
              </a:buClr>
              <a:buSzPct val="75000"/>
              <a:buFont typeface="Symbol" charset="2"/>
              <a:buChar char=""/>
            </a:pPr>
            <a:r>
              <a:rPr b="0" lang="es-CO" sz="1800" spc="-1" strike="noStrike">
                <a:solidFill>
                  <a:srgbClr val="000000"/>
                </a:solidFill>
                <a:uFill>
                  <a:solidFill>
                    <a:srgbClr val="ffffff"/>
                  </a:solidFill>
                </a:uFill>
                <a:latin typeface="Montserrat"/>
              </a:rPr>
              <a:t>Cuarto nivel del esquema</a:t>
            </a:r>
            <a:endParaRPr b="0" lang="es-CO" sz="1800" spc="-1" strike="noStrike">
              <a:solidFill>
                <a:srgbClr val="000000"/>
              </a:solidFill>
              <a:uFill>
                <a:solidFill>
                  <a:srgbClr val="ffffff"/>
                </a:solidFill>
              </a:uFill>
              <a:latin typeface="Montserrat"/>
            </a:endParaRPr>
          </a:p>
          <a:p>
            <a:pPr lvl="4" marL="2160000" indent="-216000">
              <a:spcBef>
                <a:spcPts val="283"/>
              </a:spcBef>
              <a:buClr>
                <a:srgbClr val="000000"/>
              </a:buClr>
              <a:buSzPct val="45000"/>
              <a:buFont typeface="Wingdings" charset="2"/>
              <a:buChar char=""/>
            </a:pPr>
            <a:r>
              <a:rPr b="0" lang="es-CO" sz="2000" spc="-1" strike="noStrike">
                <a:solidFill>
                  <a:srgbClr val="000000"/>
                </a:solidFill>
                <a:uFill>
                  <a:solidFill>
                    <a:srgbClr val="ffffff"/>
                  </a:solidFill>
                </a:uFill>
                <a:latin typeface="Montserrat"/>
              </a:rPr>
              <a:t>Quinto nivel del esquema</a:t>
            </a:r>
            <a:endParaRPr b="0" lang="es-CO" sz="2000" spc="-1" strike="noStrike">
              <a:solidFill>
                <a:srgbClr val="000000"/>
              </a:solidFill>
              <a:uFill>
                <a:solidFill>
                  <a:srgbClr val="ffffff"/>
                </a:solidFill>
              </a:uFill>
              <a:latin typeface="Montserrat"/>
            </a:endParaRPr>
          </a:p>
          <a:p>
            <a:pPr lvl="5" marL="2592000" indent="-216000">
              <a:spcBef>
                <a:spcPts val="283"/>
              </a:spcBef>
              <a:buClr>
                <a:srgbClr val="000000"/>
              </a:buClr>
              <a:buSzPct val="45000"/>
              <a:buFont typeface="Wingdings" charset="2"/>
              <a:buChar char=""/>
            </a:pPr>
            <a:r>
              <a:rPr b="0" lang="es-CO" sz="2000" spc="-1" strike="noStrike">
                <a:solidFill>
                  <a:srgbClr val="000000"/>
                </a:solidFill>
                <a:uFill>
                  <a:solidFill>
                    <a:srgbClr val="ffffff"/>
                  </a:solidFill>
                </a:uFill>
                <a:latin typeface="Montserrat"/>
              </a:rPr>
              <a:t>Sexto nivel del esquema</a:t>
            </a:r>
            <a:endParaRPr b="0" lang="es-CO" sz="2000" spc="-1" strike="noStrike">
              <a:solidFill>
                <a:srgbClr val="000000"/>
              </a:solidFill>
              <a:uFill>
                <a:solidFill>
                  <a:srgbClr val="ffffff"/>
                </a:solidFill>
              </a:uFill>
              <a:latin typeface="Montserrat"/>
            </a:endParaRPr>
          </a:p>
          <a:p>
            <a:pPr lvl="6" marL="3024000" indent="-216000">
              <a:spcBef>
                <a:spcPts val="283"/>
              </a:spcBef>
              <a:buClr>
                <a:srgbClr val="000000"/>
              </a:buClr>
              <a:buSzPct val="45000"/>
              <a:buFont typeface="Wingdings" charset="2"/>
              <a:buChar char=""/>
            </a:pPr>
            <a:r>
              <a:rPr b="0" lang="es-CO" sz="2000" spc="-1" strike="noStrike">
                <a:solidFill>
                  <a:srgbClr val="000000"/>
                </a:solidFill>
                <a:uFill>
                  <a:solidFill>
                    <a:srgbClr val="ffffff"/>
                  </a:solidFill>
                </a:uFill>
                <a:latin typeface="Montserrat"/>
              </a:rPr>
              <a:t>Séptimo nivel del esquema</a:t>
            </a:r>
            <a:endParaRPr b="0" lang="es-CO" sz="20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41" name="CustomShape 1"/>
          <p:cNvSpPr/>
          <p:nvPr/>
        </p:nvSpPr>
        <p:spPr>
          <a:xfrm>
            <a:off x="4894560" y="0"/>
            <a:ext cx="7297200" cy="1441440"/>
          </a:xfrm>
          <a:prstGeom prst="rect">
            <a:avLst/>
          </a:prstGeom>
          <a:solidFill>
            <a:schemeClr val="tx2"/>
          </a:solidFill>
          <a:ln>
            <a:noFill/>
          </a:ln>
          <a:effectLst>
            <a:outerShdw algn="t" blurRad="50800" dir="54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42" name="CustomShape 2"/>
          <p:cNvSpPr/>
          <p:nvPr/>
        </p:nvSpPr>
        <p:spPr>
          <a:xfrm>
            <a:off x="9857520" y="428760"/>
            <a:ext cx="1997640" cy="5770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s-CO" sz="1600" spc="-1" strike="noStrike">
                <a:solidFill>
                  <a:srgbClr val="ffffff"/>
                </a:solidFill>
                <a:uFill>
                  <a:solidFill>
                    <a:srgbClr val="ffffff"/>
                  </a:solidFill>
                </a:uFill>
                <a:latin typeface="Montserrat"/>
              </a:rPr>
              <a:t>Septiembre, 2018</a:t>
            </a:r>
            <a:endParaRPr b="0" lang="es-CO" sz="1600" spc="-1" strike="noStrike">
              <a:solidFill>
                <a:srgbClr val="000000"/>
              </a:solidFill>
              <a:uFill>
                <a:solidFill>
                  <a:srgbClr val="ffffff"/>
                </a:solidFill>
              </a:uFill>
              <a:latin typeface="Arial"/>
            </a:endParaRPr>
          </a:p>
          <a:p>
            <a:pPr algn="r">
              <a:lnSpc>
                <a:spcPct val="100000"/>
              </a:lnSpc>
            </a:pPr>
            <a:r>
              <a:rPr b="0" lang="es-CO" sz="1600" spc="-1" strike="noStrike">
                <a:solidFill>
                  <a:srgbClr val="ffffff"/>
                </a:solidFill>
                <a:uFill>
                  <a:solidFill>
                    <a:srgbClr val="ffffff"/>
                  </a:solidFill>
                </a:uFill>
                <a:latin typeface="Montserrat"/>
              </a:rPr>
              <a:t>dnp.gov.co</a:t>
            </a:r>
            <a:endParaRPr b="0" lang="es-CO" sz="1600" spc="-1" strike="noStrike">
              <a:solidFill>
                <a:srgbClr val="000000"/>
              </a:solidFill>
              <a:uFill>
                <a:solidFill>
                  <a:srgbClr val="ffffff"/>
                </a:solidFill>
              </a:uFill>
              <a:latin typeface="Arial"/>
            </a:endParaRPr>
          </a:p>
        </p:txBody>
      </p:sp>
      <p:sp>
        <p:nvSpPr>
          <p:cNvPr id="43" name="CustomShape 3"/>
          <p:cNvSpPr/>
          <p:nvPr/>
        </p:nvSpPr>
        <p:spPr>
          <a:xfrm>
            <a:off x="5046480" y="174600"/>
            <a:ext cx="3207960" cy="669600"/>
          </a:xfrm>
          <a:prstGeom prst="rect">
            <a:avLst/>
          </a:prstGeom>
          <a:noFill/>
          <a:ln>
            <a:noFill/>
          </a:ln>
        </p:spPr>
        <p:style>
          <a:lnRef idx="0"/>
          <a:fillRef idx="0"/>
          <a:effectRef idx="0"/>
          <a:fontRef idx="minor"/>
        </p:style>
        <p:txBody>
          <a:bodyPr wrap="none" lIns="90000" rIns="90000" tIns="45000" bIns="45000"/>
          <a:p>
            <a:pPr>
              <a:lnSpc>
                <a:spcPct val="100000"/>
              </a:lnSpc>
            </a:pPr>
            <a:r>
              <a:rPr b="1" lang="es-CO" sz="2000" spc="-1" strike="noStrike">
                <a:solidFill>
                  <a:srgbClr val="ffffff"/>
                </a:solidFill>
                <a:uFill>
                  <a:solidFill>
                    <a:srgbClr val="ffffff"/>
                  </a:solidFill>
                </a:uFill>
                <a:latin typeface="Montserrat"/>
              </a:rPr>
              <a:t>Gloria Amparo Alonso</a:t>
            </a:r>
            <a:endParaRPr b="0" lang="es-CO" sz="2000" spc="-1" strike="noStrike">
              <a:solidFill>
                <a:srgbClr val="000000"/>
              </a:solidFill>
              <a:uFill>
                <a:solidFill>
                  <a:srgbClr val="ffffff"/>
                </a:solidFill>
              </a:uFill>
              <a:latin typeface="Arial"/>
            </a:endParaRPr>
          </a:p>
          <a:p>
            <a:pPr>
              <a:lnSpc>
                <a:spcPct val="100000"/>
              </a:lnSpc>
            </a:pPr>
            <a:r>
              <a:rPr b="0" lang="es-CO" sz="1800" spc="-1" strike="noStrike">
                <a:solidFill>
                  <a:srgbClr val="ffffff"/>
                </a:solidFill>
                <a:uFill>
                  <a:solidFill>
                    <a:srgbClr val="ffffff"/>
                  </a:solidFill>
                </a:uFill>
                <a:latin typeface="Montserrat"/>
              </a:rPr>
              <a:t>Directora General DNP</a:t>
            </a:r>
            <a:endParaRPr b="0" lang="es-CO" sz="1800" spc="-1" strike="noStrike">
              <a:solidFill>
                <a:srgbClr val="000000"/>
              </a:solidFill>
              <a:uFill>
                <a:solidFill>
                  <a:srgbClr val="ffffff"/>
                </a:solidFill>
              </a:uFill>
              <a:latin typeface="Arial"/>
            </a:endParaRPr>
          </a:p>
        </p:txBody>
      </p:sp>
      <p:sp>
        <p:nvSpPr>
          <p:cNvPr id="44" name="CustomShape 4"/>
          <p:cNvSpPr/>
          <p:nvPr/>
        </p:nvSpPr>
        <p:spPr>
          <a:xfrm>
            <a:off x="5548680" y="899280"/>
            <a:ext cx="2052720" cy="333720"/>
          </a:xfrm>
          <a:prstGeom prst="rect">
            <a:avLst/>
          </a:prstGeom>
          <a:noFill/>
          <a:ln>
            <a:noFill/>
          </a:ln>
        </p:spPr>
        <p:style>
          <a:lnRef idx="0"/>
          <a:fillRef idx="0"/>
          <a:effectRef idx="0"/>
          <a:fontRef idx="minor"/>
        </p:style>
        <p:txBody>
          <a:bodyPr lIns="90000" rIns="90000" tIns="45000" bIns="45000"/>
          <a:p>
            <a:pPr>
              <a:lnSpc>
                <a:spcPct val="100000"/>
              </a:lnSpc>
            </a:pPr>
            <a:r>
              <a:rPr b="0" lang="es-CO" sz="1600" spc="-1" strike="noStrike">
                <a:solidFill>
                  <a:srgbClr val="ffffff"/>
                </a:solidFill>
                <a:uFill>
                  <a:solidFill>
                    <a:srgbClr val="ffffff"/>
                  </a:solidFill>
                </a:uFill>
                <a:latin typeface="Montserrat"/>
              </a:rPr>
              <a:t>@DNP_Colombia</a:t>
            </a:r>
            <a:endParaRPr b="0" lang="es-CO" sz="1600" spc="-1" strike="noStrike">
              <a:solidFill>
                <a:srgbClr val="000000"/>
              </a:solidFill>
              <a:uFill>
                <a:solidFill>
                  <a:srgbClr val="ffffff"/>
                </a:solidFill>
              </a:uFill>
              <a:latin typeface="Arial"/>
            </a:endParaRPr>
          </a:p>
        </p:txBody>
      </p:sp>
      <p:pic>
        <p:nvPicPr>
          <p:cNvPr id="45" name="Imagen 7" descr=""/>
          <p:cNvPicPr/>
          <p:nvPr/>
        </p:nvPicPr>
        <p:blipFill>
          <a:blip r:embed="rId3"/>
          <a:stretch/>
        </p:blipFill>
        <p:spPr>
          <a:xfrm>
            <a:off x="5225400" y="897840"/>
            <a:ext cx="363240" cy="363240"/>
          </a:xfrm>
          <a:prstGeom prst="rect">
            <a:avLst/>
          </a:prstGeom>
          <a:ln>
            <a:noFill/>
          </a:ln>
        </p:spPr>
      </p:pic>
      <p:sp>
        <p:nvSpPr>
          <p:cNvPr id="46" name="CustomShape 5"/>
          <p:cNvSpPr/>
          <p:nvPr/>
        </p:nvSpPr>
        <p:spPr>
          <a:xfrm>
            <a:off x="0" y="0"/>
            <a:ext cx="4894200" cy="3762720"/>
          </a:xfrm>
          <a:prstGeom prst="rect">
            <a:avLst/>
          </a:prstGeom>
          <a:solidFill>
            <a:schemeClr val="tx2"/>
          </a:solidFill>
          <a:ln>
            <a:noFill/>
          </a:ln>
          <a:effectLst>
            <a:outerShdw algn="ctr" blurRad="50800" dist="38100" rotWithShape="0">
              <a:srgbClr val="000000">
                <a:alpha val="40000"/>
              </a:srgbClr>
            </a:outerShdw>
          </a:effectLst>
        </p:spPr>
        <p:style>
          <a:lnRef idx="1">
            <a:schemeClr val="accent1"/>
          </a:lnRef>
          <a:fillRef idx="3">
            <a:schemeClr val="accent1"/>
          </a:fillRef>
          <a:effectRef idx="2">
            <a:schemeClr val="accent1"/>
          </a:effectRef>
          <a:fontRef idx="minor"/>
        </p:style>
      </p:sp>
      <p:pic>
        <p:nvPicPr>
          <p:cNvPr id="47" name="Picture 3" descr=""/>
          <p:cNvPicPr/>
          <p:nvPr/>
        </p:nvPicPr>
        <p:blipFill>
          <a:blip r:embed="rId4"/>
          <a:stretch/>
        </p:blipFill>
        <p:spPr>
          <a:xfrm>
            <a:off x="764280" y="427320"/>
            <a:ext cx="3365640" cy="2908080"/>
          </a:xfrm>
          <a:prstGeom prst="rect">
            <a:avLst/>
          </a:prstGeom>
          <a:ln>
            <a:noFill/>
          </a:ln>
        </p:spPr>
      </p:pic>
      <p:sp>
        <p:nvSpPr>
          <p:cNvPr id="48" name="PlaceHolder 6"/>
          <p:cNvSpPr>
            <a:spLocks noGrp="1"/>
          </p:cNvSpPr>
          <p:nvPr>
            <p:ph type="title"/>
          </p:nvPr>
        </p:nvSpPr>
        <p:spPr>
          <a:xfrm>
            <a:off x="609480" y="273600"/>
            <a:ext cx="10972440" cy="1144800"/>
          </a:xfrm>
          <a:prstGeom prst="rect">
            <a:avLst/>
          </a:prstGeom>
        </p:spPr>
        <p:txBody>
          <a:bodyPr lIns="0" rIns="0" tIns="0" bIns="0" anchor="ctr"/>
          <a:p>
            <a:r>
              <a:rPr b="0" lang="es-CO" sz="1800" spc="-1" strike="noStrike">
                <a:solidFill>
                  <a:srgbClr val="000000"/>
                </a:solidFill>
                <a:uFill>
                  <a:solidFill>
                    <a:srgbClr val="ffffff"/>
                  </a:solidFill>
                </a:uFill>
                <a:latin typeface="Montserrat"/>
              </a:rPr>
              <a:t>Pulse para editar el formato del texto de título</a:t>
            </a:r>
            <a:endParaRPr b="0" lang="es-CO" sz="1800" spc="-1" strike="noStrike">
              <a:solidFill>
                <a:srgbClr val="000000"/>
              </a:solidFill>
              <a:uFill>
                <a:solidFill>
                  <a:srgbClr val="ffffff"/>
                </a:solidFill>
              </a:uFill>
              <a:latin typeface="Montserrat"/>
            </a:endParaRPr>
          </a:p>
        </p:txBody>
      </p:sp>
      <p:sp>
        <p:nvSpPr>
          <p:cNvPr id="49"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O" sz="2800" spc="-1" strike="noStrike">
                <a:solidFill>
                  <a:srgbClr val="000000"/>
                </a:solidFill>
                <a:uFill>
                  <a:solidFill>
                    <a:srgbClr val="ffffff"/>
                  </a:solidFill>
                </a:uFill>
                <a:latin typeface="Montserrat"/>
              </a:rPr>
              <a:t>Pulse para editar el formato de esquema del texto</a:t>
            </a:r>
            <a:endParaRPr b="0" lang="es-CO" sz="2800" spc="-1" strike="noStrike">
              <a:solidFill>
                <a:srgbClr val="000000"/>
              </a:solidFill>
              <a:uFill>
                <a:solidFill>
                  <a:srgbClr val="ffffff"/>
                </a:solidFill>
              </a:uFill>
              <a:latin typeface="Montserrat"/>
            </a:endParaRPr>
          </a:p>
          <a:p>
            <a:pPr lvl="1" marL="864000" indent="-324000">
              <a:spcBef>
                <a:spcPts val="1134"/>
              </a:spcBef>
              <a:buClr>
                <a:srgbClr val="000000"/>
              </a:buClr>
              <a:buSzPct val="75000"/>
              <a:buFont typeface="Symbol" charset="2"/>
              <a:buChar char=""/>
            </a:pPr>
            <a:r>
              <a:rPr b="0" lang="es-CO" sz="2000" spc="-1" strike="noStrike">
                <a:solidFill>
                  <a:srgbClr val="000000"/>
                </a:solidFill>
                <a:uFill>
                  <a:solidFill>
                    <a:srgbClr val="ffffff"/>
                  </a:solidFill>
                </a:uFill>
                <a:latin typeface="Montserrat"/>
              </a:rPr>
              <a:t>Segundo nivel del esquema</a:t>
            </a:r>
            <a:endParaRPr b="0" lang="es-CO" sz="2000" spc="-1" strike="noStrike">
              <a:solidFill>
                <a:srgbClr val="000000"/>
              </a:solidFill>
              <a:uFill>
                <a:solidFill>
                  <a:srgbClr val="ffffff"/>
                </a:solidFill>
              </a:uFill>
              <a:latin typeface="Montserrat"/>
            </a:endParaRPr>
          </a:p>
          <a:p>
            <a:pPr lvl="2" marL="1296000" indent="-288000">
              <a:spcBef>
                <a:spcPts val="850"/>
              </a:spcBef>
              <a:buClr>
                <a:srgbClr val="000000"/>
              </a:buClr>
              <a:buSzPct val="45000"/>
              <a:buFont typeface="Wingdings" charset="2"/>
              <a:buChar char=""/>
            </a:pPr>
            <a:r>
              <a:rPr b="0" lang="es-CO" sz="1800" spc="-1" strike="noStrike">
                <a:solidFill>
                  <a:srgbClr val="000000"/>
                </a:solidFill>
                <a:uFill>
                  <a:solidFill>
                    <a:srgbClr val="ffffff"/>
                  </a:solidFill>
                </a:uFill>
                <a:latin typeface="Montserrat"/>
              </a:rPr>
              <a:t>Tercer nivel del esquema</a:t>
            </a:r>
            <a:endParaRPr b="0" lang="es-CO" sz="1800" spc="-1" strike="noStrike">
              <a:solidFill>
                <a:srgbClr val="000000"/>
              </a:solidFill>
              <a:uFill>
                <a:solidFill>
                  <a:srgbClr val="ffffff"/>
                </a:solidFill>
              </a:uFill>
              <a:latin typeface="Montserrat"/>
            </a:endParaRPr>
          </a:p>
          <a:p>
            <a:pPr lvl="3" marL="1728000" indent="-216000">
              <a:spcBef>
                <a:spcPts val="567"/>
              </a:spcBef>
              <a:buClr>
                <a:srgbClr val="000000"/>
              </a:buClr>
              <a:buSzPct val="75000"/>
              <a:buFont typeface="Symbol" charset="2"/>
              <a:buChar char=""/>
            </a:pPr>
            <a:r>
              <a:rPr b="0" lang="es-CO" sz="1800" spc="-1" strike="noStrike">
                <a:solidFill>
                  <a:srgbClr val="000000"/>
                </a:solidFill>
                <a:uFill>
                  <a:solidFill>
                    <a:srgbClr val="ffffff"/>
                  </a:solidFill>
                </a:uFill>
                <a:latin typeface="Montserrat"/>
              </a:rPr>
              <a:t>Cuarto nivel del esquema</a:t>
            </a:r>
            <a:endParaRPr b="0" lang="es-CO" sz="1800" spc="-1" strike="noStrike">
              <a:solidFill>
                <a:srgbClr val="000000"/>
              </a:solidFill>
              <a:uFill>
                <a:solidFill>
                  <a:srgbClr val="ffffff"/>
                </a:solidFill>
              </a:uFill>
              <a:latin typeface="Montserrat"/>
            </a:endParaRPr>
          </a:p>
          <a:p>
            <a:pPr lvl="4" marL="2160000" indent="-216000">
              <a:spcBef>
                <a:spcPts val="283"/>
              </a:spcBef>
              <a:buClr>
                <a:srgbClr val="000000"/>
              </a:buClr>
              <a:buSzPct val="45000"/>
              <a:buFont typeface="Wingdings" charset="2"/>
              <a:buChar char=""/>
            </a:pPr>
            <a:r>
              <a:rPr b="0" lang="es-CO" sz="2000" spc="-1" strike="noStrike">
                <a:solidFill>
                  <a:srgbClr val="000000"/>
                </a:solidFill>
                <a:uFill>
                  <a:solidFill>
                    <a:srgbClr val="ffffff"/>
                  </a:solidFill>
                </a:uFill>
                <a:latin typeface="Montserrat"/>
              </a:rPr>
              <a:t>Quinto nivel del esquema</a:t>
            </a:r>
            <a:endParaRPr b="0" lang="es-CO" sz="2000" spc="-1" strike="noStrike">
              <a:solidFill>
                <a:srgbClr val="000000"/>
              </a:solidFill>
              <a:uFill>
                <a:solidFill>
                  <a:srgbClr val="ffffff"/>
                </a:solidFill>
              </a:uFill>
              <a:latin typeface="Montserrat"/>
            </a:endParaRPr>
          </a:p>
          <a:p>
            <a:pPr lvl="5" marL="2592000" indent="-216000">
              <a:spcBef>
                <a:spcPts val="283"/>
              </a:spcBef>
              <a:buClr>
                <a:srgbClr val="000000"/>
              </a:buClr>
              <a:buSzPct val="45000"/>
              <a:buFont typeface="Wingdings" charset="2"/>
              <a:buChar char=""/>
            </a:pPr>
            <a:r>
              <a:rPr b="0" lang="es-CO" sz="2000" spc="-1" strike="noStrike">
                <a:solidFill>
                  <a:srgbClr val="000000"/>
                </a:solidFill>
                <a:uFill>
                  <a:solidFill>
                    <a:srgbClr val="ffffff"/>
                  </a:solidFill>
                </a:uFill>
                <a:latin typeface="Montserrat"/>
              </a:rPr>
              <a:t>Sexto nivel del esquema</a:t>
            </a:r>
            <a:endParaRPr b="0" lang="es-CO" sz="2000" spc="-1" strike="noStrike">
              <a:solidFill>
                <a:srgbClr val="000000"/>
              </a:solidFill>
              <a:uFill>
                <a:solidFill>
                  <a:srgbClr val="ffffff"/>
                </a:solidFill>
              </a:uFill>
              <a:latin typeface="Montserrat"/>
            </a:endParaRPr>
          </a:p>
          <a:p>
            <a:pPr lvl="6" marL="3024000" indent="-216000">
              <a:spcBef>
                <a:spcPts val="283"/>
              </a:spcBef>
              <a:buClr>
                <a:srgbClr val="000000"/>
              </a:buClr>
              <a:buSzPct val="45000"/>
              <a:buFont typeface="Wingdings" charset="2"/>
              <a:buChar char=""/>
            </a:pPr>
            <a:r>
              <a:rPr b="0" lang="es-CO" sz="2000" spc="-1" strike="noStrike">
                <a:solidFill>
                  <a:srgbClr val="000000"/>
                </a:solidFill>
                <a:uFill>
                  <a:solidFill>
                    <a:srgbClr val="ffffff"/>
                  </a:solidFill>
                </a:uFill>
                <a:latin typeface="Montserrat"/>
              </a:rPr>
              <a:t>Séptimo nivel del esquema</a:t>
            </a:r>
            <a:endParaRPr b="0" lang="es-CO" sz="20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86" name="CustomShape 1"/>
          <p:cNvSpPr/>
          <p:nvPr/>
        </p:nvSpPr>
        <p:spPr>
          <a:xfrm>
            <a:off x="0" y="2694960"/>
            <a:ext cx="9636120" cy="4162680"/>
          </a:xfrm>
          <a:prstGeom prst="rect">
            <a:avLst/>
          </a:prstGeom>
          <a:gradFill>
            <a:gsLst>
              <a:gs pos="48000">
                <a:schemeClr val="bg1">
                  <a:lumMod val="95000"/>
                </a:schemeClr>
              </a:gs>
              <a:gs pos="100000">
                <a:schemeClr val="bg1">
                  <a:lumMod val="95000"/>
                  <a:alpha val="0"/>
                </a:schemeClr>
              </a:gs>
            </a:gsLst>
            <a:lin ang="0"/>
          </a:gradFill>
          <a:ln>
            <a:noFill/>
          </a:ln>
        </p:spPr>
        <p:style>
          <a:lnRef idx="1">
            <a:schemeClr val="accent1"/>
          </a:lnRef>
          <a:fillRef idx="3">
            <a:schemeClr val="accent1"/>
          </a:fillRef>
          <a:effectRef idx="2">
            <a:schemeClr val="accent1"/>
          </a:effectRef>
          <a:fontRef idx="minor"/>
        </p:style>
      </p:sp>
      <p:pic>
        <p:nvPicPr>
          <p:cNvPr id="87" name="Graphic 1" descr=""/>
          <p:cNvPicPr/>
          <p:nvPr/>
        </p:nvPicPr>
        <p:blipFill>
          <a:blip r:embed="rId3"/>
          <a:stretch/>
        </p:blipFill>
        <p:spPr>
          <a:xfrm>
            <a:off x="2164320" y="6247080"/>
            <a:ext cx="1117080" cy="366480"/>
          </a:xfrm>
          <a:prstGeom prst="rect">
            <a:avLst/>
          </a:prstGeom>
          <a:ln>
            <a:noFill/>
          </a:ln>
        </p:spPr>
      </p:pic>
      <p:pic>
        <p:nvPicPr>
          <p:cNvPr id="88" name="Graphic 15" descr=""/>
          <p:cNvPicPr/>
          <p:nvPr/>
        </p:nvPicPr>
        <p:blipFill>
          <a:blip r:embed="rId4"/>
          <a:stretch/>
        </p:blipFill>
        <p:spPr>
          <a:xfrm>
            <a:off x="2164320" y="6251400"/>
            <a:ext cx="1117080" cy="366480"/>
          </a:xfrm>
          <a:prstGeom prst="rect">
            <a:avLst/>
          </a:prstGeom>
          <a:ln>
            <a:noFill/>
          </a:ln>
        </p:spPr>
      </p:pic>
      <p:sp>
        <p:nvSpPr>
          <p:cNvPr id="89" name="CustomShape 2"/>
          <p:cNvSpPr/>
          <p:nvPr/>
        </p:nvSpPr>
        <p:spPr>
          <a:xfrm>
            <a:off x="10232280" y="6253200"/>
            <a:ext cx="1777320" cy="303840"/>
          </a:xfrm>
          <a:prstGeom prst="rect">
            <a:avLst/>
          </a:prstGeom>
          <a:noFill/>
          <a:ln>
            <a:noFill/>
          </a:ln>
        </p:spPr>
        <p:style>
          <a:lnRef idx="0"/>
          <a:fillRef idx="0"/>
          <a:effectRef idx="0"/>
          <a:fontRef idx="minor"/>
        </p:style>
        <p:txBody>
          <a:bodyPr lIns="90000" rIns="90000" tIns="45000" bIns="45000" anchor="ctr"/>
          <a:p>
            <a:pPr>
              <a:lnSpc>
                <a:spcPct val="100000"/>
              </a:lnSpc>
            </a:pPr>
            <a:r>
              <a:rPr b="0" lang="es-CO" sz="1400" spc="-1" strike="noStrike">
                <a:solidFill>
                  <a:srgbClr val="404040"/>
                </a:solidFill>
                <a:uFill>
                  <a:solidFill>
                    <a:srgbClr val="ffffff"/>
                  </a:solidFill>
                </a:uFill>
                <a:latin typeface="Montserrat"/>
              </a:rPr>
              <a:t>@DNP_Colombia</a:t>
            </a:r>
            <a:endParaRPr b="0" lang="es-CO" sz="1400" spc="-1" strike="noStrike">
              <a:solidFill>
                <a:srgbClr val="000000"/>
              </a:solidFill>
              <a:uFill>
                <a:solidFill>
                  <a:srgbClr val="ffffff"/>
                </a:solidFill>
              </a:uFill>
              <a:latin typeface="Arial"/>
            </a:endParaRPr>
          </a:p>
        </p:txBody>
      </p:sp>
      <p:pic>
        <p:nvPicPr>
          <p:cNvPr id="90" name="Graphic 6" descr=""/>
          <p:cNvPicPr/>
          <p:nvPr/>
        </p:nvPicPr>
        <p:blipFill>
          <a:blip r:embed="rId5"/>
          <a:stretch/>
        </p:blipFill>
        <p:spPr>
          <a:xfrm>
            <a:off x="9959040" y="6271200"/>
            <a:ext cx="299160" cy="299160"/>
          </a:xfrm>
          <a:prstGeom prst="rect">
            <a:avLst/>
          </a:prstGeom>
          <a:ln>
            <a:noFill/>
          </a:ln>
        </p:spPr>
      </p:pic>
      <p:pic>
        <p:nvPicPr>
          <p:cNvPr id="91" name="Picture 11" descr=""/>
          <p:cNvPicPr/>
          <p:nvPr/>
        </p:nvPicPr>
        <p:blipFill>
          <a:blip r:embed="rId6"/>
          <a:stretch/>
        </p:blipFill>
        <p:spPr>
          <a:xfrm>
            <a:off x="1367640" y="3548160"/>
            <a:ext cx="2711160" cy="2342520"/>
          </a:xfrm>
          <a:prstGeom prst="rect">
            <a:avLst/>
          </a:prstGeom>
          <a:ln>
            <a:noFill/>
          </a:ln>
        </p:spPr>
      </p:pic>
      <p:sp>
        <p:nvSpPr>
          <p:cNvPr id="92" name="CustomShape 3"/>
          <p:cNvSpPr/>
          <p:nvPr/>
        </p:nvSpPr>
        <p:spPr>
          <a:xfrm>
            <a:off x="-360" y="2559240"/>
            <a:ext cx="12191760" cy="228600"/>
          </a:xfrm>
          <a:prstGeom prst="rect">
            <a:avLst/>
          </a:prstGeom>
          <a:solidFill>
            <a:schemeClr val="tx2"/>
          </a:solidFill>
          <a:ln>
            <a:noFill/>
          </a:ln>
          <a:effectLst>
            <a:outerShdw algn="t" blurRad="50800" dir="54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93" name="CustomShape 4"/>
          <p:cNvSpPr/>
          <p:nvPr/>
        </p:nvSpPr>
        <p:spPr>
          <a:xfrm>
            <a:off x="0" y="0"/>
            <a:ext cx="12191760" cy="2590200"/>
          </a:xfrm>
          <a:prstGeom prst="rect">
            <a:avLst/>
          </a:prstGeom>
          <a:solidFill>
            <a:srgbClr val="ffffff"/>
          </a:solidFill>
          <a:ln>
            <a:noFill/>
          </a:ln>
          <a:effectLst>
            <a:outerShdw blurRad="50800" dir="5400000" dist="38100" rotWithShape="0">
              <a:srgbClr val="000000">
                <a:alpha val="40000"/>
              </a:srgbClr>
            </a:outerShdw>
          </a:effectLst>
        </p:spPr>
        <p:style>
          <a:lnRef idx="0"/>
          <a:fillRef idx="0"/>
          <a:effectRef idx="0"/>
          <a:fontRef idx="minor"/>
        </p:style>
      </p:sp>
      <p:sp>
        <p:nvSpPr>
          <p:cNvPr id="94" name="PlaceHolder 5"/>
          <p:cNvSpPr>
            <a:spLocks noGrp="1"/>
          </p:cNvSpPr>
          <p:nvPr>
            <p:ph type="body"/>
          </p:nvPr>
        </p:nvSpPr>
        <p:spPr>
          <a:xfrm>
            <a:off x="498240" y="649080"/>
            <a:ext cx="11125080" cy="1472760"/>
          </a:xfrm>
          <a:prstGeom prst="rect">
            <a:avLst/>
          </a:prstGeom>
        </p:spPr>
        <p:txBody>
          <a:bodyPr lIns="90000" rIns="90000" tIns="45000" bIns="45000" anchor="ctr">
            <a:normAutofit/>
          </a:bodyPr>
          <a:p>
            <a:pPr marL="216000" indent="-215640">
              <a:lnSpc>
                <a:spcPct val="100000"/>
              </a:lnSpc>
              <a:spcAft>
                <a:spcPts val="799"/>
              </a:spcAft>
              <a:buClr>
                <a:srgbClr val="d13b3b"/>
              </a:buClr>
              <a:buFont typeface="Montserrat"/>
              <a:buAutoNum type="arabicPeriod"/>
            </a:pPr>
            <a:r>
              <a:rPr b="0" lang="es-CO" sz="2800" spc="-1" strike="noStrike">
                <a:solidFill>
                  <a:srgbClr val="d13b3b"/>
                </a:solidFill>
                <a:uFill>
                  <a:solidFill>
                    <a:srgbClr val="ffffff"/>
                  </a:solidFill>
                </a:uFill>
                <a:latin typeface="Montserrat"/>
              </a:rPr>
              <a:t>Listado de secciones (temas)</a:t>
            </a:r>
            <a:endParaRPr b="0" lang="es-CO" sz="2800" spc="-1" strike="noStrike">
              <a:solidFill>
                <a:srgbClr val="000000"/>
              </a:solidFill>
              <a:uFill>
                <a:solidFill>
                  <a:srgbClr val="ffffff"/>
                </a:solidFill>
              </a:uFill>
              <a:latin typeface="Montserrat"/>
            </a:endParaRPr>
          </a:p>
        </p:txBody>
      </p:sp>
      <p:sp>
        <p:nvSpPr>
          <p:cNvPr id="95" name="CustomShape 6"/>
          <p:cNvSpPr/>
          <p:nvPr/>
        </p:nvSpPr>
        <p:spPr>
          <a:xfrm>
            <a:off x="498240" y="267840"/>
            <a:ext cx="4449600" cy="370800"/>
          </a:xfrm>
          <a:prstGeom prst="rect">
            <a:avLst/>
          </a:prstGeom>
          <a:noFill/>
          <a:ln>
            <a:noFill/>
          </a:ln>
        </p:spPr>
        <p:style>
          <a:lnRef idx="0"/>
          <a:fillRef idx="0"/>
          <a:effectRef idx="0"/>
          <a:fontRef idx="minor"/>
        </p:style>
        <p:txBody>
          <a:bodyPr lIns="122040" rIns="122040" tIns="122040" bIns="122040" anchor="ctr"/>
          <a:p>
            <a:pPr>
              <a:lnSpc>
                <a:spcPct val="100000"/>
              </a:lnSpc>
            </a:pPr>
            <a:r>
              <a:rPr b="0" lang="es-CO" sz="1400" spc="-1" strike="noStrike">
                <a:solidFill>
                  <a:srgbClr val="808080"/>
                </a:solidFill>
                <a:uFill>
                  <a:solidFill>
                    <a:srgbClr val="ffffff"/>
                  </a:solidFill>
                </a:uFill>
                <a:latin typeface="Montserrat"/>
              </a:rPr>
              <a:t>AGENDA - Septiembre, 2018</a:t>
            </a:r>
            <a:endParaRPr b="0" lang="es-CO" sz="1400" spc="-1" strike="noStrike">
              <a:solidFill>
                <a:srgbClr val="000000"/>
              </a:solidFill>
              <a:uFill>
                <a:solidFill>
                  <a:srgbClr val="ffffff"/>
                </a:solidFill>
              </a:uFill>
              <a:latin typeface="Arial"/>
            </a:endParaRPr>
          </a:p>
        </p:txBody>
      </p:sp>
      <p:sp>
        <p:nvSpPr>
          <p:cNvPr id="96" name="CustomShape 7"/>
          <p:cNvSpPr/>
          <p:nvPr/>
        </p:nvSpPr>
        <p:spPr>
          <a:xfrm>
            <a:off x="502200" y="2245680"/>
            <a:ext cx="884880" cy="863640"/>
          </a:xfrm>
          <a:prstGeom prst="ellipse">
            <a:avLst/>
          </a:prstGeom>
          <a:solidFill>
            <a:schemeClr val="tx2"/>
          </a:solidFill>
          <a:ln>
            <a:noFill/>
          </a:ln>
          <a:effectLst>
            <a:outerShdw algn="t" blurRad="50800" dir="5400000" dist="38100" rotWithShape="0">
              <a:srgbClr val="000000">
                <a:alpha val="40000"/>
              </a:srgbClr>
            </a:outerShdw>
          </a:effectLst>
        </p:spPr>
        <p:style>
          <a:lnRef idx="0"/>
          <a:fillRef idx="0"/>
          <a:effectRef idx="0"/>
          <a:fontRef idx="minor"/>
        </p:style>
      </p:sp>
      <p:pic>
        <p:nvPicPr>
          <p:cNvPr id="97" name="Graphic 5" descr=""/>
          <p:cNvPicPr/>
          <p:nvPr/>
        </p:nvPicPr>
        <p:blipFill>
          <a:blip r:embed="rId7"/>
          <a:stretch/>
        </p:blipFill>
        <p:spPr>
          <a:xfrm>
            <a:off x="722880" y="2526840"/>
            <a:ext cx="443160" cy="335880"/>
          </a:xfrm>
          <a:prstGeom prst="rect">
            <a:avLst/>
          </a:prstGeom>
          <a:ln>
            <a:noFill/>
          </a:ln>
        </p:spPr>
      </p:pic>
      <p:sp>
        <p:nvSpPr>
          <p:cNvPr id="98" name="PlaceHolder 8"/>
          <p:cNvSpPr>
            <a:spLocks noGrp="1"/>
          </p:cNvSpPr>
          <p:nvPr>
            <p:ph type="title"/>
          </p:nvPr>
        </p:nvSpPr>
        <p:spPr>
          <a:xfrm>
            <a:off x="609480" y="273600"/>
            <a:ext cx="10972440" cy="1144800"/>
          </a:xfrm>
          <a:prstGeom prst="rect">
            <a:avLst/>
          </a:prstGeom>
        </p:spPr>
        <p:txBody>
          <a:bodyPr lIns="0" rIns="0" tIns="0" bIns="0" anchor="ctr"/>
          <a:p>
            <a:r>
              <a:rPr b="0" lang="es-CO" sz="1800" spc="-1" strike="noStrike">
                <a:solidFill>
                  <a:srgbClr val="000000"/>
                </a:solidFill>
                <a:uFill>
                  <a:solidFill>
                    <a:srgbClr val="ffffff"/>
                  </a:solidFill>
                </a:uFill>
                <a:latin typeface="Montserrat"/>
              </a:rPr>
              <a:t>Pulse para editar el formato del texto de título</a:t>
            </a:r>
            <a:endParaRPr b="0" lang="es-CO" sz="18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135" name="CustomShape 1"/>
          <p:cNvSpPr/>
          <p:nvPr/>
        </p:nvSpPr>
        <p:spPr>
          <a:xfrm>
            <a:off x="0" y="2694960"/>
            <a:ext cx="9636120" cy="4162680"/>
          </a:xfrm>
          <a:prstGeom prst="rect">
            <a:avLst/>
          </a:prstGeom>
          <a:gradFill>
            <a:gsLst>
              <a:gs pos="48000">
                <a:schemeClr val="bg1">
                  <a:lumMod val="95000"/>
                </a:schemeClr>
              </a:gs>
              <a:gs pos="100000">
                <a:schemeClr val="bg1">
                  <a:lumMod val="95000"/>
                  <a:alpha val="0"/>
                </a:schemeClr>
              </a:gs>
            </a:gsLst>
            <a:lin ang="0"/>
          </a:gradFill>
          <a:ln>
            <a:noFill/>
          </a:ln>
        </p:spPr>
        <p:style>
          <a:lnRef idx="1">
            <a:schemeClr val="accent1"/>
          </a:lnRef>
          <a:fillRef idx="3">
            <a:schemeClr val="accent1"/>
          </a:fillRef>
          <a:effectRef idx="2">
            <a:schemeClr val="accent1"/>
          </a:effectRef>
          <a:fontRef idx="minor"/>
        </p:style>
      </p:sp>
      <p:sp>
        <p:nvSpPr>
          <p:cNvPr id="136" name="CustomShape 2"/>
          <p:cNvSpPr/>
          <p:nvPr/>
        </p:nvSpPr>
        <p:spPr>
          <a:xfrm>
            <a:off x="498240" y="267840"/>
            <a:ext cx="4449600" cy="370800"/>
          </a:xfrm>
          <a:prstGeom prst="rect">
            <a:avLst/>
          </a:prstGeom>
          <a:noFill/>
          <a:ln>
            <a:noFill/>
          </a:ln>
        </p:spPr>
        <p:style>
          <a:lnRef idx="0"/>
          <a:fillRef idx="0"/>
          <a:effectRef idx="0"/>
          <a:fontRef idx="minor"/>
        </p:style>
        <p:txBody>
          <a:bodyPr lIns="122040" rIns="122040" tIns="122040" bIns="122040" anchor="ctr"/>
          <a:p>
            <a:pPr>
              <a:lnSpc>
                <a:spcPct val="100000"/>
              </a:lnSpc>
            </a:pPr>
            <a:r>
              <a:rPr b="0" lang="es-CO" sz="1400" spc="-1" strike="noStrike">
                <a:solidFill>
                  <a:srgbClr val="808080"/>
                </a:solidFill>
                <a:uFill>
                  <a:solidFill>
                    <a:srgbClr val="ffffff"/>
                  </a:solidFill>
                </a:uFill>
                <a:latin typeface="Montserrat"/>
              </a:rPr>
              <a:t>AGENDA - Septiembre, 2018</a:t>
            </a:r>
            <a:endParaRPr b="0" lang="es-CO" sz="1400" spc="-1" strike="noStrike">
              <a:solidFill>
                <a:srgbClr val="000000"/>
              </a:solidFill>
              <a:uFill>
                <a:solidFill>
                  <a:srgbClr val="ffffff"/>
                </a:solidFill>
              </a:uFill>
              <a:latin typeface="Arial"/>
            </a:endParaRPr>
          </a:p>
        </p:txBody>
      </p:sp>
      <p:pic>
        <p:nvPicPr>
          <p:cNvPr id="137" name="Graphic 24" descr=""/>
          <p:cNvPicPr/>
          <p:nvPr/>
        </p:nvPicPr>
        <p:blipFill>
          <a:blip r:embed="rId3"/>
          <a:stretch/>
        </p:blipFill>
        <p:spPr>
          <a:xfrm>
            <a:off x="2164320" y="6251400"/>
            <a:ext cx="1117080" cy="366480"/>
          </a:xfrm>
          <a:prstGeom prst="rect">
            <a:avLst/>
          </a:prstGeom>
          <a:ln>
            <a:noFill/>
          </a:ln>
        </p:spPr>
      </p:pic>
      <p:sp>
        <p:nvSpPr>
          <p:cNvPr id="138" name="CustomShape 3"/>
          <p:cNvSpPr/>
          <p:nvPr/>
        </p:nvSpPr>
        <p:spPr>
          <a:xfrm>
            <a:off x="10232280" y="6253200"/>
            <a:ext cx="1777320" cy="303840"/>
          </a:xfrm>
          <a:prstGeom prst="rect">
            <a:avLst/>
          </a:prstGeom>
          <a:noFill/>
          <a:ln>
            <a:noFill/>
          </a:ln>
        </p:spPr>
        <p:style>
          <a:lnRef idx="0"/>
          <a:fillRef idx="0"/>
          <a:effectRef idx="0"/>
          <a:fontRef idx="minor"/>
        </p:style>
        <p:txBody>
          <a:bodyPr lIns="90000" rIns="90000" tIns="45000" bIns="45000" anchor="ctr"/>
          <a:p>
            <a:pPr>
              <a:lnSpc>
                <a:spcPct val="100000"/>
              </a:lnSpc>
            </a:pPr>
            <a:r>
              <a:rPr b="0" lang="es-CO" sz="1400" spc="-1" strike="noStrike">
                <a:solidFill>
                  <a:srgbClr val="404040"/>
                </a:solidFill>
                <a:uFill>
                  <a:solidFill>
                    <a:srgbClr val="ffffff"/>
                  </a:solidFill>
                </a:uFill>
                <a:latin typeface="Montserrat"/>
              </a:rPr>
              <a:t>@DNP_Colombia</a:t>
            </a:r>
            <a:endParaRPr b="0" lang="es-CO" sz="1400" spc="-1" strike="noStrike">
              <a:solidFill>
                <a:srgbClr val="000000"/>
              </a:solidFill>
              <a:uFill>
                <a:solidFill>
                  <a:srgbClr val="ffffff"/>
                </a:solidFill>
              </a:uFill>
              <a:latin typeface="Arial"/>
            </a:endParaRPr>
          </a:p>
        </p:txBody>
      </p:sp>
      <p:pic>
        <p:nvPicPr>
          <p:cNvPr id="139" name="Graphic 29" descr=""/>
          <p:cNvPicPr/>
          <p:nvPr/>
        </p:nvPicPr>
        <p:blipFill>
          <a:blip r:embed="rId4"/>
          <a:stretch/>
        </p:blipFill>
        <p:spPr>
          <a:xfrm>
            <a:off x="9959040" y="6271200"/>
            <a:ext cx="299160" cy="299160"/>
          </a:xfrm>
          <a:prstGeom prst="rect">
            <a:avLst/>
          </a:prstGeom>
          <a:ln>
            <a:noFill/>
          </a:ln>
        </p:spPr>
      </p:pic>
      <p:sp>
        <p:nvSpPr>
          <p:cNvPr id="140" name="CustomShape 4"/>
          <p:cNvSpPr/>
          <p:nvPr/>
        </p:nvSpPr>
        <p:spPr>
          <a:xfrm>
            <a:off x="-360" y="2559240"/>
            <a:ext cx="12191760" cy="228600"/>
          </a:xfrm>
          <a:prstGeom prst="rect">
            <a:avLst/>
          </a:prstGeom>
          <a:solidFill>
            <a:schemeClr val="tx2"/>
          </a:solidFill>
          <a:ln>
            <a:noFill/>
          </a:ln>
          <a:effectLst>
            <a:outerShdw algn="t" blurRad="50800" dir="54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141" name="CustomShape 5"/>
          <p:cNvSpPr/>
          <p:nvPr/>
        </p:nvSpPr>
        <p:spPr>
          <a:xfrm>
            <a:off x="0" y="0"/>
            <a:ext cx="12191760" cy="2590200"/>
          </a:xfrm>
          <a:prstGeom prst="rect">
            <a:avLst/>
          </a:prstGeom>
          <a:solidFill>
            <a:srgbClr val="ffffff"/>
          </a:solidFill>
          <a:ln>
            <a:noFill/>
          </a:ln>
          <a:effectLst>
            <a:outerShdw blurRad="50800" dir="5400000" dist="38100" rotWithShape="0">
              <a:srgbClr val="000000">
                <a:alpha val="40000"/>
              </a:srgbClr>
            </a:outerShdw>
          </a:effectLst>
        </p:spPr>
        <p:style>
          <a:lnRef idx="0"/>
          <a:fillRef idx="0"/>
          <a:effectRef idx="0"/>
          <a:fontRef idx="minor"/>
        </p:style>
      </p:sp>
      <p:sp>
        <p:nvSpPr>
          <p:cNvPr id="142" name="PlaceHolder 6"/>
          <p:cNvSpPr>
            <a:spLocks noGrp="1"/>
          </p:cNvSpPr>
          <p:nvPr>
            <p:ph type="body"/>
          </p:nvPr>
        </p:nvSpPr>
        <p:spPr>
          <a:xfrm>
            <a:off x="498240" y="636120"/>
            <a:ext cx="11125080" cy="1493280"/>
          </a:xfrm>
          <a:prstGeom prst="rect">
            <a:avLst/>
          </a:prstGeom>
        </p:spPr>
        <p:txBody>
          <a:bodyPr lIns="90000" rIns="90000" tIns="45000" bIns="45000" anchor="ctr">
            <a:normAutofit/>
          </a:bodyPr>
          <a:p>
            <a:pPr>
              <a:lnSpc>
                <a:spcPct val="100000"/>
              </a:lnSpc>
            </a:pPr>
            <a:r>
              <a:rPr b="1" lang="es-CO" sz="4400" spc="-1" strike="noStrike">
                <a:solidFill>
                  <a:srgbClr val="d13b3b"/>
                </a:solidFill>
                <a:uFill>
                  <a:solidFill>
                    <a:srgbClr val="ffffff"/>
                  </a:solidFill>
                </a:uFill>
                <a:latin typeface="Montserrat"/>
              </a:rPr>
              <a:t>Nombre de la sección</a:t>
            </a:r>
            <a:endParaRPr b="0" lang="es-CO" sz="4400" spc="-1" strike="noStrike">
              <a:solidFill>
                <a:srgbClr val="000000"/>
              </a:solidFill>
              <a:uFill>
                <a:solidFill>
                  <a:srgbClr val="ffffff"/>
                </a:solidFill>
              </a:uFill>
              <a:latin typeface="Montserrat"/>
            </a:endParaRPr>
          </a:p>
        </p:txBody>
      </p:sp>
      <p:sp>
        <p:nvSpPr>
          <p:cNvPr id="143" name="CustomShape 7"/>
          <p:cNvSpPr/>
          <p:nvPr/>
        </p:nvSpPr>
        <p:spPr>
          <a:xfrm>
            <a:off x="502200" y="2242440"/>
            <a:ext cx="884880" cy="863640"/>
          </a:xfrm>
          <a:prstGeom prst="ellipse">
            <a:avLst/>
          </a:prstGeom>
          <a:solidFill>
            <a:schemeClr val="tx2"/>
          </a:solidFill>
          <a:ln>
            <a:noFill/>
          </a:ln>
          <a:effectLst>
            <a:outerShdw algn="t" blurRad="50800" dir="5400000" dist="38100" rotWithShape="0">
              <a:srgbClr val="000000">
                <a:alpha val="40000"/>
              </a:srgbClr>
            </a:outerShdw>
          </a:effectLst>
        </p:spPr>
        <p:style>
          <a:lnRef idx="0"/>
          <a:fillRef idx="0"/>
          <a:effectRef idx="0"/>
          <a:fontRef idx="minor"/>
        </p:style>
      </p:sp>
      <p:sp>
        <p:nvSpPr>
          <p:cNvPr id="144" name="PlaceHolder 8"/>
          <p:cNvSpPr>
            <a:spLocks noGrp="1"/>
          </p:cNvSpPr>
          <p:nvPr>
            <p:ph type="body"/>
          </p:nvPr>
        </p:nvSpPr>
        <p:spPr>
          <a:xfrm>
            <a:off x="477720" y="2230920"/>
            <a:ext cx="930960" cy="880920"/>
          </a:xfrm>
          <a:prstGeom prst="rect">
            <a:avLst/>
          </a:prstGeom>
        </p:spPr>
        <p:txBody>
          <a:bodyPr lIns="0" rIns="0" tIns="72000" bIns="0" anchor="ctr"/>
          <a:p>
            <a:pPr algn="ctr">
              <a:lnSpc>
                <a:spcPct val="100000"/>
              </a:lnSpc>
              <a:spcBef>
                <a:spcPts val="1001"/>
              </a:spcBef>
            </a:pPr>
            <a:r>
              <a:rPr b="1" lang="es-CO" sz="4400" spc="-1" strike="noStrike">
                <a:solidFill>
                  <a:srgbClr val="ffffff"/>
                </a:solidFill>
                <a:uFill>
                  <a:solidFill>
                    <a:srgbClr val="ffffff"/>
                  </a:solidFill>
                </a:uFill>
                <a:latin typeface="Montserrat"/>
              </a:rPr>
              <a:t>#</a:t>
            </a:r>
            <a:endParaRPr b="0" lang="es-CO" sz="4400" spc="-1" strike="noStrike">
              <a:solidFill>
                <a:srgbClr val="000000"/>
              </a:solidFill>
              <a:uFill>
                <a:solidFill>
                  <a:srgbClr val="ffffff"/>
                </a:solidFill>
              </a:uFill>
              <a:latin typeface="Montserrat"/>
            </a:endParaRPr>
          </a:p>
        </p:txBody>
      </p:sp>
      <p:pic>
        <p:nvPicPr>
          <p:cNvPr id="145" name="Picture 15" descr=""/>
          <p:cNvPicPr/>
          <p:nvPr/>
        </p:nvPicPr>
        <p:blipFill>
          <a:blip r:embed="rId5"/>
          <a:stretch/>
        </p:blipFill>
        <p:spPr>
          <a:xfrm>
            <a:off x="1367640" y="3548160"/>
            <a:ext cx="2711160" cy="2342520"/>
          </a:xfrm>
          <a:prstGeom prst="rect">
            <a:avLst/>
          </a:prstGeom>
          <a:ln>
            <a:noFill/>
          </a:ln>
        </p:spPr>
      </p:pic>
      <p:sp>
        <p:nvSpPr>
          <p:cNvPr id="146" name="CustomShape 9"/>
          <p:cNvSpPr/>
          <p:nvPr/>
        </p:nvSpPr>
        <p:spPr>
          <a:xfrm>
            <a:off x="498240" y="266400"/>
            <a:ext cx="4449600" cy="370800"/>
          </a:xfrm>
          <a:prstGeom prst="rect">
            <a:avLst/>
          </a:prstGeom>
          <a:noFill/>
          <a:ln>
            <a:noFill/>
          </a:ln>
        </p:spPr>
        <p:style>
          <a:lnRef idx="0"/>
          <a:fillRef idx="0"/>
          <a:effectRef idx="0"/>
          <a:fontRef idx="minor"/>
        </p:style>
        <p:txBody>
          <a:bodyPr lIns="122040" rIns="122040" tIns="122040" bIns="122040" anchor="ctr"/>
          <a:p>
            <a:pPr>
              <a:lnSpc>
                <a:spcPct val="100000"/>
              </a:lnSpc>
            </a:pPr>
            <a:r>
              <a:rPr b="0" lang="es-CO" sz="1400" spc="-1" strike="noStrike">
                <a:solidFill>
                  <a:srgbClr val="808080"/>
                </a:solidFill>
                <a:uFill>
                  <a:solidFill>
                    <a:srgbClr val="ffffff"/>
                  </a:solidFill>
                </a:uFill>
                <a:latin typeface="Montserrat"/>
              </a:rPr>
              <a:t>AGENDA - Septiembre, 2018</a:t>
            </a:r>
            <a:endParaRPr b="0" lang="es-CO" sz="1400" spc="-1" strike="noStrike">
              <a:solidFill>
                <a:srgbClr val="000000"/>
              </a:solidFill>
              <a:uFill>
                <a:solidFill>
                  <a:srgbClr val="ffffff"/>
                </a:solidFill>
              </a:uFill>
              <a:latin typeface="Arial"/>
            </a:endParaRPr>
          </a:p>
        </p:txBody>
      </p:sp>
      <p:sp>
        <p:nvSpPr>
          <p:cNvPr id="147" name="PlaceHolder 10"/>
          <p:cNvSpPr>
            <a:spLocks noGrp="1"/>
          </p:cNvSpPr>
          <p:nvPr>
            <p:ph type="title"/>
          </p:nvPr>
        </p:nvSpPr>
        <p:spPr>
          <a:xfrm>
            <a:off x="609480" y="273600"/>
            <a:ext cx="10972440" cy="1144800"/>
          </a:xfrm>
          <a:prstGeom prst="rect">
            <a:avLst/>
          </a:prstGeom>
        </p:spPr>
        <p:txBody>
          <a:bodyPr lIns="0" rIns="0" tIns="0" bIns="0" anchor="ctr"/>
          <a:p>
            <a:r>
              <a:rPr b="0" lang="es-CO" sz="1800" spc="-1" strike="noStrike">
                <a:solidFill>
                  <a:srgbClr val="000000"/>
                </a:solidFill>
                <a:uFill>
                  <a:solidFill>
                    <a:srgbClr val="ffffff"/>
                  </a:solidFill>
                </a:uFill>
                <a:latin typeface="Montserrat"/>
              </a:rPr>
              <a:t>Pulse para editar el formato del texto de título</a:t>
            </a:r>
            <a:endParaRPr b="0" lang="es-CO" sz="18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PlaceHolder 1"/>
          <p:cNvSpPr>
            <a:spLocks noGrp="1"/>
          </p:cNvSpPr>
          <p:nvPr>
            <p:ph type="body"/>
          </p:nvPr>
        </p:nvSpPr>
        <p:spPr>
          <a:xfrm>
            <a:off x="574560" y="1447920"/>
            <a:ext cx="11042280" cy="3985920"/>
          </a:xfrm>
          <a:prstGeom prst="rect">
            <a:avLst/>
          </a:prstGeom>
        </p:spPr>
        <p:txBody>
          <a:bodyPr lIns="90000" rIns="90000" tIns="45000" bIns="45000"/>
          <a:p>
            <a:pPr algn="ctr">
              <a:lnSpc>
                <a:spcPct val="100000"/>
              </a:lnSpc>
            </a:pPr>
            <a:r>
              <a:rPr b="0" lang="es-CO" sz="1800" spc="-1" strike="noStrike">
                <a:solidFill>
                  <a:srgbClr val="000000"/>
                </a:solidFill>
                <a:uFill>
                  <a:solidFill>
                    <a:srgbClr val="ffffff"/>
                  </a:solidFill>
                </a:uFill>
                <a:latin typeface="Montserrat"/>
              </a:rPr>
              <a:t>CLICK EN ÍCONO PARA INSERTAR GRÁFICO con etiquetas de valores en tamaño 18 mínimo y color negro.</a:t>
            </a:r>
            <a:endParaRPr b="0" lang="es-CO" sz="1800" spc="-1" strike="noStrike">
              <a:solidFill>
                <a:srgbClr val="000000"/>
              </a:solidFill>
              <a:uFill>
                <a:solidFill>
                  <a:srgbClr val="ffffff"/>
                </a:solidFill>
              </a:uFill>
              <a:latin typeface="Montserrat"/>
            </a:endParaRPr>
          </a:p>
        </p:txBody>
      </p:sp>
      <p:sp>
        <p:nvSpPr>
          <p:cNvPr id="185" name="CustomShape 2"/>
          <p:cNvSpPr/>
          <p:nvPr/>
        </p:nvSpPr>
        <p:spPr>
          <a:xfrm>
            <a:off x="0" y="6084720"/>
            <a:ext cx="12191760" cy="777600"/>
          </a:xfrm>
          <a:prstGeom prst="rect">
            <a:avLst/>
          </a:prstGeom>
          <a:solidFill>
            <a:schemeClr val="tx2"/>
          </a:solidFill>
          <a:ln>
            <a:noFill/>
          </a:ln>
        </p:spPr>
        <p:style>
          <a:lnRef idx="0"/>
          <a:fillRef idx="0"/>
          <a:effectRef idx="0"/>
          <a:fontRef idx="minor"/>
        </p:style>
      </p:sp>
      <p:sp>
        <p:nvSpPr>
          <p:cNvPr id="186" name="CustomShape 3"/>
          <p:cNvSpPr/>
          <p:nvPr/>
        </p:nvSpPr>
        <p:spPr>
          <a:xfrm>
            <a:off x="117360" y="6220800"/>
            <a:ext cx="7461360" cy="505440"/>
          </a:xfrm>
          <a:prstGeom prst="rect">
            <a:avLst/>
          </a:prstGeom>
          <a:noFill/>
          <a:ln>
            <a:noFill/>
          </a:ln>
        </p:spPr>
        <p:style>
          <a:lnRef idx="0"/>
          <a:fillRef idx="0"/>
          <a:effectRef idx="0"/>
          <a:fontRef idx="minor"/>
        </p:style>
        <p:txBody>
          <a:bodyPr tIns="91440" bIns="91440"/>
          <a:p>
            <a:pPr>
              <a:lnSpc>
                <a:spcPct val="100000"/>
              </a:lnSpc>
            </a:pPr>
            <a:r>
              <a:rPr b="1" lang="es-CO" sz="1200" spc="-1" strike="noStrike">
                <a:solidFill>
                  <a:srgbClr val="ffffff"/>
                </a:solidFill>
                <a:uFill>
                  <a:solidFill>
                    <a:srgbClr val="ffffff"/>
                  </a:solidFill>
                </a:uFill>
                <a:latin typeface="Montserrat"/>
              </a:rPr>
              <a:t>Lineamientos generales del Plan Nacional de Desarrollo</a:t>
            </a:r>
            <a:endParaRPr b="0" lang="es-CO" sz="1200" spc="-1" strike="noStrike">
              <a:solidFill>
                <a:srgbClr val="000000"/>
              </a:solidFill>
              <a:uFill>
                <a:solidFill>
                  <a:srgbClr val="ffffff"/>
                </a:solidFill>
              </a:uFill>
              <a:latin typeface="Arial"/>
            </a:endParaRPr>
          </a:p>
          <a:p>
            <a:pPr>
              <a:lnSpc>
                <a:spcPct val="100000"/>
              </a:lnSpc>
            </a:pPr>
            <a:r>
              <a:rPr b="0" lang="es-CO" sz="1050" spc="-1" strike="noStrike">
                <a:solidFill>
                  <a:srgbClr val="ffffff"/>
                </a:solidFill>
                <a:uFill>
                  <a:solidFill>
                    <a:srgbClr val="ffffff"/>
                  </a:solidFill>
                </a:uFill>
                <a:latin typeface="Montserrat"/>
              </a:rPr>
              <a:t>Septiembre 2018</a:t>
            </a:r>
            <a:endParaRPr b="0" lang="es-CO" sz="1050" spc="-1" strike="noStrike">
              <a:solidFill>
                <a:srgbClr val="000000"/>
              </a:solidFill>
              <a:uFill>
                <a:solidFill>
                  <a:srgbClr val="ffffff"/>
                </a:solidFill>
              </a:uFill>
              <a:latin typeface="Arial"/>
            </a:endParaRPr>
          </a:p>
        </p:txBody>
      </p:sp>
      <p:pic>
        <p:nvPicPr>
          <p:cNvPr id="187" name="Graphic 22" descr=""/>
          <p:cNvPicPr/>
          <p:nvPr/>
        </p:nvPicPr>
        <p:blipFill>
          <a:blip r:embed="rId2"/>
          <a:stretch/>
        </p:blipFill>
        <p:spPr>
          <a:xfrm>
            <a:off x="10617480" y="6251760"/>
            <a:ext cx="1318320" cy="443520"/>
          </a:xfrm>
          <a:prstGeom prst="rect">
            <a:avLst/>
          </a:prstGeom>
          <a:ln>
            <a:noFill/>
          </a:ln>
        </p:spPr>
      </p:pic>
      <p:sp>
        <p:nvSpPr>
          <p:cNvPr id="188" name="PlaceHolder 4"/>
          <p:cNvSpPr>
            <a:spLocks noGrp="1"/>
          </p:cNvSpPr>
          <p:nvPr>
            <p:ph type="title"/>
          </p:nvPr>
        </p:nvSpPr>
        <p:spPr>
          <a:xfrm>
            <a:off x="291960" y="188640"/>
            <a:ext cx="11613240" cy="559080"/>
          </a:xfrm>
          <a:prstGeom prst="rect">
            <a:avLst/>
          </a:prstGeom>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Título de la diapositiva</a:t>
            </a:r>
            <a:endParaRPr b="0" lang="es-CO" sz="3600" spc="-1" strike="noStrike">
              <a:solidFill>
                <a:srgbClr val="000000"/>
              </a:solidFill>
              <a:uFill>
                <a:solidFill>
                  <a:srgbClr val="ffffff"/>
                </a:solidFill>
              </a:uFill>
              <a:latin typeface="Montserrat"/>
            </a:endParaRPr>
          </a:p>
        </p:txBody>
      </p:sp>
      <p:sp>
        <p:nvSpPr>
          <p:cNvPr id="189" name="PlaceHolder 5"/>
          <p:cNvSpPr>
            <a:spLocks noGrp="1"/>
          </p:cNvSpPr>
          <p:nvPr>
            <p:ph type="body"/>
          </p:nvPr>
        </p:nvSpPr>
        <p:spPr>
          <a:xfrm>
            <a:off x="291960" y="689400"/>
            <a:ext cx="11613960" cy="360720"/>
          </a:xfrm>
          <a:prstGeom prst="rect">
            <a:avLst/>
          </a:prstGeom>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Subtítulo de la diapositiva</a:t>
            </a:r>
            <a:endParaRPr b="0" lang="es-CO" sz="2000" spc="-1" strike="noStrike">
              <a:solidFill>
                <a:srgbClr val="000000"/>
              </a:solidFill>
              <a:uFill>
                <a:solidFill>
                  <a:srgbClr val="ffffff"/>
                </a:solidFill>
              </a:uFill>
              <a:latin typeface="Montserrat"/>
            </a:endParaRPr>
          </a:p>
        </p:txBody>
      </p:sp>
      <p:sp>
        <p:nvSpPr>
          <p:cNvPr id="190" name="PlaceHolder 6"/>
          <p:cNvSpPr>
            <a:spLocks noGrp="1"/>
          </p:cNvSpPr>
          <p:nvPr>
            <p:ph type="body"/>
          </p:nvPr>
        </p:nvSpPr>
        <p:spPr>
          <a:xfrm>
            <a:off x="291960" y="5735520"/>
            <a:ext cx="11613240" cy="254160"/>
          </a:xfrm>
          <a:prstGeom prst="rect">
            <a:avLst/>
          </a:prstGeom>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y/o notas</a:t>
            </a:r>
            <a:endParaRPr b="0" lang="es-CO" sz="9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227" name="PlaceHolder 1"/>
          <p:cNvSpPr>
            <a:spLocks noGrp="1"/>
          </p:cNvSpPr>
          <p:nvPr>
            <p:ph type="body"/>
          </p:nvPr>
        </p:nvSpPr>
        <p:spPr>
          <a:xfrm>
            <a:off x="488520" y="1392120"/>
            <a:ext cx="11214720" cy="4073040"/>
          </a:xfrm>
          <a:prstGeom prst="rect">
            <a:avLst/>
          </a:prstGeom>
        </p:spPr>
        <p:txBody>
          <a:bodyPr lIns="90000" rIns="90000" tIns="45000" bIns="45000" anchor="ctr">
            <a:normAutofit/>
          </a:bodyPr>
          <a:p>
            <a:pPr algn="ctr">
              <a:lnSpc>
                <a:spcPct val="100000"/>
              </a:lnSpc>
              <a:spcBef>
                <a:spcPts val="1001"/>
              </a:spcBef>
            </a:pPr>
            <a:r>
              <a:rPr b="1" lang="es-CO" sz="6600" spc="-1" strike="noStrike">
                <a:solidFill>
                  <a:srgbClr val="000000"/>
                </a:solidFill>
                <a:uFill>
                  <a:solidFill>
                    <a:srgbClr val="ffffff"/>
                  </a:solidFill>
                </a:uFill>
                <a:latin typeface="Montserrat"/>
              </a:rPr>
              <a:t>Idea o concepto clave para resaltar</a:t>
            </a:r>
            <a:endParaRPr b="0" lang="es-CO" sz="6600" spc="-1" strike="noStrike">
              <a:solidFill>
                <a:srgbClr val="000000"/>
              </a:solidFill>
              <a:uFill>
                <a:solidFill>
                  <a:srgbClr val="ffffff"/>
                </a:solidFill>
              </a:uFill>
              <a:latin typeface="Montserrat"/>
            </a:endParaRPr>
          </a:p>
        </p:txBody>
      </p:sp>
      <p:sp>
        <p:nvSpPr>
          <p:cNvPr id="228" name="PlaceHolder 2"/>
          <p:cNvSpPr>
            <a:spLocks noGrp="1"/>
          </p:cNvSpPr>
          <p:nvPr>
            <p:ph type="title"/>
          </p:nvPr>
        </p:nvSpPr>
        <p:spPr>
          <a:xfrm>
            <a:off x="609480" y="273600"/>
            <a:ext cx="10972440" cy="1144800"/>
          </a:xfrm>
          <a:prstGeom prst="rect">
            <a:avLst/>
          </a:prstGeom>
        </p:spPr>
        <p:txBody>
          <a:bodyPr lIns="0" rIns="0" tIns="0" bIns="0" anchor="ctr"/>
          <a:p>
            <a:r>
              <a:rPr b="0" lang="es-CO" sz="1800" spc="-1" strike="noStrike">
                <a:solidFill>
                  <a:srgbClr val="000000"/>
                </a:solidFill>
                <a:uFill>
                  <a:solidFill>
                    <a:srgbClr val="ffffff"/>
                  </a:solidFill>
                </a:uFill>
                <a:latin typeface="Montserrat"/>
              </a:rPr>
              <a:t>Pulse para editar el formato del texto de título</a:t>
            </a:r>
            <a:endParaRPr b="0" lang="es-CO" sz="18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5" name="PlaceHolder 1"/>
          <p:cNvSpPr>
            <a:spLocks noGrp="1"/>
          </p:cNvSpPr>
          <p:nvPr>
            <p:ph type="title"/>
          </p:nvPr>
        </p:nvSpPr>
        <p:spPr>
          <a:xfrm>
            <a:off x="291960" y="188640"/>
            <a:ext cx="11613240" cy="559080"/>
          </a:xfrm>
          <a:prstGeom prst="rect">
            <a:avLst/>
          </a:prstGeom>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Título de la diapositiva</a:t>
            </a:r>
            <a:endParaRPr b="0" lang="es-CO" sz="3600" spc="-1" strike="noStrike">
              <a:solidFill>
                <a:srgbClr val="000000"/>
              </a:solidFill>
              <a:uFill>
                <a:solidFill>
                  <a:srgbClr val="ffffff"/>
                </a:solidFill>
              </a:uFill>
              <a:latin typeface="Montserrat"/>
            </a:endParaRPr>
          </a:p>
        </p:txBody>
      </p:sp>
      <p:sp>
        <p:nvSpPr>
          <p:cNvPr id="266" name="PlaceHolder 2"/>
          <p:cNvSpPr>
            <a:spLocks noGrp="1"/>
          </p:cNvSpPr>
          <p:nvPr>
            <p:ph type="body"/>
          </p:nvPr>
        </p:nvSpPr>
        <p:spPr>
          <a:xfrm>
            <a:off x="291960" y="689400"/>
            <a:ext cx="11613960" cy="360720"/>
          </a:xfrm>
          <a:prstGeom prst="rect">
            <a:avLst/>
          </a:prstGeom>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Subtítulo de la diapositiva</a:t>
            </a:r>
            <a:endParaRPr b="0" lang="es-CO" sz="2000" spc="-1" strike="noStrike">
              <a:solidFill>
                <a:srgbClr val="000000"/>
              </a:solidFill>
              <a:uFill>
                <a:solidFill>
                  <a:srgbClr val="ffffff"/>
                </a:solidFill>
              </a:uFill>
              <a:latin typeface="Montserrat"/>
            </a:endParaRPr>
          </a:p>
        </p:txBody>
      </p:sp>
      <p:sp>
        <p:nvSpPr>
          <p:cNvPr id="267" name="CustomShape 3"/>
          <p:cNvSpPr/>
          <p:nvPr/>
        </p:nvSpPr>
        <p:spPr>
          <a:xfrm>
            <a:off x="0" y="6084720"/>
            <a:ext cx="12191760" cy="777600"/>
          </a:xfrm>
          <a:prstGeom prst="rect">
            <a:avLst/>
          </a:prstGeom>
          <a:solidFill>
            <a:schemeClr val="tx2"/>
          </a:solidFill>
          <a:ln>
            <a:noFill/>
          </a:ln>
        </p:spPr>
        <p:style>
          <a:lnRef idx="0"/>
          <a:fillRef idx="0"/>
          <a:effectRef idx="0"/>
          <a:fontRef idx="minor"/>
        </p:style>
      </p:sp>
      <p:sp>
        <p:nvSpPr>
          <p:cNvPr id="268" name="CustomShape 4"/>
          <p:cNvSpPr/>
          <p:nvPr/>
        </p:nvSpPr>
        <p:spPr>
          <a:xfrm>
            <a:off x="117360" y="6220800"/>
            <a:ext cx="7461360" cy="505440"/>
          </a:xfrm>
          <a:prstGeom prst="rect">
            <a:avLst/>
          </a:prstGeom>
          <a:noFill/>
          <a:ln>
            <a:noFill/>
          </a:ln>
        </p:spPr>
        <p:style>
          <a:lnRef idx="0"/>
          <a:fillRef idx="0"/>
          <a:effectRef idx="0"/>
          <a:fontRef idx="minor"/>
        </p:style>
        <p:txBody>
          <a:bodyPr tIns="91440" bIns="91440"/>
          <a:p>
            <a:pPr>
              <a:lnSpc>
                <a:spcPct val="100000"/>
              </a:lnSpc>
            </a:pPr>
            <a:r>
              <a:rPr b="1" lang="es-CO" sz="1200" spc="-1" strike="noStrike">
                <a:solidFill>
                  <a:srgbClr val="ffffff"/>
                </a:solidFill>
                <a:uFill>
                  <a:solidFill>
                    <a:srgbClr val="ffffff"/>
                  </a:solidFill>
                </a:uFill>
                <a:latin typeface="Montserrat"/>
              </a:rPr>
              <a:t>Lineamientos generales del Plan Nacional de Desarrollo</a:t>
            </a:r>
            <a:endParaRPr b="0" lang="es-CO" sz="1200" spc="-1" strike="noStrike">
              <a:solidFill>
                <a:srgbClr val="000000"/>
              </a:solidFill>
              <a:uFill>
                <a:solidFill>
                  <a:srgbClr val="ffffff"/>
                </a:solidFill>
              </a:uFill>
              <a:latin typeface="Arial"/>
            </a:endParaRPr>
          </a:p>
          <a:p>
            <a:pPr>
              <a:lnSpc>
                <a:spcPct val="100000"/>
              </a:lnSpc>
            </a:pPr>
            <a:r>
              <a:rPr b="0" lang="es-CO" sz="1050" spc="-1" strike="noStrike">
                <a:solidFill>
                  <a:srgbClr val="ffffff"/>
                </a:solidFill>
                <a:uFill>
                  <a:solidFill>
                    <a:srgbClr val="ffffff"/>
                  </a:solidFill>
                </a:uFill>
                <a:latin typeface="Montserrat"/>
              </a:rPr>
              <a:t>Septiembre 2018</a:t>
            </a:r>
            <a:endParaRPr b="0" lang="es-CO" sz="1050" spc="-1" strike="noStrike">
              <a:solidFill>
                <a:srgbClr val="000000"/>
              </a:solidFill>
              <a:uFill>
                <a:solidFill>
                  <a:srgbClr val="ffffff"/>
                </a:solidFill>
              </a:uFill>
              <a:latin typeface="Arial"/>
            </a:endParaRPr>
          </a:p>
        </p:txBody>
      </p:sp>
      <p:pic>
        <p:nvPicPr>
          <p:cNvPr id="269" name="Graphic 8" descr=""/>
          <p:cNvPicPr/>
          <p:nvPr/>
        </p:nvPicPr>
        <p:blipFill>
          <a:blip r:embed="rId2"/>
          <a:stretch/>
        </p:blipFill>
        <p:spPr>
          <a:xfrm>
            <a:off x="10617480" y="6251760"/>
            <a:ext cx="1318320" cy="443520"/>
          </a:xfrm>
          <a:prstGeom prst="rect">
            <a:avLst/>
          </a:prstGeom>
          <a:ln>
            <a:noFill/>
          </a:ln>
        </p:spPr>
      </p:pic>
      <p:sp>
        <p:nvSpPr>
          <p:cNvPr id="270" name="PlaceHolder 5"/>
          <p:cNvSpPr>
            <a:spLocks noGrp="1"/>
          </p:cNvSpPr>
          <p:nvPr>
            <p:ph type="body"/>
          </p:nvPr>
        </p:nvSpPr>
        <p:spPr>
          <a:xfrm>
            <a:off x="1434960" y="1866960"/>
            <a:ext cx="9321480" cy="3123720"/>
          </a:xfrm>
          <a:prstGeom prst="rect">
            <a:avLst/>
          </a:prstGeom>
        </p:spPr>
        <p:txBody>
          <a:bodyPr lIns="90000" rIns="90000" tIns="45000" bIns="45000" anchor="ctr"/>
          <a:p>
            <a:pPr>
              <a:lnSpc>
                <a:spcPct val="100000"/>
              </a:lnSpc>
              <a:spcBef>
                <a:spcPts val="1199"/>
              </a:spcBef>
            </a:pPr>
            <a:r>
              <a:rPr b="0" lang="es-CO" sz="1800" spc="-1" strike="noStrike">
                <a:solidFill>
                  <a:srgbClr val="000000"/>
                </a:solidFill>
                <a:uFill>
                  <a:solidFill>
                    <a:srgbClr val="ffffff"/>
                  </a:solidFill>
                </a:uFill>
                <a:latin typeface="Montserrat"/>
              </a:rPr>
              <a:t>Párrafo de texto en tamaño mínimo de 18 puntos negro.</a:t>
            </a:r>
            <a:endParaRPr b="0" lang="es-CO" sz="1800" spc="-1" strike="noStrike">
              <a:solidFill>
                <a:srgbClr val="000000"/>
              </a:solidFill>
              <a:uFill>
                <a:solidFill>
                  <a:srgbClr val="ffffff"/>
                </a:solidFill>
              </a:uFill>
              <a:latin typeface="Montserrat"/>
            </a:endParaRPr>
          </a:p>
          <a:p>
            <a:pPr>
              <a:lnSpc>
                <a:spcPct val="100000"/>
              </a:lnSpc>
              <a:spcBef>
                <a:spcPts val="1199"/>
              </a:spcBef>
            </a:pPr>
            <a:r>
              <a:rPr b="0" lang="es-CO" sz="1800" spc="-1" strike="noStrike">
                <a:solidFill>
                  <a:srgbClr val="000000"/>
                </a:solidFill>
                <a:uFill>
                  <a:solidFill>
                    <a:srgbClr val="ffffff"/>
                  </a:solidFill>
                </a:uFill>
                <a:latin typeface="Montserrat"/>
              </a:rPr>
              <a:t>Lorem ipsum dolor sit amet, consectetur adipiscing elit. Ut eu rhoncus ex, in malesuada urna. Lorem ipsum dolor sit amet, consectetur adipiscing elit. </a:t>
            </a:r>
            <a:endParaRPr b="0" lang="es-CO" sz="1800" spc="-1" strike="noStrike">
              <a:solidFill>
                <a:srgbClr val="000000"/>
              </a:solidFill>
              <a:uFill>
                <a:solidFill>
                  <a:srgbClr val="ffffff"/>
                </a:solidFill>
              </a:uFill>
              <a:latin typeface="Montserrat"/>
            </a:endParaRPr>
          </a:p>
          <a:p>
            <a:pPr>
              <a:lnSpc>
                <a:spcPct val="100000"/>
              </a:lnSpc>
              <a:spcBef>
                <a:spcPts val="1199"/>
              </a:spcBef>
            </a:pPr>
            <a:r>
              <a:rPr b="0" lang="es-CO" sz="1800" spc="-1" strike="noStrike">
                <a:solidFill>
                  <a:srgbClr val="000000"/>
                </a:solidFill>
                <a:uFill>
                  <a:solidFill>
                    <a:srgbClr val="ffffff"/>
                  </a:solidFill>
                </a:uFill>
                <a:latin typeface="Montserrat"/>
              </a:rPr>
              <a:t>Quisque eu tempus turpis. Maecenas vel lacinia ex. Aliquam erat volutpat. Fusce consequat ornare magna, ac dictum felis fermentum vitae. In ac tortor eget eros rutrum ornare. Pellentesque vulputate fringilla diam, ac tempor quam.</a:t>
            </a:r>
            <a:endParaRPr b="0" lang="es-CO" sz="1800" spc="-1" strike="noStrike">
              <a:solidFill>
                <a:srgbClr val="000000"/>
              </a:solidFill>
              <a:uFill>
                <a:solidFill>
                  <a:srgbClr val="ffffff"/>
                </a:solidFill>
              </a:uFill>
              <a:latin typeface="Montserrat"/>
            </a:endParaRPr>
          </a:p>
        </p:txBody>
      </p:sp>
      <p:sp>
        <p:nvSpPr>
          <p:cNvPr id="271" name="PlaceHolder 6"/>
          <p:cNvSpPr>
            <a:spLocks noGrp="1"/>
          </p:cNvSpPr>
          <p:nvPr>
            <p:ph type="body"/>
          </p:nvPr>
        </p:nvSpPr>
        <p:spPr>
          <a:xfrm>
            <a:off x="291960" y="5735520"/>
            <a:ext cx="11613240" cy="254160"/>
          </a:xfrm>
          <a:prstGeom prst="rect">
            <a:avLst/>
          </a:prstGeom>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y/o notas</a:t>
            </a:r>
            <a:endParaRPr b="0" lang="es-CO" sz="9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291960" y="188640"/>
            <a:ext cx="11613240" cy="559080"/>
          </a:xfrm>
          <a:prstGeom prst="rect">
            <a:avLst/>
          </a:prstGeom>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Título de la diapositiva</a:t>
            </a:r>
            <a:endParaRPr b="0" lang="es-CO" sz="3600" spc="-1" strike="noStrike">
              <a:solidFill>
                <a:srgbClr val="000000"/>
              </a:solidFill>
              <a:uFill>
                <a:solidFill>
                  <a:srgbClr val="ffffff"/>
                </a:solidFill>
              </a:uFill>
              <a:latin typeface="Montserrat"/>
            </a:endParaRPr>
          </a:p>
        </p:txBody>
      </p:sp>
      <p:sp>
        <p:nvSpPr>
          <p:cNvPr id="309" name="PlaceHolder 2"/>
          <p:cNvSpPr>
            <a:spLocks noGrp="1"/>
          </p:cNvSpPr>
          <p:nvPr>
            <p:ph type="body"/>
          </p:nvPr>
        </p:nvSpPr>
        <p:spPr>
          <a:xfrm>
            <a:off x="291960" y="689400"/>
            <a:ext cx="11613960" cy="360720"/>
          </a:xfrm>
          <a:prstGeom prst="rect">
            <a:avLst/>
          </a:prstGeom>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Subtítulo de la diapositiva</a:t>
            </a:r>
            <a:endParaRPr b="0" lang="es-CO" sz="2000" spc="-1" strike="noStrike">
              <a:solidFill>
                <a:srgbClr val="000000"/>
              </a:solidFill>
              <a:uFill>
                <a:solidFill>
                  <a:srgbClr val="ffffff"/>
                </a:solidFill>
              </a:uFill>
              <a:latin typeface="Montserrat"/>
            </a:endParaRPr>
          </a:p>
        </p:txBody>
      </p:sp>
      <p:sp>
        <p:nvSpPr>
          <p:cNvPr id="310" name="CustomShape 3"/>
          <p:cNvSpPr/>
          <p:nvPr/>
        </p:nvSpPr>
        <p:spPr>
          <a:xfrm>
            <a:off x="0" y="6084720"/>
            <a:ext cx="12191760" cy="777600"/>
          </a:xfrm>
          <a:prstGeom prst="rect">
            <a:avLst/>
          </a:prstGeom>
          <a:solidFill>
            <a:schemeClr val="tx2"/>
          </a:solidFill>
          <a:ln>
            <a:noFill/>
          </a:ln>
        </p:spPr>
        <p:style>
          <a:lnRef idx="0"/>
          <a:fillRef idx="0"/>
          <a:effectRef idx="0"/>
          <a:fontRef idx="minor"/>
        </p:style>
      </p:sp>
      <p:sp>
        <p:nvSpPr>
          <p:cNvPr id="311" name="CustomShape 4"/>
          <p:cNvSpPr/>
          <p:nvPr/>
        </p:nvSpPr>
        <p:spPr>
          <a:xfrm>
            <a:off x="117360" y="6220800"/>
            <a:ext cx="7461360" cy="505440"/>
          </a:xfrm>
          <a:prstGeom prst="rect">
            <a:avLst/>
          </a:prstGeom>
          <a:noFill/>
          <a:ln>
            <a:noFill/>
          </a:ln>
        </p:spPr>
        <p:style>
          <a:lnRef idx="0"/>
          <a:fillRef idx="0"/>
          <a:effectRef idx="0"/>
          <a:fontRef idx="minor"/>
        </p:style>
        <p:txBody>
          <a:bodyPr tIns="91440" bIns="91440"/>
          <a:p>
            <a:pPr>
              <a:lnSpc>
                <a:spcPct val="100000"/>
              </a:lnSpc>
            </a:pPr>
            <a:r>
              <a:rPr b="1" lang="es-CO" sz="1200" spc="-1" strike="noStrike">
                <a:solidFill>
                  <a:srgbClr val="ffffff"/>
                </a:solidFill>
                <a:uFill>
                  <a:solidFill>
                    <a:srgbClr val="ffffff"/>
                  </a:solidFill>
                </a:uFill>
                <a:latin typeface="Montserrat"/>
              </a:rPr>
              <a:t>Lineamientos generales del Plan Nacional de Desarrollo</a:t>
            </a:r>
            <a:endParaRPr b="0" lang="es-CO" sz="1200" spc="-1" strike="noStrike">
              <a:solidFill>
                <a:srgbClr val="000000"/>
              </a:solidFill>
              <a:uFill>
                <a:solidFill>
                  <a:srgbClr val="ffffff"/>
                </a:solidFill>
              </a:uFill>
              <a:latin typeface="Arial"/>
            </a:endParaRPr>
          </a:p>
          <a:p>
            <a:pPr>
              <a:lnSpc>
                <a:spcPct val="100000"/>
              </a:lnSpc>
            </a:pPr>
            <a:r>
              <a:rPr b="0" lang="es-CO" sz="1050" spc="-1" strike="noStrike">
                <a:solidFill>
                  <a:srgbClr val="ffffff"/>
                </a:solidFill>
                <a:uFill>
                  <a:solidFill>
                    <a:srgbClr val="ffffff"/>
                  </a:solidFill>
                </a:uFill>
                <a:latin typeface="Montserrat"/>
              </a:rPr>
              <a:t>Septiembre 2018</a:t>
            </a:r>
            <a:endParaRPr b="0" lang="es-CO" sz="1050" spc="-1" strike="noStrike">
              <a:solidFill>
                <a:srgbClr val="000000"/>
              </a:solidFill>
              <a:uFill>
                <a:solidFill>
                  <a:srgbClr val="ffffff"/>
                </a:solidFill>
              </a:uFill>
              <a:latin typeface="Arial"/>
            </a:endParaRPr>
          </a:p>
        </p:txBody>
      </p:sp>
      <p:pic>
        <p:nvPicPr>
          <p:cNvPr id="312" name="Graphic 8" descr=""/>
          <p:cNvPicPr/>
          <p:nvPr/>
        </p:nvPicPr>
        <p:blipFill>
          <a:blip r:embed="rId2"/>
          <a:stretch/>
        </p:blipFill>
        <p:spPr>
          <a:xfrm>
            <a:off x="10617480" y="6251760"/>
            <a:ext cx="1318320" cy="443520"/>
          </a:xfrm>
          <a:prstGeom prst="rect">
            <a:avLst/>
          </a:prstGeom>
          <a:ln>
            <a:noFill/>
          </a:ln>
        </p:spPr>
      </p:pic>
      <p:sp>
        <p:nvSpPr>
          <p:cNvPr id="313" name="PlaceHolder 5"/>
          <p:cNvSpPr>
            <a:spLocks noGrp="1"/>
          </p:cNvSpPr>
          <p:nvPr>
            <p:ph type="body"/>
          </p:nvPr>
        </p:nvSpPr>
        <p:spPr>
          <a:xfrm>
            <a:off x="291960" y="5735520"/>
            <a:ext cx="11613240" cy="254160"/>
          </a:xfrm>
          <a:prstGeom prst="rect">
            <a:avLst/>
          </a:prstGeom>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y/o notas</a:t>
            </a:r>
            <a:endParaRPr b="0" lang="es-CO" sz="9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PlaceHolder 1"/>
          <p:cNvSpPr>
            <a:spLocks noGrp="1"/>
          </p:cNvSpPr>
          <p:nvPr>
            <p:ph type="body"/>
          </p:nvPr>
        </p:nvSpPr>
        <p:spPr>
          <a:xfrm>
            <a:off x="1705680" y="1411920"/>
            <a:ext cx="8780040" cy="2046240"/>
          </a:xfrm>
          <a:prstGeom prst="rect">
            <a:avLst/>
          </a:prstGeom>
        </p:spPr>
        <p:txBody>
          <a:bodyPr lIns="90000" rIns="90000" tIns="45000" bIns="45000" anchor="ctr"/>
          <a:p>
            <a:pPr marL="285840" indent="-285480">
              <a:lnSpc>
                <a:spcPct val="100000"/>
              </a:lnSpc>
              <a:spcBef>
                <a:spcPts val="1199"/>
              </a:spcBef>
              <a:buClr>
                <a:srgbClr val="d13b3b"/>
              </a:buClr>
              <a:buFont typeface="Arial"/>
              <a:buChar char="•"/>
            </a:pPr>
            <a:r>
              <a:rPr b="0" lang="es-CO" sz="1800" spc="-1" strike="noStrike">
                <a:solidFill>
                  <a:srgbClr val="000000"/>
                </a:solidFill>
                <a:uFill>
                  <a:solidFill>
                    <a:srgbClr val="ffffff"/>
                  </a:solidFill>
                </a:uFill>
                <a:latin typeface="Montserrat"/>
              </a:rPr>
              <a:t>Viñetas en tamaño mínimo de 18 puntos negro.</a:t>
            </a:r>
            <a:endParaRPr b="0" lang="es-CO" sz="1800" spc="-1" strike="noStrike">
              <a:solidFill>
                <a:srgbClr val="000000"/>
              </a:solidFill>
              <a:uFill>
                <a:solidFill>
                  <a:srgbClr val="ffffff"/>
                </a:solidFill>
              </a:uFill>
              <a:latin typeface="Montserrat"/>
            </a:endParaRPr>
          </a:p>
          <a:p>
            <a:pPr marL="285840" indent="-285480">
              <a:lnSpc>
                <a:spcPct val="100000"/>
              </a:lnSpc>
              <a:spcBef>
                <a:spcPts val="1199"/>
              </a:spcBef>
              <a:buClr>
                <a:srgbClr val="d13b3b"/>
              </a:buClr>
              <a:buFont typeface="Arial"/>
              <a:buChar char="•"/>
            </a:pPr>
            <a:r>
              <a:rPr b="0" lang="es-CO" sz="1800" spc="-1" strike="noStrike">
                <a:solidFill>
                  <a:srgbClr val="000000"/>
                </a:solidFill>
                <a:uFill>
                  <a:solidFill>
                    <a:srgbClr val="ffffff"/>
                  </a:solidFill>
                </a:uFill>
                <a:latin typeface="Montserrat"/>
              </a:rPr>
              <a:t>Sed ultrices urna vitae est feugiat convallis.</a:t>
            </a:r>
            <a:endParaRPr b="0" lang="es-CO" sz="1800" spc="-1" strike="noStrike">
              <a:solidFill>
                <a:srgbClr val="000000"/>
              </a:solidFill>
              <a:uFill>
                <a:solidFill>
                  <a:srgbClr val="ffffff"/>
                </a:solidFill>
              </a:uFill>
              <a:latin typeface="Montserrat"/>
            </a:endParaRPr>
          </a:p>
          <a:p>
            <a:pPr marL="285840" indent="-285480">
              <a:lnSpc>
                <a:spcPct val="100000"/>
              </a:lnSpc>
              <a:spcBef>
                <a:spcPts val="1199"/>
              </a:spcBef>
              <a:buClr>
                <a:srgbClr val="d13b3b"/>
              </a:buClr>
              <a:buFont typeface="Arial"/>
              <a:buChar char="•"/>
            </a:pPr>
            <a:r>
              <a:rPr b="0" lang="es-CO" sz="1800" spc="-1" strike="noStrike">
                <a:solidFill>
                  <a:srgbClr val="000000"/>
                </a:solidFill>
                <a:uFill>
                  <a:solidFill>
                    <a:srgbClr val="ffffff"/>
                  </a:solidFill>
                </a:uFill>
                <a:latin typeface="Montserrat"/>
              </a:rPr>
              <a:t>Duis mollis urna ut mi porttitor auctor.</a:t>
            </a:r>
            <a:endParaRPr b="0" lang="es-CO" sz="1800" spc="-1" strike="noStrike">
              <a:solidFill>
                <a:srgbClr val="000000"/>
              </a:solidFill>
              <a:uFill>
                <a:solidFill>
                  <a:srgbClr val="ffffff"/>
                </a:solidFill>
              </a:uFill>
              <a:latin typeface="Montserrat"/>
            </a:endParaRPr>
          </a:p>
          <a:p>
            <a:pPr marL="285840" indent="-285480">
              <a:lnSpc>
                <a:spcPct val="100000"/>
              </a:lnSpc>
              <a:spcBef>
                <a:spcPts val="1199"/>
              </a:spcBef>
              <a:buClr>
                <a:srgbClr val="d13b3b"/>
              </a:buClr>
              <a:buFont typeface="Arial"/>
              <a:buChar char="•"/>
            </a:pPr>
            <a:r>
              <a:rPr b="0" lang="es-CO" sz="1800" spc="-1" strike="noStrike">
                <a:solidFill>
                  <a:srgbClr val="000000"/>
                </a:solidFill>
                <a:uFill>
                  <a:solidFill>
                    <a:srgbClr val="ffffff"/>
                  </a:solidFill>
                </a:uFill>
                <a:latin typeface="Montserrat"/>
              </a:rPr>
              <a:t>Quisque consectetur ligula dictum ex blandit, nec accumsan mi suscipit.</a:t>
            </a:r>
            <a:endParaRPr b="0" lang="es-CO" sz="1800" spc="-1" strike="noStrike">
              <a:solidFill>
                <a:srgbClr val="000000"/>
              </a:solidFill>
              <a:uFill>
                <a:solidFill>
                  <a:srgbClr val="ffffff"/>
                </a:solidFill>
              </a:uFill>
              <a:latin typeface="Montserrat"/>
            </a:endParaRPr>
          </a:p>
        </p:txBody>
      </p:sp>
      <p:sp>
        <p:nvSpPr>
          <p:cNvPr id="351" name="PlaceHolder 2"/>
          <p:cNvSpPr>
            <a:spLocks noGrp="1"/>
          </p:cNvSpPr>
          <p:nvPr>
            <p:ph type="body"/>
          </p:nvPr>
        </p:nvSpPr>
        <p:spPr>
          <a:xfrm>
            <a:off x="1705680" y="3554280"/>
            <a:ext cx="8780040" cy="2046240"/>
          </a:xfrm>
          <a:prstGeom prst="rect">
            <a:avLst/>
          </a:prstGeom>
        </p:spPr>
        <p:txBody>
          <a:bodyPr lIns="90000" rIns="90000" tIns="45000" bIns="45000" anchor="ctr"/>
          <a:p>
            <a:pPr marL="343080" indent="-342720">
              <a:lnSpc>
                <a:spcPct val="100000"/>
              </a:lnSpc>
              <a:spcBef>
                <a:spcPts val="1199"/>
              </a:spcBef>
              <a:buClr>
                <a:srgbClr val="d13b3b"/>
              </a:buClr>
              <a:buFont typeface="Montserrat"/>
              <a:buAutoNum type="arabicPeriod"/>
            </a:pPr>
            <a:r>
              <a:rPr b="0" lang="es-CO" sz="1800" spc="-1" strike="noStrike">
                <a:solidFill>
                  <a:srgbClr val="000000"/>
                </a:solidFill>
                <a:uFill>
                  <a:solidFill>
                    <a:srgbClr val="ffffff"/>
                  </a:solidFill>
                </a:uFill>
                <a:latin typeface="Montserrat"/>
              </a:rPr>
              <a:t>Viñetas en tamaño mínimo de 18 puntos negro.</a:t>
            </a:r>
            <a:endParaRPr b="0" lang="es-CO" sz="1800" spc="-1" strike="noStrike">
              <a:solidFill>
                <a:srgbClr val="000000"/>
              </a:solidFill>
              <a:uFill>
                <a:solidFill>
                  <a:srgbClr val="ffffff"/>
                </a:solidFill>
              </a:uFill>
              <a:latin typeface="Montserrat"/>
            </a:endParaRPr>
          </a:p>
          <a:p>
            <a:pPr marL="343080" indent="-342720">
              <a:lnSpc>
                <a:spcPct val="100000"/>
              </a:lnSpc>
              <a:spcBef>
                <a:spcPts val="1199"/>
              </a:spcBef>
              <a:buClr>
                <a:srgbClr val="d13b3b"/>
              </a:buClr>
              <a:buFont typeface="Montserrat"/>
              <a:buAutoNum type="arabicPeriod"/>
            </a:pPr>
            <a:r>
              <a:rPr b="0" lang="es-CO" sz="1800" spc="-1" strike="noStrike">
                <a:solidFill>
                  <a:srgbClr val="000000"/>
                </a:solidFill>
                <a:uFill>
                  <a:solidFill>
                    <a:srgbClr val="ffffff"/>
                  </a:solidFill>
                </a:uFill>
                <a:latin typeface="Montserrat"/>
              </a:rPr>
              <a:t>Suspendisse laoreet est vel felis lobortis posuere.</a:t>
            </a:r>
            <a:endParaRPr b="0" lang="es-CO" sz="1800" spc="-1" strike="noStrike">
              <a:solidFill>
                <a:srgbClr val="000000"/>
              </a:solidFill>
              <a:uFill>
                <a:solidFill>
                  <a:srgbClr val="ffffff"/>
                </a:solidFill>
              </a:uFill>
              <a:latin typeface="Montserrat"/>
            </a:endParaRPr>
          </a:p>
          <a:p>
            <a:pPr marL="343080" indent="-342720">
              <a:lnSpc>
                <a:spcPct val="100000"/>
              </a:lnSpc>
              <a:spcBef>
                <a:spcPts val="1199"/>
              </a:spcBef>
              <a:buClr>
                <a:srgbClr val="d13b3b"/>
              </a:buClr>
              <a:buFont typeface="Montserrat"/>
              <a:buAutoNum type="arabicPeriod"/>
            </a:pPr>
            <a:r>
              <a:rPr b="0" lang="es-CO" sz="1800" spc="-1" strike="noStrike">
                <a:solidFill>
                  <a:srgbClr val="000000"/>
                </a:solidFill>
                <a:uFill>
                  <a:solidFill>
                    <a:srgbClr val="ffffff"/>
                  </a:solidFill>
                </a:uFill>
                <a:latin typeface="Montserrat"/>
              </a:rPr>
              <a:t>Donec in enim varius purus aliquet mollis non ac nulla.</a:t>
            </a:r>
            <a:endParaRPr b="0" lang="es-CO" sz="1800" spc="-1" strike="noStrike">
              <a:solidFill>
                <a:srgbClr val="000000"/>
              </a:solidFill>
              <a:uFill>
                <a:solidFill>
                  <a:srgbClr val="ffffff"/>
                </a:solidFill>
              </a:uFill>
              <a:latin typeface="Montserrat"/>
            </a:endParaRPr>
          </a:p>
          <a:p>
            <a:pPr marL="343080" indent="-342720">
              <a:lnSpc>
                <a:spcPct val="100000"/>
              </a:lnSpc>
              <a:spcBef>
                <a:spcPts val="1199"/>
              </a:spcBef>
              <a:buClr>
                <a:srgbClr val="d13b3b"/>
              </a:buClr>
              <a:buFont typeface="Montserrat"/>
              <a:buAutoNum type="arabicPeriod"/>
            </a:pPr>
            <a:r>
              <a:rPr b="0" lang="es-CO" sz="1800" spc="-1" strike="noStrike">
                <a:solidFill>
                  <a:srgbClr val="000000"/>
                </a:solidFill>
                <a:uFill>
                  <a:solidFill>
                    <a:srgbClr val="ffffff"/>
                  </a:solidFill>
                </a:uFill>
                <a:latin typeface="Montserrat"/>
              </a:rPr>
              <a:t>Mauris id ipsum sed erat scelerisque gravida.</a:t>
            </a:r>
            <a:endParaRPr b="0" lang="es-CO" sz="1800" spc="-1" strike="noStrike">
              <a:solidFill>
                <a:srgbClr val="000000"/>
              </a:solidFill>
              <a:uFill>
                <a:solidFill>
                  <a:srgbClr val="ffffff"/>
                </a:solidFill>
              </a:uFill>
              <a:latin typeface="Montserrat"/>
            </a:endParaRPr>
          </a:p>
        </p:txBody>
      </p:sp>
      <p:sp>
        <p:nvSpPr>
          <p:cNvPr id="352" name="CustomShape 3"/>
          <p:cNvSpPr/>
          <p:nvPr/>
        </p:nvSpPr>
        <p:spPr>
          <a:xfrm>
            <a:off x="0" y="6084720"/>
            <a:ext cx="12191760" cy="777600"/>
          </a:xfrm>
          <a:prstGeom prst="rect">
            <a:avLst/>
          </a:prstGeom>
          <a:solidFill>
            <a:schemeClr val="tx2"/>
          </a:solidFill>
          <a:ln>
            <a:noFill/>
          </a:ln>
        </p:spPr>
        <p:style>
          <a:lnRef idx="0"/>
          <a:fillRef idx="0"/>
          <a:effectRef idx="0"/>
          <a:fontRef idx="minor"/>
        </p:style>
      </p:sp>
      <p:sp>
        <p:nvSpPr>
          <p:cNvPr id="353" name="CustomShape 4"/>
          <p:cNvSpPr/>
          <p:nvPr/>
        </p:nvSpPr>
        <p:spPr>
          <a:xfrm>
            <a:off x="117360" y="6220800"/>
            <a:ext cx="7461360" cy="505440"/>
          </a:xfrm>
          <a:prstGeom prst="rect">
            <a:avLst/>
          </a:prstGeom>
          <a:noFill/>
          <a:ln>
            <a:noFill/>
          </a:ln>
        </p:spPr>
        <p:style>
          <a:lnRef idx="0"/>
          <a:fillRef idx="0"/>
          <a:effectRef idx="0"/>
          <a:fontRef idx="minor"/>
        </p:style>
        <p:txBody>
          <a:bodyPr tIns="91440" bIns="91440"/>
          <a:p>
            <a:pPr>
              <a:lnSpc>
                <a:spcPct val="100000"/>
              </a:lnSpc>
            </a:pPr>
            <a:r>
              <a:rPr b="1" lang="es-CO" sz="1200" spc="-1" strike="noStrike">
                <a:solidFill>
                  <a:srgbClr val="ffffff"/>
                </a:solidFill>
                <a:uFill>
                  <a:solidFill>
                    <a:srgbClr val="ffffff"/>
                  </a:solidFill>
                </a:uFill>
                <a:latin typeface="Montserrat"/>
              </a:rPr>
              <a:t>Lineamientos generales del Plan Nacional de Desarrollo</a:t>
            </a:r>
            <a:endParaRPr b="0" lang="es-CO" sz="1200" spc="-1" strike="noStrike">
              <a:solidFill>
                <a:srgbClr val="000000"/>
              </a:solidFill>
              <a:uFill>
                <a:solidFill>
                  <a:srgbClr val="ffffff"/>
                </a:solidFill>
              </a:uFill>
              <a:latin typeface="Arial"/>
            </a:endParaRPr>
          </a:p>
          <a:p>
            <a:pPr>
              <a:lnSpc>
                <a:spcPct val="100000"/>
              </a:lnSpc>
            </a:pPr>
            <a:r>
              <a:rPr b="0" lang="es-CO" sz="1050" spc="-1" strike="noStrike">
                <a:solidFill>
                  <a:srgbClr val="ffffff"/>
                </a:solidFill>
                <a:uFill>
                  <a:solidFill>
                    <a:srgbClr val="ffffff"/>
                  </a:solidFill>
                </a:uFill>
                <a:latin typeface="Montserrat"/>
              </a:rPr>
              <a:t>Septiembre 2018</a:t>
            </a:r>
            <a:endParaRPr b="0" lang="es-CO" sz="1050" spc="-1" strike="noStrike">
              <a:solidFill>
                <a:srgbClr val="000000"/>
              </a:solidFill>
              <a:uFill>
                <a:solidFill>
                  <a:srgbClr val="ffffff"/>
                </a:solidFill>
              </a:uFill>
              <a:latin typeface="Arial"/>
            </a:endParaRPr>
          </a:p>
        </p:txBody>
      </p:sp>
      <p:pic>
        <p:nvPicPr>
          <p:cNvPr id="354" name="Graphic 29" descr=""/>
          <p:cNvPicPr/>
          <p:nvPr/>
        </p:nvPicPr>
        <p:blipFill>
          <a:blip r:embed="rId2"/>
          <a:stretch/>
        </p:blipFill>
        <p:spPr>
          <a:xfrm>
            <a:off x="10617480" y="6251760"/>
            <a:ext cx="1318320" cy="443520"/>
          </a:xfrm>
          <a:prstGeom prst="rect">
            <a:avLst/>
          </a:prstGeom>
          <a:ln>
            <a:noFill/>
          </a:ln>
        </p:spPr>
      </p:pic>
      <p:sp>
        <p:nvSpPr>
          <p:cNvPr id="355" name="PlaceHolder 5"/>
          <p:cNvSpPr>
            <a:spLocks noGrp="1"/>
          </p:cNvSpPr>
          <p:nvPr>
            <p:ph type="title"/>
          </p:nvPr>
        </p:nvSpPr>
        <p:spPr>
          <a:xfrm>
            <a:off x="291960" y="188640"/>
            <a:ext cx="11613240" cy="559080"/>
          </a:xfrm>
          <a:prstGeom prst="rect">
            <a:avLst/>
          </a:prstGeom>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Título de la diapositiva</a:t>
            </a:r>
            <a:endParaRPr b="0" lang="es-CO" sz="3600" spc="-1" strike="noStrike">
              <a:solidFill>
                <a:srgbClr val="000000"/>
              </a:solidFill>
              <a:uFill>
                <a:solidFill>
                  <a:srgbClr val="ffffff"/>
                </a:solidFill>
              </a:uFill>
              <a:latin typeface="Montserrat"/>
            </a:endParaRPr>
          </a:p>
        </p:txBody>
      </p:sp>
      <p:sp>
        <p:nvSpPr>
          <p:cNvPr id="356" name="PlaceHolder 6"/>
          <p:cNvSpPr>
            <a:spLocks noGrp="1"/>
          </p:cNvSpPr>
          <p:nvPr>
            <p:ph type="body"/>
          </p:nvPr>
        </p:nvSpPr>
        <p:spPr>
          <a:xfrm>
            <a:off x="291960" y="689400"/>
            <a:ext cx="11613960" cy="360720"/>
          </a:xfrm>
          <a:prstGeom prst="rect">
            <a:avLst/>
          </a:prstGeom>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Subtítulo de la diapositiva</a:t>
            </a:r>
            <a:endParaRPr b="0" lang="es-CO" sz="2000" spc="-1" strike="noStrike">
              <a:solidFill>
                <a:srgbClr val="000000"/>
              </a:solidFill>
              <a:uFill>
                <a:solidFill>
                  <a:srgbClr val="ffffff"/>
                </a:solidFill>
              </a:uFill>
              <a:latin typeface="Montserrat"/>
            </a:endParaRPr>
          </a:p>
        </p:txBody>
      </p:sp>
      <p:sp>
        <p:nvSpPr>
          <p:cNvPr id="357" name="PlaceHolder 7"/>
          <p:cNvSpPr>
            <a:spLocks noGrp="1"/>
          </p:cNvSpPr>
          <p:nvPr>
            <p:ph type="body"/>
          </p:nvPr>
        </p:nvSpPr>
        <p:spPr>
          <a:xfrm>
            <a:off x="291960" y="5735520"/>
            <a:ext cx="11613240" cy="254160"/>
          </a:xfrm>
          <a:prstGeom prst="rect">
            <a:avLst/>
          </a:prstGeom>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y/o notas</a:t>
            </a:r>
            <a:endParaRPr b="0" lang="es-CO" sz="900" spc="-1" strike="noStrike">
              <a:solidFill>
                <a:srgbClr val="000000"/>
              </a:solidFill>
              <a:uFill>
                <a:solidFill>
                  <a:srgbClr val="ffffff"/>
                </a:solidFill>
              </a:uFill>
              <a:latin typeface="Montserrat"/>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12.xml"/><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chart" Target="../charts/chart13.xml"/><Relationship Id="rId2"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chart" Target="../charts/chart14.xml"/><Relationship Id="rId2" Type="http://schemas.openxmlformats.org/officeDocument/2006/relationships/slideLayout" Target="../slideLayouts/slideLayout73.xml"/>
</Relationships>
</file>

<file path=ppt/slides/_rels/slide14.xml.rels><?xml version="1.0" encoding="UTF-8"?>
<Relationships xmlns="http://schemas.openxmlformats.org/package/2006/relationships"><Relationship Id="rId1" Type="http://schemas.openxmlformats.org/officeDocument/2006/relationships/chart" Target="../charts/chart15.xml"/><Relationship Id="rId2" Type="http://schemas.openxmlformats.org/officeDocument/2006/relationships/chart" Target="../charts/chart16.xml"/><Relationship Id="rId3"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6.xml.rels><?xml version="1.0" encoding="UTF-8"?>
<Relationships xmlns="http://schemas.openxmlformats.org/package/2006/relationships"><Relationship Id="rId1" Type="http://schemas.openxmlformats.org/officeDocument/2006/relationships/chart" Target="../charts/chart17.xml"/><Relationship Id="rId2"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chart" Target="../charts/chart18.xml"/><Relationship Id="rId2" Type="http://schemas.openxmlformats.org/officeDocument/2006/relationships/chart" Target="../charts/chart19.xml"/><Relationship Id="rId3" Type="http://schemas.openxmlformats.org/officeDocument/2006/relationships/slideLayout" Target="../slideLayouts/slideLayout49.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chart" Target="../charts/chart20.xml"/><Relationship Id="rId2" Type="http://schemas.openxmlformats.org/officeDocument/2006/relationships/chart" Target="../charts/chart21.xml"/><Relationship Id="rId3"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chart" Target="../charts/chart22.xml"/><Relationship Id="rId2" Type="http://schemas.openxmlformats.org/officeDocument/2006/relationships/slideLayout" Target="../slideLayouts/slideLayout7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chart" Target="../charts/chart23.xml"/><Relationship Id="rId2" Type="http://schemas.openxmlformats.org/officeDocument/2006/relationships/slideLayout" Target="../slideLayouts/slideLayout7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chart" Target="../charts/chart10.xml"/><Relationship Id="rId2" Type="http://schemas.openxmlformats.org/officeDocument/2006/relationships/chart" Target="../charts/chart11.xml"/><Relationship Id="rId3"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Se ha estancado la productividad nacional</a:t>
            </a:r>
            <a:endParaRPr b="0" lang="es-CO" sz="3600" spc="-1" strike="noStrike">
              <a:solidFill>
                <a:srgbClr val="000000"/>
              </a:solidFill>
              <a:uFill>
                <a:solidFill>
                  <a:srgbClr val="ffffff"/>
                </a:solidFill>
              </a:uFill>
              <a:latin typeface="Montserrat"/>
            </a:endParaRPr>
          </a:p>
        </p:txBody>
      </p:sp>
      <p:sp>
        <p:nvSpPr>
          <p:cNvPr id="422"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Las fuentes del crecimiento han sido capital físico y humano; la productividad ha contribuido negativamente en los últimos 16 años</a:t>
            </a:r>
            <a:endParaRPr b="0" lang="es-CO" sz="2000" spc="-1" strike="noStrike">
              <a:solidFill>
                <a:srgbClr val="000000"/>
              </a:solidFill>
              <a:uFill>
                <a:solidFill>
                  <a:srgbClr val="ffffff"/>
                </a:solidFill>
              </a:uFill>
              <a:latin typeface="Montserrat"/>
            </a:endParaRPr>
          </a:p>
        </p:txBody>
      </p:sp>
      <p:sp>
        <p:nvSpPr>
          <p:cNvPr id="423"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 Elaboraicón propia con datos de The Conference Board, 2017</a:t>
            </a:r>
            <a:endParaRPr b="0" lang="es-CO" sz="900" spc="-1" strike="noStrike">
              <a:solidFill>
                <a:srgbClr val="000000"/>
              </a:solidFill>
              <a:uFill>
                <a:solidFill>
                  <a:srgbClr val="ffffff"/>
                </a:solidFill>
              </a:uFill>
              <a:latin typeface="Montserrat"/>
            </a:endParaRPr>
          </a:p>
        </p:txBody>
      </p:sp>
      <p:graphicFrame>
        <p:nvGraphicFramePr>
          <p:cNvPr id="424" name="Gráfico 5"/>
          <p:cNvGraphicFramePr/>
          <p:nvPr/>
        </p:nvGraphicFramePr>
        <p:xfrm>
          <a:off x="512640" y="1481760"/>
          <a:ext cx="11166120" cy="4049640"/>
        </p:xfrm>
        <a:graphic>
          <a:graphicData uri="http://schemas.openxmlformats.org/drawingml/2006/chart">
            <c:chart xmlns:c="http://schemas.openxmlformats.org/drawingml/2006/chart" xmlns:r="http://schemas.openxmlformats.org/officeDocument/2006/relationships" r:id="rId1"/>
          </a:graphicData>
        </a:graphic>
      </p:graphicFrame>
    </p:spTree>
  </p:cSld>
  <p:transition spd="med">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TextShape 1"/>
          <p:cNvSpPr txBox="1"/>
          <p:nvPr/>
        </p:nvSpPr>
        <p:spPr>
          <a:xfrm>
            <a:off x="488520" y="1392120"/>
            <a:ext cx="11214720" cy="4073040"/>
          </a:xfrm>
          <a:prstGeom prst="rect">
            <a:avLst/>
          </a:prstGeom>
          <a:noFill/>
          <a:ln>
            <a:noFill/>
          </a:ln>
        </p:spPr>
        <p:txBody>
          <a:bodyPr lIns="90000" rIns="90000" tIns="45000" bIns="45000" anchor="ctr"/>
          <a:p>
            <a:pPr algn="ctr">
              <a:lnSpc>
                <a:spcPct val="100000"/>
              </a:lnSpc>
              <a:spcBef>
                <a:spcPts val="1001"/>
              </a:spcBef>
            </a:pPr>
            <a:r>
              <a:rPr b="1" lang="es-CO" sz="6600" spc="-1" strike="noStrike">
                <a:solidFill>
                  <a:srgbClr val="000000"/>
                </a:solidFill>
                <a:uFill>
                  <a:solidFill>
                    <a:srgbClr val="ffffff"/>
                  </a:solidFill>
                </a:uFill>
                <a:latin typeface="Montserrat"/>
              </a:rPr>
              <a:t>¿Cuáles son las causas del estancamiento?</a:t>
            </a:r>
            <a:endParaRPr b="0" lang="es-CO" sz="6600" spc="-1" strike="noStrike">
              <a:solidFill>
                <a:srgbClr val="000000"/>
              </a:solidFill>
              <a:uFill>
                <a:solidFill>
                  <a:srgbClr val="ffffff"/>
                </a:solidFill>
              </a:uFill>
              <a:latin typeface="Montserrat"/>
            </a:endParaRPr>
          </a:p>
        </p:txBody>
      </p:sp>
    </p:spTree>
  </p:cSld>
  <p:transition spd="med">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Los costos tributarios y regulatorios dificultan la actividad empresarial</a:t>
            </a:r>
            <a:endParaRPr b="0" lang="es-CO" sz="3600" spc="-1" strike="noStrike">
              <a:solidFill>
                <a:srgbClr val="000000"/>
              </a:solidFill>
              <a:uFill>
                <a:solidFill>
                  <a:srgbClr val="ffffff"/>
                </a:solidFill>
              </a:uFill>
              <a:latin typeface="Montserrat"/>
            </a:endParaRPr>
          </a:p>
        </p:txBody>
      </p:sp>
      <p:sp>
        <p:nvSpPr>
          <p:cNvPr id="427" name="TextShape 2"/>
          <p:cNvSpPr txBox="1"/>
          <p:nvPr/>
        </p:nvSpPr>
        <p:spPr>
          <a:xfrm>
            <a:off x="291960" y="120348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El costo relativo de ser formal es alto, especialmente para las empresas medianas.</a:t>
            </a:r>
            <a:endParaRPr b="0" lang="es-CO" sz="2000" spc="-1" strike="noStrike">
              <a:solidFill>
                <a:srgbClr val="000000"/>
              </a:solidFill>
              <a:uFill>
                <a:solidFill>
                  <a:srgbClr val="ffffff"/>
                </a:solidFill>
              </a:uFill>
              <a:latin typeface="Montserrat"/>
            </a:endParaRPr>
          </a:p>
        </p:txBody>
      </p:sp>
      <p:sp>
        <p:nvSpPr>
          <p:cNvPr id="428" name="TextShape 3"/>
          <p:cNvSpPr txBox="1"/>
          <p:nvPr/>
        </p:nvSpPr>
        <p:spPr>
          <a:xfrm>
            <a:off x="291960" y="5506920"/>
            <a:ext cx="11613240" cy="4827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DNP con base en promedios para sector y tamaño de la EAM, EAC y microestablecimientos.</a:t>
            </a:r>
            <a:endParaRPr b="0" lang="es-CO" sz="900" spc="-1" strike="noStrike">
              <a:solidFill>
                <a:srgbClr val="000000"/>
              </a:solidFill>
              <a:uFill>
                <a:solidFill>
                  <a:srgbClr val="ffffff"/>
                </a:solidFill>
              </a:uFill>
              <a:latin typeface="Montserrat"/>
            </a:endParaRPr>
          </a:p>
          <a:p>
            <a:pPr algn="r">
              <a:lnSpc>
                <a:spcPct val="100000"/>
              </a:lnSpc>
            </a:pPr>
            <a:r>
              <a:rPr b="0" lang="es-CO" sz="900" spc="-1" strike="noStrike">
                <a:solidFill>
                  <a:srgbClr val="000000"/>
                </a:solidFill>
                <a:uFill>
                  <a:solidFill>
                    <a:srgbClr val="ffffff"/>
                  </a:solidFill>
                </a:uFill>
                <a:latin typeface="Montserrat"/>
              </a:rPr>
              <a:t>Insumos corresponden a costos laborales. Cifras a 2016. ** Impuestos incluidos: Renta, IVA, ICA y Riqueza.</a:t>
            </a:r>
            <a:endParaRPr b="0" lang="es-CO" sz="900" spc="-1" strike="noStrike">
              <a:solidFill>
                <a:srgbClr val="000000"/>
              </a:solidFill>
              <a:uFill>
                <a:solidFill>
                  <a:srgbClr val="ffffff"/>
                </a:solidFill>
              </a:uFill>
              <a:latin typeface="Montserrat"/>
            </a:endParaRPr>
          </a:p>
          <a:p>
            <a:pPr algn="r">
              <a:lnSpc>
                <a:spcPct val="100000"/>
              </a:lnSpc>
            </a:pPr>
            <a:r>
              <a:rPr b="0" lang="es-CO" sz="900" spc="-1" strike="noStrike">
                <a:solidFill>
                  <a:srgbClr val="000000"/>
                </a:solidFill>
                <a:uFill>
                  <a:solidFill>
                    <a:srgbClr val="ffffff"/>
                  </a:solidFill>
                </a:uFill>
                <a:latin typeface="Montserrat"/>
              </a:rPr>
              <a:t>Nota: Microempresa-Pequeño restaurante en Bogotá, pequeña empresa: ferretería, y empresa mediana: manufactura de confecciones.</a:t>
            </a:r>
            <a:endParaRPr b="0" lang="es-CO" sz="900" spc="-1" strike="noStrike">
              <a:solidFill>
                <a:srgbClr val="000000"/>
              </a:solidFill>
              <a:uFill>
                <a:solidFill>
                  <a:srgbClr val="ffffff"/>
                </a:solidFill>
              </a:uFill>
              <a:latin typeface="Montserrat"/>
            </a:endParaRPr>
          </a:p>
        </p:txBody>
      </p:sp>
      <p:graphicFrame>
        <p:nvGraphicFramePr>
          <p:cNvPr id="429" name="Gráfico 4"/>
          <p:cNvGraphicFramePr/>
          <p:nvPr/>
        </p:nvGraphicFramePr>
        <p:xfrm>
          <a:off x="469800" y="1581120"/>
          <a:ext cx="11252160" cy="3853440"/>
        </p:xfrm>
        <a:graphic>
          <a:graphicData uri="http://schemas.openxmlformats.org/drawingml/2006/chart">
            <c:chart xmlns:c="http://schemas.openxmlformats.org/drawingml/2006/chart" xmlns:r="http://schemas.openxmlformats.org/officeDocument/2006/relationships" r:id="rId1"/>
          </a:graphicData>
        </a:graphic>
      </p:graphicFrame>
    </p:spTree>
  </p:cSld>
  <p:transition spd="med">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Excesiva producción normativa</a:t>
            </a:r>
            <a:endParaRPr b="0" lang="es-CO" sz="3600" spc="-1" strike="noStrike">
              <a:solidFill>
                <a:srgbClr val="000000"/>
              </a:solidFill>
              <a:uFill>
                <a:solidFill>
                  <a:srgbClr val="ffffff"/>
                </a:solidFill>
              </a:uFill>
              <a:latin typeface="Montserrat"/>
            </a:endParaRPr>
          </a:p>
        </p:txBody>
      </p:sp>
      <p:sp>
        <p:nvSpPr>
          <p:cNvPr id="431"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En los últimos 17 años se han emitido más de 94 mil normas, casi 3 decretos diarios.</a:t>
            </a:r>
            <a:endParaRPr b="0" lang="es-CO" sz="2000" spc="-1" strike="noStrike">
              <a:solidFill>
                <a:srgbClr val="000000"/>
              </a:solidFill>
              <a:uFill>
                <a:solidFill>
                  <a:srgbClr val="ffffff"/>
                </a:solidFill>
              </a:uFill>
              <a:latin typeface="Montserrat"/>
            </a:endParaRPr>
          </a:p>
          <a:p>
            <a:pPr>
              <a:lnSpc>
                <a:spcPct val="100000"/>
              </a:lnSpc>
              <a:spcBef>
                <a:spcPts val="1001"/>
              </a:spcBef>
            </a:pPr>
            <a:endParaRPr b="0" lang="es-CO" sz="2000" spc="-1" strike="noStrike">
              <a:solidFill>
                <a:srgbClr val="000000"/>
              </a:solidFill>
              <a:uFill>
                <a:solidFill>
                  <a:srgbClr val="ffffff"/>
                </a:solidFill>
              </a:uFill>
              <a:latin typeface="Montserrat"/>
            </a:endParaRPr>
          </a:p>
        </p:txBody>
      </p:sp>
      <p:sp>
        <p:nvSpPr>
          <p:cNvPr id="432"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DNP con base en Diarios Oficiales de la Imprenta Nacional</a:t>
            </a:r>
            <a:endParaRPr b="0" lang="es-CO" sz="900" spc="-1" strike="noStrike">
              <a:solidFill>
                <a:srgbClr val="000000"/>
              </a:solidFill>
              <a:uFill>
                <a:solidFill>
                  <a:srgbClr val="ffffff"/>
                </a:solidFill>
              </a:uFill>
              <a:latin typeface="Montserrat"/>
            </a:endParaRPr>
          </a:p>
        </p:txBody>
      </p:sp>
      <p:graphicFrame>
        <p:nvGraphicFramePr>
          <p:cNvPr id="433" name="Gráfico 5"/>
          <p:cNvGraphicFramePr/>
          <p:nvPr/>
        </p:nvGraphicFramePr>
        <p:xfrm>
          <a:off x="373680" y="1309320"/>
          <a:ext cx="7963560" cy="4426200"/>
        </p:xfrm>
        <a:graphic>
          <a:graphicData uri="http://schemas.openxmlformats.org/drawingml/2006/chart">
            <c:chart xmlns:c="http://schemas.openxmlformats.org/drawingml/2006/chart" xmlns:r="http://schemas.openxmlformats.org/officeDocument/2006/relationships" r:id="rId1"/>
          </a:graphicData>
        </a:graphic>
      </p:graphicFrame>
      <p:sp>
        <p:nvSpPr>
          <p:cNvPr id="434" name="CustomShape 4"/>
          <p:cNvSpPr/>
          <p:nvPr/>
        </p:nvSpPr>
        <p:spPr>
          <a:xfrm>
            <a:off x="8496360" y="2141640"/>
            <a:ext cx="3174480" cy="22849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800" spc="-1" strike="noStrike">
                <a:solidFill>
                  <a:srgbClr val="000000"/>
                </a:solidFill>
                <a:uFill>
                  <a:solidFill>
                    <a:srgbClr val="ffffff"/>
                  </a:solidFill>
                </a:uFill>
                <a:latin typeface="Montserrat"/>
              </a:rPr>
              <a:t>Entre 2000 y 2016, los reguladores nacionales emitieron diariamente:</a:t>
            </a:r>
            <a:endParaRPr b="0" lang="es-CO" sz="1800" spc="-1" strike="noStrike">
              <a:solidFill>
                <a:srgbClr val="000000"/>
              </a:solidFill>
              <a:uFill>
                <a:solidFill>
                  <a:srgbClr val="ffffff"/>
                </a:solidFill>
              </a:uFill>
              <a:latin typeface="Arial"/>
            </a:endParaRPr>
          </a:p>
          <a:p>
            <a:pPr algn="ctr">
              <a:lnSpc>
                <a:spcPct val="100000"/>
              </a:lnSpc>
            </a:pPr>
            <a:br/>
            <a:r>
              <a:rPr b="1" lang="es-CO" sz="1800" spc="-1" strike="noStrike">
                <a:solidFill>
                  <a:srgbClr val="d13b3b"/>
                </a:solidFill>
                <a:uFill>
                  <a:solidFill>
                    <a:srgbClr val="ffffff"/>
                  </a:solidFill>
                </a:uFill>
                <a:latin typeface="Montserrat"/>
              </a:rPr>
              <a:t>2,8</a:t>
            </a:r>
            <a:r>
              <a:rPr b="0" lang="es-CO" sz="1800" spc="-1" strike="noStrike">
                <a:solidFill>
                  <a:srgbClr val="000000"/>
                </a:solidFill>
                <a:uFill>
                  <a:solidFill>
                    <a:srgbClr val="ffffff"/>
                  </a:solidFill>
                </a:uFill>
                <a:latin typeface="Montserrat"/>
              </a:rPr>
              <a:t> decretos</a:t>
            </a:r>
            <a:endParaRPr b="0" lang="es-CO" sz="1800" spc="-1" strike="noStrike">
              <a:solidFill>
                <a:srgbClr val="000000"/>
              </a:solidFill>
              <a:uFill>
                <a:solidFill>
                  <a:srgbClr val="ffffff"/>
                </a:solidFill>
              </a:uFill>
              <a:latin typeface="Arial"/>
            </a:endParaRPr>
          </a:p>
          <a:p>
            <a:pPr algn="ctr">
              <a:lnSpc>
                <a:spcPct val="100000"/>
              </a:lnSpc>
            </a:pPr>
            <a:r>
              <a:rPr b="1" lang="es-CO" sz="1800" spc="-1" strike="noStrike">
                <a:solidFill>
                  <a:srgbClr val="d13b3b"/>
                </a:solidFill>
                <a:uFill>
                  <a:solidFill>
                    <a:srgbClr val="ffffff"/>
                  </a:solidFill>
                </a:uFill>
                <a:latin typeface="Montserrat"/>
              </a:rPr>
              <a:t>11,2</a:t>
            </a:r>
            <a:r>
              <a:rPr b="0" lang="es-CO" sz="1800" spc="-1" strike="noStrike">
                <a:solidFill>
                  <a:srgbClr val="000000"/>
                </a:solidFill>
                <a:uFill>
                  <a:solidFill>
                    <a:srgbClr val="ffffff"/>
                  </a:solidFill>
                </a:uFill>
                <a:latin typeface="Montserrat"/>
              </a:rPr>
              <a:t> resoluciones</a:t>
            </a:r>
            <a:endParaRPr b="0" lang="es-CO" sz="1800" spc="-1" strike="noStrike">
              <a:solidFill>
                <a:srgbClr val="000000"/>
              </a:solidFill>
              <a:uFill>
                <a:solidFill>
                  <a:srgbClr val="ffffff"/>
                </a:solidFill>
              </a:uFill>
              <a:latin typeface="Arial"/>
            </a:endParaRPr>
          </a:p>
          <a:p>
            <a:pPr algn="ctr">
              <a:lnSpc>
                <a:spcPct val="100000"/>
              </a:lnSpc>
            </a:pPr>
            <a:r>
              <a:rPr b="1" lang="es-CO" sz="1800" spc="-1" strike="noStrike">
                <a:solidFill>
                  <a:srgbClr val="d13b3b"/>
                </a:solidFill>
                <a:uFill>
                  <a:solidFill>
                    <a:srgbClr val="ffffff"/>
                  </a:solidFill>
                </a:uFill>
                <a:latin typeface="Montserrat"/>
              </a:rPr>
              <a:t>0,3</a:t>
            </a:r>
            <a:r>
              <a:rPr b="0" lang="es-CO" sz="1800" spc="-1" strike="noStrike">
                <a:solidFill>
                  <a:srgbClr val="000000"/>
                </a:solidFill>
                <a:uFill>
                  <a:solidFill>
                    <a:srgbClr val="ffffff"/>
                  </a:solidFill>
                </a:uFill>
                <a:latin typeface="Montserrat"/>
              </a:rPr>
              <a:t> circulares</a:t>
            </a:r>
            <a:endParaRPr b="0" lang="es-CO" sz="1800" spc="-1" strike="noStrike">
              <a:solidFill>
                <a:srgbClr val="000000"/>
              </a:solidFill>
              <a:uFill>
                <a:solidFill>
                  <a:srgbClr val="ffffff"/>
                </a:solidFill>
              </a:uFill>
              <a:latin typeface="Arial"/>
            </a:endParaRPr>
          </a:p>
          <a:p>
            <a:pPr algn="ctr">
              <a:lnSpc>
                <a:spcPct val="100000"/>
              </a:lnSpc>
            </a:pPr>
            <a:r>
              <a:rPr b="1" lang="es-CO" sz="1800" spc="-1" strike="noStrike">
                <a:solidFill>
                  <a:srgbClr val="d13b3b"/>
                </a:solidFill>
                <a:uFill>
                  <a:solidFill>
                    <a:srgbClr val="ffffff"/>
                  </a:solidFill>
                </a:uFill>
                <a:latin typeface="Montserrat"/>
              </a:rPr>
              <a:t>15,4</a:t>
            </a:r>
            <a:r>
              <a:rPr b="0" lang="es-CO" sz="1800" spc="-1" strike="noStrike">
                <a:solidFill>
                  <a:srgbClr val="000000"/>
                </a:solidFill>
                <a:uFill>
                  <a:solidFill>
                    <a:srgbClr val="ffffff"/>
                  </a:solidFill>
                </a:uFill>
                <a:latin typeface="Montserrat"/>
              </a:rPr>
              <a:t> normatividades</a:t>
            </a:r>
            <a:endParaRPr b="0" lang="es-CO" sz="1800" spc="-1" strike="noStrike">
              <a:solidFill>
                <a:srgbClr val="000000"/>
              </a:solidFill>
              <a:uFill>
                <a:solidFill>
                  <a:srgbClr val="ffffff"/>
                </a:solidFill>
              </a:uFill>
              <a:latin typeface="Arial"/>
            </a:endParaRPr>
          </a:p>
        </p:txBody>
      </p:sp>
    </p:spTree>
  </p:cSld>
  <p:transition spd="med">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No hay suficiente competencia</a:t>
            </a:r>
            <a:endParaRPr b="0" lang="es-CO" sz="3600" spc="-1" strike="noStrike">
              <a:solidFill>
                <a:srgbClr val="000000"/>
              </a:solidFill>
              <a:uFill>
                <a:solidFill>
                  <a:srgbClr val="ffffff"/>
                </a:solidFill>
              </a:uFill>
              <a:latin typeface="Montserrat"/>
            </a:endParaRPr>
          </a:p>
        </p:txBody>
      </p:sp>
      <p:sp>
        <p:nvSpPr>
          <p:cNvPr id="436"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El entorno para la competencia aún es alejado de los niveles de la OCDE</a:t>
            </a:r>
            <a:endParaRPr b="0" lang="es-CO" sz="2000" spc="-1" strike="noStrike">
              <a:solidFill>
                <a:srgbClr val="000000"/>
              </a:solidFill>
              <a:uFill>
                <a:solidFill>
                  <a:srgbClr val="ffffff"/>
                </a:solidFill>
              </a:uFill>
              <a:latin typeface="Montserrat"/>
            </a:endParaRPr>
          </a:p>
        </p:txBody>
      </p:sp>
      <p:sp>
        <p:nvSpPr>
          <p:cNvPr id="437"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Alemani et.al (2013) y Koske et.al (2015).</a:t>
            </a:r>
            <a:endParaRPr b="0" lang="es-CO" sz="900" spc="-1" strike="noStrike">
              <a:solidFill>
                <a:srgbClr val="000000"/>
              </a:solidFill>
              <a:uFill>
                <a:solidFill>
                  <a:srgbClr val="ffffff"/>
                </a:solidFill>
              </a:uFill>
              <a:latin typeface="Montserrat"/>
            </a:endParaRPr>
          </a:p>
        </p:txBody>
      </p:sp>
      <p:graphicFrame>
        <p:nvGraphicFramePr>
          <p:cNvPr id="438" name="Gráfico 4"/>
          <p:cNvGraphicFramePr/>
          <p:nvPr/>
        </p:nvGraphicFramePr>
        <p:xfrm>
          <a:off x="489600" y="1248840"/>
          <a:ext cx="6063840" cy="45378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39" name="Gráfico 9"/>
          <p:cNvGraphicFramePr/>
          <p:nvPr/>
        </p:nvGraphicFramePr>
        <p:xfrm>
          <a:off x="6553800" y="1248840"/>
          <a:ext cx="5148360" cy="4537800"/>
        </p:xfrm>
        <a:graphic>
          <a:graphicData uri="http://schemas.openxmlformats.org/drawingml/2006/chart">
            <c:chart xmlns:c="http://schemas.openxmlformats.org/drawingml/2006/chart" xmlns:r="http://schemas.openxmlformats.org/officeDocument/2006/relationships" r:id="rId2"/>
          </a:graphicData>
        </a:graphic>
      </p:graphicFrame>
    </p:spTree>
  </p:cSld>
  <p:transition spd="med">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Colombia ha logrado acceder a un amplio mercado internacional, pero…</a:t>
            </a:r>
            <a:endParaRPr b="0" lang="es-CO" sz="3600" spc="-1" strike="noStrike">
              <a:solidFill>
                <a:srgbClr val="000000"/>
              </a:solidFill>
              <a:uFill>
                <a:solidFill>
                  <a:srgbClr val="ffffff"/>
                </a:solidFill>
              </a:uFill>
              <a:latin typeface="Montserrat"/>
            </a:endParaRPr>
          </a:p>
        </p:txBody>
      </p:sp>
      <p:sp>
        <p:nvSpPr>
          <p:cNvPr id="441" name="TextShape 2"/>
          <p:cNvSpPr txBox="1"/>
          <p:nvPr/>
        </p:nvSpPr>
        <p:spPr>
          <a:xfrm>
            <a:off x="291960" y="120564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Con los TLC, el país tiene acceso a casi el 60% del PIB mundial (198 mercados para bienes no energéticos).</a:t>
            </a:r>
            <a:endParaRPr b="0" lang="es-CO" sz="2000" spc="-1" strike="noStrike">
              <a:solidFill>
                <a:srgbClr val="000000"/>
              </a:solidFill>
              <a:uFill>
                <a:solidFill>
                  <a:srgbClr val="ffffff"/>
                </a:solidFill>
              </a:uFill>
              <a:latin typeface="Montserrat"/>
            </a:endParaRPr>
          </a:p>
        </p:txBody>
      </p:sp>
      <p:sp>
        <p:nvSpPr>
          <p:cNvPr id="442"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DNP con base en DANE, MinCIT 2017 y World Bank – World Development Indicators, </a:t>
            </a:r>
            <a:endParaRPr b="0" lang="es-CO" sz="900" spc="-1" strike="noStrike">
              <a:solidFill>
                <a:srgbClr val="000000"/>
              </a:solidFill>
              <a:uFill>
                <a:solidFill>
                  <a:srgbClr val="ffffff"/>
                </a:solidFill>
              </a:uFill>
              <a:latin typeface="Montserrat"/>
            </a:endParaRPr>
          </a:p>
        </p:txBody>
      </p:sp>
      <p:sp>
        <p:nvSpPr>
          <p:cNvPr id="443" name="CustomShape 4"/>
          <p:cNvSpPr/>
          <p:nvPr/>
        </p:nvSpPr>
        <p:spPr>
          <a:xfrm>
            <a:off x="3080520" y="4421520"/>
            <a:ext cx="840960" cy="685080"/>
          </a:xfrm>
          <a:custGeom>
            <a:avLst/>
            <a:gdLst/>
            <a:ahLst/>
            <a:rect l="l" t="t" r="r" b="b"/>
            <a:pathLst>
              <a:path w="841375" h="809625">
                <a:moveTo>
                  <a:pt x="0" y="809244"/>
                </a:moveTo>
                <a:lnTo>
                  <a:pt x="841247" y="809244"/>
                </a:lnTo>
                <a:lnTo>
                  <a:pt x="841247" y="0"/>
                </a:lnTo>
                <a:lnTo>
                  <a:pt x="0" y="0"/>
                </a:lnTo>
                <a:lnTo>
                  <a:pt x="0" y="809244"/>
                </a:lnTo>
                <a:close/>
              </a:path>
            </a:pathLst>
          </a:custGeom>
          <a:solidFill>
            <a:schemeClr val="accent1"/>
          </a:solidFill>
          <a:ln>
            <a:noFill/>
          </a:ln>
        </p:spPr>
        <p:style>
          <a:lnRef idx="0"/>
          <a:fillRef idx="0"/>
          <a:effectRef idx="0"/>
          <a:fontRef idx="minor"/>
        </p:style>
      </p:sp>
      <p:sp>
        <p:nvSpPr>
          <p:cNvPr id="444" name="CustomShape 5"/>
          <p:cNvSpPr/>
          <p:nvPr/>
        </p:nvSpPr>
        <p:spPr>
          <a:xfrm>
            <a:off x="4513320" y="3146400"/>
            <a:ext cx="842760" cy="1949400"/>
          </a:xfrm>
          <a:custGeom>
            <a:avLst/>
            <a:gdLst/>
            <a:ahLst/>
            <a:rect l="l" t="t" r="r" b="b"/>
            <a:pathLst>
              <a:path w="843279" h="2303145">
                <a:moveTo>
                  <a:pt x="0" y="2302763"/>
                </a:moveTo>
                <a:lnTo>
                  <a:pt x="842771" y="2302763"/>
                </a:lnTo>
                <a:lnTo>
                  <a:pt x="842771" y="0"/>
                </a:lnTo>
                <a:lnTo>
                  <a:pt x="0" y="0"/>
                </a:lnTo>
                <a:lnTo>
                  <a:pt x="0" y="2302763"/>
                </a:lnTo>
                <a:close/>
              </a:path>
            </a:pathLst>
          </a:custGeom>
          <a:solidFill>
            <a:schemeClr val="accent2"/>
          </a:solidFill>
          <a:ln>
            <a:noFill/>
          </a:ln>
        </p:spPr>
        <p:style>
          <a:lnRef idx="0"/>
          <a:fillRef idx="0"/>
          <a:effectRef idx="0"/>
          <a:fontRef idx="minor"/>
        </p:style>
      </p:sp>
      <p:sp>
        <p:nvSpPr>
          <p:cNvPr id="445" name="CustomShape 6"/>
          <p:cNvSpPr/>
          <p:nvPr/>
        </p:nvSpPr>
        <p:spPr>
          <a:xfrm>
            <a:off x="2786760" y="5095800"/>
            <a:ext cx="2864880" cy="360"/>
          </a:xfrm>
          <a:custGeom>
            <a:avLst/>
            <a:gdLst/>
            <a:ahLst/>
            <a:rect l="l" t="t" r="r" b="b"/>
            <a:pathLst>
              <a:path w="2865120" h="0">
                <a:moveTo>
                  <a:pt x="0" y="0"/>
                </a:moveTo>
                <a:lnTo>
                  <a:pt x="2865120" y="0"/>
                </a:lnTo>
              </a:path>
            </a:pathLst>
          </a:custGeom>
          <a:noFill/>
          <a:ln w="9000">
            <a:solidFill>
              <a:srgbClr val="d9d9d9"/>
            </a:solidFill>
            <a:round/>
          </a:ln>
        </p:spPr>
        <p:style>
          <a:lnRef idx="0"/>
          <a:fillRef idx="0"/>
          <a:effectRef idx="0"/>
          <a:fontRef idx="minor"/>
        </p:style>
      </p:sp>
      <p:sp>
        <p:nvSpPr>
          <p:cNvPr id="446" name="CustomShape 7"/>
          <p:cNvSpPr/>
          <p:nvPr/>
        </p:nvSpPr>
        <p:spPr>
          <a:xfrm>
            <a:off x="3218400" y="4115880"/>
            <a:ext cx="56916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210</a:t>
            </a:r>
            <a:endParaRPr b="0" lang="es-CO" sz="1800" spc="-1" strike="noStrike">
              <a:solidFill>
                <a:srgbClr val="000000"/>
              </a:solidFill>
              <a:uFill>
                <a:solidFill>
                  <a:srgbClr val="ffffff"/>
                </a:solidFill>
              </a:uFill>
              <a:latin typeface="Arial"/>
            </a:endParaRPr>
          </a:p>
        </p:txBody>
      </p:sp>
      <p:sp>
        <p:nvSpPr>
          <p:cNvPr id="447" name="CustomShape 8"/>
          <p:cNvSpPr/>
          <p:nvPr/>
        </p:nvSpPr>
        <p:spPr>
          <a:xfrm>
            <a:off x="4543920" y="2678400"/>
            <a:ext cx="628920" cy="5482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1.551</a:t>
            </a:r>
            <a:endParaRPr b="0" lang="es-CO" sz="1800" spc="-1" strike="noStrike">
              <a:solidFill>
                <a:srgbClr val="000000"/>
              </a:solidFill>
              <a:uFill>
                <a:solidFill>
                  <a:srgbClr val="ffffff"/>
                </a:solidFill>
              </a:uFill>
              <a:latin typeface="Arial"/>
            </a:endParaRPr>
          </a:p>
        </p:txBody>
      </p:sp>
      <p:sp>
        <p:nvSpPr>
          <p:cNvPr id="448" name="CustomShape 9"/>
          <p:cNvSpPr/>
          <p:nvPr/>
        </p:nvSpPr>
        <p:spPr>
          <a:xfrm>
            <a:off x="2454480" y="4979520"/>
            <a:ext cx="20232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0</a:t>
            </a:r>
            <a:endParaRPr b="0" lang="es-CO" sz="1800" spc="-1" strike="noStrike">
              <a:solidFill>
                <a:srgbClr val="000000"/>
              </a:solidFill>
              <a:uFill>
                <a:solidFill>
                  <a:srgbClr val="ffffff"/>
                </a:solidFill>
              </a:uFill>
              <a:latin typeface="Arial"/>
            </a:endParaRPr>
          </a:p>
        </p:txBody>
      </p:sp>
      <p:sp>
        <p:nvSpPr>
          <p:cNvPr id="449" name="CustomShape 10"/>
          <p:cNvSpPr/>
          <p:nvPr/>
        </p:nvSpPr>
        <p:spPr>
          <a:xfrm>
            <a:off x="2175840" y="4476600"/>
            <a:ext cx="53244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400</a:t>
            </a:r>
            <a:endParaRPr b="0" lang="es-CO" sz="1800" spc="-1" strike="noStrike">
              <a:solidFill>
                <a:srgbClr val="000000"/>
              </a:solidFill>
              <a:uFill>
                <a:solidFill>
                  <a:srgbClr val="ffffff"/>
                </a:solidFill>
              </a:uFill>
              <a:latin typeface="Arial"/>
            </a:endParaRPr>
          </a:p>
        </p:txBody>
      </p:sp>
      <p:sp>
        <p:nvSpPr>
          <p:cNvPr id="450" name="CustomShape 11"/>
          <p:cNvSpPr/>
          <p:nvPr/>
        </p:nvSpPr>
        <p:spPr>
          <a:xfrm>
            <a:off x="2175840" y="3973680"/>
            <a:ext cx="53244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800</a:t>
            </a:r>
            <a:endParaRPr b="0" lang="es-CO" sz="1800" spc="-1" strike="noStrike">
              <a:solidFill>
                <a:srgbClr val="000000"/>
              </a:solidFill>
              <a:uFill>
                <a:solidFill>
                  <a:srgbClr val="ffffff"/>
                </a:solidFill>
              </a:uFill>
              <a:latin typeface="Arial"/>
            </a:endParaRPr>
          </a:p>
        </p:txBody>
      </p:sp>
      <p:sp>
        <p:nvSpPr>
          <p:cNvPr id="451" name="CustomShape 12"/>
          <p:cNvSpPr/>
          <p:nvPr/>
        </p:nvSpPr>
        <p:spPr>
          <a:xfrm>
            <a:off x="1967040" y="3471120"/>
            <a:ext cx="78228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1.200</a:t>
            </a:r>
            <a:endParaRPr b="0" lang="es-CO" sz="1800" spc="-1" strike="noStrike">
              <a:solidFill>
                <a:srgbClr val="000000"/>
              </a:solidFill>
              <a:uFill>
                <a:solidFill>
                  <a:srgbClr val="ffffff"/>
                </a:solidFill>
              </a:uFill>
              <a:latin typeface="Arial"/>
            </a:endParaRPr>
          </a:p>
        </p:txBody>
      </p:sp>
      <p:sp>
        <p:nvSpPr>
          <p:cNvPr id="452" name="CustomShape 13"/>
          <p:cNvSpPr/>
          <p:nvPr/>
        </p:nvSpPr>
        <p:spPr>
          <a:xfrm>
            <a:off x="1967040" y="2968200"/>
            <a:ext cx="78228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1.600</a:t>
            </a:r>
            <a:endParaRPr b="0" lang="es-CO" sz="1800" spc="-1" strike="noStrike">
              <a:solidFill>
                <a:srgbClr val="000000"/>
              </a:solidFill>
              <a:uFill>
                <a:solidFill>
                  <a:srgbClr val="ffffff"/>
                </a:solidFill>
              </a:uFill>
              <a:latin typeface="Arial"/>
            </a:endParaRPr>
          </a:p>
        </p:txBody>
      </p:sp>
      <p:sp>
        <p:nvSpPr>
          <p:cNvPr id="453" name="CustomShape 14"/>
          <p:cNvSpPr/>
          <p:nvPr/>
        </p:nvSpPr>
        <p:spPr>
          <a:xfrm>
            <a:off x="3153600" y="5184360"/>
            <a:ext cx="69984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2009</a:t>
            </a:r>
            <a:endParaRPr b="0" lang="es-CO" sz="1800" spc="-1" strike="noStrike">
              <a:solidFill>
                <a:srgbClr val="000000"/>
              </a:solidFill>
              <a:uFill>
                <a:solidFill>
                  <a:srgbClr val="ffffff"/>
                </a:solidFill>
              </a:uFill>
              <a:latin typeface="Arial"/>
            </a:endParaRPr>
          </a:p>
        </p:txBody>
      </p:sp>
      <p:sp>
        <p:nvSpPr>
          <p:cNvPr id="454" name="CustomShape 15"/>
          <p:cNvSpPr/>
          <p:nvPr/>
        </p:nvSpPr>
        <p:spPr>
          <a:xfrm>
            <a:off x="4586040" y="5184360"/>
            <a:ext cx="69984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2016</a:t>
            </a:r>
            <a:endParaRPr b="0" lang="es-CO" sz="1800" spc="-1" strike="noStrike">
              <a:solidFill>
                <a:srgbClr val="000000"/>
              </a:solidFill>
              <a:uFill>
                <a:solidFill>
                  <a:srgbClr val="ffffff"/>
                </a:solidFill>
              </a:uFill>
              <a:latin typeface="Arial"/>
            </a:endParaRPr>
          </a:p>
        </p:txBody>
      </p:sp>
      <p:sp>
        <p:nvSpPr>
          <p:cNvPr id="455" name="CustomShape 16"/>
          <p:cNvSpPr/>
          <p:nvPr/>
        </p:nvSpPr>
        <p:spPr>
          <a:xfrm>
            <a:off x="2007360" y="1987560"/>
            <a:ext cx="3735360" cy="549000"/>
          </a:xfrm>
          <a:prstGeom prst="rect">
            <a:avLst/>
          </a:prstGeom>
          <a:noFill/>
          <a:ln>
            <a:noFill/>
          </a:ln>
        </p:spPr>
        <p:style>
          <a:lnRef idx="0"/>
          <a:fillRef idx="0"/>
          <a:effectRef idx="0"/>
          <a:fontRef idx="minor"/>
        </p:style>
        <p:txBody>
          <a:bodyPr lIns="0" rIns="0" tIns="0" bIns="0"/>
          <a:p>
            <a:pPr marL="720" algn="ctr">
              <a:lnSpc>
                <a:spcPts val="744"/>
              </a:lnSpc>
            </a:pPr>
            <a:r>
              <a:rPr b="0" lang="es-CO" sz="1800" spc="-1" strike="noStrike">
                <a:solidFill>
                  <a:srgbClr val="000000"/>
                </a:solidFill>
                <a:uFill>
                  <a:solidFill>
                    <a:srgbClr val="ffffff"/>
                  </a:solidFill>
                </a:uFill>
                <a:latin typeface="Montserrat"/>
              </a:rPr>
              <a:t>Acceso a mercados:</a:t>
            </a:r>
            <a:endParaRPr b="0" lang="es-CO" sz="1800" spc="-1" strike="noStrike">
              <a:solidFill>
                <a:srgbClr val="000000"/>
              </a:solidFill>
              <a:uFill>
                <a:solidFill>
                  <a:srgbClr val="ffffff"/>
                </a:solidFill>
              </a:uFill>
              <a:latin typeface="Arial"/>
            </a:endParaRPr>
          </a:p>
          <a:p>
            <a:pPr algn="ctr">
              <a:lnSpc>
                <a:spcPts val="744"/>
              </a:lnSpc>
            </a:pPr>
            <a:r>
              <a:rPr b="0" lang="es-CO" sz="1800" spc="-1" strike="noStrike">
                <a:solidFill>
                  <a:srgbClr val="000000"/>
                </a:solidFill>
                <a:uFill>
                  <a:solidFill>
                    <a:srgbClr val="ffffff"/>
                  </a:solidFill>
                </a:uFill>
                <a:latin typeface="Montserrat"/>
              </a:rPr>
              <a:t>Consumidores (Millones)</a:t>
            </a:r>
            <a:endParaRPr b="0" lang="es-CO" sz="1800" spc="-1" strike="noStrike">
              <a:solidFill>
                <a:srgbClr val="000000"/>
              </a:solidFill>
              <a:uFill>
                <a:solidFill>
                  <a:srgbClr val="ffffff"/>
                </a:solidFill>
              </a:uFill>
              <a:latin typeface="Arial"/>
            </a:endParaRPr>
          </a:p>
        </p:txBody>
      </p:sp>
      <p:sp>
        <p:nvSpPr>
          <p:cNvPr id="456" name="CustomShape 17"/>
          <p:cNvSpPr/>
          <p:nvPr/>
        </p:nvSpPr>
        <p:spPr>
          <a:xfrm>
            <a:off x="3342960" y="2898720"/>
            <a:ext cx="953280" cy="1156320"/>
          </a:xfrm>
          <a:custGeom>
            <a:avLst/>
            <a:gdLst/>
            <a:ahLst/>
            <a:rect l="l" t="t" r="r" b="b"/>
            <a:pathLst>
              <a:path w="953769" h="1366520">
                <a:moveTo>
                  <a:pt x="838118" y="36732"/>
                </a:moveTo>
                <a:lnTo>
                  <a:pt x="0" y="37973"/>
                </a:lnTo>
                <a:lnTo>
                  <a:pt x="0" y="1366520"/>
                </a:lnTo>
                <a:lnTo>
                  <a:pt x="38100" y="1366520"/>
                </a:lnTo>
                <a:lnTo>
                  <a:pt x="38100" y="76073"/>
                </a:lnTo>
                <a:lnTo>
                  <a:pt x="19050" y="76073"/>
                </a:lnTo>
                <a:lnTo>
                  <a:pt x="38100" y="57023"/>
                </a:lnTo>
                <a:lnTo>
                  <a:pt x="839406" y="57023"/>
                </a:lnTo>
                <a:lnTo>
                  <a:pt x="838118" y="36732"/>
                </a:lnTo>
                <a:close/>
                <a:moveTo>
                  <a:pt x="922488" y="36703"/>
                </a:moveTo>
                <a:lnTo>
                  <a:pt x="858393" y="36703"/>
                </a:lnTo>
                <a:lnTo>
                  <a:pt x="858393" y="74803"/>
                </a:lnTo>
                <a:lnTo>
                  <a:pt x="840536" y="74830"/>
                </a:lnTo>
                <a:lnTo>
                  <a:pt x="843026" y="114046"/>
                </a:lnTo>
                <a:lnTo>
                  <a:pt x="953388" y="49784"/>
                </a:lnTo>
                <a:lnTo>
                  <a:pt x="922488" y="36703"/>
                </a:lnTo>
                <a:close/>
                <a:moveTo>
                  <a:pt x="38100" y="57023"/>
                </a:moveTo>
                <a:lnTo>
                  <a:pt x="19050" y="76073"/>
                </a:lnTo>
                <a:lnTo>
                  <a:pt x="38100" y="76044"/>
                </a:lnTo>
                <a:lnTo>
                  <a:pt x="38100" y="57023"/>
                </a:lnTo>
                <a:close/>
                <a:moveTo>
                  <a:pt x="38100" y="76044"/>
                </a:moveTo>
                <a:lnTo>
                  <a:pt x="19050" y="76073"/>
                </a:lnTo>
                <a:lnTo>
                  <a:pt x="38100" y="76073"/>
                </a:lnTo>
                <a:close/>
                <a:moveTo>
                  <a:pt x="839406" y="57023"/>
                </a:moveTo>
                <a:lnTo>
                  <a:pt x="38100" y="57023"/>
                </a:lnTo>
                <a:lnTo>
                  <a:pt x="38100" y="76044"/>
                </a:lnTo>
                <a:lnTo>
                  <a:pt x="840536" y="74830"/>
                </a:lnTo>
                <a:lnTo>
                  <a:pt x="839406" y="57023"/>
                </a:lnTo>
                <a:close/>
                <a:moveTo>
                  <a:pt x="858393" y="36703"/>
                </a:moveTo>
                <a:lnTo>
                  <a:pt x="838118" y="36732"/>
                </a:lnTo>
                <a:lnTo>
                  <a:pt x="840536" y="74830"/>
                </a:lnTo>
                <a:lnTo>
                  <a:pt x="858393" y="74803"/>
                </a:lnTo>
                <a:lnTo>
                  <a:pt x="858393" y="36703"/>
                </a:lnTo>
                <a:close/>
                <a:moveTo>
                  <a:pt x="835787" y="0"/>
                </a:moveTo>
                <a:lnTo>
                  <a:pt x="838118" y="36732"/>
                </a:lnTo>
                <a:lnTo>
                  <a:pt x="922488" y="36703"/>
                </a:lnTo>
                <a:lnTo>
                  <a:pt x="835787" y="0"/>
                </a:lnTo>
                <a:close/>
              </a:path>
            </a:pathLst>
          </a:custGeom>
          <a:solidFill>
            <a:schemeClr val="bg2">
              <a:lumMod val="75000"/>
            </a:schemeClr>
          </a:solidFill>
          <a:ln>
            <a:noFill/>
          </a:ln>
        </p:spPr>
        <p:style>
          <a:lnRef idx="0"/>
          <a:fillRef idx="0"/>
          <a:effectRef idx="0"/>
          <a:fontRef idx="minor"/>
        </p:style>
      </p:sp>
      <p:sp>
        <p:nvSpPr>
          <p:cNvPr id="457" name="CustomShape 18"/>
          <p:cNvSpPr/>
          <p:nvPr/>
        </p:nvSpPr>
        <p:spPr>
          <a:xfrm>
            <a:off x="7443360" y="4799880"/>
            <a:ext cx="858240" cy="258840"/>
          </a:xfrm>
          <a:custGeom>
            <a:avLst/>
            <a:gdLst/>
            <a:ahLst/>
            <a:rect l="l" t="t" r="r" b="b"/>
            <a:pathLst>
              <a:path w="858520" h="307975">
                <a:moveTo>
                  <a:pt x="0" y="307848"/>
                </a:moveTo>
                <a:lnTo>
                  <a:pt x="858012" y="307848"/>
                </a:lnTo>
                <a:lnTo>
                  <a:pt x="858012" y="0"/>
                </a:lnTo>
                <a:lnTo>
                  <a:pt x="0" y="0"/>
                </a:lnTo>
                <a:lnTo>
                  <a:pt x="0" y="307848"/>
                </a:lnTo>
                <a:close/>
              </a:path>
            </a:pathLst>
          </a:custGeom>
          <a:solidFill>
            <a:schemeClr val="tx2"/>
          </a:solidFill>
          <a:ln>
            <a:noFill/>
          </a:ln>
        </p:spPr>
        <p:style>
          <a:lnRef idx="0"/>
          <a:fillRef idx="0"/>
          <a:effectRef idx="0"/>
          <a:fontRef idx="minor"/>
        </p:style>
      </p:sp>
      <p:sp>
        <p:nvSpPr>
          <p:cNvPr id="458" name="CustomShape 19"/>
          <p:cNvSpPr/>
          <p:nvPr/>
        </p:nvSpPr>
        <p:spPr>
          <a:xfrm>
            <a:off x="8903520" y="2935440"/>
            <a:ext cx="858240" cy="2123280"/>
          </a:xfrm>
          <a:custGeom>
            <a:avLst/>
            <a:gdLst/>
            <a:ahLst/>
            <a:rect l="l" t="t" r="r" b="b"/>
            <a:pathLst>
              <a:path w="858520" h="2522220">
                <a:moveTo>
                  <a:pt x="0" y="2522220"/>
                </a:moveTo>
                <a:lnTo>
                  <a:pt x="858011" y="2522220"/>
                </a:lnTo>
                <a:lnTo>
                  <a:pt x="858011" y="0"/>
                </a:lnTo>
                <a:lnTo>
                  <a:pt x="0" y="0"/>
                </a:lnTo>
                <a:lnTo>
                  <a:pt x="0" y="2522220"/>
                </a:lnTo>
                <a:close/>
              </a:path>
            </a:pathLst>
          </a:custGeom>
          <a:solidFill>
            <a:schemeClr val="accent2"/>
          </a:solidFill>
          <a:ln>
            <a:noFill/>
          </a:ln>
        </p:spPr>
        <p:style>
          <a:lnRef idx="0"/>
          <a:fillRef idx="0"/>
          <a:effectRef idx="0"/>
          <a:fontRef idx="minor"/>
        </p:style>
      </p:sp>
      <p:sp>
        <p:nvSpPr>
          <p:cNvPr id="459" name="CustomShape 20"/>
          <p:cNvSpPr/>
          <p:nvPr/>
        </p:nvSpPr>
        <p:spPr>
          <a:xfrm>
            <a:off x="7676280" y="4492800"/>
            <a:ext cx="39348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3%</a:t>
            </a:r>
            <a:endParaRPr b="0" lang="es-CO" sz="1800" spc="-1" strike="noStrike">
              <a:solidFill>
                <a:srgbClr val="000000"/>
              </a:solidFill>
              <a:uFill>
                <a:solidFill>
                  <a:srgbClr val="ffffff"/>
                </a:solidFill>
              </a:uFill>
              <a:latin typeface="Arial"/>
            </a:endParaRPr>
          </a:p>
        </p:txBody>
      </p:sp>
      <p:sp>
        <p:nvSpPr>
          <p:cNvPr id="460" name="CustomShape 21"/>
          <p:cNvSpPr/>
          <p:nvPr/>
        </p:nvSpPr>
        <p:spPr>
          <a:xfrm>
            <a:off x="6634440" y="4957920"/>
            <a:ext cx="455760" cy="27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0%</a:t>
            </a:r>
            <a:endParaRPr b="0" lang="es-CO" sz="1800" spc="-1" strike="noStrike">
              <a:solidFill>
                <a:srgbClr val="000000"/>
              </a:solidFill>
              <a:uFill>
                <a:solidFill>
                  <a:srgbClr val="ffffff"/>
                </a:solidFill>
              </a:uFill>
              <a:latin typeface="Arial"/>
            </a:endParaRPr>
          </a:p>
        </p:txBody>
      </p:sp>
      <p:sp>
        <p:nvSpPr>
          <p:cNvPr id="461" name="CustomShape 22"/>
          <p:cNvSpPr/>
          <p:nvPr/>
        </p:nvSpPr>
        <p:spPr>
          <a:xfrm>
            <a:off x="6505200" y="4238280"/>
            <a:ext cx="615240" cy="27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20%</a:t>
            </a:r>
            <a:endParaRPr b="0" lang="es-CO" sz="1800" spc="-1" strike="noStrike">
              <a:solidFill>
                <a:srgbClr val="000000"/>
              </a:solidFill>
              <a:uFill>
                <a:solidFill>
                  <a:srgbClr val="ffffff"/>
                </a:solidFill>
              </a:uFill>
              <a:latin typeface="Arial"/>
            </a:endParaRPr>
          </a:p>
        </p:txBody>
      </p:sp>
      <p:sp>
        <p:nvSpPr>
          <p:cNvPr id="462" name="CustomShape 23"/>
          <p:cNvSpPr/>
          <p:nvPr/>
        </p:nvSpPr>
        <p:spPr>
          <a:xfrm>
            <a:off x="6505200" y="3517920"/>
            <a:ext cx="615240" cy="27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40%</a:t>
            </a:r>
            <a:endParaRPr b="0" lang="es-CO" sz="1800" spc="-1" strike="noStrike">
              <a:solidFill>
                <a:srgbClr val="000000"/>
              </a:solidFill>
              <a:uFill>
                <a:solidFill>
                  <a:srgbClr val="ffffff"/>
                </a:solidFill>
              </a:uFill>
              <a:latin typeface="Arial"/>
            </a:endParaRPr>
          </a:p>
        </p:txBody>
      </p:sp>
      <p:sp>
        <p:nvSpPr>
          <p:cNvPr id="463" name="CustomShape 24"/>
          <p:cNvSpPr/>
          <p:nvPr/>
        </p:nvSpPr>
        <p:spPr>
          <a:xfrm>
            <a:off x="6505200" y="2798280"/>
            <a:ext cx="615240" cy="27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60%</a:t>
            </a:r>
            <a:endParaRPr b="0" lang="es-CO" sz="1800" spc="-1" strike="noStrike">
              <a:solidFill>
                <a:srgbClr val="000000"/>
              </a:solidFill>
              <a:uFill>
                <a:solidFill>
                  <a:srgbClr val="ffffff"/>
                </a:solidFill>
              </a:uFill>
              <a:latin typeface="Arial"/>
            </a:endParaRPr>
          </a:p>
        </p:txBody>
      </p:sp>
      <p:sp>
        <p:nvSpPr>
          <p:cNvPr id="464" name="CustomShape 25"/>
          <p:cNvSpPr/>
          <p:nvPr/>
        </p:nvSpPr>
        <p:spPr>
          <a:xfrm>
            <a:off x="7534440" y="5136480"/>
            <a:ext cx="678600" cy="27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2009</a:t>
            </a:r>
            <a:endParaRPr b="0" lang="es-CO" sz="1800" spc="-1" strike="noStrike">
              <a:solidFill>
                <a:srgbClr val="000000"/>
              </a:solidFill>
              <a:uFill>
                <a:solidFill>
                  <a:srgbClr val="ffffff"/>
                </a:solidFill>
              </a:uFill>
              <a:latin typeface="Arial"/>
            </a:endParaRPr>
          </a:p>
        </p:txBody>
      </p:sp>
      <p:sp>
        <p:nvSpPr>
          <p:cNvPr id="465" name="CustomShape 26"/>
          <p:cNvSpPr/>
          <p:nvPr/>
        </p:nvSpPr>
        <p:spPr>
          <a:xfrm>
            <a:off x="8994240" y="5136480"/>
            <a:ext cx="678600" cy="27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2016</a:t>
            </a:r>
            <a:endParaRPr b="0" lang="es-CO" sz="1800" spc="-1" strike="noStrike">
              <a:solidFill>
                <a:srgbClr val="000000"/>
              </a:solidFill>
              <a:uFill>
                <a:solidFill>
                  <a:srgbClr val="ffffff"/>
                </a:solidFill>
              </a:uFill>
              <a:latin typeface="Arial"/>
            </a:endParaRPr>
          </a:p>
        </p:txBody>
      </p:sp>
      <p:sp>
        <p:nvSpPr>
          <p:cNvPr id="466" name="CustomShape 27"/>
          <p:cNvSpPr/>
          <p:nvPr/>
        </p:nvSpPr>
        <p:spPr>
          <a:xfrm>
            <a:off x="6664320" y="1987560"/>
            <a:ext cx="3327480" cy="548280"/>
          </a:xfrm>
          <a:prstGeom prst="rect">
            <a:avLst/>
          </a:prstGeom>
          <a:noFill/>
          <a:ln>
            <a:noFill/>
          </a:ln>
        </p:spPr>
        <p:style>
          <a:lnRef idx="0"/>
          <a:fillRef idx="0"/>
          <a:effectRef idx="0"/>
          <a:fontRef idx="minor"/>
        </p:style>
        <p:txBody>
          <a:bodyPr lIns="0" rIns="0" tIns="0" bIns="0"/>
          <a:p>
            <a:pPr algn="ctr">
              <a:lnSpc>
                <a:spcPts val="744"/>
              </a:lnSpc>
            </a:pPr>
            <a:r>
              <a:rPr b="0" lang="es-CO" sz="1800" spc="-1" strike="noStrike">
                <a:solidFill>
                  <a:srgbClr val="000000"/>
                </a:solidFill>
                <a:uFill>
                  <a:solidFill>
                    <a:srgbClr val="ffffff"/>
                  </a:solidFill>
                </a:uFill>
                <a:latin typeface="Montserrat"/>
              </a:rPr>
              <a:t>Acceso a mercados:</a:t>
            </a:r>
            <a:endParaRPr b="0" lang="es-CO" sz="1800" spc="-1" strike="noStrike">
              <a:solidFill>
                <a:srgbClr val="000000"/>
              </a:solidFill>
              <a:uFill>
                <a:solidFill>
                  <a:srgbClr val="ffffff"/>
                </a:solidFill>
              </a:uFill>
              <a:latin typeface="Arial"/>
            </a:endParaRPr>
          </a:p>
          <a:p>
            <a:pPr algn="ctr">
              <a:lnSpc>
                <a:spcPts val="744"/>
              </a:lnSpc>
            </a:pPr>
            <a:r>
              <a:rPr b="0" lang="es-CO" sz="1800" spc="-1" strike="noStrike">
                <a:solidFill>
                  <a:srgbClr val="000000"/>
                </a:solidFill>
                <a:uFill>
                  <a:solidFill>
                    <a:srgbClr val="ffffff"/>
                  </a:solidFill>
                </a:uFill>
                <a:latin typeface="Montserrat"/>
              </a:rPr>
              <a:t>PIB mundial (%)</a:t>
            </a:r>
            <a:endParaRPr b="0" lang="es-CO" sz="1800" spc="-1" strike="noStrike">
              <a:solidFill>
                <a:srgbClr val="000000"/>
              </a:solidFill>
              <a:uFill>
                <a:solidFill>
                  <a:srgbClr val="ffffff"/>
                </a:solidFill>
              </a:uFill>
              <a:latin typeface="Arial"/>
            </a:endParaRPr>
          </a:p>
        </p:txBody>
      </p:sp>
      <p:sp>
        <p:nvSpPr>
          <p:cNvPr id="467" name="CustomShape 28"/>
          <p:cNvSpPr/>
          <p:nvPr/>
        </p:nvSpPr>
        <p:spPr>
          <a:xfrm>
            <a:off x="7822800" y="2659680"/>
            <a:ext cx="953280" cy="1719000"/>
          </a:xfrm>
          <a:custGeom>
            <a:avLst/>
            <a:gdLst/>
            <a:ahLst/>
            <a:rect l="l" t="t" r="r" b="b"/>
            <a:pathLst>
              <a:path w="953770" h="2042160">
                <a:moveTo>
                  <a:pt x="837200" y="34865"/>
                </a:moveTo>
                <a:lnTo>
                  <a:pt x="0" y="37464"/>
                </a:lnTo>
                <a:lnTo>
                  <a:pt x="0" y="2041652"/>
                </a:lnTo>
                <a:lnTo>
                  <a:pt x="38100" y="2041652"/>
                </a:lnTo>
                <a:lnTo>
                  <a:pt x="38100" y="75564"/>
                </a:lnTo>
                <a:lnTo>
                  <a:pt x="19050" y="75564"/>
                </a:lnTo>
                <a:lnTo>
                  <a:pt x="38100" y="56514"/>
                </a:lnTo>
                <a:lnTo>
                  <a:pt x="840286" y="56514"/>
                </a:lnTo>
                <a:lnTo>
                  <a:pt x="837200" y="34865"/>
                </a:lnTo>
                <a:close/>
                <a:moveTo>
                  <a:pt x="936625" y="34798"/>
                </a:moveTo>
                <a:lnTo>
                  <a:pt x="859027" y="34798"/>
                </a:lnTo>
                <a:lnTo>
                  <a:pt x="859154" y="72898"/>
                </a:lnTo>
                <a:lnTo>
                  <a:pt x="842629" y="72950"/>
                </a:lnTo>
                <a:lnTo>
                  <a:pt x="848360" y="113157"/>
                </a:lnTo>
                <a:lnTo>
                  <a:pt x="953388" y="40386"/>
                </a:lnTo>
                <a:lnTo>
                  <a:pt x="936625" y="34798"/>
                </a:lnTo>
                <a:close/>
                <a:moveTo>
                  <a:pt x="38100" y="56514"/>
                </a:moveTo>
                <a:lnTo>
                  <a:pt x="19050" y="75564"/>
                </a:lnTo>
                <a:lnTo>
                  <a:pt x="38100" y="75504"/>
                </a:lnTo>
                <a:lnTo>
                  <a:pt x="38100" y="56514"/>
                </a:lnTo>
                <a:close/>
                <a:moveTo>
                  <a:pt x="38100" y="75504"/>
                </a:moveTo>
                <a:lnTo>
                  <a:pt x="19050" y="75564"/>
                </a:lnTo>
                <a:lnTo>
                  <a:pt x="38100" y="75564"/>
                </a:lnTo>
                <a:close/>
                <a:moveTo>
                  <a:pt x="840286" y="56514"/>
                </a:moveTo>
                <a:lnTo>
                  <a:pt x="38100" y="56514"/>
                </a:lnTo>
                <a:lnTo>
                  <a:pt x="38100" y="75504"/>
                </a:lnTo>
                <a:lnTo>
                  <a:pt x="842629" y="72950"/>
                </a:lnTo>
                <a:lnTo>
                  <a:pt x="840286" y="56514"/>
                </a:lnTo>
                <a:close/>
                <a:moveTo>
                  <a:pt x="859027" y="34798"/>
                </a:moveTo>
                <a:lnTo>
                  <a:pt x="837200" y="34865"/>
                </a:lnTo>
                <a:lnTo>
                  <a:pt x="842629" y="72950"/>
                </a:lnTo>
                <a:lnTo>
                  <a:pt x="859154" y="72898"/>
                </a:lnTo>
                <a:lnTo>
                  <a:pt x="859027" y="34798"/>
                </a:lnTo>
                <a:close/>
                <a:moveTo>
                  <a:pt x="832230" y="0"/>
                </a:moveTo>
                <a:lnTo>
                  <a:pt x="837200" y="34865"/>
                </a:lnTo>
                <a:lnTo>
                  <a:pt x="936625" y="34798"/>
                </a:lnTo>
                <a:lnTo>
                  <a:pt x="832230" y="0"/>
                </a:lnTo>
                <a:close/>
              </a:path>
            </a:pathLst>
          </a:custGeom>
          <a:solidFill>
            <a:schemeClr val="bg2">
              <a:lumMod val="75000"/>
            </a:schemeClr>
          </a:solidFill>
          <a:ln>
            <a:noFill/>
          </a:ln>
        </p:spPr>
        <p:style>
          <a:lnRef idx="0"/>
          <a:fillRef idx="0"/>
          <a:effectRef idx="0"/>
          <a:fontRef idx="minor"/>
        </p:style>
      </p:sp>
      <p:sp>
        <p:nvSpPr>
          <p:cNvPr id="468" name="CustomShape 29"/>
          <p:cNvSpPr/>
          <p:nvPr/>
        </p:nvSpPr>
        <p:spPr>
          <a:xfrm>
            <a:off x="7912440" y="2792520"/>
            <a:ext cx="735840" cy="274680"/>
          </a:xfrm>
          <a:prstGeom prst="rect">
            <a:avLst/>
          </a:prstGeom>
          <a:noFill/>
          <a:ln>
            <a:noFill/>
          </a:ln>
        </p:spPr>
        <p:style>
          <a:lnRef idx="0"/>
          <a:fillRef idx="0"/>
          <a:effectRef idx="0"/>
          <a:fontRef idx="minor"/>
        </p:style>
        <p:txBody>
          <a:bodyPr lIns="0" rIns="0" tIns="0" bIns="0"/>
          <a:p>
            <a:pPr marL="12600" algn="ctr">
              <a:lnSpc>
                <a:spcPct val="100000"/>
              </a:lnSpc>
            </a:pPr>
            <a:r>
              <a:rPr b="1" lang="es-CO" sz="1800" spc="-1" strike="noStrike">
                <a:solidFill>
                  <a:srgbClr val="000000"/>
                </a:solidFill>
                <a:uFill>
                  <a:solidFill>
                    <a:srgbClr val="ffffff"/>
                  </a:solidFill>
                </a:uFill>
                <a:latin typeface="Montserrat"/>
              </a:rPr>
              <a:t>+56%</a:t>
            </a:r>
            <a:endParaRPr b="0" lang="es-CO" sz="1800" spc="-1" strike="noStrike">
              <a:solidFill>
                <a:srgbClr val="000000"/>
              </a:solidFill>
              <a:uFill>
                <a:solidFill>
                  <a:srgbClr val="ffffff"/>
                </a:solidFill>
              </a:uFill>
              <a:latin typeface="Arial"/>
            </a:endParaRPr>
          </a:p>
        </p:txBody>
      </p:sp>
      <p:sp>
        <p:nvSpPr>
          <p:cNvPr id="469" name="CustomShape 30"/>
          <p:cNvSpPr/>
          <p:nvPr/>
        </p:nvSpPr>
        <p:spPr>
          <a:xfrm>
            <a:off x="8961480" y="2556720"/>
            <a:ext cx="693720" cy="363960"/>
          </a:xfrm>
          <a:prstGeom prst="rect">
            <a:avLst/>
          </a:prstGeom>
          <a:noFill/>
          <a:ln>
            <a:noFill/>
          </a:ln>
        </p:spPr>
        <p:style>
          <a:lnRef idx="0"/>
          <a:fillRef idx="0"/>
          <a:effectRef idx="0"/>
          <a:fontRef idx="minor"/>
        </p:style>
        <p:txBody>
          <a:bodyPr wrap="none" lIns="90000" rIns="90000" tIns="45000" bIns="45000"/>
          <a:p>
            <a:pPr algn="ctr">
              <a:lnSpc>
                <a:spcPct val="100000"/>
              </a:lnSpc>
              <a:spcBef>
                <a:spcPts val="1494"/>
              </a:spcBef>
            </a:pPr>
            <a:r>
              <a:rPr b="0" lang="es-CO" sz="1800" spc="-1" strike="noStrike">
                <a:solidFill>
                  <a:srgbClr val="000000"/>
                </a:solidFill>
                <a:uFill>
                  <a:solidFill>
                    <a:srgbClr val="ffffff"/>
                  </a:solidFill>
                </a:uFill>
                <a:latin typeface="Montserrat"/>
              </a:rPr>
              <a:t>59%</a:t>
            </a:r>
            <a:endParaRPr b="0" lang="es-CO" sz="1800" spc="-1" strike="noStrike">
              <a:solidFill>
                <a:srgbClr val="000000"/>
              </a:solidFill>
              <a:uFill>
                <a:solidFill>
                  <a:srgbClr val="ffffff"/>
                </a:solidFill>
              </a:uFill>
              <a:latin typeface="Arial"/>
            </a:endParaRPr>
          </a:p>
        </p:txBody>
      </p:sp>
    </p:spTree>
  </p:cSld>
  <p:transition spd="med">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a:t>
            </a:r>
            <a:r>
              <a:rPr b="1" lang="es-CO" sz="3600" spc="-148" strike="noStrike">
                <a:solidFill>
                  <a:srgbClr val="d13b3b"/>
                </a:solidFill>
                <a:uFill>
                  <a:solidFill>
                    <a:srgbClr val="ffffff"/>
                  </a:solidFill>
                </a:uFill>
                <a:latin typeface="Montserrat"/>
              </a:rPr>
              <a:t>no hay suficiente aprovechamiento de los TLC</a:t>
            </a:r>
            <a:endParaRPr b="0" lang="es-CO" sz="3600" spc="-1" strike="noStrike">
              <a:solidFill>
                <a:srgbClr val="000000"/>
              </a:solidFill>
              <a:uFill>
                <a:solidFill>
                  <a:srgbClr val="ffffff"/>
                </a:solidFill>
              </a:uFill>
              <a:latin typeface="Montserrat"/>
            </a:endParaRPr>
          </a:p>
        </p:txBody>
      </p:sp>
      <p:sp>
        <p:nvSpPr>
          <p:cNvPr id="471"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El grado de apertura comercial de Colombia continúa siendo inferior incluso al del promedio de América Latina y Caribe</a:t>
            </a:r>
            <a:endParaRPr b="0" lang="es-CO" sz="2000" spc="-1" strike="noStrike">
              <a:solidFill>
                <a:srgbClr val="000000"/>
              </a:solidFill>
              <a:uFill>
                <a:solidFill>
                  <a:srgbClr val="ffffff"/>
                </a:solidFill>
              </a:uFill>
              <a:latin typeface="Montserrat"/>
            </a:endParaRPr>
          </a:p>
        </p:txBody>
      </p:sp>
      <p:sp>
        <p:nvSpPr>
          <p:cNvPr id="472"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Banco Mundial</a:t>
            </a:r>
            <a:endParaRPr b="0" lang="es-CO" sz="900" spc="-1" strike="noStrike">
              <a:solidFill>
                <a:srgbClr val="000000"/>
              </a:solidFill>
              <a:uFill>
                <a:solidFill>
                  <a:srgbClr val="ffffff"/>
                </a:solidFill>
              </a:uFill>
              <a:latin typeface="Montserrat"/>
            </a:endParaRPr>
          </a:p>
        </p:txBody>
      </p:sp>
      <p:graphicFrame>
        <p:nvGraphicFramePr>
          <p:cNvPr id="473" name="Gráfico 5"/>
          <p:cNvGraphicFramePr/>
          <p:nvPr/>
        </p:nvGraphicFramePr>
        <p:xfrm>
          <a:off x="462600" y="1530000"/>
          <a:ext cx="11266560" cy="4163760"/>
        </p:xfrm>
        <a:graphic>
          <a:graphicData uri="http://schemas.openxmlformats.org/drawingml/2006/chart">
            <c:chart xmlns:c="http://schemas.openxmlformats.org/drawingml/2006/chart" xmlns:r="http://schemas.openxmlformats.org/officeDocument/2006/relationships" r:id="rId1"/>
          </a:graphicData>
        </a:graphic>
      </p:graphicFrame>
    </p:spTree>
  </p:cSld>
  <p:transition spd="med">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La informalidad laboral continúa siendo alta</a:t>
            </a:r>
            <a:endParaRPr b="0" lang="es-CO" sz="3600" spc="-1" strike="noStrike">
              <a:solidFill>
                <a:srgbClr val="000000"/>
              </a:solidFill>
              <a:uFill>
                <a:solidFill>
                  <a:srgbClr val="ffffff"/>
                </a:solidFill>
              </a:uFill>
              <a:latin typeface="Montserrat"/>
            </a:endParaRPr>
          </a:p>
        </p:txBody>
      </p:sp>
      <p:sp>
        <p:nvSpPr>
          <p:cNvPr id="475"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A pesar de la disminución de la informalidad en zonas urbanas, el reto a escala nacional sigue siendo grande.</a:t>
            </a:r>
            <a:endParaRPr b="0" lang="es-CO" sz="2000" spc="-1" strike="noStrike">
              <a:solidFill>
                <a:srgbClr val="000000"/>
              </a:solidFill>
              <a:uFill>
                <a:solidFill>
                  <a:srgbClr val="ffffff"/>
                </a:solidFill>
              </a:uFill>
              <a:latin typeface="Montserrat"/>
            </a:endParaRPr>
          </a:p>
        </p:txBody>
      </p:sp>
      <p:sp>
        <p:nvSpPr>
          <p:cNvPr id="476"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DANE cálculos DNP *Criterio de cotización a pensiones</a:t>
            </a:r>
            <a:endParaRPr b="0" lang="es-CO" sz="900" spc="-1" strike="noStrike">
              <a:solidFill>
                <a:srgbClr val="000000"/>
              </a:solidFill>
              <a:uFill>
                <a:solidFill>
                  <a:srgbClr val="ffffff"/>
                </a:solidFill>
              </a:uFill>
              <a:latin typeface="Montserrat"/>
            </a:endParaRPr>
          </a:p>
        </p:txBody>
      </p:sp>
      <p:graphicFrame>
        <p:nvGraphicFramePr>
          <p:cNvPr id="477" name="Gráfico 8"/>
          <p:cNvGraphicFramePr/>
          <p:nvPr/>
        </p:nvGraphicFramePr>
        <p:xfrm>
          <a:off x="6366600" y="1300320"/>
          <a:ext cx="5149440" cy="4434840"/>
        </p:xfrm>
        <a:graphic>
          <a:graphicData uri="http://schemas.openxmlformats.org/drawingml/2006/chart">
            <c:chart xmlns:c="http://schemas.openxmlformats.org/drawingml/2006/chart" xmlns:r="http://schemas.openxmlformats.org/officeDocument/2006/relationships" r:id="rId1"/>
          </a:graphicData>
        </a:graphic>
      </p:graphicFrame>
      <p:sp>
        <p:nvSpPr>
          <p:cNvPr id="478" name="Line 4"/>
          <p:cNvSpPr/>
          <p:nvPr/>
        </p:nvSpPr>
        <p:spPr>
          <a:xfrm>
            <a:off x="7566480" y="5516640"/>
            <a:ext cx="306720" cy="360"/>
          </a:xfrm>
          <a:prstGeom prst="line">
            <a:avLst/>
          </a:prstGeom>
          <a:ln w="50760"/>
        </p:spPr>
        <p:style>
          <a:lnRef idx="1">
            <a:schemeClr val="accent1"/>
          </a:lnRef>
          <a:fillRef idx="0">
            <a:schemeClr val="accent1"/>
          </a:fillRef>
          <a:effectRef idx="0">
            <a:schemeClr val="accent1"/>
          </a:effectRef>
          <a:fontRef idx="minor"/>
        </p:style>
      </p:sp>
      <p:sp>
        <p:nvSpPr>
          <p:cNvPr id="479" name="Line 5"/>
          <p:cNvSpPr/>
          <p:nvPr/>
        </p:nvSpPr>
        <p:spPr>
          <a:xfrm>
            <a:off x="9052920" y="5516640"/>
            <a:ext cx="306720" cy="360"/>
          </a:xfrm>
          <a:prstGeom prst="line">
            <a:avLst/>
          </a:prstGeom>
          <a:ln w="50760">
            <a:solidFill>
              <a:schemeClr val="accent2"/>
            </a:solidFill>
          </a:ln>
        </p:spPr>
        <p:style>
          <a:lnRef idx="1">
            <a:schemeClr val="accent1"/>
          </a:lnRef>
          <a:fillRef idx="0">
            <a:schemeClr val="accent1"/>
          </a:fillRef>
          <a:effectRef idx="0">
            <a:schemeClr val="accent1"/>
          </a:effectRef>
          <a:fontRef idx="minor"/>
        </p:style>
      </p:sp>
      <p:sp>
        <p:nvSpPr>
          <p:cNvPr id="480" name="CustomShape 6"/>
          <p:cNvSpPr/>
          <p:nvPr/>
        </p:nvSpPr>
        <p:spPr>
          <a:xfrm>
            <a:off x="7831080" y="5333760"/>
            <a:ext cx="1158480" cy="365040"/>
          </a:xfrm>
          <a:prstGeom prst="rect">
            <a:avLst/>
          </a:prstGeom>
          <a:noFill/>
          <a:ln>
            <a:noFill/>
          </a:ln>
        </p:spPr>
        <p:style>
          <a:lnRef idx="0"/>
          <a:fillRef idx="0"/>
          <a:effectRef idx="0"/>
          <a:fontRef idx="minor"/>
        </p:style>
        <p:txBody>
          <a:bodyPr lIns="90000" rIns="90000" tIns="45000" bIns="45000" anchor="ctr"/>
          <a:p>
            <a:pPr>
              <a:lnSpc>
                <a:spcPct val="100000"/>
              </a:lnSpc>
            </a:pPr>
            <a:r>
              <a:rPr b="0" lang="es-CO" sz="1800" spc="-1" strike="noStrike">
                <a:solidFill>
                  <a:srgbClr val="000000"/>
                </a:solidFill>
                <a:uFill>
                  <a:solidFill>
                    <a:srgbClr val="ffffff"/>
                  </a:solidFill>
                </a:uFill>
                <a:latin typeface="Montserrat"/>
              </a:rPr>
              <a:t>Formal</a:t>
            </a:r>
            <a:endParaRPr b="0" lang="es-CO" sz="1800" spc="-1" strike="noStrike">
              <a:solidFill>
                <a:srgbClr val="000000"/>
              </a:solidFill>
              <a:uFill>
                <a:solidFill>
                  <a:srgbClr val="ffffff"/>
                </a:solidFill>
              </a:uFill>
              <a:latin typeface="Arial"/>
            </a:endParaRPr>
          </a:p>
        </p:txBody>
      </p:sp>
      <p:sp>
        <p:nvSpPr>
          <p:cNvPr id="481" name="CustomShape 7"/>
          <p:cNvSpPr/>
          <p:nvPr/>
        </p:nvSpPr>
        <p:spPr>
          <a:xfrm>
            <a:off x="9379080" y="5333760"/>
            <a:ext cx="1339200" cy="365040"/>
          </a:xfrm>
          <a:prstGeom prst="rect">
            <a:avLst/>
          </a:prstGeom>
          <a:noFill/>
          <a:ln>
            <a:noFill/>
          </a:ln>
        </p:spPr>
        <p:style>
          <a:lnRef idx="0"/>
          <a:fillRef idx="0"/>
          <a:effectRef idx="0"/>
          <a:fontRef idx="minor"/>
        </p:style>
        <p:txBody>
          <a:bodyPr lIns="90000" rIns="90000" tIns="45000" bIns="45000" anchor="ctr"/>
          <a:p>
            <a:pPr>
              <a:lnSpc>
                <a:spcPct val="100000"/>
              </a:lnSpc>
            </a:pPr>
            <a:r>
              <a:rPr b="0" lang="es-CO" sz="1800" spc="-1" strike="noStrike">
                <a:solidFill>
                  <a:srgbClr val="000000"/>
                </a:solidFill>
                <a:uFill>
                  <a:solidFill>
                    <a:srgbClr val="ffffff"/>
                  </a:solidFill>
                </a:uFill>
                <a:latin typeface="Montserrat"/>
              </a:rPr>
              <a:t>Informal</a:t>
            </a:r>
            <a:endParaRPr b="0" lang="es-CO" sz="1800" spc="-1" strike="noStrike">
              <a:solidFill>
                <a:srgbClr val="000000"/>
              </a:solidFill>
              <a:uFill>
                <a:solidFill>
                  <a:srgbClr val="ffffff"/>
                </a:solidFill>
              </a:uFill>
              <a:latin typeface="Arial"/>
            </a:endParaRPr>
          </a:p>
        </p:txBody>
      </p:sp>
      <p:graphicFrame>
        <p:nvGraphicFramePr>
          <p:cNvPr id="482" name="Gráfico 5"/>
          <p:cNvGraphicFramePr/>
          <p:nvPr/>
        </p:nvGraphicFramePr>
        <p:xfrm>
          <a:off x="481320" y="1427760"/>
          <a:ext cx="5614200" cy="4434840"/>
        </p:xfrm>
        <a:graphic>
          <a:graphicData uri="http://schemas.openxmlformats.org/drawingml/2006/chart">
            <c:chart xmlns:c="http://schemas.openxmlformats.org/drawingml/2006/chart" xmlns:r="http://schemas.openxmlformats.org/officeDocument/2006/relationships" r:id="rId2"/>
          </a:graphicData>
        </a:graphic>
      </p:graphicFrame>
    </p:spTree>
  </p:cSld>
  <p:transition spd="med">
    <p:fad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Hay exclusión productiva en el empleo</a:t>
            </a:r>
            <a:endParaRPr b="0" lang="es-CO" sz="3600" spc="-1" strike="noStrike">
              <a:solidFill>
                <a:srgbClr val="000000"/>
              </a:solidFill>
              <a:uFill>
                <a:solidFill>
                  <a:srgbClr val="ffffff"/>
                </a:solidFill>
              </a:uFill>
              <a:latin typeface="Montserrat"/>
            </a:endParaRPr>
          </a:p>
        </p:txBody>
      </p:sp>
      <p:sp>
        <p:nvSpPr>
          <p:cNvPr id="484"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Las mujeres y los jóvenes se ven mucho más afectados por el desempleo que otros grupos. Los cuenta propia y subempleados van en aumento.</a:t>
            </a:r>
            <a:endParaRPr b="0" lang="es-CO" sz="2000" spc="-1" strike="noStrike">
              <a:solidFill>
                <a:srgbClr val="000000"/>
              </a:solidFill>
              <a:uFill>
                <a:solidFill>
                  <a:srgbClr val="ffffff"/>
                </a:solidFill>
              </a:uFill>
              <a:latin typeface="Montserrat"/>
            </a:endParaRPr>
          </a:p>
        </p:txBody>
      </p:sp>
      <p:sp>
        <p:nvSpPr>
          <p:cNvPr id="485"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DANE cálculos DNP</a:t>
            </a:r>
            <a:endParaRPr b="0" lang="es-CO" sz="900" spc="-1" strike="noStrike">
              <a:solidFill>
                <a:srgbClr val="000000"/>
              </a:solidFill>
              <a:uFill>
                <a:solidFill>
                  <a:srgbClr val="ffffff"/>
                </a:solidFill>
              </a:uFill>
              <a:latin typeface="Montserrat"/>
            </a:endParaRPr>
          </a:p>
        </p:txBody>
      </p:sp>
      <p:graphicFrame>
        <p:nvGraphicFramePr>
          <p:cNvPr id="486" name="Gráfico 9"/>
          <p:cNvGraphicFramePr/>
          <p:nvPr/>
        </p:nvGraphicFramePr>
        <p:xfrm>
          <a:off x="507960" y="1441440"/>
          <a:ext cx="5369760" cy="42325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87" name="Gráfico 13"/>
          <p:cNvGraphicFramePr/>
          <p:nvPr/>
        </p:nvGraphicFramePr>
        <p:xfrm>
          <a:off x="6123240" y="1441440"/>
          <a:ext cx="5503320" cy="4232520"/>
        </p:xfrm>
        <a:graphic>
          <a:graphicData uri="http://schemas.openxmlformats.org/drawingml/2006/chart">
            <c:chart xmlns:c="http://schemas.openxmlformats.org/drawingml/2006/chart" xmlns:r="http://schemas.openxmlformats.org/officeDocument/2006/relationships" r:id="rId2"/>
          </a:graphicData>
        </a:graphic>
      </p:graphicFrame>
    </p:spTree>
  </p:cSld>
  <p:transition spd="med">
    <p:fad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Altos costos de transporte y falta de intermodalidad</a:t>
            </a:r>
            <a:endParaRPr b="0" lang="es-CO" sz="3600" spc="-1" strike="noStrike">
              <a:solidFill>
                <a:srgbClr val="000000"/>
              </a:solidFill>
              <a:uFill>
                <a:solidFill>
                  <a:srgbClr val="ffffff"/>
                </a:solidFill>
              </a:uFill>
              <a:latin typeface="Montserrat"/>
            </a:endParaRPr>
          </a:p>
        </p:txBody>
      </p:sp>
      <p:sp>
        <p:nvSpPr>
          <p:cNvPr id="489"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Los altos costos del transporte carretero dificultan la exportación y, a la vez, aíslan del efecto pro-competitivo del comercio a ciertas industrias.</a:t>
            </a:r>
            <a:endParaRPr b="0" lang="es-CO" sz="2000" spc="-1" strike="noStrike">
              <a:solidFill>
                <a:srgbClr val="000000"/>
              </a:solidFill>
              <a:uFill>
                <a:solidFill>
                  <a:srgbClr val="ffffff"/>
                </a:solidFill>
              </a:uFill>
              <a:latin typeface="Montserrat"/>
            </a:endParaRPr>
          </a:p>
        </p:txBody>
      </p:sp>
      <p:sp>
        <p:nvSpPr>
          <p:cNvPr id="490"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Reporte Global de Competitividad FEM 2016. Estudio de factibilidad de una plataforma logística en Puerto Salgar – La Dorada – DNP – 2013. Documento CONPES 3820</a:t>
            </a:r>
            <a:endParaRPr b="0" lang="es-CO" sz="900" spc="-1" strike="noStrike">
              <a:solidFill>
                <a:srgbClr val="000000"/>
              </a:solidFill>
              <a:uFill>
                <a:solidFill>
                  <a:srgbClr val="ffffff"/>
                </a:solidFill>
              </a:uFill>
              <a:latin typeface="Montserrat"/>
            </a:endParaRPr>
          </a:p>
        </p:txBody>
      </p:sp>
      <p:graphicFrame>
        <p:nvGraphicFramePr>
          <p:cNvPr id="491" name="Gráfico 5"/>
          <p:cNvGraphicFramePr/>
          <p:nvPr/>
        </p:nvGraphicFramePr>
        <p:xfrm>
          <a:off x="453240" y="1462320"/>
          <a:ext cx="4464000" cy="4106160"/>
        </p:xfrm>
        <a:graphic>
          <a:graphicData uri="http://schemas.openxmlformats.org/drawingml/2006/chart">
            <c:chart xmlns:c="http://schemas.openxmlformats.org/drawingml/2006/chart" xmlns:r="http://schemas.openxmlformats.org/officeDocument/2006/relationships" r:id="rId1"/>
          </a:graphicData>
        </a:graphic>
      </p:graphicFrame>
      <p:sp>
        <p:nvSpPr>
          <p:cNvPr id="492" name="CustomShape 4"/>
          <p:cNvSpPr/>
          <p:nvPr/>
        </p:nvSpPr>
        <p:spPr>
          <a:xfrm>
            <a:off x="6260400" y="1385280"/>
            <a:ext cx="4677840" cy="5482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Costo para exportar un contenedor (USD)</a:t>
            </a:r>
            <a:endParaRPr b="0" lang="es-CO" sz="1800" spc="-1" strike="noStrike">
              <a:solidFill>
                <a:srgbClr val="000000"/>
              </a:solidFill>
              <a:uFill>
                <a:solidFill>
                  <a:srgbClr val="ffffff"/>
                </a:solidFill>
              </a:uFill>
              <a:latin typeface="Arial"/>
            </a:endParaRPr>
          </a:p>
        </p:txBody>
      </p:sp>
      <p:sp>
        <p:nvSpPr>
          <p:cNvPr id="493" name="CustomShape 5"/>
          <p:cNvSpPr/>
          <p:nvPr/>
        </p:nvSpPr>
        <p:spPr>
          <a:xfrm>
            <a:off x="6207840" y="4397760"/>
            <a:ext cx="4632120" cy="360"/>
          </a:xfrm>
          <a:custGeom>
            <a:avLst/>
            <a:gdLst/>
            <a:ahLst/>
            <a:rect l="l" t="t" r="r" b="b"/>
            <a:pathLst>
              <a:path w="4803775" h="0">
                <a:moveTo>
                  <a:pt x="0" y="0"/>
                </a:moveTo>
                <a:lnTo>
                  <a:pt x="4803648" y="0"/>
                </a:lnTo>
              </a:path>
            </a:pathLst>
          </a:custGeom>
          <a:noFill/>
          <a:ln w="9000">
            <a:solidFill>
              <a:srgbClr val="d9d9d9"/>
            </a:solidFill>
            <a:round/>
          </a:ln>
        </p:spPr>
        <p:style>
          <a:lnRef idx="0"/>
          <a:fillRef idx="0"/>
          <a:effectRef idx="0"/>
          <a:fontRef idx="minor"/>
        </p:style>
      </p:sp>
      <p:sp>
        <p:nvSpPr>
          <p:cNvPr id="494" name="CustomShape 6"/>
          <p:cNvSpPr/>
          <p:nvPr/>
        </p:nvSpPr>
        <p:spPr>
          <a:xfrm>
            <a:off x="8240040" y="2719080"/>
            <a:ext cx="1493640" cy="78840"/>
          </a:xfrm>
          <a:custGeom>
            <a:avLst/>
            <a:gdLst/>
            <a:ahLst/>
            <a:rect l="l" t="t" r="r" b="b"/>
            <a:pathLst>
              <a:path w="962025" h="79375">
                <a:moveTo>
                  <a:pt x="0" y="79248"/>
                </a:moveTo>
                <a:lnTo>
                  <a:pt x="961644" y="0"/>
                </a:lnTo>
              </a:path>
            </a:pathLst>
          </a:custGeom>
          <a:noFill/>
          <a:ln cap="rnd" w="28800">
            <a:solidFill>
              <a:srgbClr val="c00000"/>
            </a:solidFill>
            <a:custDash>
              <a:ds d="100000" sp="300000"/>
            </a:custDash>
            <a:round/>
          </a:ln>
        </p:spPr>
        <p:style>
          <a:lnRef idx="0"/>
          <a:fillRef idx="0"/>
          <a:effectRef idx="0"/>
          <a:fontRef idx="minor"/>
        </p:style>
      </p:sp>
      <p:sp>
        <p:nvSpPr>
          <p:cNvPr id="495" name="CustomShape 7"/>
          <p:cNvSpPr/>
          <p:nvPr/>
        </p:nvSpPr>
        <p:spPr>
          <a:xfrm>
            <a:off x="9168120" y="2238840"/>
            <a:ext cx="1490760" cy="479520"/>
          </a:xfrm>
          <a:custGeom>
            <a:avLst/>
            <a:gdLst/>
            <a:ahLst/>
            <a:rect l="l" t="t" r="r" b="b"/>
            <a:pathLst>
              <a:path w="960120" h="480060">
                <a:moveTo>
                  <a:pt x="0" y="480060"/>
                </a:moveTo>
                <a:lnTo>
                  <a:pt x="960119" y="0"/>
                </a:lnTo>
              </a:path>
            </a:pathLst>
          </a:custGeom>
          <a:noFill/>
          <a:ln cap="rnd" w="28800">
            <a:solidFill>
              <a:srgbClr val="c00000"/>
            </a:solidFill>
            <a:custDash>
              <a:ds d="100000" sp="300000"/>
            </a:custDash>
            <a:round/>
          </a:ln>
        </p:spPr>
        <p:style>
          <a:lnRef idx="0"/>
          <a:fillRef idx="0"/>
          <a:effectRef idx="0"/>
          <a:fontRef idx="minor"/>
        </p:style>
      </p:sp>
      <p:sp>
        <p:nvSpPr>
          <p:cNvPr id="496" name="CustomShape 8"/>
          <p:cNvSpPr/>
          <p:nvPr/>
        </p:nvSpPr>
        <p:spPr>
          <a:xfrm>
            <a:off x="6671520" y="2798280"/>
            <a:ext cx="1851480" cy="1598400"/>
          </a:xfrm>
          <a:custGeom>
            <a:avLst/>
            <a:gdLst/>
            <a:ahLst/>
            <a:rect l="l" t="t" r="r" b="b"/>
            <a:pathLst>
              <a:path w="1920240" h="1598929">
                <a:moveTo>
                  <a:pt x="0" y="1598676"/>
                </a:moveTo>
                <a:lnTo>
                  <a:pt x="960120" y="1377695"/>
                </a:lnTo>
                <a:lnTo>
                  <a:pt x="1920240" y="0"/>
                </a:lnTo>
              </a:path>
            </a:pathLst>
          </a:custGeom>
          <a:noFill/>
          <a:ln w="28800">
            <a:solidFill>
              <a:srgbClr val="c00000"/>
            </a:solidFill>
            <a:round/>
          </a:ln>
        </p:spPr>
        <p:style>
          <a:lnRef idx="0"/>
          <a:fillRef idx="0"/>
          <a:effectRef idx="0"/>
          <a:fontRef idx="minor"/>
        </p:style>
      </p:sp>
      <p:sp>
        <p:nvSpPr>
          <p:cNvPr id="497" name="CustomShape 9"/>
          <p:cNvSpPr/>
          <p:nvPr/>
        </p:nvSpPr>
        <p:spPr>
          <a:xfrm>
            <a:off x="6640560" y="4365720"/>
            <a:ext cx="615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790517"/>
          </a:solidFill>
          <a:ln>
            <a:noFill/>
          </a:ln>
        </p:spPr>
        <p:style>
          <a:lnRef idx="0"/>
          <a:fillRef idx="0"/>
          <a:effectRef idx="0"/>
          <a:fontRef idx="minor"/>
        </p:style>
      </p:sp>
      <p:sp>
        <p:nvSpPr>
          <p:cNvPr id="498" name="CustomShape 10"/>
          <p:cNvSpPr/>
          <p:nvPr/>
        </p:nvSpPr>
        <p:spPr>
          <a:xfrm>
            <a:off x="6640560" y="4365720"/>
            <a:ext cx="615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c00000"/>
            </a:solidFill>
            <a:round/>
          </a:ln>
        </p:spPr>
        <p:style>
          <a:lnRef idx="0"/>
          <a:fillRef idx="0"/>
          <a:effectRef idx="0"/>
          <a:fontRef idx="minor"/>
        </p:style>
      </p:sp>
      <p:sp>
        <p:nvSpPr>
          <p:cNvPr id="499" name="CustomShape 11"/>
          <p:cNvSpPr/>
          <p:nvPr/>
        </p:nvSpPr>
        <p:spPr>
          <a:xfrm>
            <a:off x="7548840" y="414468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7"/>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790517"/>
          </a:solidFill>
          <a:ln>
            <a:noFill/>
          </a:ln>
        </p:spPr>
        <p:style>
          <a:lnRef idx="0"/>
          <a:fillRef idx="0"/>
          <a:effectRef idx="0"/>
          <a:fontRef idx="minor"/>
        </p:style>
      </p:sp>
      <p:sp>
        <p:nvSpPr>
          <p:cNvPr id="500" name="CustomShape 12"/>
          <p:cNvSpPr/>
          <p:nvPr/>
        </p:nvSpPr>
        <p:spPr>
          <a:xfrm>
            <a:off x="7548840" y="4144680"/>
            <a:ext cx="99360" cy="63720"/>
          </a:xfrm>
          <a:custGeom>
            <a:avLst/>
            <a:gdLst/>
            <a:ahLst/>
            <a:rect l="l" t="t" r="r" b="b"/>
            <a:pathLst>
              <a:path w="64134" h="64135">
                <a:moveTo>
                  <a:pt x="64007" y="32004"/>
                </a:moveTo>
                <a:lnTo>
                  <a:pt x="61489" y="44451"/>
                </a:lnTo>
                <a:lnTo>
                  <a:pt x="54625" y="54625"/>
                </a:lnTo>
                <a:lnTo>
                  <a:pt x="44451" y="61489"/>
                </a:lnTo>
                <a:lnTo>
                  <a:pt x="32003" y="64007"/>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c00000"/>
            </a:solidFill>
            <a:round/>
          </a:ln>
        </p:spPr>
        <p:style>
          <a:lnRef idx="0"/>
          <a:fillRef idx="0"/>
          <a:effectRef idx="0"/>
          <a:fontRef idx="minor"/>
        </p:style>
      </p:sp>
      <p:sp>
        <p:nvSpPr>
          <p:cNvPr id="501" name="CustomShape 13"/>
          <p:cNvSpPr/>
          <p:nvPr/>
        </p:nvSpPr>
        <p:spPr>
          <a:xfrm>
            <a:off x="8474760" y="276552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790517"/>
          </a:solidFill>
          <a:ln>
            <a:noFill/>
          </a:ln>
        </p:spPr>
        <p:style>
          <a:lnRef idx="0"/>
          <a:fillRef idx="0"/>
          <a:effectRef idx="0"/>
          <a:fontRef idx="minor"/>
        </p:style>
      </p:sp>
      <p:sp>
        <p:nvSpPr>
          <p:cNvPr id="502" name="CustomShape 14"/>
          <p:cNvSpPr/>
          <p:nvPr/>
        </p:nvSpPr>
        <p:spPr>
          <a:xfrm>
            <a:off x="8474760" y="2765520"/>
            <a:ext cx="993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c00000"/>
            </a:solidFill>
            <a:round/>
          </a:ln>
        </p:spPr>
        <p:style>
          <a:lnRef idx="0"/>
          <a:fillRef idx="0"/>
          <a:effectRef idx="0"/>
          <a:fontRef idx="minor"/>
        </p:style>
      </p:sp>
      <p:sp>
        <p:nvSpPr>
          <p:cNvPr id="503" name="CustomShape 15"/>
          <p:cNvSpPr/>
          <p:nvPr/>
        </p:nvSpPr>
        <p:spPr>
          <a:xfrm>
            <a:off x="9400320" y="2686320"/>
            <a:ext cx="99360" cy="63720"/>
          </a:xfrm>
          <a:custGeom>
            <a:avLst/>
            <a:gdLst/>
            <a:ahLst/>
            <a:rect l="l" t="t" r="r" b="b"/>
            <a:pathLst>
              <a:path w="64134" h="64135">
                <a:moveTo>
                  <a:pt x="32003" y="0"/>
                </a:moveTo>
                <a:lnTo>
                  <a:pt x="19556" y="2518"/>
                </a:lnTo>
                <a:lnTo>
                  <a:pt x="9382" y="9382"/>
                </a:lnTo>
                <a:lnTo>
                  <a:pt x="2518" y="19556"/>
                </a:lnTo>
                <a:lnTo>
                  <a:pt x="0" y="32003"/>
                </a:lnTo>
                <a:lnTo>
                  <a:pt x="2518" y="44451"/>
                </a:lnTo>
                <a:lnTo>
                  <a:pt x="9382" y="54625"/>
                </a:lnTo>
                <a:lnTo>
                  <a:pt x="19556" y="61489"/>
                </a:lnTo>
                <a:lnTo>
                  <a:pt x="32003" y="64007"/>
                </a:lnTo>
                <a:lnTo>
                  <a:pt x="44451" y="61489"/>
                </a:lnTo>
                <a:lnTo>
                  <a:pt x="54625" y="54625"/>
                </a:lnTo>
                <a:lnTo>
                  <a:pt x="61489" y="44451"/>
                </a:lnTo>
                <a:lnTo>
                  <a:pt x="64007" y="32003"/>
                </a:lnTo>
                <a:lnTo>
                  <a:pt x="61489" y="19556"/>
                </a:lnTo>
                <a:lnTo>
                  <a:pt x="54625" y="9382"/>
                </a:lnTo>
                <a:lnTo>
                  <a:pt x="44451" y="2518"/>
                </a:lnTo>
                <a:lnTo>
                  <a:pt x="32003" y="0"/>
                </a:lnTo>
                <a:close/>
              </a:path>
            </a:pathLst>
          </a:custGeom>
          <a:solidFill>
            <a:srgbClr val="790517"/>
          </a:solidFill>
          <a:ln>
            <a:noFill/>
          </a:ln>
        </p:spPr>
        <p:style>
          <a:lnRef idx="0"/>
          <a:fillRef idx="0"/>
          <a:effectRef idx="0"/>
          <a:fontRef idx="minor"/>
        </p:style>
      </p:sp>
      <p:sp>
        <p:nvSpPr>
          <p:cNvPr id="504" name="CustomShape 16"/>
          <p:cNvSpPr/>
          <p:nvPr/>
        </p:nvSpPr>
        <p:spPr>
          <a:xfrm>
            <a:off x="9400320" y="2686320"/>
            <a:ext cx="99360" cy="63720"/>
          </a:xfrm>
          <a:custGeom>
            <a:avLst/>
            <a:gdLst/>
            <a:ahLst/>
            <a:rect l="l" t="t" r="r" b="b"/>
            <a:pathLst>
              <a:path w="64134" h="64135">
                <a:moveTo>
                  <a:pt x="64007" y="32003"/>
                </a:moveTo>
                <a:lnTo>
                  <a:pt x="61489" y="44451"/>
                </a:lnTo>
                <a:lnTo>
                  <a:pt x="54625" y="54625"/>
                </a:lnTo>
                <a:lnTo>
                  <a:pt x="44451" y="61489"/>
                </a:lnTo>
                <a:lnTo>
                  <a:pt x="32003" y="64007"/>
                </a:lnTo>
                <a:lnTo>
                  <a:pt x="19556" y="61489"/>
                </a:lnTo>
                <a:lnTo>
                  <a:pt x="9382" y="54625"/>
                </a:lnTo>
                <a:lnTo>
                  <a:pt x="2518" y="44451"/>
                </a:lnTo>
                <a:lnTo>
                  <a:pt x="0" y="32003"/>
                </a:lnTo>
                <a:lnTo>
                  <a:pt x="2518" y="19556"/>
                </a:lnTo>
                <a:lnTo>
                  <a:pt x="9382" y="9382"/>
                </a:lnTo>
                <a:lnTo>
                  <a:pt x="19556" y="2518"/>
                </a:lnTo>
                <a:lnTo>
                  <a:pt x="32003" y="0"/>
                </a:lnTo>
                <a:lnTo>
                  <a:pt x="44451" y="2518"/>
                </a:lnTo>
                <a:lnTo>
                  <a:pt x="54625" y="9382"/>
                </a:lnTo>
                <a:lnTo>
                  <a:pt x="61489" y="19556"/>
                </a:lnTo>
                <a:lnTo>
                  <a:pt x="64007" y="32003"/>
                </a:lnTo>
                <a:close/>
              </a:path>
            </a:pathLst>
          </a:custGeom>
          <a:noFill/>
          <a:ln w="9000">
            <a:solidFill>
              <a:srgbClr val="c00000"/>
            </a:solidFill>
            <a:round/>
          </a:ln>
        </p:spPr>
        <p:style>
          <a:lnRef idx="0"/>
          <a:fillRef idx="0"/>
          <a:effectRef idx="0"/>
          <a:fontRef idx="minor"/>
        </p:style>
      </p:sp>
      <p:sp>
        <p:nvSpPr>
          <p:cNvPr id="505" name="CustomShape 17"/>
          <p:cNvSpPr/>
          <p:nvPr/>
        </p:nvSpPr>
        <p:spPr>
          <a:xfrm>
            <a:off x="10326240" y="2206080"/>
            <a:ext cx="99360" cy="63720"/>
          </a:xfrm>
          <a:custGeom>
            <a:avLst/>
            <a:gdLst/>
            <a:ahLst/>
            <a:rect l="l" t="t" r="r" b="b"/>
            <a:pathLst>
              <a:path w="64134" h="64135">
                <a:moveTo>
                  <a:pt x="32003" y="0"/>
                </a:moveTo>
                <a:lnTo>
                  <a:pt x="19556" y="2518"/>
                </a:lnTo>
                <a:lnTo>
                  <a:pt x="9382" y="9382"/>
                </a:lnTo>
                <a:lnTo>
                  <a:pt x="2518" y="19556"/>
                </a:lnTo>
                <a:lnTo>
                  <a:pt x="0" y="32003"/>
                </a:lnTo>
                <a:lnTo>
                  <a:pt x="2518" y="44451"/>
                </a:lnTo>
                <a:lnTo>
                  <a:pt x="9382" y="54625"/>
                </a:lnTo>
                <a:lnTo>
                  <a:pt x="19556" y="61489"/>
                </a:lnTo>
                <a:lnTo>
                  <a:pt x="32003" y="64008"/>
                </a:lnTo>
                <a:lnTo>
                  <a:pt x="44451" y="61489"/>
                </a:lnTo>
                <a:lnTo>
                  <a:pt x="54625" y="54625"/>
                </a:lnTo>
                <a:lnTo>
                  <a:pt x="61489" y="44451"/>
                </a:lnTo>
                <a:lnTo>
                  <a:pt x="64007" y="32003"/>
                </a:lnTo>
                <a:lnTo>
                  <a:pt x="61489" y="19556"/>
                </a:lnTo>
                <a:lnTo>
                  <a:pt x="54625" y="9382"/>
                </a:lnTo>
                <a:lnTo>
                  <a:pt x="44451" y="2518"/>
                </a:lnTo>
                <a:lnTo>
                  <a:pt x="32003" y="0"/>
                </a:lnTo>
                <a:close/>
              </a:path>
            </a:pathLst>
          </a:custGeom>
          <a:solidFill>
            <a:srgbClr val="790517"/>
          </a:solidFill>
          <a:ln>
            <a:noFill/>
          </a:ln>
        </p:spPr>
        <p:style>
          <a:lnRef idx="0"/>
          <a:fillRef idx="0"/>
          <a:effectRef idx="0"/>
          <a:fontRef idx="minor"/>
        </p:style>
      </p:sp>
      <p:sp>
        <p:nvSpPr>
          <p:cNvPr id="506" name="CustomShape 18"/>
          <p:cNvSpPr/>
          <p:nvPr/>
        </p:nvSpPr>
        <p:spPr>
          <a:xfrm>
            <a:off x="10326240" y="2206080"/>
            <a:ext cx="99360" cy="63720"/>
          </a:xfrm>
          <a:custGeom>
            <a:avLst/>
            <a:gdLst/>
            <a:ahLst/>
            <a:rect l="l" t="t" r="r" b="b"/>
            <a:pathLst>
              <a:path w="64134" h="64135">
                <a:moveTo>
                  <a:pt x="64007" y="32003"/>
                </a:moveTo>
                <a:lnTo>
                  <a:pt x="61489" y="44451"/>
                </a:lnTo>
                <a:lnTo>
                  <a:pt x="54625" y="54625"/>
                </a:lnTo>
                <a:lnTo>
                  <a:pt x="44451" y="61489"/>
                </a:lnTo>
                <a:lnTo>
                  <a:pt x="32003" y="64008"/>
                </a:lnTo>
                <a:lnTo>
                  <a:pt x="19556" y="61489"/>
                </a:lnTo>
                <a:lnTo>
                  <a:pt x="9382" y="54625"/>
                </a:lnTo>
                <a:lnTo>
                  <a:pt x="2518" y="44451"/>
                </a:lnTo>
                <a:lnTo>
                  <a:pt x="0" y="32003"/>
                </a:lnTo>
                <a:lnTo>
                  <a:pt x="2518" y="19556"/>
                </a:lnTo>
                <a:lnTo>
                  <a:pt x="9382" y="9382"/>
                </a:lnTo>
                <a:lnTo>
                  <a:pt x="19556" y="2518"/>
                </a:lnTo>
                <a:lnTo>
                  <a:pt x="32003" y="0"/>
                </a:lnTo>
                <a:lnTo>
                  <a:pt x="44451" y="2518"/>
                </a:lnTo>
                <a:lnTo>
                  <a:pt x="54625" y="9382"/>
                </a:lnTo>
                <a:lnTo>
                  <a:pt x="61489" y="19556"/>
                </a:lnTo>
                <a:lnTo>
                  <a:pt x="64007" y="32003"/>
                </a:lnTo>
                <a:close/>
              </a:path>
            </a:pathLst>
          </a:custGeom>
          <a:noFill/>
          <a:ln w="9000">
            <a:solidFill>
              <a:srgbClr val="c00000"/>
            </a:solidFill>
            <a:round/>
          </a:ln>
        </p:spPr>
        <p:style>
          <a:lnRef idx="0"/>
          <a:fillRef idx="0"/>
          <a:effectRef idx="0"/>
          <a:fontRef idx="minor"/>
        </p:style>
      </p:sp>
      <p:sp>
        <p:nvSpPr>
          <p:cNvPr id="507" name="CustomShape 19"/>
          <p:cNvSpPr/>
          <p:nvPr/>
        </p:nvSpPr>
        <p:spPr>
          <a:xfrm>
            <a:off x="6671520" y="4176000"/>
            <a:ext cx="925560" cy="220680"/>
          </a:xfrm>
          <a:custGeom>
            <a:avLst/>
            <a:gdLst/>
            <a:ahLst/>
            <a:rect l="l" t="t" r="r" b="b"/>
            <a:pathLst>
              <a:path w="960120" h="220979">
                <a:moveTo>
                  <a:pt x="0" y="220979"/>
                </a:moveTo>
                <a:lnTo>
                  <a:pt x="960120" y="0"/>
                </a:lnTo>
              </a:path>
            </a:pathLst>
          </a:custGeom>
          <a:noFill/>
          <a:ln cap="rnd" w="28800">
            <a:solidFill>
              <a:srgbClr val="6fac46"/>
            </a:solidFill>
            <a:custDash>
              <a:ds d="400000" sp="300000"/>
            </a:custDash>
            <a:round/>
          </a:ln>
        </p:spPr>
        <p:style>
          <a:lnRef idx="0"/>
          <a:fillRef idx="0"/>
          <a:effectRef idx="0"/>
          <a:fontRef idx="minor"/>
        </p:style>
      </p:sp>
      <p:sp>
        <p:nvSpPr>
          <p:cNvPr id="508" name="CustomShape 20"/>
          <p:cNvSpPr/>
          <p:nvPr/>
        </p:nvSpPr>
        <p:spPr>
          <a:xfrm>
            <a:off x="8240040" y="3744720"/>
            <a:ext cx="1493640" cy="66960"/>
          </a:xfrm>
          <a:custGeom>
            <a:avLst/>
            <a:gdLst/>
            <a:ahLst/>
            <a:rect l="l" t="t" r="r" b="b"/>
            <a:pathLst>
              <a:path w="962025" h="67310">
                <a:moveTo>
                  <a:pt x="0" y="67056"/>
                </a:moveTo>
                <a:lnTo>
                  <a:pt x="961644" y="0"/>
                </a:lnTo>
              </a:path>
            </a:pathLst>
          </a:custGeom>
          <a:noFill/>
          <a:ln cap="rnd" w="28800">
            <a:solidFill>
              <a:srgbClr val="6fac46"/>
            </a:solidFill>
            <a:custDash>
              <a:ds d="100000" sp="300000"/>
            </a:custDash>
            <a:round/>
          </a:ln>
        </p:spPr>
        <p:style>
          <a:lnRef idx="0"/>
          <a:fillRef idx="0"/>
          <a:effectRef idx="0"/>
          <a:fontRef idx="minor"/>
        </p:style>
      </p:sp>
      <p:sp>
        <p:nvSpPr>
          <p:cNvPr id="509" name="CustomShape 21"/>
          <p:cNvSpPr/>
          <p:nvPr/>
        </p:nvSpPr>
        <p:spPr>
          <a:xfrm>
            <a:off x="9168120" y="3333240"/>
            <a:ext cx="1490760" cy="411120"/>
          </a:xfrm>
          <a:custGeom>
            <a:avLst/>
            <a:gdLst/>
            <a:ahLst/>
            <a:rect l="l" t="t" r="r" b="b"/>
            <a:pathLst>
              <a:path w="960120" h="411479">
                <a:moveTo>
                  <a:pt x="0" y="411479"/>
                </a:moveTo>
                <a:lnTo>
                  <a:pt x="960119" y="0"/>
                </a:lnTo>
              </a:path>
            </a:pathLst>
          </a:custGeom>
          <a:noFill/>
          <a:ln cap="rnd" w="28800">
            <a:solidFill>
              <a:srgbClr val="6fac46"/>
            </a:solidFill>
            <a:custDash>
              <a:ds d="100000" sp="300000"/>
            </a:custDash>
            <a:round/>
          </a:ln>
        </p:spPr>
        <p:style>
          <a:lnRef idx="0"/>
          <a:fillRef idx="0"/>
          <a:effectRef idx="0"/>
          <a:fontRef idx="minor"/>
        </p:style>
      </p:sp>
      <p:sp>
        <p:nvSpPr>
          <p:cNvPr id="510" name="CustomShape 22"/>
          <p:cNvSpPr/>
          <p:nvPr/>
        </p:nvSpPr>
        <p:spPr>
          <a:xfrm>
            <a:off x="7314840" y="3811680"/>
            <a:ext cx="1490760" cy="363960"/>
          </a:xfrm>
          <a:custGeom>
            <a:avLst/>
            <a:gdLst/>
            <a:ahLst/>
            <a:rect l="l" t="t" r="r" b="b"/>
            <a:pathLst>
              <a:path w="960120" h="364489">
                <a:moveTo>
                  <a:pt x="0" y="364236"/>
                </a:moveTo>
                <a:lnTo>
                  <a:pt x="960120" y="0"/>
                </a:lnTo>
              </a:path>
            </a:pathLst>
          </a:custGeom>
          <a:noFill/>
          <a:ln w="28800">
            <a:solidFill>
              <a:srgbClr val="6fac46"/>
            </a:solidFill>
            <a:round/>
          </a:ln>
        </p:spPr>
        <p:style>
          <a:lnRef idx="0"/>
          <a:fillRef idx="0"/>
          <a:effectRef idx="0"/>
          <a:fontRef idx="minor"/>
        </p:style>
      </p:sp>
      <p:sp>
        <p:nvSpPr>
          <p:cNvPr id="511" name="CustomShape 23"/>
          <p:cNvSpPr/>
          <p:nvPr/>
        </p:nvSpPr>
        <p:spPr>
          <a:xfrm>
            <a:off x="6640560" y="4365720"/>
            <a:ext cx="615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538235"/>
          </a:solidFill>
          <a:ln>
            <a:noFill/>
          </a:ln>
        </p:spPr>
        <p:style>
          <a:lnRef idx="0"/>
          <a:fillRef idx="0"/>
          <a:effectRef idx="0"/>
          <a:fontRef idx="minor"/>
        </p:style>
      </p:sp>
      <p:sp>
        <p:nvSpPr>
          <p:cNvPr id="512" name="CustomShape 24"/>
          <p:cNvSpPr/>
          <p:nvPr/>
        </p:nvSpPr>
        <p:spPr>
          <a:xfrm>
            <a:off x="6640560" y="4365720"/>
            <a:ext cx="615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6fac46"/>
            </a:solidFill>
            <a:round/>
          </a:ln>
        </p:spPr>
        <p:style>
          <a:lnRef idx="0"/>
          <a:fillRef idx="0"/>
          <a:effectRef idx="0"/>
          <a:fontRef idx="minor"/>
        </p:style>
      </p:sp>
      <p:sp>
        <p:nvSpPr>
          <p:cNvPr id="513" name="CustomShape 25"/>
          <p:cNvSpPr/>
          <p:nvPr/>
        </p:nvSpPr>
        <p:spPr>
          <a:xfrm>
            <a:off x="8474760" y="378036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538235"/>
          </a:solidFill>
          <a:ln>
            <a:noFill/>
          </a:ln>
        </p:spPr>
        <p:style>
          <a:lnRef idx="0"/>
          <a:fillRef idx="0"/>
          <a:effectRef idx="0"/>
          <a:fontRef idx="minor"/>
        </p:style>
      </p:sp>
      <p:sp>
        <p:nvSpPr>
          <p:cNvPr id="514" name="CustomShape 26"/>
          <p:cNvSpPr/>
          <p:nvPr/>
        </p:nvSpPr>
        <p:spPr>
          <a:xfrm>
            <a:off x="8474760" y="3780360"/>
            <a:ext cx="993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6fac46"/>
            </a:solidFill>
            <a:round/>
          </a:ln>
        </p:spPr>
        <p:style>
          <a:lnRef idx="0"/>
          <a:fillRef idx="0"/>
          <a:effectRef idx="0"/>
          <a:fontRef idx="minor"/>
        </p:style>
      </p:sp>
      <p:sp>
        <p:nvSpPr>
          <p:cNvPr id="515" name="CustomShape 27"/>
          <p:cNvSpPr/>
          <p:nvPr/>
        </p:nvSpPr>
        <p:spPr>
          <a:xfrm>
            <a:off x="7547040" y="4143240"/>
            <a:ext cx="99360" cy="63720"/>
          </a:xfrm>
          <a:custGeom>
            <a:avLst/>
            <a:gdLst/>
            <a:ahLst/>
            <a:rect l="l" t="t" r="r" b="b"/>
            <a:pathLst>
              <a:path w="64134" h="64135">
                <a:moveTo>
                  <a:pt x="32004" y="0"/>
                </a:moveTo>
                <a:lnTo>
                  <a:pt x="19556" y="2518"/>
                </a:lnTo>
                <a:lnTo>
                  <a:pt x="9382" y="9382"/>
                </a:lnTo>
                <a:lnTo>
                  <a:pt x="2518" y="19556"/>
                </a:lnTo>
                <a:lnTo>
                  <a:pt x="0" y="32004"/>
                </a:lnTo>
                <a:lnTo>
                  <a:pt x="2518" y="44451"/>
                </a:lnTo>
                <a:lnTo>
                  <a:pt x="9382" y="54625"/>
                </a:lnTo>
                <a:lnTo>
                  <a:pt x="19556" y="61489"/>
                </a:lnTo>
                <a:lnTo>
                  <a:pt x="32004" y="64008"/>
                </a:lnTo>
                <a:lnTo>
                  <a:pt x="44451" y="61489"/>
                </a:lnTo>
                <a:lnTo>
                  <a:pt x="54625" y="54625"/>
                </a:lnTo>
                <a:lnTo>
                  <a:pt x="61489" y="44451"/>
                </a:lnTo>
                <a:lnTo>
                  <a:pt x="64008" y="32004"/>
                </a:lnTo>
                <a:lnTo>
                  <a:pt x="61489" y="19556"/>
                </a:lnTo>
                <a:lnTo>
                  <a:pt x="54625" y="9382"/>
                </a:lnTo>
                <a:lnTo>
                  <a:pt x="44451" y="2518"/>
                </a:lnTo>
                <a:lnTo>
                  <a:pt x="32004" y="0"/>
                </a:lnTo>
                <a:close/>
              </a:path>
            </a:pathLst>
          </a:custGeom>
          <a:solidFill>
            <a:srgbClr val="538235"/>
          </a:solidFill>
          <a:ln>
            <a:noFill/>
          </a:ln>
        </p:spPr>
        <p:style>
          <a:lnRef idx="0"/>
          <a:fillRef idx="0"/>
          <a:effectRef idx="0"/>
          <a:fontRef idx="minor"/>
        </p:style>
      </p:sp>
      <p:sp>
        <p:nvSpPr>
          <p:cNvPr id="516" name="CustomShape 28"/>
          <p:cNvSpPr/>
          <p:nvPr/>
        </p:nvSpPr>
        <p:spPr>
          <a:xfrm>
            <a:off x="7547040" y="4143240"/>
            <a:ext cx="99360" cy="63720"/>
          </a:xfrm>
          <a:custGeom>
            <a:avLst/>
            <a:gdLst/>
            <a:ahLst/>
            <a:rect l="l" t="t" r="r" b="b"/>
            <a:pathLst>
              <a:path w="64134" h="64135">
                <a:moveTo>
                  <a:pt x="64008" y="32004"/>
                </a:moveTo>
                <a:lnTo>
                  <a:pt x="61489" y="44451"/>
                </a:lnTo>
                <a:lnTo>
                  <a:pt x="54625" y="54625"/>
                </a:lnTo>
                <a:lnTo>
                  <a:pt x="44451"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451" y="2518"/>
                </a:lnTo>
                <a:lnTo>
                  <a:pt x="54625" y="9382"/>
                </a:lnTo>
                <a:lnTo>
                  <a:pt x="61489" y="19556"/>
                </a:lnTo>
                <a:lnTo>
                  <a:pt x="64008" y="32004"/>
                </a:lnTo>
                <a:close/>
              </a:path>
            </a:pathLst>
          </a:custGeom>
          <a:noFill/>
          <a:ln w="9000">
            <a:solidFill>
              <a:srgbClr val="6fac46"/>
            </a:solidFill>
            <a:round/>
          </a:ln>
        </p:spPr>
        <p:style>
          <a:lnRef idx="0"/>
          <a:fillRef idx="0"/>
          <a:effectRef idx="0"/>
          <a:fontRef idx="minor"/>
        </p:style>
      </p:sp>
      <p:sp>
        <p:nvSpPr>
          <p:cNvPr id="517" name="CustomShape 29"/>
          <p:cNvSpPr/>
          <p:nvPr/>
        </p:nvSpPr>
        <p:spPr>
          <a:xfrm>
            <a:off x="9400320" y="3711960"/>
            <a:ext cx="99360" cy="63720"/>
          </a:xfrm>
          <a:custGeom>
            <a:avLst/>
            <a:gdLst/>
            <a:ahLst/>
            <a:rect l="l" t="t" r="r" b="b"/>
            <a:pathLst>
              <a:path w="64134" h="64135">
                <a:moveTo>
                  <a:pt x="32003" y="0"/>
                </a:moveTo>
                <a:lnTo>
                  <a:pt x="19556" y="2518"/>
                </a:lnTo>
                <a:lnTo>
                  <a:pt x="9382" y="9382"/>
                </a:lnTo>
                <a:lnTo>
                  <a:pt x="2518" y="19556"/>
                </a:lnTo>
                <a:lnTo>
                  <a:pt x="0" y="32003"/>
                </a:lnTo>
                <a:lnTo>
                  <a:pt x="2518" y="44451"/>
                </a:lnTo>
                <a:lnTo>
                  <a:pt x="9382" y="54625"/>
                </a:lnTo>
                <a:lnTo>
                  <a:pt x="19556" y="61489"/>
                </a:lnTo>
                <a:lnTo>
                  <a:pt x="32003" y="64007"/>
                </a:lnTo>
                <a:lnTo>
                  <a:pt x="44451" y="61489"/>
                </a:lnTo>
                <a:lnTo>
                  <a:pt x="54625" y="54625"/>
                </a:lnTo>
                <a:lnTo>
                  <a:pt x="61489" y="44451"/>
                </a:lnTo>
                <a:lnTo>
                  <a:pt x="64007" y="32003"/>
                </a:lnTo>
                <a:lnTo>
                  <a:pt x="61489" y="19556"/>
                </a:lnTo>
                <a:lnTo>
                  <a:pt x="54625" y="9382"/>
                </a:lnTo>
                <a:lnTo>
                  <a:pt x="44451" y="2518"/>
                </a:lnTo>
                <a:lnTo>
                  <a:pt x="32003" y="0"/>
                </a:lnTo>
                <a:close/>
              </a:path>
            </a:pathLst>
          </a:custGeom>
          <a:solidFill>
            <a:srgbClr val="538235"/>
          </a:solidFill>
          <a:ln>
            <a:noFill/>
          </a:ln>
        </p:spPr>
        <p:style>
          <a:lnRef idx="0"/>
          <a:fillRef idx="0"/>
          <a:effectRef idx="0"/>
          <a:fontRef idx="minor"/>
        </p:style>
      </p:sp>
      <p:sp>
        <p:nvSpPr>
          <p:cNvPr id="518" name="CustomShape 30"/>
          <p:cNvSpPr/>
          <p:nvPr/>
        </p:nvSpPr>
        <p:spPr>
          <a:xfrm>
            <a:off x="9400320" y="3711960"/>
            <a:ext cx="99360" cy="63720"/>
          </a:xfrm>
          <a:custGeom>
            <a:avLst/>
            <a:gdLst/>
            <a:ahLst/>
            <a:rect l="l" t="t" r="r" b="b"/>
            <a:pathLst>
              <a:path w="64134" h="64135">
                <a:moveTo>
                  <a:pt x="64007" y="32003"/>
                </a:moveTo>
                <a:lnTo>
                  <a:pt x="61489" y="44451"/>
                </a:lnTo>
                <a:lnTo>
                  <a:pt x="54625" y="54625"/>
                </a:lnTo>
                <a:lnTo>
                  <a:pt x="44451" y="61489"/>
                </a:lnTo>
                <a:lnTo>
                  <a:pt x="32003" y="64007"/>
                </a:lnTo>
                <a:lnTo>
                  <a:pt x="19556" y="61489"/>
                </a:lnTo>
                <a:lnTo>
                  <a:pt x="9382" y="54625"/>
                </a:lnTo>
                <a:lnTo>
                  <a:pt x="2518" y="44451"/>
                </a:lnTo>
                <a:lnTo>
                  <a:pt x="0" y="32003"/>
                </a:lnTo>
                <a:lnTo>
                  <a:pt x="2518" y="19556"/>
                </a:lnTo>
                <a:lnTo>
                  <a:pt x="9382" y="9382"/>
                </a:lnTo>
                <a:lnTo>
                  <a:pt x="19556" y="2518"/>
                </a:lnTo>
                <a:lnTo>
                  <a:pt x="32003" y="0"/>
                </a:lnTo>
                <a:lnTo>
                  <a:pt x="44451" y="2518"/>
                </a:lnTo>
                <a:lnTo>
                  <a:pt x="54625" y="9382"/>
                </a:lnTo>
                <a:lnTo>
                  <a:pt x="61489" y="19556"/>
                </a:lnTo>
                <a:lnTo>
                  <a:pt x="64007" y="32003"/>
                </a:lnTo>
                <a:close/>
              </a:path>
            </a:pathLst>
          </a:custGeom>
          <a:noFill/>
          <a:ln w="9000">
            <a:solidFill>
              <a:srgbClr val="6fac46"/>
            </a:solidFill>
            <a:round/>
          </a:ln>
        </p:spPr>
        <p:style>
          <a:lnRef idx="0"/>
          <a:fillRef idx="0"/>
          <a:effectRef idx="0"/>
          <a:fontRef idx="minor"/>
        </p:style>
      </p:sp>
      <p:sp>
        <p:nvSpPr>
          <p:cNvPr id="519" name="CustomShape 31"/>
          <p:cNvSpPr/>
          <p:nvPr/>
        </p:nvSpPr>
        <p:spPr>
          <a:xfrm>
            <a:off x="10326240" y="3300480"/>
            <a:ext cx="99360" cy="63720"/>
          </a:xfrm>
          <a:custGeom>
            <a:avLst/>
            <a:gdLst/>
            <a:ahLst/>
            <a:rect l="l" t="t" r="r" b="b"/>
            <a:pathLst>
              <a:path w="64134" h="64135">
                <a:moveTo>
                  <a:pt x="32003" y="0"/>
                </a:moveTo>
                <a:lnTo>
                  <a:pt x="19556" y="2518"/>
                </a:lnTo>
                <a:lnTo>
                  <a:pt x="9382" y="9382"/>
                </a:lnTo>
                <a:lnTo>
                  <a:pt x="2518" y="19556"/>
                </a:lnTo>
                <a:lnTo>
                  <a:pt x="0" y="32004"/>
                </a:lnTo>
                <a:lnTo>
                  <a:pt x="2518" y="44451"/>
                </a:lnTo>
                <a:lnTo>
                  <a:pt x="9382" y="54625"/>
                </a:lnTo>
                <a:lnTo>
                  <a:pt x="19556"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538235"/>
          </a:solidFill>
          <a:ln>
            <a:noFill/>
          </a:ln>
        </p:spPr>
        <p:style>
          <a:lnRef idx="0"/>
          <a:fillRef idx="0"/>
          <a:effectRef idx="0"/>
          <a:fontRef idx="minor"/>
        </p:style>
      </p:sp>
      <p:sp>
        <p:nvSpPr>
          <p:cNvPr id="520" name="CustomShape 32"/>
          <p:cNvSpPr/>
          <p:nvPr/>
        </p:nvSpPr>
        <p:spPr>
          <a:xfrm>
            <a:off x="10326240" y="3300480"/>
            <a:ext cx="99360" cy="63720"/>
          </a:xfrm>
          <a:custGeom>
            <a:avLst/>
            <a:gdLst/>
            <a:ahLst/>
            <a:rect l="l" t="t" r="r" b="b"/>
            <a:pathLst>
              <a:path w="64134" h="64135">
                <a:moveTo>
                  <a:pt x="64007" y="32004"/>
                </a:moveTo>
                <a:lnTo>
                  <a:pt x="61489" y="44451"/>
                </a:lnTo>
                <a:lnTo>
                  <a:pt x="54625" y="54625"/>
                </a:lnTo>
                <a:lnTo>
                  <a:pt x="44451"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451" y="2518"/>
                </a:lnTo>
                <a:lnTo>
                  <a:pt x="54625" y="9382"/>
                </a:lnTo>
                <a:lnTo>
                  <a:pt x="61489" y="19556"/>
                </a:lnTo>
                <a:lnTo>
                  <a:pt x="64007" y="32004"/>
                </a:lnTo>
                <a:close/>
              </a:path>
            </a:pathLst>
          </a:custGeom>
          <a:noFill/>
          <a:ln w="9000">
            <a:solidFill>
              <a:srgbClr val="6fac46"/>
            </a:solidFill>
            <a:round/>
          </a:ln>
        </p:spPr>
        <p:style>
          <a:lnRef idx="0"/>
          <a:fillRef idx="0"/>
          <a:effectRef idx="0"/>
          <a:fontRef idx="minor"/>
        </p:style>
      </p:sp>
      <p:sp>
        <p:nvSpPr>
          <p:cNvPr id="521" name="CustomShape 33"/>
          <p:cNvSpPr/>
          <p:nvPr/>
        </p:nvSpPr>
        <p:spPr>
          <a:xfrm>
            <a:off x="6671520" y="2569680"/>
            <a:ext cx="3705120" cy="1827000"/>
          </a:xfrm>
          <a:custGeom>
            <a:avLst/>
            <a:gdLst/>
            <a:ahLst/>
            <a:rect l="l" t="t" r="r" b="b"/>
            <a:pathLst>
              <a:path w="3842384" h="1827529">
                <a:moveTo>
                  <a:pt x="0" y="1827276"/>
                </a:moveTo>
                <a:lnTo>
                  <a:pt x="960120" y="1641347"/>
                </a:lnTo>
                <a:lnTo>
                  <a:pt x="1920240" y="478536"/>
                </a:lnTo>
                <a:lnTo>
                  <a:pt x="2881884" y="411479"/>
                </a:lnTo>
                <a:lnTo>
                  <a:pt x="3842004" y="0"/>
                </a:lnTo>
              </a:path>
            </a:pathLst>
          </a:custGeom>
          <a:noFill/>
          <a:ln w="28800">
            <a:solidFill>
              <a:srgbClr val="a4a4a4"/>
            </a:solidFill>
            <a:round/>
          </a:ln>
        </p:spPr>
        <p:style>
          <a:lnRef idx="0"/>
          <a:fillRef idx="0"/>
          <a:effectRef idx="0"/>
          <a:fontRef idx="minor"/>
        </p:style>
      </p:sp>
      <p:sp>
        <p:nvSpPr>
          <p:cNvPr id="522" name="CustomShape 34"/>
          <p:cNvSpPr/>
          <p:nvPr/>
        </p:nvSpPr>
        <p:spPr>
          <a:xfrm>
            <a:off x="6640560" y="4365720"/>
            <a:ext cx="615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a4a4a4"/>
          </a:solidFill>
          <a:ln>
            <a:noFill/>
          </a:ln>
        </p:spPr>
        <p:style>
          <a:lnRef idx="0"/>
          <a:fillRef idx="0"/>
          <a:effectRef idx="0"/>
          <a:fontRef idx="minor"/>
        </p:style>
      </p:sp>
      <p:sp>
        <p:nvSpPr>
          <p:cNvPr id="523" name="CustomShape 35"/>
          <p:cNvSpPr/>
          <p:nvPr/>
        </p:nvSpPr>
        <p:spPr>
          <a:xfrm>
            <a:off x="6640560" y="4365720"/>
            <a:ext cx="615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a4a4a4"/>
            </a:solidFill>
            <a:round/>
          </a:ln>
        </p:spPr>
        <p:style>
          <a:lnRef idx="0"/>
          <a:fillRef idx="0"/>
          <a:effectRef idx="0"/>
          <a:fontRef idx="minor"/>
        </p:style>
      </p:sp>
      <p:sp>
        <p:nvSpPr>
          <p:cNvPr id="524" name="CustomShape 36"/>
          <p:cNvSpPr/>
          <p:nvPr/>
        </p:nvSpPr>
        <p:spPr>
          <a:xfrm>
            <a:off x="7548840" y="417816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a4a4a4"/>
          </a:solidFill>
          <a:ln>
            <a:noFill/>
          </a:ln>
        </p:spPr>
        <p:style>
          <a:lnRef idx="0"/>
          <a:fillRef idx="0"/>
          <a:effectRef idx="0"/>
          <a:fontRef idx="minor"/>
        </p:style>
      </p:sp>
      <p:sp>
        <p:nvSpPr>
          <p:cNvPr id="525" name="CustomShape 37"/>
          <p:cNvSpPr/>
          <p:nvPr/>
        </p:nvSpPr>
        <p:spPr>
          <a:xfrm>
            <a:off x="7548840" y="4178160"/>
            <a:ext cx="993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a4a4a4"/>
            </a:solidFill>
            <a:round/>
          </a:ln>
        </p:spPr>
        <p:style>
          <a:lnRef idx="0"/>
          <a:fillRef idx="0"/>
          <a:effectRef idx="0"/>
          <a:fontRef idx="minor"/>
        </p:style>
      </p:sp>
      <p:sp>
        <p:nvSpPr>
          <p:cNvPr id="526" name="CustomShape 38"/>
          <p:cNvSpPr/>
          <p:nvPr/>
        </p:nvSpPr>
        <p:spPr>
          <a:xfrm>
            <a:off x="8474760" y="301680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a4a4a4"/>
          </a:solidFill>
          <a:ln>
            <a:noFill/>
          </a:ln>
        </p:spPr>
        <p:style>
          <a:lnRef idx="0"/>
          <a:fillRef idx="0"/>
          <a:effectRef idx="0"/>
          <a:fontRef idx="minor"/>
        </p:style>
      </p:sp>
      <p:sp>
        <p:nvSpPr>
          <p:cNvPr id="527" name="CustomShape 39"/>
          <p:cNvSpPr/>
          <p:nvPr/>
        </p:nvSpPr>
        <p:spPr>
          <a:xfrm>
            <a:off x="8474760" y="3016800"/>
            <a:ext cx="993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a4a4a4"/>
            </a:solidFill>
            <a:round/>
          </a:ln>
        </p:spPr>
        <p:style>
          <a:lnRef idx="0"/>
          <a:fillRef idx="0"/>
          <a:effectRef idx="0"/>
          <a:fontRef idx="minor"/>
        </p:style>
      </p:sp>
      <p:sp>
        <p:nvSpPr>
          <p:cNvPr id="528" name="CustomShape 40"/>
          <p:cNvSpPr/>
          <p:nvPr/>
        </p:nvSpPr>
        <p:spPr>
          <a:xfrm>
            <a:off x="9400680" y="2948400"/>
            <a:ext cx="99360" cy="63720"/>
          </a:xfrm>
          <a:custGeom>
            <a:avLst/>
            <a:gdLst/>
            <a:ahLst/>
            <a:rect l="l" t="t" r="r" b="b"/>
            <a:pathLst>
              <a:path w="64134" h="64135">
                <a:moveTo>
                  <a:pt x="32004" y="0"/>
                </a:moveTo>
                <a:lnTo>
                  <a:pt x="19502" y="2518"/>
                </a:lnTo>
                <a:lnTo>
                  <a:pt x="9334" y="9382"/>
                </a:lnTo>
                <a:lnTo>
                  <a:pt x="2500" y="19556"/>
                </a:lnTo>
                <a:lnTo>
                  <a:pt x="0" y="32003"/>
                </a:lnTo>
                <a:lnTo>
                  <a:pt x="2500" y="44451"/>
                </a:lnTo>
                <a:lnTo>
                  <a:pt x="9334" y="54625"/>
                </a:lnTo>
                <a:lnTo>
                  <a:pt x="19502" y="61489"/>
                </a:lnTo>
                <a:lnTo>
                  <a:pt x="32004" y="64007"/>
                </a:lnTo>
                <a:lnTo>
                  <a:pt x="44451" y="61489"/>
                </a:lnTo>
                <a:lnTo>
                  <a:pt x="54625" y="54625"/>
                </a:lnTo>
                <a:lnTo>
                  <a:pt x="61489" y="44451"/>
                </a:lnTo>
                <a:lnTo>
                  <a:pt x="64008" y="32003"/>
                </a:lnTo>
                <a:lnTo>
                  <a:pt x="61489" y="19556"/>
                </a:lnTo>
                <a:lnTo>
                  <a:pt x="54625" y="9382"/>
                </a:lnTo>
                <a:lnTo>
                  <a:pt x="44451" y="2518"/>
                </a:lnTo>
                <a:lnTo>
                  <a:pt x="32004" y="0"/>
                </a:lnTo>
                <a:close/>
              </a:path>
            </a:pathLst>
          </a:custGeom>
          <a:solidFill>
            <a:srgbClr val="a4a4a4"/>
          </a:solidFill>
          <a:ln>
            <a:noFill/>
          </a:ln>
        </p:spPr>
        <p:style>
          <a:lnRef idx="0"/>
          <a:fillRef idx="0"/>
          <a:effectRef idx="0"/>
          <a:fontRef idx="minor"/>
        </p:style>
      </p:sp>
      <p:sp>
        <p:nvSpPr>
          <p:cNvPr id="529" name="CustomShape 41"/>
          <p:cNvSpPr/>
          <p:nvPr/>
        </p:nvSpPr>
        <p:spPr>
          <a:xfrm>
            <a:off x="9400680" y="2948400"/>
            <a:ext cx="99360" cy="63720"/>
          </a:xfrm>
          <a:custGeom>
            <a:avLst/>
            <a:gdLst/>
            <a:ahLst/>
            <a:rect l="l" t="t" r="r" b="b"/>
            <a:pathLst>
              <a:path w="64134" h="64135">
                <a:moveTo>
                  <a:pt x="64008" y="32003"/>
                </a:moveTo>
                <a:lnTo>
                  <a:pt x="61489" y="44451"/>
                </a:lnTo>
                <a:lnTo>
                  <a:pt x="54625" y="54625"/>
                </a:lnTo>
                <a:lnTo>
                  <a:pt x="44451" y="61489"/>
                </a:lnTo>
                <a:lnTo>
                  <a:pt x="32004" y="64007"/>
                </a:lnTo>
                <a:lnTo>
                  <a:pt x="19502" y="61489"/>
                </a:lnTo>
                <a:lnTo>
                  <a:pt x="9334" y="54625"/>
                </a:lnTo>
                <a:lnTo>
                  <a:pt x="2500" y="44451"/>
                </a:lnTo>
                <a:lnTo>
                  <a:pt x="0" y="32003"/>
                </a:lnTo>
                <a:lnTo>
                  <a:pt x="2500" y="19556"/>
                </a:lnTo>
                <a:lnTo>
                  <a:pt x="9334" y="9382"/>
                </a:lnTo>
                <a:lnTo>
                  <a:pt x="19502" y="2518"/>
                </a:lnTo>
                <a:lnTo>
                  <a:pt x="32004" y="0"/>
                </a:lnTo>
                <a:lnTo>
                  <a:pt x="44451" y="2518"/>
                </a:lnTo>
                <a:lnTo>
                  <a:pt x="54625" y="9382"/>
                </a:lnTo>
                <a:lnTo>
                  <a:pt x="61489" y="19556"/>
                </a:lnTo>
                <a:lnTo>
                  <a:pt x="64008" y="32003"/>
                </a:lnTo>
                <a:close/>
              </a:path>
            </a:pathLst>
          </a:custGeom>
          <a:noFill/>
          <a:ln w="9000">
            <a:solidFill>
              <a:srgbClr val="a4a4a4"/>
            </a:solidFill>
            <a:round/>
          </a:ln>
        </p:spPr>
        <p:style>
          <a:lnRef idx="0"/>
          <a:fillRef idx="0"/>
          <a:effectRef idx="0"/>
          <a:fontRef idx="minor"/>
        </p:style>
      </p:sp>
      <p:sp>
        <p:nvSpPr>
          <p:cNvPr id="530" name="CustomShape 42"/>
          <p:cNvSpPr/>
          <p:nvPr/>
        </p:nvSpPr>
        <p:spPr>
          <a:xfrm>
            <a:off x="10326600" y="253692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a4a4a4"/>
          </a:solidFill>
          <a:ln>
            <a:noFill/>
          </a:ln>
        </p:spPr>
        <p:style>
          <a:lnRef idx="0"/>
          <a:fillRef idx="0"/>
          <a:effectRef idx="0"/>
          <a:fontRef idx="minor"/>
        </p:style>
      </p:sp>
      <p:sp>
        <p:nvSpPr>
          <p:cNvPr id="531" name="CustomShape 43"/>
          <p:cNvSpPr/>
          <p:nvPr/>
        </p:nvSpPr>
        <p:spPr>
          <a:xfrm>
            <a:off x="10326600" y="2536920"/>
            <a:ext cx="993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a4a4a4"/>
            </a:solidFill>
            <a:round/>
          </a:ln>
        </p:spPr>
        <p:style>
          <a:lnRef idx="0"/>
          <a:fillRef idx="0"/>
          <a:effectRef idx="0"/>
          <a:fontRef idx="minor"/>
        </p:style>
      </p:sp>
      <p:sp>
        <p:nvSpPr>
          <p:cNvPr id="532" name="CustomShape 44"/>
          <p:cNvSpPr/>
          <p:nvPr/>
        </p:nvSpPr>
        <p:spPr>
          <a:xfrm>
            <a:off x="6671520" y="2804400"/>
            <a:ext cx="3705120" cy="1592280"/>
          </a:xfrm>
          <a:custGeom>
            <a:avLst/>
            <a:gdLst/>
            <a:ahLst/>
            <a:rect l="l" t="t" r="r" b="b"/>
            <a:pathLst>
              <a:path w="3842384" h="1592579">
                <a:moveTo>
                  <a:pt x="0" y="1592579"/>
                </a:moveTo>
                <a:lnTo>
                  <a:pt x="960120" y="1371599"/>
                </a:lnTo>
                <a:lnTo>
                  <a:pt x="1920240" y="478535"/>
                </a:lnTo>
                <a:lnTo>
                  <a:pt x="2881884" y="411479"/>
                </a:lnTo>
                <a:lnTo>
                  <a:pt x="3842004" y="0"/>
                </a:lnTo>
              </a:path>
            </a:pathLst>
          </a:custGeom>
          <a:noFill/>
          <a:ln w="28800">
            <a:solidFill>
              <a:srgbClr val="ffc000"/>
            </a:solidFill>
            <a:round/>
          </a:ln>
        </p:spPr>
        <p:style>
          <a:lnRef idx="0"/>
          <a:fillRef idx="0"/>
          <a:effectRef idx="0"/>
          <a:fontRef idx="minor"/>
        </p:style>
      </p:sp>
      <p:sp>
        <p:nvSpPr>
          <p:cNvPr id="533" name="CustomShape 45"/>
          <p:cNvSpPr/>
          <p:nvPr/>
        </p:nvSpPr>
        <p:spPr>
          <a:xfrm>
            <a:off x="6640560" y="4365720"/>
            <a:ext cx="615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8"/>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ffc000"/>
          </a:solidFill>
          <a:ln>
            <a:noFill/>
          </a:ln>
        </p:spPr>
        <p:style>
          <a:lnRef idx="0"/>
          <a:fillRef idx="0"/>
          <a:effectRef idx="0"/>
          <a:fontRef idx="minor"/>
        </p:style>
      </p:sp>
      <p:sp>
        <p:nvSpPr>
          <p:cNvPr id="534" name="CustomShape 46"/>
          <p:cNvSpPr/>
          <p:nvPr/>
        </p:nvSpPr>
        <p:spPr>
          <a:xfrm>
            <a:off x="6640560" y="4365720"/>
            <a:ext cx="61560" cy="63720"/>
          </a:xfrm>
          <a:custGeom>
            <a:avLst/>
            <a:gdLst/>
            <a:ahLst/>
            <a:rect l="l" t="t" r="r" b="b"/>
            <a:pathLst>
              <a:path w="64134" h="64135">
                <a:moveTo>
                  <a:pt x="64007" y="32004"/>
                </a:moveTo>
                <a:lnTo>
                  <a:pt x="61489" y="44451"/>
                </a:lnTo>
                <a:lnTo>
                  <a:pt x="54625" y="54625"/>
                </a:lnTo>
                <a:lnTo>
                  <a:pt x="44451" y="61489"/>
                </a:lnTo>
                <a:lnTo>
                  <a:pt x="32003" y="64008"/>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ffc000"/>
            </a:solidFill>
            <a:round/>
          </a:ln>
        </p:spPr>
        <p:style>
          <a:lnRef idx="0"/>
          <a:fillRef idx="0"/>
          <a:effectRef idx="0"/>
          <a:fontRef idx="minor"/>
        </p:style>
      </p:sp>
      <p:sp>
        <p:nvSpPr>
          <p:cNvPr id="535" name="CustomShape 47"/>
          <p:cNvSpPr/>
          <p:nvPr/>
        </p:nvSpPr>
        <p:spPr>
          <a:xfrm>
            <a:off x="7548840" y="4144680"/>
            <a:ext cx="99360" cy="63720"/>
          </a:xfrm>
          <a:custGeom>
            <a:avLst/>
            <a:gdLst/>
            <a:ahLst/>
            <a:rect l="l" t="t" r="r" b="b"/>
            <a:pathLst>
              <a:path w="64134" h="64135">
                <a:moveTo>
                  <a:pt x="32003" y="0"/>
                </a:moveTo>
                <a:lnTo>
                  <a:pt x="19502" y="2518"/>
                </a:lnTo>
                <a:lnTo>
                  <a:pt x="9334" y="9382"/>
                </a:lnTo>
                <a:lnTo>
                  <a:pt x="2500" y="19556"/>
                </a:lnTo>
                <a:lnTo>
                  <a:pt x="0" y="32004"/>
                </a:lnTo>
                <a:lnTo>
                  <a:pt x="2500" y="44451"/>
                </a:lnTo>
                <a:lnTo>
                  <a:pt x="9334" y="54625"/>
                </a:lnTo>
                <a:lnTo>
                  <a:pt x="19502" y="61489"/>
                </a:lnTo>
                <a:lnTo>
                  <a:pt x="32003" y="64007"/>
                </a:lnTo>
                <a:lnTo>
                  <a:pt x="44451" y="61489"/>
                </a:lnTo>
                <a:lnTo>
                  <a:pt x="54625" y="54625"/>
                </a:lnTo>
                <a:lnTo>
                  <a:pt x="61489" y="44451"/>
                </a:lnTo>
                <a:lnTo>
                  <a:pt x="64007" y="32004"/>
                </a:lnTo>
                <a:lnTo>
                  <a:pt x="61489" y="19556"/>
                </a:lnTo>
                <a:lnTo>
                  <a:pt x="54625" y="9382"/>
                </a:lnTo>
                <a:lnTo>
                  <a:pt x="44451" y="2518"/>
                </a:lnTo>
                <a:lnTo>
                  <a:pt x="32003" y="0"/>
                </a:lnTo>
                <a:close/>
              </a:path>
            </a:pathLst>
          </a:custGeom>
          <a:solidFill>
            <a:srgbClr val="ffc000"/>
          </a:solidFill>
          <a:ln>
            <a:noFill/>
          </a:ln>
        </p:spPr>
        <p:style>
          <a:lnRef idx="0"/>
          <a:fillRef idx="0"/>
          <a:effectRef idx="0"/>
          <a:fontRef idx="minor"/>
        </p:style>
      </p:sp>
      <p:sp>
        <p:nvSpPr>
          <p:cNvPr id="536" name="CustomShape 48"/>
          <p:cNvSpPr/>
          <p:nvPr/>
        </p:nvSpPr>
        <p:spPr>
          <a:xfrm>
            <a:off x="7548840" y="4144680"/>
            <a:ext cx="99360" cy="63720"/>
          </a:xfrm>
          <a:custGeom>
            <a:avLst/>
            <a:gdLst/>
            <a:ahLst/>
            <a:rect l="l" t="t" r="r" b="b"/>
            <a:pathLst>
              <a:path w="64134" h="64135">
                <a:moveTo>
                  <a:pt x="64007" y="32004"/>
                </a:moveTo>
                <a:lnTo>
                  <a:pt x="61489" y="44451"/>
                </a:lnTo>
                <a:lnTo>
                  <a:pt x="54625" y="54625"/>
                </a:lnTo>
                <a:lnTo>
                  <a:pt x="44451" y="61489"/>
                </a:lnTo>
                <a:lnTo>
                  <a:pt x="32003" y="64007"/>
                </a:lnTo>
                <a:lnTo>
                  <a:pt x="19502" y="61489"/>
                </a:lnTo>
                <a:lnTo>
                  <a:pt x="9334" y="54625"/>
                </a:lnTo>
                <a:lnTo>
                  <a:pt x="2500" y="44451"/>
                </a:lnTo>
                <a:lnTo>
                  <a:pt x="0" y="32004"/>
                </a:lnTo>
                <a:lnTo>
                  <a:pt x="2500" y="19556"/>
                </a:lnTo>
                <a:lnTo>
                  <a:pt x="9334" y="9382"/>
                </a:lnTo>
                <a:lnTo>
                  <a:pt x="19502" y="2518"/>
                </a:lnTo>
                <a:lnTo>
                  <a:pt x="32003" y="0"/>
                </a:lnTo>
                <a:lnTo>
                  <a:pt x="44451" y="2518"/>
                </a:lnTo>
                <a:lnTo>
                  <a:pt x="54625" y="9382"/>
                </a:lnTo>
                <a:lnTo>
                  <a:pt x="61489" y="19556"/>
                </a:lnTo>
                <a:lnTo>
                  <a:pt x="64007" y="32004"/>
                </a:lnTo>
                <a:close/>
              </a:path>
            </a:pathLst>
          </a:custGeom>
          <a:noFill/>
          <a:ln w="9000">
            <a:solidFill>
              <a:srgbClr val="ffc000"/>
            </a:solidFill>
            <a:round/>
          </a:ln>
        </p:spPr>
        <p:style>
          <a:lnRef idx="0"/>
          <a:fillRef idx="0"/>
          <a:effectRef idx="0"/>
          <a:fontRef idx="minor"/>
        </p:style>
      </p:sp>
      <p:sp>
        <p:nvSpPr>
          <p:cNvPr id="537" name="CustomShape 49"/>
          <p:cNvSpPr/>
          <p:nvPr/>
        </p:nvSpPr>
        <p:spPr>
          <a:xfrm>
            <a:off x="8474760" y="3251520"/>
            <a:ext cx="99360" cy="63720"/>
          </a:xfrm>
          <a:custGeom>
            <a:avLst/>
            <a:gdLst/>
            <a:ahLst/>
            <a:rect l="l" t="t" r="r" b="b"/>
            <a:pathLst>
              <a:path w="64134" h="64135">
                <a:moveTo>
                  <a:pt x="32003" y="0"/>
                </a:moveTo>
                <a:lnTo>
                  <a:pt x="19502" y="2518"/>
                </a:lnTo>
                <a:lnTo>
                  <a:pt x="9334" y="9382"/>
                </a:lnTo>
                <a:lnTo>
                  <a:pt x="2500" y="19556"/>
                </a:lnTo>
                <a:lnTo>
                  <a:pt x="0" y="32003"/>
                </a:lnTo>
                <a:lnTo>
                  <a:pt x="2500" y="44451"/>
                </a:lnTo>
                <a:lnTo>
                  <a:pt x="9334" y="54625"/>
                </a:lnTo>
                <a:lnTo>
                  <a:pt x="19502" y="61489"/>
                </a:lnTo>
                <a:lnTo>
                  <a:pt x="32003" y="64008"/>
                </a:lnTo>
                <a:lnTo>
                  <a:pt x="44451" y="61489"/>
                </a:lnTo>
                <a:lnTo>
                  <a:pt x="54625" y="54625"/>
                </a:lnTo>
                <a:lnTo>
                  <a:pt x="61489" y="44451"/>
                </a:lnTo>
                <a:lnTo>
                  <a:pt x="64007" y="32003"/>
                </a:lnTo>
                <a:lnTo>
                  <a:pt x="61489" y="19556"/>
                </a:lnTo>
                <a:lnTo>
                  <a:pt x="54625" y="9382"/>
                </a:lnTo>
                <a:lnTo>
                  <a:pt x="44451" y="2518"/>
                </a:lnTo>
                <a:lnTo>
                  <a:pt x="32003" y="0"/>
                </a:lnTo>
                <a:close/>
              </a:path>
            </a:pathLst>
          </a:custGeom>
          <a:solidFill>
            <a:srgbClr val="ffc000"/>
          </a:solidFill>
          <a:ln>
            <a:noFill/>
          </a:ln>
        </p:spPr>
        <p:style>
          <a:lnRef idx="0"/>
          <a:fillRef idx="0"/>
          <a:effectRef idx="0"/>
          <a:fontRef idx="minor"/>
        </p:style>
      </p:sp>
      <p:sp>
        <p:nvSpPr>
          <p:cNvPr id="538" name="CustomShape 50"/>
          <p:cNvSpPr/>
          <p:nvPr/>
        </p:nvSpPr>
        <p:spPr>
          <a:xfrm>
            <a:off x="8474760" y="3251520"/>
            <a:ext cx="99360" cy="63720"/>
          </a:xfrm>
          <a:custGeom>
            <a:avLst/>
            <a:gdLst/>
            <a:ahLst/>
            <a:rect l="l" t="t" r="r" b="b"/>
            <a:pathLst>
              <a:path w="64134" h="64135">
                <a:moveTo>
                  <a:pt x="64007" y="32003"/>
                </a:moveTo>
                <a:lnTo>
                  <a:pt x="61489" y="44451"/>
                </a:lnTo>
                <a:lnTo>
                  <a:pt x="54625" y="54625"/>
                </a:lnTo>
                <a:lnTo>
                  <a:pt x="44451" y="61489"/>
                </a:lnTo>
                <a:lnTo>
                  <a:pt x="32003" y="64008"/>
                </a:lnTo>
                <a:lnTo>
                  <a:pt x="19502" y="61489"/>
                </a:lnTo>
                <a:lnTo>
                  <a:pt x="9334" y="54625"/>
                </a:lnTo>
                <a:lnTo>
                  <a:pt x="2500" y="44451"/>
                </a:lnTo>
                <a:lnTo>
                  <a:pt x="0" y="32003"/>
                </a:lnTo>
                <a:lnTo>
                  <a:pt x="2500" y="19556"/>
                </a:lnTo>
                <a:lnTo>
                  <a:pt x="9334" y="9382"/>
                </a:lnTo>
                <a:lnTo>
                  <a:pt x="19502" y="2518"/>
                </a:lnTo>
                <a:lnTo>
                  <a:pt x="32003" y="0"/>
                </a:lnTo>
                <a:lnTo>
                  <a:pt x="44451" y="2518"/>
                </a:lnTo>
                <a:lnTo>
                  <a:pt x="54625" y="9382"/>
                </a:lnTo>
                <a:lnTo>
                  <a:pt x="61489" y="19556"/>
                </a:lnTo>
                <a:lnTo>
                  <a:pt x="64007" y="32003"/>
                </a:lnTo>
                <a:close/>
              </a:path>
            </a:pathLst>
          </a:custGeom>
          <a:noFill/>
          <a:ln w="9000">
            <a:solidFill>
              <a:srgbClr val="ffc000"/>
            </a:solidFill>
            <a:round/>
          </a:ln>
        </p:spPr>
        <p:style>
          <a:lnRef idx="0"/>
          <a:fillRef idx="0"/>
          <a:effectRef idx="0"/>
          <a:fontRef idx="minor"/>
        </p:style>
      </p:sp>
      <p:sp>
        <p:nvSpPr>
          <p:cNvPr id="539" name="CustomShape 51"/>
          <p:cNvSpPr/>
          <p:nvPr/>
        </p:nvSpPr>
        <p:spPr>
          <a:xfrm>
            <a:off x="9400680" y="3183120"/>
            <a:ext cx="99360" cy="63720"/>
          </a:xfrm>
          <a:custGeom>
            <a:avLst/>
            <a:gdLst/>
            <a:ahLst/>
            <a:rect l="l" t="t" r="r" b="b"/>
            <a:pathLst>
              <a:path w="64134" h="64135">
                <a:moveTo>
                  <a:pt x="32004" y="0"/>
                </a:moveTo>
                <a:lnTo>
                  <a:pt x="19502" y="2518"/>
                </a:lnTo>
                <a:lnTo>
                  <a:pt x="9334" y="9382"/>
                </a:lnTo>
                <a:lnTo>
                  <a:pt x="2500" y="19556"/>
                </a:lnTo>
                <a:lnTo>
                  <a:pt x="0" y="32004"/>
                </a:lnTo>
                <a:lnTo>
                  <a:pt x="2500" y="44451"/>
                </a:lnTo>
                <a:lnTo>
                  <a:pt x="9334" y="54625"/>
                </a:lnTo>
                <a:lnTo>
                  <a:pt x="19502" y="61489"/>
                </a:lnTo>
                <a:lnTo>
                  <a:pt x="32004" y="64008"/>
                </a:lnTo>
                <a:lnTo>
                  <a:pt x="44451" y="61489"/>
                </a:lnTo>
                <a:lnTo>
                  <a:pt x="54625" y="54625"/>
                </a:lnTo>
                <a:lnTo>
                  <a:pt x="61489" y="44451"/>
                </a:lnTo>
                <a:lnTo>
                  <a:pt x="64008" y="32004"/>
                </a:lnTo>
                <a:lnTo>
                  <a:pt x="61489" y="19556"/>
                </a:lnTo>
                <a:lnTo>
                  <a:pt x="54625" y="9382"/>
                </a:lnTo>
                <a:lnTo>
                  <a:pt x="44451" y="2518"/>
                </a:lnTo>
                <a:lnTo>
                  <a:pt x="32004" y="0"/>
                </a:lnTo>
                <a:close/>
              </a:path>
            </a:pathLst>
          </a:custGeom>
          <a:solidFill>
            <a:srgbClr val="ffc000"/>
          </a:solidFill>
          <a:ln>
            <a:noFill/>
          </a:ln>
        </p:spPr>
        <p:style>
          <a:lnRef idx="0"/>
          <a:fillRef idx="0"/>
          <a:effectRef idx="0"/>
          <a:fontRef idx="minor"/>
        </p:style>
      </p:sp>
      <p:sp>
        <p:nvSpPr>
          <p:cNvPr id="540" name="CustomShape 52"/>
          <p:cNvSpPr/>
          <p:nvPr/>
        </p:nvSpPr>
        <p:spPr>
          <a:xfrm>
            <a:off x="9400680" y="3183120"/>
            <a:ext cx="99360" cy="63720"/>
          </a:xfrm>
          <a:custGeom>
            <a:avLst/>
            <a:gdLst/>
            <a:ahLst/>
            <a:rect l="l" t="t" r="r" b="b"/>
            <a:pathLst>
              <a:path w="64134" h="64135">
                <a:moveTo>
                  <a:pt x="64008" y="32004"/>
                </a:moveTo>
                <a:lnTo>
                  <a:pt x="61489" y="44451"/>
                </a:lnTo>
                <a:lnTo>
                  <a:pt x="54625" y="54625"/>
                </a:lnTo>
                <a:lnTo>
                  <a:pt x="44451" y="61489"/>
                </a:lnTo>
                <a:lnTo>
                  <a:pt x="32004" y="64008"/>
                </a:lnTo>
                <a:lnTo>
                  <a:pt x="19502" y="61489"/>
                </a:lnTo>
                <a:lnTo>
                  <a:pt x="9334" y="54625"/>
                </a:lnTo>
                <a:lnTo>
                  <a:pt x="2500" y="44451"/>
                </a:lnTo>
                <a:lnTo>
                  <a:pt x="0" y="32004"/>
                </a:lnTo>
                <a:lnTo>
                  <a:pt x="2500" y="19556"/>
                </a:lnTo>
                <a:lnTo>
                  <a:pt x="9334" y="9382"/>
                </a:lnTo>
                <a:lnTo>
                  <a:pt x="19502" y="2518"/>
                </a:lnTo>
                <a:lnTo>
                  <a:pt x="32004" y="0"/>
                </a:lnTo>
                <a:lnTo>
                  <a:pt x="44451" y="2518"/>
                </a:lnTo>
                <a:lnTo>
                  <a:pt x="54625" y="9382"/>
                </a:lnTo>
                <a:lnTo>
                  <a:pt x="61489" y="19556"/>
                </a:lnTo>
                <a:lnTo>
                  <a:pt x="64008" y="32004"/>
                </a:lnTo>
                <a:close/>
              </a:path>
            </a:pathLst>
          </a:custGeom>
          <a:noFill/>
          <a:ln w="9000">
            <a:solidFill>
              <a:srgbClr val="ffc000"/>
            </a:solidFill>
            <a:round/>
          </a:ln>
        </p:spPr>
        <p:style>
          <a:lnRef idx="0"/>
          <a:fillRef idx="0"/>
          <a:effectRef idx="0"/>
          <a:fontRef idx="minor"/>
        </p:style>
      </p:sp>
      <p:sp>
        <p:nvSpPr>
          <p:cNvPr id="541" name="CustomShape 53"/>
          <p:cNvSpPr/>
          <p:nvPr/>
        </p:nvSpPr>
        <p:spPr>
          <a:xfrm>
            <a:off x="10326600" y="2771640"/>
            <a:ext cx="99360" cy="63720"/>
          </a:xfrm>
          <a:custGeom>
            <a:avLst/>
            <a:gdLst/>
            <a:ahLst/>
            <a:rect l="l" t="t" r="r" b="b"/>
            <a:pathLst>
              <a:path w="64134" h="64135">
                <a:moveTo>
                  <a:pt x="32003" y="0"/>
                </a:moveTo>
                <a:lnTo>
                  <a:pt x="19502" y="2518"/>
                </a:lnTo>
                <a:lnTo>
                  <a:pt x="9334" y="9382"/>
                </a:lnTo>
                <a:lnTo>
                  <a:pt x="2500" y="19556"/>
                </a:lnTo>
                <a:lnTo>
                  <a:pt x="0" y="32003"/>
                </a:lnTo>
                <a:lnTo>
                  <a:pt x="2500" y="44451"/>
                </a:lnTo>
                <a:lnTo>
                  <a:pt x="9334" y="54625"/>
                </a:lnTo>
                <a:lnTo>
                  <a:pt x="19502" y="61489"/>
                </a:lnTo>
                <a:lnTo>
                  <a:pt x="32003" y="64008"/>
                </a:lnTo>
                <a:lnTo>
                  <a:pt x="44451" y="61489"/>
                </a:lnTo>
                <a:lnTo>
                  <a:pt x="54625" y="54625"/>
                </a:lnTo>
                <a:lnTo>
                  <a:pt x="61489" y="44451"/>
                </a:lnTo>
                <a:lnTo>
                  <a:pt x="64007" y="32003"/>
                </a:lnTo>
                <a:lnTo>
                  <a:pt x="61489" y="19556"/>
                </a:lnTo>
                <a:lnTo>
                  <a:pt x="54625" y="9382"/>
                </a:lnTo>
                <a:lnTo>
                  <a:pt x="44451" y="2518"/>
                </a:lnTo>
                <a:lnTo>
                  <a:pt x="32003" y="0"/>
                </a:lnTo>
                <a:close/>
              </a:path>
            </a:pathLst>
          </a:custGeom>
          <a:solidFill>
            <a:srgbClr val="ffc000"/>
          </a:solidFill>
          <a:ln>
            <a:noFill/>
          </a:ln>
        </p:spPr>
        <p:style>
          <a:lnRef idx="0"/>
          <a:fillRef idx="0"/>
          <a:effectRef idx="0"/>
          <a:fontRef idx="minor"/>
        </p:style>
      </p:sp>
      <p:sp>
        <p:nvSpPr>
          <p:cNvPr id="542" name="CustomShape 54"/>
          <p:cNvSpPr/>
          <p:nvPr/>
        </p:nvSpPr>
        <p:spPr>
          <a:xfrm>
            <a:off x="10326600" y="2771640"/>
            <a:ext cx="99360" cy="63720"/>
          </a:xfrm>
          <a:custGeom>
            <a:avLst/>
            <a:gdLst/>
            <a:ahLst/>
            <a:rect l="l" t="t" r="r" b="b"/>
            <a:pathLst>
              <a:path w="64134" h="64135">
                <a:moveTo>
                  <a:pt x="64007" y="32003"/>
                </a:moveTo>
                <a:lnTo>
                  <a:pt x="61489" y="44451"/>
                </a:lnTo>
                <a:lnTo>
                  <a:pt x="54625" y="54625"/>
                </a:lnTo>
                <a:lnTo>
                  <a:pt x="44451" y="61489"/>
                </a:lnTo>
                <a:lnTo>
                  <a:pt x="32003" y="64008"/>
                </a:lnTo>
                <a:lnTo>
                  <a:pt x="19502" y="61489"/>
                </a:lnTo>
                <a:lnTo>
                  <a:pt x="9334" y="54625"/>
                </a:lnTo>
                <a:lnTo>
                  <a:pt x="2500" y="44451"/>
                </a:lnTo>
                <a:lnTo>
                  <a:pt x="0" y="32003"/>
                </a:lnTo>
                <a:lnTo>
                  <a:pt x="2500" y="19556"/>
                </a:lnTo>
                <a:lnTo>
                  <a:pt x="9334" y="9382"/>
                </a:lnTo>
                <a:lnTo>
                  <a:pt x="19502" y="2518"/>
                </a:lnTo>
                <a:lnTo>
                  <a:pt x="32003" y="0"/>
                </a:lnTo>
                <a:lnTo>
                  <a:pt x="44451" y="2518"/>
                </a:lnTo>
                <a:lnTo>
                  <a:pt x="54625" y="9382"/>
                </a:lnTo>
                <a:lnTo>
                  <a:pt x="61489" y="19556"/>
                </a:lnTo>
                <a:lnTo>
                  <a:pt x="64007" y="32003"/>
                </a:lnTo>
                <a:close/>
              </a:path>
            </a:pathLst>
          </a:custGeom>
          <a:noFill/>
          <a:ln w="9000">
            <a:solidFill>
              <a:srgbClr val="ffc000"/>
            </a:solidFill>
            <a:round/>
          </a:ln>
        </p:spPr>
        <p:style>
          <a:lnRef idx="0"/>
          <a:fillRef idx="0"/>
          <a:effectRef idx="0"/>
          <a:fontRef idx="minor"/>
        </p:style>
      </p:sp>
      <p:sp>
        <p:nvSpPr>
          <p:cNvPr id="543" name="CustomShape 55"/>
          <p:cNvSpPr/>
          <p:nvPr/>
        </p:nvSpPr>
        <p:spPr>
          <a:xfrm>
            <a:off x="10360800" y="2154600"/>
            <a:ext cx="80640" cy="83520"/>
          </a:xfrm>
          <a:custGeom>
            <a:avLst/>
            <a:gdLst/>
            <a:ahLst/>
            <a:rect l="l" t="t" r="r" b="b"/>
            <a:pathLst>
              <a:path w="52070" h="83819">
                <a:moveTo>
                  <a:pt x="0" y="83819"/>
                </a:moveTo>
                <a:lnTo>
                  <a:pt x="51816" y="0"/>
                </a:lnTo>
              </a:path>
            </a:pathLst>
          </a:custGeom>
          <a:noFill/>
          <a:ln w="9000">
            <a:solidFill>
              <a:srgbClr val="a6a6a6"/>
            </a:solidFill>
            <a:round/>
          </a:ln>
        </p:spPr>
        <p:style>
          <a:lnRef idx="0"/>
          <a:fillRef idx="0"/>
          <a:effectRef idx="0"/>
          <a:fontRef idx="minor"/>
        </p:style>
      </p:sp>
      <p:sp>
        <p:nvSpPr>
          <p:cNvPr id="544" name="CustomShape 56"/>
          <p:cNvSpPr/>
          <p:nvPr/>
        </p:nvSpPr>
        <p:spPr>
          <a:xfrm>
            <a:off x="7117920" y="3787920"/>
            <a:ext cx="64080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251</a:t>
            </a:r>
            <a:endParaRPr b="0" lang="es-CO" sz="1800" spc="-1" strike="noStrike">
              <a:solidFill>
                <a:srgbClr val="000000"/>
              </a:solidFill>
              <a:uFill>
                <a:solidFill>
                  <a:srgbClr val="ffffff"/>
                </a:solidFill>
              </a:uFill>
              <a:latin typeface="Arial"/>
            </a:endParaRPr>
          </a:p>
        </p:txBody>
      </p:sp>
      <p:sp>
        <p:nvSpPr>
          <p:cNvPr id="545" name="CustomShape 57"/>
          <p:cNvSpPr/>
          <p:nvPr/>
        </p:nvSpPr>
        <p:spPr>
          <a:xfrm>
            <a:off x="10042560" y="1951200"/>
            <a:ext cx="76824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2.451</a:t>
            </a:r>
            <a:endParaRPr b="0" lang="es-CO" sz="1800" spc="-1" strike="noStrike">
              <a:solidFill>
                <a:srgbClr val="000000"/>
              </a:solidFill>
              <a:uFill>
                <a:solidFill>
                  <a:srgbClr val="ffffff"/>
                </a:solidFill>
              </a:uFill>
              <a:latin typeface="Arial"/>
            </a:endParaRPr>
          </a:p>
        </p:txBody>
      </p:sp>
      <p:sp>
        <p:nvSpPr>
          <p:cNvPr id="546" name="CustomShape 58"/>
          <p:cNvSpPr/>
          <p:nvPr/>
        </p:nvSpPr>
        <p:spPr>
          <a:xfrm>
            <a:off x="8184960" y="3579480"/>
            <a:ext cx="70488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665</a:t>
            </a:r>
            <a:endParaRPr b="0" lang="es-CO" sz="1800" spc="-1" strike="noStrike">
              <a:solidFill>
                <a:srgbClr val="000000"/>
              </a:solidFill>
              <a:uFill>
                <a:solidFill>
                  <a:srgbClr val="ffffff"/>
                </a:solidFill>
              </a:uFill>
              <a:latin typeface="Arial"/>
            </a:endParaRPr>
          </a:p>
        </p:txBody>
      </p:sp>
      <p:sp>
        <p:nvSpPr>
          <p:cNvPr id="547" name="CustomShape 59"/>
          <p:cNvSpPr/>
          <p:nvPr/>
        </p:nvSpPr>
        <p:spPr>
          <a:xfrm>
            <a:off x="9111600" y="3511800"/>
            <a:ext cx="70488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742</a:t>
            </a:r>
            <a:endParaRPr b="0" lang="es-CO" sz="1800" spc="-1" strike="noStrike">
              <a:solidFill>
                <a:srgbClr val="000000"/>
              </a:solidFill>
              <a:uFill>
                <a:solidFill>
                  <a:srgbClr val="ffffff"/>
                </a:solidFill>
              </a:uFill>
              <a:latin typeface="Arial"/>
            </a:endParaRPr>
          </a:p>
        </p:txBody>
      </p:sp>
      <p:sp>
        <p:nvSpPr>
          <p:cNvPr id="548" name="CustomShape 60"/>
          <p:cNvSpPr/>
          <p:nvPr/>
        </p:nvSpPr>
        <p:spPr>
          <a:xfrm>
            <a:off x="10017720" y="3085920"/>
            <a:ext cx="769320" cy="27468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1.209</a:t>
            </a:r>
            <a:endParaRPr b="0" lang="es-CO" sz="1800" spc="-1" strike="noStrike">
              <a:solidFill>
                <a:srgbClr val="000000"/>
              </a:solidFill>
              <a:uFill>
                <a:solidFill>
                  <a:srgbClr val="ffffff"/>
                </a:solidFill>
              </a:uFill>
              <a:latin typeface="Arial"/>
            </a:endParaRPr>
          </a:p>
        </p:txBody>
      </p:sp>
      <p:sp>
        <p:nvSpPr>
          <p:cNvPr id="549" name="CustomShape 61"/>
          <p:cNvSpPr/>
          <p:nvPr/>
        </p:nvSpPr>
        <p:spPr>
          <a:xfrm>
            <a:off x="7961040" y="2525400"/>
            <a:ext cx="1035360" cy="9939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1.816</a:t>
            </a:r>
            <a:endParaRPr b="0" lang="es-CO" sz="1800" spc="-1" strike="noStrike">
              <a:solidFill>
                <a:srgbClr val="000000"/>
              </a:solidFill>
              <a:uFill>
                <a:solidFill>
                  <a:srgbClr val="ffffff"/>
                </a:solidFill>
              </a:uFill>
              <a:latin typeface="Arial"/>
            </a:endParaRPr>
          </a:p>
          <a:p>
            <a:pPr marL="154800" algn="ctr">
              <a:lnSpc>
                <a:spcPct val="100000"/>
              </a:lnSpc>
              <a:spcBef>
                <a:spcPts val="964"/>
              </a:spcBef>
            </a:pPr>
            <a:r>
              <a:rPr b="0" lang="es-CO" sz="1800" spc="-1" strike="noStrike">
                <a:solidFill>
                  <a:srgbClr val="000000"/>
                </a:solidFill>
                <a:uFill>
                  <a:solidFill>
                    <a:srgbClr val="ffffff"/>
                  </a:solidFill>
                </a:uFill>
                <a:latin typeface="Montserrat"/>
              </a:rPr>
              <a:t>1.532</a:t>
            </a:r>
            <a:endParaRPr b="0" lang="es-CO" sz="1800" spc="-1" strike="noStrike">
              <a:solidFill>
                <a:srgbClr val="000000"/>
              </a:solidFill>
              <a:uFill>
                <a:solidFill>
                  <a:srgbClr val="ffffff"/>
                </a:solidFill>
              </a:uFill>
              <a:latin typeface="Arial"/>
            </a:endParaRPr>
          </a:p>
          <a:p>
            <a:pPr marL="127080" algn="ctr">
              <a:lnSpc>
                <a:spcPct val="100000"/>
              </a:lnSpc>
              <a:spcBef>
                <a:spcPts val="380"/>
              </a:spcBef>
            </a:pPr>
            <a:r>
              <a:rPr b="0" lang="es-CO" sz="1800" spc="-1" strike="noStrike">
                <a:solidFill>
                  <a:srgbClr val="000000"/>
                </a:solidFill>
                <a:uFill>
                  <a:solidFill>
                    <a:srgbClr val="ffffff"/>
                  </a:solidFill>
                </a:uFill>
                <a:latin typeface="Montserrat"/>
              </a:rPr>
              <a:t>1.265</a:t>
            </a:r>
            <a:endParaRPr b="0" lang="es-CO" sz="1800" spc="-1" strike="noStrike">
              <a:solidFill>
                <a:srgbClr val="000000"/>
              </a:solidFill>
              <a:uFill>
                <a:solidFill>
                  <a:srgbClr val="ffffff"/>
                </a:solidFill>
              </a:uFill>
              <a:latin typeface="Arial"/>
            </a:endParaRPr>
          </a:p>
        </p:txBody>
      </p:sp>
      <p:sp>
        <p:nvSpPr>
          <p:cNvPr id="550" name="CustomShape 62"/>
          <p:cNvSpPr/>
          <p:nvPr/>
        </p:nvSpPr>
        <p:spPr>
          <a:xfrm>
            <a:off x="8919360" y="2352960"/>
            <a:ext cx="1089360" cy="103356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1.906</a:t>
            </a:r>
            <a:endParaRPr b="0" lang="es-CO" sz="1800" spc="-1" strike="noStrike">
              <a:solidFill>
                <a:srgbClr val="000000"/>
              </a:solidFill>
              <a:uFill>
                <a:solidFill>
                  <a:srgbClr val="ffffff"/>
                </a:solidFill>
              </a:uFill>
              <a:latin typeface="Arial"/>
            </a:endParaRPr>
          </a:p>
          <a:p>
            <a:pPr marL="39240" algn="ctr">
              <a:lnSpc>
                <a:spcPct val="100000"/>
              </a:lnSpc>
              <a:spcBef>
                <a:spcPts val="731"/>
              </a:spcBef>
            </a:pPr>
            <a:r>
              <a:rPr b="0" lang="es-CO" sz="1800" spc="-1" strike="noStrike">
                <a:solidFill>
                  <a:srgbClr val="000000"/>
                </a:solidFill>
                <a:uFill>
                  <a:solidFill>
                    <a:srgbClr val="ffffff"/>
                  </a:solidFill>
                </a:uFill>
                <a:latin typeface="Montserrat"/>
              </a:rPr>
              <a:t>1.609</a:t>
            </a:r>
            <a:endParaRPr b="0" lang="es-CO" sz="1800" spc="-1" strike="noStrike">
              <a:solidFill>
                <a:srgbClr val="000000"/>
              </a:solidFill>
              <a:uFill>
                <a:solidFill>
                  <a:srgbClr val="ffffff"/>
                </a:solidFill>
              </a:uFill>
              <a:latin typeface="Arial"/>
            </a:endParaRPr>
          </a:p>
          <a:p>
            <a:pPr marL="12600" algn="ctr">
              <a:lnSpc>
                <a:spcPct val="100000"/>
              </a:lnSpc>
              <a:spcBef>
                <a:spcPts val="924"/>
              </a:spcBef>
            </a:pPr>
            <a:r>
              <a:rPr b="0" lang="es-CO" sz="1800" spc="-1" strike="noStrike">
                <a:solidFill>
                  <a:srgbClr val="000000"/>
                </a:solidFill>
                <a:uFill>
                  <a:solidFill>
                    <a:srgbClr val="ffffff"/>
                  </a:solidFill>
                </a:uFill>
                <a:latin typeface="Montserrat"/>
              </a:rPr>
              <a:t>1.342</a:t>
            </a:r>
            <a:endParaRPr b="0" lang="es-CO" sz="1800" spc="-1" strike="noStrike">
              <a:solidFill>
                <a:srgbClr val="000000"/>
              </a:solidFill>
              <a:uFill>
                <a:solidFill>
                  <a:srgbClr val="ffffff"/>
                </a:solidFill>
              </a:uFill>
              <a:latin typeface="Arial"/>
            </a:endParaRPr>
          </a:p>
        </p:txBody>
      </p:sp>
      <p:sp>
        <p:nvSpPr>
          <p:cNvPr id="551" name="CustomShape 63"/>
          <p:cNvSpPr/>
          <p:nvPr/>
        </p:nvSpPr>
        <p:spPr>
          <a:xfrm>
            <a:off x="9964080" y="2331720"/>
            <a:ext cx="871920" cy="644400"/>
          </a:xfrm>
          <a:prstGeom prst="rect">
            <a:avLst/>
          </a:prstGeom>
          <a:noFill/>
          <a:ln>
            <a:noFill/>
          </a:ln>
        </p:spPr>
        <p:style>
          <a:lnRef idx="0"/>
          <a:fillRef idx="0"/>
          <a:effectRef idx="0"/>
          <a:fontRef idx="minor"/>
        </p:style>
        <p:txBody>
          <a:bodyPr lIns="0" rIns="0" tIns="0" bIns="0"/>
          <a:p>
            <a:pPr marL="12600" algn="ctr">
              <a:lnSpc>
                <a:spcPct val="100000"/>
              </a:lnSpc>
            </a:pPr>
            <a:r>
              <a:rPr b="0" lang="es-CO" sz="1800" spc="-1" strike="noStrike">
                <a:solidFill>
                  <a:srgbClr val="000000"/>
                </a:solidFill>
                <a:uFill>
                  <a:solidFill>
                    <a:srgbClr val="ffffff"/>
                  </a:solidFill>
                </a:uFill>
                <a:latin typeface="Montserrat"/>
              </a:rPr>
              <a:t>2.076</a:t>
            </a:r>
            <a:endParaRPr b="0" lang="es-CO" sz="1800" spc="-1" strike="noStrike">
              <a:solidFill>
                <a:srgbClr val="000000"/>
              </a:solidFill>
              <a:uFill>
                <a:solidFill>
                  <a:srgbClr val="ffffff"/>
                </a:solidFill>
              </a:uFill>
              <a:latin typeface="Arial"/>
            </a:endParaRPr>
          </a:p>
          <a:p>
            <a:pPr marL="67320" algn="ctr">
              <a:lnSpc>
                <a:spcPct val="100000"/>
              </a:lnSpc>
              <a:spcBef>
                <a:spcPts val="751"/>
              </a:spcBef>
            </a:pPr>
            <a:r>
              <a:rPr b="0" lang="es-CO" sz="1800" spc="-1" strike="noStrike">
                <a:solidFill>
                  <a:srgbClr val="000000"/>
                </a:solidFill>
                <a:uFill>
                  <a:solidFill>
                    <a:srgbClr val="ffffff"/>
                  </a:solidFill>
                </a:uFill>
                <a:latin typeface="Montserrat"/>
              </a:rPr>
              <a:t>1.809</a:t>
            </a:r>
            <a:endParaRPr b="0" lang="es-CO" sz="1800" spc="-1" strike="noStrike">
              <a:solidFill>
                <a:srgbClr val="000000"/>
              </a:solidFill>
              <a:uFill>
                <a:solidFill>
                  <a:srgbClr val="ffffff"/>
                </a:solidFill>
              </a:uFill>
              <a:latin typeface="Arial"/>
            </a:endParaRPr>
          </a:p>
        </p:txBody>
      </p:sp>
      <p:sp>
        <p:nvSpPr>
          <p:cNvPr id="552" name="CustomShape 64"/>
          <p:cNvSpPr/>
          <p:nvPr/>
        </p:nvSpPr>
        <p:spPr>
          <a:xfrm>
            <a:off x="6014160" y="4307040"/>
            <a:ext cx="96480" cy="213480"/>
          </a:xfrm>
          <a:prstGeom prst="rect">
            <a:avLst/>
          </a:prstGeom>
          <a:noFill/>
          <a:ln>
            <a:noFill/>
          </a:ln>
        </p:spPr>
        <p:style>
          <a:lnRef idx="0"/>
          <a:fillRef idx="0"/>
          <a:effectRef idx="0"/>
          <a:fontRef idx="minor"/>
        </p:style>
        <p:txBody>
          <a:bodyPr lIns="0" rIns="0" tIns="0" bIns="0"/>
          <a:p>
            <a:pPr marL="12600" algn="ctr">
              <a:lnSpc>
                <a:spcPct val="100000"/>
              </a:lnSpc>
            </a:pPr>
            <a:r>
              <a:rPr b="0" lang="es-CO" sz="1400" spc="-1" strike="noStrike">
                <a:solidFill>
                  <a:srgbClr val="000000"/>
                </a:solidFill>
                <a:uFill>
                  <a:solidFill>
                    <a:srgbClr val="ffffff"/>
                  </a:solidFill>
                </a:uFill>
                <a:latin typeface="Montserrat"/>
              </a:rPr>
              <a:t>0</a:t>
            </a:r>
            <a:endParaRPr b="0" lang="es-CO" sz="1400" spc="-1" strike="noStrike">
              <a:solidFill>
                <a:srgbClr val="000000"/>
              </a:solidFill>
              <a:uFill>
                <a:solidFill>
                  <a:srgbClr val="ffffff"/>
                </a:solidFill>
              </a:uFill>
              <a:latin typeface="Arial"/>
            </a:endParaRPr>
          </a:p>
        </p:txBody>
      </p:sp>
      <p:sp>
        <p:nvSpPr>
          <p:cNvPr id="553" name="CustomShape 65"/>
          <p:cNvSpPr/>
          <p:nvPr/>
        </p:nvSpPr>
        <p:spPr>
          <a:xfrm>
            <a:off x="5611680" y="3866760"/>
            <a:ext cx="513000" cy="213480"/>
          </a:xfrm>
          <a:prstGeom prst="rect">
            <a:avLst/>
          </a:prstGeom>
          <a:noFill/>
          <a:ln>
            <a:noFill/>
          </a:ln>
        </p:spPr>
        <p:style>
          <a:lnRef idx="0"/>
          <a:fillRef idx="0"/>
          <a:effectRef idx="0"/>
          <a:fontRef idx="minor"/>
        </p:style>
        <p:txBody>
          <a:bodyPr lIns="0" rIns="0" tIns="0" bIns="0"/>
          <a:p>
            <a:pPr marL="12600" algn="r">
              <a:lnSpc>
                <a:spcPct val="100000"/>
              </a:lnSpc>
            </a:pPr>
            <a:r>
              <a:rPr b="0" lang="es-CO" sz="1400" spc="-1" strike="noStrike">
                <a:solidFill>
                  <a:srgbClr val="000000"/>
                </a:solidFill>
                <a:uFill>
                  <a:solidFill>
                    <a:srgbClr val="ffffff"/>
                  </a:solidFill>
                </a:uFill>
                <a:latin typeface="Montserrat"/>
              </a:rPr>
              <a:t>500</a:t>
            </a:r>
            <a:endParaRPr b="0" lang="es-CO" sz="1400" spc="-1" strike="noStrike">
              <a:solidFill>
                <a:srgbClr val="000000"/>
              </a:solidFill>
              <a:uFill>
                <a:solidFill>
                  <a:srgbClr val="ffffff"/>
                </a:solidFill>
              </a:uFill>
              <a:latin typeface="Arial"/>
            </a:endParaRPr>
          </a:p>
        </p:txBody>
      </p:sp>
      <p:sp>
        <p:nvSpPr>
          <p:cNvPr id="554" name="CustomShape 66"/>
          <p:cNvSpPr/>
          <p:nvPr/>
        </p:nvSpPr>
        <p:spPr>
          <a:xfrm>
            <a:off x="5443560" y="3426120"/>
            <a:ext cx="742680" cy="213480"/>
          </a:xfrm>
          <a:prstGeom prst="rect">
            <a:avLst/>
          </a:prstGeom>
          <a:noFill/>
          <a:ln>
            <a:noFill/>
          </a:ln>
        </p:spPr>
        <p:style>
          <a:lnRef idx="0"/>
          <a:fillRef idx="0"/>
          <a:effectRef idx="0"/>
          <a:fontRef idx="minor"/>
        </p:style>
        <p:txBody>
          <a:bodyPr lIns="0" rIns="0" tIns="0" bIns="0"/>
          <a:p>
            <a:pPr marL="12600" algn="r">
              <a:lnSpc>
                <a:spcPct val="100000"/>
              </a:lnSpc>
            </a:pPr>
            <a:r>
              <a:rPr b="0" lang="es-CO" sz="1400" spc="-1" strike="noStrike">
                <a:solidFill>
                  <a:srgbClr val="000000"/>
                </a:solidFill>
                <a:uFill>
                  <a:solidFill>
                    <a:srgbClr val="ffffff"/>
                  </a:solidFill>
                </a:uFill>
                <a:latin typeface="Montserrat"/>
              </a:rPr>
              <a:t>1.000</a:t>
            </a:r>
            <a:endParaRPr b="0" lang="es-CO" sz="1400" spc="-1" strike="noStrike">
              <a:solidFill>
                <a:srgbClr val="000000"/>
              </a:solidFill>
              <a:uFill>
                <a:solidFill>
                  <a:srgbClr val="ffffff"/>
                </a:solidFill>
              </a:uFill>
              <a:latin typeface="Arial"/>
            </a:endParaRPr>
          </a:p>
        </p:txBody>
      </p:sp>
      <p:sp>
        <p:nvSpPr>
          <p:cNvPr id="555" name="CustomShape 67"/>
          <p:cNvSpPr/>
          <p:nvPr/>
        </p:nvSpPr>
        <p:spPr>
          <a:xfrm>
            <a:off x="5443560" y="2985840"/>
            <a:ext cx="742680" cy="213480"/>
          </a:xfrm>
          <a:prstGeom prst="rect">
            <a:avLst/>
          </a:prstGeom>
          <a:noFill/>
          <a:ln>
            <a:noFill/>
          </a:ln>
        </p:spPr>
        <p:style>
          <a:lnRef idx="0"/>
          <a:fillRef idx="0"/>
          <a:effectRef idx="0"/>
          <a:fontRef idx="minor"/>
        </p:style>
        <p:txBody>
          <a:bodyPr lIns="0" rIns="0" tIns="0" bIns="0"/>
          <a:p>
            <a:pPr marL="12600" algn="r">
              <a:lnSpc>
                <a:spcPct val="100000"/>
              </a:lnSpc>
            </a:pPr>
            <a:r>
              <a:rPr b="0" lang="es-CO" sz="1400" spc="-1" strike="noStrike">
                <a:solidFill>
                  <a:srgbClr val="000000"/>
                </a:solidFill>
                <a:uFill>
                  <a:solidFill>
                    <a:srgbClr val="ffffff"/>
                  </a:solidFill>
                </a:uFill>
                <a:latin typeface="Montserrat"/>
              </a:rPr>
              <a:t>1.500</a:t>
            </a:r>
            <a:endParaRPr b="0" lang="es-CO" sz="1400" spc="-1" strike="noStrike">
              <a:solidFill>
                <a:srgbClr val="000000"/>
              </a:solidFill>
              <a:uFill>
                <a:solidFill>
                  <a:srgbClr val="ffffff"/>
                </a:solidFill>
              </a:uFill>
              <a:latin typeface="Arial"/>
            </a:endParaRPr>
          </a:p>
        </p:txBody>
      </p:sp>
      <p:sp>
        <p:nvSpPr>
          <p:cNvPr id="556" name="CustomShape 68"/>
          <p:cNvSpPr/>
          <p:nvPr/>
        </p:nvSpPr>
        <p:spPr>
          <a:xfrm>
            <a:off x="5443560" y="2545200"/>
            <a:ext cx="742680" cy="213480"/>
          </a:xfrm>
          <a:prstGeom prst="rect">
            <a:avLst/>
          </a:prstGeom>
          <a:noFill/>
          <a:ln>
            <a:noFill/>
          </a:ln>
        </p:spPr>
        <p:style>
          <a:lnRef idx="0"/>
          <a:fillRef idx="0"/>
          <a:effectRef idx="0"/>
          <a:fontRef idx="minor"/>
        </p:style>
        <p:txBody>
          <a:bodyPr lIns="0" rIns="0" tIns="0" bIns="0"/>
          <a:p>
            <a:pPr marL="12600" algn="r">
              <a:lnSpc>
                <a:spcPct val="100000"/>
              </a:lnSpc>
            </a:pPr>
            <a:r>
              <a:rPr b="0" lang="es-CO" sz="1400" spc="-1" strike="noStrike">
                <a:solidFill>
                  <a:srgbClr val="000000"/>
                </a:solidFill>
                <a:uFill>
                  <a:solidFill>
                    <a:srgbClr val="ffffff"/>
                  </a:solidFill>
                </a:uFill>
                <a:latin typeface="Montserrat"/>
              </a:rPr>
              <a:t>2.000</a:t>
            </a:r>
            <a:endParaRPr b="0" lang="es-CO" sz="1400" spc="-1" strike="noStrike">
              <a:solidFill>
                <a:srgbClr val="000000"/>
              </a:solidFill>
              <a:uFill>
                <a:solidFill>
                  <a:srgbClr val="ffffff"/>
                </a:solidFill>
              </a:uFill>
              <a:latin typeface="Arial"/>
            </a:endParaRPr>
          </a:p>
        </p:txBody>
      </p:sp>
      <p:sp>
        <p:nvSpPr>
          <p:cNvPr id="557" name="CustomShape 69"/>
          <p:cNvSpPr/>
          <p:nvPr/>
        </p:nvSpPr>
        <p:spPr>
          <a:xfrm>
            <a:off x="5443560" y="2104920"/>
            <a:ext cx="742680" cy="213480"/>
          </a:xfrm>
          <a:prstGeom prst="rect">
            <a:avLst/>
          </a:prstGeom>
          <a:noFill/>
          <a:ln>
            <a:noFill/>
          </a:ln>
        </p:spPr>
        <p:style>
          <a:lnRef idx="0"/>
          <a:fillRef idx="0"/>
          <a:effectRef idx="0"/>
          <a:fontRef idx="minor"/>
        </p:style>
        <p:txBody>
          <a:bodyPr lIns="0" rIns="0" tIns="0" bIns="0"/>
          <a:p>
            <a:pPr marL="12600" algn="r">
              <a:lnSpc>
                <a:spcPct val="100000"/>
              </a:lnSpc>
            </a:pPr>
            <a:r>
              <a:rPr b="0" lang="es-CO" sz="1400" spc="-1" strike="noStrike">
                <a:solidFill>
                  <a:srgbClr val="000000"/>
                </a:solidFill>
                <a:uFill>
                  <a:solidFill>
                    <a:srgbClr val="ffffff"/>
                  </a:solidFill>
                </a:uFill>
                <a:latin typeface="Montserrat"/>
              </a:rPr>
              <a:t>2.500</a:t>
            </a:r>
            <a:endParaRPr b="0" lang="es-CO" sz="1400" spc="-1" strike="noStrike">
              <a:solidFill>
                <a:srgbClr val="000000"/>
              </a:solidFill>
              <a:uFill>
                <a:solidFill>
                  <a:srgbClr val="ffffff"/>
                </a:solidFill>
              </a:uFill>
              <a:latin typeface="Arial"/>
            </a:endParaRPr>
          </a:p>
        </p:txBody>
      </p:sp>
      <p:sp>
        <p:nvSpPr>
          <p:cNvPr id="558" name="CustomShape 70"/>
          <p:cNvSpPr/>
          <p:nvPr/>
        </p:nvSpPr>
        <p:spPr>
          <a:xfrm>
            <a:off x="5443560" y="1664640"/>
            <a:ext cx="742680" cy="213480"/>
          </a:xfrm>
          <a:prstGeom prst="rect">
            <a:avLst/>
          </a:prstGeom>
          <a:noFill/>
          <a:ln>
            <a:noFill/>
          </a:ln>
        </p:spPr>
        <p:style>
          <a:lnRef idx="0"/>
          <a:fillRef idx="0"/>
          <a:effectRef idx="0"/>
          <a:fontRef idx="minor"/>
        </p:style>
        <p:txBody>
          <a:bodyPr lIns="0" rIns="0" tIns="0" bIns="0"/>
          <a:p>
            <a:pPr marL="12600" algn="r">
              <a:lnSpc>
                <a:spcPct val="100000"/>
              </a:lnSpc>
            </a:pPr>
            <a:r>
              <a:rPr b="0" lang="es-CO" sz="1400" spc="-1" strike="noStrike">
                <a:solidFill>
                  <a:srgbClr val="000000"/>
                </a:solidFill>
                <a:uFill>
                  <a:solidFill>
                    <a:srgbClr val="ffffff"/>
                  </a:solidFill>
                </a:uFill>
                <a:latin typeface="Montserrat"/>
              </a:rPr>
              <a:t>3.000</a:t>
            </a:r>
            <a:endParaRPr b="0" lang="es-CO" sz="1400" spc="-1" strike="noStrike">
              <a:solidFill>
                <a:srgbClr val="000000"/>
              </a:solidFill>
              <a:uFill>
                <a:solidFill>
                  <a:srgbClr val="ffffff"/>
                </a:solidFill>
              </a:uFill>
              <a:latin typeface="Arial"/>
            </a:endParaRPr>
          </a:p>
        </p:txBody>
      </p:sp>
      <p:sp>
        <p:nvSpPr>
          <p:cNvPr id="559" name="CustomShape 71"/>
          <p:cNvSpPr/>
          <p:nvPr/>
        </p:nvSpPr>
        <p:spPr>
          <a:xfrm>
            <a:off x="5439600" y="1494360"/>
            <a:ext cx="209880" cy="3031200"/>
          </a:xfrm>
          <a:prstGeom prst="rect">
            <a:avLst/>
          </a:prstGeom>
          <a:noFill/>
          <a:ln>
            <a:noFill/>
          </a:ln>
        </p:spPr>
        <p:style>
          <a:lnRef idx="0"/>
          <a:fillRef idx="0"/>
          <a:effectRef idx="0"/>
          <a:fontRef idx="minor"/>
        </p:style>
        <p:txBody>
          <a:bodyPr lIns="0" rIns="0" tIns="0" bIns="0" vert="vert270"/>
          <a:p>
            <a:pPr marL="12600" algn="ctr">
              <a:lnSpc>
                <a:spcPts val="582"/>
              </a:lnSpc>
            </a:pPr>
            <a:r>
              <a:rPr b="0" lang="es-CO" sz="1600" spc="-1" strike="noStrike">
                <a:solidFill>
                  <a:srgbClr val="000000"/>
                </a:solidFill>
                <a:uFill>
                  <a:solidFill>
                    <a:srgbClr val="ffffff"/>
                  </a:solidFill>
                </a:uFill>
                <a:latin typeface="Montserrat"/>
              </a:rPr>
              <a:t>Costo por contenedor (USD)</a:t>
            </a:r>
            <a:endParaRPr b="0" lang="es-CO" sz="1600" spc="-1" strike="noStrike">
              <a:solidFill>
                <a:srgbClr val="000000"/>
              </a:solidFill>
              <a:uFill>
                <a:solidFill>
                  <a:srgbClr val="ffffff"/>
                </a:solidFill>
              </a:uFill>
              <a:latin typeface="Arial"/>
            </a:endParaRPr>
          </a:p>
        </p:txBody>
      </p:sp>
      <p:sp>
        <p:nvSpPr>
          <p:cNvPr id="560" name="CustomShape 72"/>
          <p:cNvSpPr/>
          <p:nvPr/>
        </p:nvSpPr>
        <p:spPr>
          <a:xfrm>
            <a:off x="10897920" y="2288880"/>
            <a:ext cx="652680" cy="628200"/>
          </a:xfrm>
          <a:prstGeom prst="rect">
            <a:avLst/>
          </a:prstGeom>
          <a:noFill/>
          <a:ln>
            <a:noFill/>
          </a:ln>
        </p:spPr>
        <p:style>
          <a:lnRef idx="0"/>
          <a:fillRef idx="0"/>
          <a:effectRef idx="0"/>
          <a:fontRef idx="minor"/>
        </p:style>
        <p:txBody>
          <a:bodyPr lIns="0" rIns="0" tIns="0" bIns="0"/>
          <a:p>
            <a:pPr marL="12600" algn="ctr">
              <a:lnSpc>
                <a:spcPct val="100000"/>
              </a:lnSpc>
            </a:pPr>
            <a:r>
              <a:rPr b="1" lang="es-CO" sz="1800" spc="-1" strike="noStrike">
                <a:solidFill>
                  <a:srgbClr val="000000"/>
                </a:solidFill>
                <a:uFill>
                  <a:solidFill>
                    <a:srgbClr val="ffffff"/>
                  </a:solidFill>
                </a:uFill>
                <a:latin typeface="Montserrat"/>
              </a:rPr>
              <a:t>15%</a:t>
            </a:r>
            <a:endParaRPr b="0" lang="es-CO" sz="1800" spc="-1" strike="noStrike">
              <a:solidFill>
                <a:srgbClr val="000000"/>
              </a:solidFill>
              <a:uFill>
                <a:solidFill>
                  <a:srgbClr val="ffffff"/>
                </a:solidFill>
              </a:uFill>
              <a:latin typeface="Arial"/>
            </a:endParaRPr>
          </a:p>
          <a:p>
            <a:pPr marL="50040" algn="ctr">
              <a:lnSpc>
                <a:spcPct val="100000"/>
              </a:lnSpc>
              <a:spcBef>
                <a:spcPts val="624"/>
              </a:spcBef>
            </a:pPr>
            <a:r>
              <a:rPr b="1" lang="es-CO" sz="1800" spc="-1" strike="noStrike">
                <a:solidFill>
                  <a:srgbClr val="000000"/>
                </a:solidFill>
                <a:uFill>
                  <a:solidFill>
                    <a:srgbClr val="ffffff"/>
                  </a:solidFill>
                </a:uFill>
                <a:latin typeface="Montserrat"/>
              </a:rPr>
              <a:t>23%</a:t>
            </a:r>
            <a:endParaRPr b="0" lang="es-CO" sz="1800" spc="-1" strike="noStrike">
              <a:solidFill>
                <a:srgbClr val="000000"/>
              </a:solidFill>
              <a:uFill>
                <a:solidFill>
                  <a:srgbClr val="ffffff"/>
                </a:solidFill>
              </a:uFill>
              <a:latin typeface="Arial"/>
            </a:endParaRPr>
          </a:p>
        </p:txBody>
      </p:sp>
      <p:sp>
        <p:nvSpPr>
          <p:cNvPr id="561" name="CustomShape 73"/>
          <p:cNvSpPr/>
          <p:nvPr/>
        </p:nvSpPr>
        <p:spPr>
          <a:xfrm>
            <a:off x="10937520" y="3065040"/>
            <a:ext cx="594360" cy="274680"/>
          </a:xfrm>
          <a:prstGeom prst="rect">
            <a:avLst/>
          </a:prstGeom>
          <a:noFill/>
          <a:ln>
            <a:noFill/>
          </a:ln>
        </p:spPr>
        <p:style>
          <a:lnRef idx="0"/>
          <a:fillRef idx="0"/>
          <a:effectRef idx="0"/>
          <a:fontRef idx="minor"/>
        </p:style>
        <p:txBody>
          <a:bodyPr lIns="0" rIns="0" tIns="0" bIns="0"/>
          <a:p>
            <a:pPr marL="12600" algn="ctr">
              <a:lnSpc>
                <a:spcPct val="100000"/>
              </a:lnSpc>
            </a:pPr>
            <a:r>
              <a:rPr b="1" lang="es-CO" sz="1800" spc="-1" strike="noStrike">
                <a:solidFill>
                  <a:srgbClr val="000000"/>
                </a:solidFill>
                <a:uFill>
                  <a:solidFill>
                    <a:srgbClr val="ffffff"/>
                  </a:solidFill>
                </a:uFill>
                <a:latin typeface="Montserrat"/>
              </a:rPr>
              <a:t>50%</a:t>
            </a:r>
            <a:endParaRPr b="0" lang="es-CO" sz="1800" spc="-1" strike="noStrike">
              <a:solidFill>
                <a:srgbClr val="000000"/>
              </a:solidFill>
              <a:uFill>
                <a:solidFill>
                  <a:srgbClr val="ffffff"/>
                </a:solidFill>
              </a:uFill>
              <a:latin typeface="Arial"/>
            </a:endParaRPr>
          </a:p>
        </p:txBody>
      </p:sp>
      <p:sp>
        <p:nvSpPr>
          <p:cNvPr id="562" name="CustomShape 74"/>
          <p:cNvSpPr/>
          <p:nvPr/>
        </p:nvSpPr>
        <p:spPr>
          <a:xfrm>
            <a:off x="10718280" y="2414160"/>
            <a:ext cx="220320" cy="114120"/>
          </a:xfrm>
          <a:custGeom>
            <a:avLst/>
            <a:gdLst/>
            <a:ahLst/>
            <a:rect l="l" t="t" r="r" b="b"/>
            <a:pathLst>
              <a:path w="368300" h="114300">
                <a:moveTo>
                  <a:pt x="253873" y="0"/>
                </a:moveTo>
                <a:lnTo>
                  <a:pt x="253873" y="114300"/>
                </a:lnTo>
                <a:lnTo>
                  <a:pt x="330073" y="76200"/>
                </a:lnTo>
                <a:lnTo>
                  <a:pt x="272923" y="76200"/>
                </a:lnTo>
                <a:lnTo>
                  <a:pt x="272923" y="38100"/>
                </a:lnTo>
                <a:lnTo>
                  <a:pt x="330073" y="38100"/>
                </a:lnTo>
                <a:lnTo>
                  <a:pt x="253873" y="0"/>
                </a:lnTo>
                <a:close/>
                <a:moveTo>
                  <a:pt x="253873" y="38100"/>
                </a:moveTo>
                <a:lnTo>
                  <a:pt x="0" y="38100"/>
                </a:lnTo>
                <a:lnTo>
                  <a:pt x="0" y="76200"/>
                </a:lnTo>
                <a:lnTo>
                  <a:pt x="253873" y="76200"/>
                </a:lnTo>
                <a:lnTo>
                  <a:pt x="253873" y="38100"/>
                </a:lnTo>
                <a:close/>
                <a:moveTo>
                  <a:pt x="330073" y="38100"/>
                </a:moveTo>
                <a:lnTo>
                  <a:pt x="272923" y="38100"/>
                </a:lnTo>
                <a:lnTo>
                  <a:pt x="272923" y="76200"/>
                </a:lnTo>
                <a:lnTo>
                  <a:pt x="330073" y="76200"/>
                </a:lnTo>
                <a:lnTo>
                  <a:pt x="368173" y="57150"/>
                </a:lnTo>
                <a:lnTo>
                  <a:pt x="330073" y="38100"/>
                </a:lnTo>
                <a:close/>
              </a:path>
            </a:pathLst>
          </a:custGeom>
          <a:solidFill>
            <a:srgbClr val="212a35"/>
          </a:solidFill>
          <a:ln>
            <a:noFill/>
          </a:ln>
        </p:spPr>
        <p:style>
          <a:lnRef idx="0"/>
          <a:fillRef idx="0"/>
          <a:effectRef idx="0"/>
          <a:fontRef idx="minor"/>
        </p:style>
      </p:sp>
      <p:sp>
        <p:nvSpPr>
          <p:cNvPr id="563" name="CustomShape 75"/>
          <p:cNvSpPr/>
          <p:nvPr/>
        </p:nvSpPr>
        <p:spPr>
          <a:xfrm>
            <a:off x="10731600" y="2699280"/>
            <a:ext cx="220320" cy="114120"/>
          </a:xfrm>
          <a:custGeom>
            <a:avLst/>
            <a:gdLst/>
            <a:ahLst/>
            <a:rect l="l" t="t" r="r" b="b"/>
            <a:pathLst>
              <a:path w="368300" h="114300">
                <a:moveTo>
                  <a:pt x="253873" y="0"/>
                </a:moveTo>
                <a:lnTo>
                  <a:pt x="253873" y="114300"/>
                </a:lnTo>
                <a:lnTo>
                  <a:pt x="330073" y="76200"/>
                </a:lnTo>
                <a:lnTo>
                  <a:pt x="272923" y="76200"/>
                </a:lnTo>
                <a:lnTo>
                  <a:pt x="272923" y="38100"/>
                </a:lnTo>
                <a:lnTo>
                  <a:pt x="330073" y="38100"/>
                </a:lnTo>
                <a:lnTo>
                  <a:pt x="253873" y="0"/>
                </a:lnTo>
                <a:close/>
                <a:moveTo>
                  <a:pt x="253873" y="38100"/>
                </a:moveTo>
                <a:lnTo>
                  <a:pt x="0" y="38100"/>
                </a:lnTo>
                <a:lnTo>
                  <a:pt x="0" y="76200"/>
                </a:lnTo>
                <a:lnTo>
                  <a:pt x="253873" y="76200"/>
                </a:lnTo>
                <a:lnTo>
                  <a:pt x="253873" y="38100"/>
                </a:lnTo>
                <a:close/>
                <a:moveTo>
                  <a:pt x="330073" y="38100"/>
                </a:moveTo>
                <a:lnTo>
                  <a:pt x="272923" y="38100"/>
                </a:lnTo>
                <a:lnTo>
                  <a:pt x="272923" y="76200"/>
                </a:lnTo>
                <a:lnTo>
                  <a:pt x="330073" y="76200"/>
                </a:lnTo>
                <a:lnTo>
                  <a:pt x="368173" y="57150"/>
                </a:lnTo>
                <a:lnTo>
                  <a:pt x="330073" y="38100"/>
                </a:lnTo>
                <a:close/>
              </a:path>
            </a:pathLst>
          </a:custGeom>
          <a:solidFill>
            <a:srgbClr val="212a35"/>
          </a:solidFill>
          <a:ln>
            <a:noFill/>
          </a:ln>
        </p:spPr>
        <p:style>
          <a:lnRef idx="0"/>
          <a:fillRef idx="0"/>
          <a:effectRef idx="0"/>
          <a:fontRef idx="minor"/>
        </p:style>
      </p:sp>
      <p:sp>
        <p:nvSpPr>
          <p:cNvPr id="564" name="CustomShape 76"/>
          <p:cNvSpPr/>
          <p:nvPr/>
        </p:nvSpPr>
        <p:spPr>
          <a:xfrm>
            <a:off x="10718280" y="3156480"/>
            <a:ext cx="229680" cy="114120"/>
          </a:xfrm>
          <a:custGeom>
            <a:avLst/>
            <a:gdLst/>
            <a:ahLst/>
            <a:rect l="l" t="t" r="r" b="b"/>
            <a:pathLst>
              <a:path w="384175" h="114300">
                <a:moveTo>
                  <a:pt x="269875" y="0"/>
                </a:moveTo>
                <a:lnTo>
                  <a:pt x="269875" y="114300"/>
                </a:lnTo>
                <a:lnTo>
                  <a:pt x="346075" y="76200"/>
                </a:lnTo>
                <a:lnTo>
                  <a:pt x="288925" y="76200"/>
                </a:lnTo>
                <a:lnTo>
                  <a:pt x="288925" y="38100"/>
                </a:lnTo>
                <a:lnTo>
                  <a:pt x="346075" y="38100"/>
                </a:lnTo>
                <a:lnTo>
                  <a:pt x="269875" y="0"/>
                </a:lnTo>
                <a:close/>
                <a:moveTo>
                  <a:pt x="269875" y="38100"/>
                </a:moveTo>
                <a:lnTo>
                  <a:pt x="0" y="38100"/>
                </a:lnTo>
                <a:lnTo>
                  <a:pt x="0" y="76200"/>
                </a:lnTo>
                <a:lnTo>
                  <a:pt x="269875" y="76200"/>
                </a:lnTo>
                <a:lnTo>
                  <a:pt x="269875" y="38100"/>
                </a:lnTo>
                <a:close/>
                <a:moveTo>
                  <a:pt x="346075" y="38100"/>
                </a:moveTo>
                <a:lnTo>
                  <a:pt x="288925" y="38100"/>
                </a:lnTo>
                <a:lnTo>
                  <a:pt x="288925" y="76200"/>
                </a:lnTo>
                <a:lnTo>
                  <a:pt x="346075" y="76200"/>
                </a:lnTo>
                <a:lnTo>
                  <a:pt x="384175" y="57150"/>
                </a:lnTo>
                <a:lnTo>
                  <a:pt x="346075" y="38100"/>
                </a:lnTo>
                <a:close/>
              </a:path>
            </a:pathLst>
          </a:custGeom>
          <a:solidFill>
            <a:srgbClr val="212a35"/>
          </a:solidFill>
          <a:ln>
            <a:noFill/>
          </a:ln>
        </p:spPr>
        <p:style>
          <a:lnRef idx="0"/>
          <a:fillRef idx="0"/>
          <a:effectRef idx="0"/>
          <a:fontRef idx="minor"/>
        </p:style>
      </p:sp>
      <p:sp>
        <p:nvSpPr>
          <p:cNvPr id="565" name="CustomShape 77"/>
          <p:cNvSpPr/>
          <p:nvPr/>
        </p:nvSpPr>
        <p:spPr>
          <a:xfrm>
            <a:off x="6203520" y="4460040"/>
            <a:ext cx="897480" cy="3337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s-CO" sz="1600" spc="-1" strike="noStrike">
                <a:solidFill>
                  <a:srgbClr val="000000"/>
                </a:solidFill>
                <a:uFill>
                  <a:solidFill>
                    <a:srgbClr val="ffffff"/>
                  </a:solidFill>
                </a:uFill>
                <a:latin typeface="Montserrat"/>
              </a:rPr>
              <a:t>Bogotá</a:t>
            </a:r>
            <a:endParaRPr b="0" lang="es-CO" sz="1600" spc="-1" strike="noStrike">
              <a:solidFill>
                <a:srgbClr val="000000"/>
              </a:solidFill>
              <a:uFill>
                <a:solidFill>
                  <a:srgbClr val="ffffff"/>
                </a:solidFill>
              </a:uFill>
              <a:latin typeface="Arial"/>
            </a:endParaRPr>
          </a:p>
        </p:txBody>
      </p:sp>
      <p:sp>
        <p:nvSpPr>
          <p:cNvPr id="566" name="CustomShape 78"/>
          <p:cNvSpPr/>
          <p:nvPr/>
        </p:nvSpPr>
        <p:spPr>
          <a:xfrm>
            <a:off x="7184520" y="4440240"/>
            <a:ext cx="838080" cy="5770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s-CO" sz="1600" spc="-1" strike="noStrike">
                <a:solidFill>
                  <a:srgbClr val="000000"/>
                </a:solidFill>
                <a:uFill>
                  <a:solidFill>
                    <a:srgbClr val="ffffff"/>
                  </a:solidFill>
                </a:uFill>
                <a:latin typeface="Montserrat"/>
              </a:rPr>
              <a:t>Puerto</a:t>
            </a:r>
            <a:endParaRPr b="0" lang="es-CO" sz="1600" spc="-1" strike="noStrike">
              <a:solidFill>
                <a:srgbClr val="000000"/>
              </a:solidFill>
              <a:uFill>
                <a:solidFill>
                  <a:srgbClr val="ffffff"/>
                </a:solidFill>
              </a:uFill>
              <a:latin typeface="Arial"/>
            </a:endParaRPr>
          </a:p>
          <a:p>
            <a:pPr algn="ctr">
              <a:lnSpc>
                <a:spcPct val="100000"/>
              </a:lnSpc>
            </a:pPr>
            <a:r>
              <a:rPr b="0" lang="es-CO" sz="1600" spc="-1" strike="noStrike">
                <a:solidFill>
                  <a:srgbClr val="000000"/>
                </a:solidFill>
                <a:uFill>
                  <a:solidFill>
                    <a:srgbClr val="ffffff"/>
                  </a:solidFill>
                </a:uFill>
                <a:latin typeface="Montserrat"/>
              </a:rPr>
              <a:t>Salgar</a:t>
            </a:r>
            <a:endParaRPr b="0" lang="es-CO" sz="1600" spc="-1" strike="noStrike">
              <a:solidFill>
                <a:srgbClr val="000000"/>
              </a:solidFill>
              <a:uFill>
                <a:solidFill>
                  <a:srgbClr val="ffffff"/>
                </a:solidFill>
              </a:uFill>
              <a:latin typeface="Arial"/>
            </a:endParaRPr>
          </a:p>
        </p:txBody>
      </p:sp>
      <p:sp>
        <p:nvSpPr>
          <p:cNvPr id="567" name="CustomShape 79"/>
          <p:cNvSpPr/>
          <p:nvPr/>
        </p:nvSpPr>
        <p:spPr>
          <a:xfrm>
            <a:off x="7915680" y="4440240"/>
            <a:ext cx="998640" cy="7297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400" spc="-1" strike="noStrike">
                <a:solidFill>
                  <a:srgbClr val="000000"/>
                </a:solidFill>
                <a:uFill>
                  <a:solidFill>
                    <a:srgbClr val="ffffff"/>
                  </a:solidFill>
                </a:uFill>
                <a:latin typeface="Montserrat"/>
              </a:rPr>
              <a:t>Puertos</a:t>
            </a:r>
            <a:endParaRPr b="0" lang="es-CO" sz="1400" spc="-1" strike="noStrike">
              <a:solidFill>
                <a:srgbClr val="000000"/>
              </a:solidFill>
              <a:uFill>
                <a:solidFill>
                  <a:srgbClr val="ffffff"/>
                </a:solidFill>
              </a:uFill>
              <a:latin typeface="Arial"/>
            </a:endParaRPr>
          </a:p>
          <a:p>
            <a:pPr algn="ctr">
              <a:lnSpc>
                <a:spcPct val="100000"/>
              </a:lnSpc>
            </a:pPr>
            <a:r>
              <a:rPr b="0" lang="es-CO" sz="1400" spc="-1" strike="noStrike">
                <a:solidFill>
                  <a:srgbClr val="000000"/>
                </a:solidFill>
                <a:uFill>
                  <a:solidFill>
                    <a:srgbClr val="ffffff"/>
                  </a:solidFill>
                </a:uFill>
                <a:latin typeface="Montserrat"/>
              </a:rPr>
              <a:t>del Caribe</a:t>
            </a:r>
            <a:endParaRPr b="0" lang="es-CO" sz="1400" spc="-1" strike="noStrike">
              <a:solidFill>
                <a:srgbClr val="000000"/>
              </a:solidFill>
              <a:uFill>
                <a:solidFill>
                  <a:srgbClr val="ffffff"/>
                </a:solidFill>
              </a:uFill>
              <a:latin typeface="Arial"/>
            </a:endParaRPr>
          </a:p>
        </p:txBody>
      </p:sp>
      <p:sp>
        <p:nvSpPr>
          <p:cNvPr id="568" name="CustomShape 80"/>
          <p:cNvSpPr/>
          <p:nvPr/>
        </p:nvSpPr>
        <p:spPr>
          <a:xfrm>
            <a:off x="8734680" y="4440240"/>
            <a:ext cx="1441440" cy="5166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s-CO" sz="1400" spc="-1" strike="noStrike">
                <a:solidFill>
                  <a:srgbClr val="000000"/>
                </a:solidFill>
                <a:uFill>
                  <a:solidFill>
                    <a:srgbClr val="ffffff"/>
                  </a:solidFill>
                </a:uFill>
                <a:latin typeface="Montserrat"/>
              </a:rPr>
              <a:t>Trámites</a:t>
            </a:r>
            <a:endParaRPr b="0" lang="es-CO" sz="1400" spc="-1" strike="noStrike">
              <a:solidFill>
                <a:srgbClr val="000000"/>
              </a:solidFill>
              <a:uFill>
                <a:solidFill>
                  <a:srgbClr val="ffffff"/>
                </a:solidFill>
              </a:uFill>
              <a:latin typeface="Arial"/>
            </a:endParaRPr>
          </a:p>
          <a:p>
            <a:pPr algn="ctr">
              <a:lnSpc>
                <a:spcPct val="100000"/>
              </a:lnSpc>
            </a:pPr>
            <a:r>
              <a:rPr b="0" lang="es-CO" sz="1400" spc="-1" strike="noStrike">
                <a:solidFill>
                  <a:srgbClr val="000000"/>
                </a:solidFill>
                <a:uFill>
                  <a:solidFill>
                    <a:srgbClr val="ffffff"/>
                  </a:solidFill>
                </a:uFill>
                <a:latin typeface="Montserrat"/>
              </a:rPr>
              <a:t>documentales</a:t>
            </a:r>
            <a:endParaRPr b="0" lang="es-CO" sz="1400" spc="-1" strike="noStrike">
              <a:solidFill>
                <a:srgbClr val="000000"/>
              </a:solidFill>
              <a:uFill>
                <a:solidFill>
                  <a:srgbClr val="ffffff"/>
                </a:solidFill>
              </a:uFill>
              <a:latin typeface="Arial"/>
            </a:endParaRPr>
          </a:p>
        </p:txBody>
      </p:sp>
      <p:sp>
        <p:nvSpPr>
          <p:cNvPr id="569" name="CustomShape 81"/>
          <p:cNvSpPr/>
          <p:nvPr/>
        </p:nvSpPr>
        <p:spPr>
          <a:xfrm>
            <a:off x="9905760" y="4440240"/>
            <a:ext cx="1431000" cy="5166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s-CO" sz="1400" spc="-1" strike="noStrike">
                <a:solidFill>
                  <a:srgbClr val="000000"/>
                </a:solidFill>
                <a:uFill>
                  <a:solidFill>
                    <a:srgbClr val="ffffff"/>
                  </a:solidFill>
                </a:uFill>
                <a:latin typeface="Montserrat"/>
              </a:rPr>
              <a:t>Cumplimiento</a:t>
            </a:r>
            <a:endParaRPr b="0" lang="es-CO" sz="1400" spc="-1" strike="noStrike">
              <a:solidFill>
                <a:srgbClr val="000000"/>
              </a:solidFill>
              <a:uFill>
                <a:solidFill>
                  <a:srgbClr val="ffffff"/>
                </a:solidFill>
              </a:uFill>
              <a:latin typeface="Arial"/>
            </a:endParaRPr>
          </a:p>
          <a:p>
            <a:pPr algn="ctr">
              <a:lnSpc>
                <a:spcPct val="100000"/>
              </a:lnSpc>
            </a:pPr>
            <a:r>
              <a:rPr b="0" lang="es-CO" sz="1400" spc="-1" strike="noStrike">
                <a:solidFill>
                  <a:srgbClr val="000000"/>
                </a:solidFill>
                <a:uFill>
                  <a:solidFill>
                    <a:srgbClr val="ffffff"/>
                  </a:solidFill>
                </a:uFill>
                <a:latin typeface="Montserrat"/>
              </a:rPr>
              <a:t>fronterizo</a:t>
            </a:r>
            <a:endParaRPr b="0" lang="es-CO" sz="1400" spc="-1" strike="noStrike">
              <a:solidFill>
                <a:srgbClr val="000000"/>
              </a:solidFill>
              <a:uFill>
                <a:solidFill>
                  <a:srgbClr val="ffffff"/>
                </a:solidFill>
              </a:uFill>
              <a:latin typeface="Arial"/>
            </a:endParaRPr>
          </a:p>
        </p:txBody>
      </p:sp>
      <p:sp>
        <p:nvSpPr>
          <p:cNvPr id="570" name="CustomShape 82"/>
          <p:cNvSpPr/>
          <p:nvPr/>
        </p:nvSpPr>
        <p:spPr>
          <a:xfrm>
            <a:off x="5735160" y="5075280"/>
            <a:ext cx="139428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CO" sz="1400" spc="-1" strike="noStrike">
                <a:solidFill>
                  <a:srgbClr val="000000"/>
                </a:solidFill>
                <a:uFill>
                  <a:solidFill>
                    <a:srgbClr val="ffffff"/>
                  </a:solidFill>
                </a:uFill>
                <a:latin typeface="Montserrat"/>
              </a:rPr>
              <a:t>Estado actual</a:t>
            </a:r>
            <a:endParaRPr b="0" lang="es-CO" sz="1400" spc="-1" strike="noStrike">
              <a:solidFill>
                <a:srgbClr val="000000"/>
              </a:solidFill>
              <a:uFill>
                <a:solidFill>
                  <a:srgbClr val="ffffff"/>
                </a:solidFill>
              </a:uFill>
              <a:latin typeface="Arial"/>
            </a:endParaRPr>
          </a:p>
        </p:txBody>
      </p:sp>
      <p:sp>
        <p:nvSpPr>
          <p:cNvPr id="571" name="CustomShape 83"/>
          <p:cNvSpPr/>
          <p:nvPr/>
        </p:nvSpPr>
        <p:spPr>
          <a:xfrm>
            <a:off x="5703120" y="5321520"/>
            <a:ext cx="265932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CO" sz="1400" spc="-1" strike="noStrike">
                <a:solidFill>
                  <a:srgbClr val="000000"/>
                </a:solidFill>
                <a:uFill>
                  <a:solidFill>
                    <a:srgbClr val="ffffff"/>
                  </a:solidFill>
                </a:uFill>
                <a:latin typeface="Montserrat"/>
              </a:rPr>
              <a:t>4G y facilitación del COMEX</a:t>
            </a:r>
            <a:endParaRPr b="0" lang="es-CO" sz="1400" spc="-1" strike="noStrike">
              <a:solidFill>
                <a:srgbClr val="000000"/>
              </a:solidFill>
              <a:uFill>
                <a:solidFill>
                  <a:srgbClr val="ffffff"/>
                </a:solidFill>
              </a:uFill>
              <a:latin typeface="Arial"/>
            </a:endParaRPr>
          </a:p>
        </p:txBody>
      </p:sp>
      <p:sp>
        <p:nvSpPr>
          <p:cNvPr id="572" name="CustomShape 84"/>
          <p:cNvSpPr/>
          <p:nvPr/>
        </p:nvSpPr>
        <p:spPr>
          <a:xfrm>
            <a:off x="8438400" y="5075280"/>
            <a:ext cx="298836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CO" sz="1400" spc="-1" strike="noStrike">
                <a:solidFill>
                  <a:srgbClr val="000000"/>
                </a:solidFill>
                <a:uFill>
                  <a:solidFill>
                    <a:srgbClr val="ffffff"/>
                  </a:solidFill>
                </a:uFill>
                <a:latin typeface="Montserrat"/>
              </a:rPr>
              <a:t>Fluvial y facilitación del COMEX</a:t>
            </a:r>
            <a:endParaRPr b="0" lang="es-CO" sz="1400" spc="-1" strike="noStrike">
              <a:solidFill>
                <a:srgbClr val="000000"/>
              </a:solidFill>
              <a:uFill>
                <a:solidFill>
                  <a:srgbClr val="ffffff"/>
                </a:solidFill>
              </a:uFill>
              <a:latin typeface="Arial"/>
            </a:endParaRPr>
          </a:p>
        </p:txBody>
      </p:sp>
      <p:sp>
        <p:nvSpPr>
          <p:cNvPr id="573" name="CustomShape 85"/>
          <p:cNvSpPr/>
          <p:nvPr/>
        </p:nvSpPr>
        <p:spPr>
          <a:xfrm>
            <a:off x="8423280" y="5321520"/>
            <a:ext cx="297000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s-CO" sz="1400" spc="-1" strike="noStrike">
                <a:solidFill>
                  <a:srgbClr val="000000"/>
                </a:solidFill>
                <a:uFill>
                  <a:solidFill>
                    <a:srgbClr val="ffffff"/>
                  </a:solidFill>
                </a:uFill>
                <a:latin typeface="Montserrat"/>
              </a:rPr>
              <a:t>Férreo y facilitación del COMEX</a:t>
            </a:r>
            <a:endParaRPr b="0" lang="es-CO" sz="1400" spc="-1" strike="noStrike">
              <a:solidFill>
                <a:srgbClr val="000000"/>
              </a:solidFill>
              <a:uFill>
                <a:solidFill>
                  <a:srgbClr val="ffffff"/>
                </a:solidFill>
              </a:uFill>
              <a:latin typeface="Arial"/>
            </a:endParaRPr>
          </a:p>
        </p:txBody>
      </p:sp>
      <p:sp>
        <p:nvSpPr>
          <p:cNvPr id="574" name="CustomShape 86"/>
          <p:cNvSpPr/>
          <p:nvPr/>
        </p:nvSpPr>
        <p:spPr>
          <a:xfrm>
            <a:off x="5532480" y="5233320"/>
            <a:ext cx="234720" cy="360"/>
          </a:xfrm>
          <a:custGeom>
            <a:avLst/>
            <a:gdLst/>
            <a:ahLst/>
            <a:rect l="l" t="t" r="r" b="b"/>
            <a:pathLst>
              <a:path w="243840" h="0">
                <a:moveTo>
                  <a:pt x="0" y="0"/>
                </a:moveTo>
                <a:lnTo>
                  <a:pt x="243840" y="0"/>
                </a:lnTo>
              </a:path>
            </a:pathLst>
          </a:custGeom>
          <a:noFill/>
          <a:ln w="28800">
            <a:solidFill>
              <a:srgbClr val="c00000"/>
            </a:solidFill>
            <a:round/>
          </a:ln>
        </p:spPr>
        <p:style>
          <a:lnRef idx="0"/>
          <a:fillRef idx="0"/>
          <a:effectRef idx="0"/>
          <a:fontRef idx="minor"/>
        </p:style>
      </p:sp>
      <p:sp>
        <p:nvSpPr>
          <p:cNvPr id="575" name="CustomShape 87"/>
          <p:cNvSpPr/>
          <p:nvPr/>
        </p:nvSpPr>
        <p:spPr>
          <a:xfrm>
            <a:off x="5618520" y="5200560"/>
            <a:ext cx="61560" cy="63720"/>
          </a:xfrm>
          <a:custGeom>
            <a:avLst/>
            <a:gdLst/>
            <a:ahLst/>
            <a:rect l="l" t="t" r="r" b="b"/>
            <a:pathLst>
              <a:path w="64134" h="64135">
                <a:moveTo>
                  <a:pt x="32004" y="0"/>
                </a:moveTo>
                <a:lnTo>
                  <a:pt x="19556" y="2518"/>
                </a:lnTo>
                <a:lnTo>
                  <a:pt x="9382" y="9382"/>
                </a:lnTo>
                <a:lnTo>
                  <a:pt x="2518" y="19556"/>
                </a:lnTo>
                <a:lnTo>
                  <a:pt x="0" y="32004"/>
                </a:lnTo>
                <a:lnTo>
                  <a:pt x="2518" y="44451"/>
                </a:lnTo>
                <a:lnTo>
                  <a:pt x="9382" y="54625"/>
                </a:lnTo>
                <a:lnTo>
                  <a:pt x="19556" y="61489"/>
                </a:lnTo>
                <a:lnTo>
                  <a:pt x="32004" y="64007"/>
                </a:lnTo>
                <a:lnTo>
                  <a:pt x="44451" y="61489"/>
                </a:lnTo>
                <a:lnTo>
                  <a:pt x="54625" y="54625"/>
                </a:lnTo>
                <a:lnTo>
                  <a:pt x="61489" y="44451"/>
                </a:lnTo>
                <a:lnTo>
                  <a:pt x="64008" y="32004"/>
                </a:lnTo>
                <a:lnTo>
                  <a:pt x="61489" y="19556"/>
                </a:lnTo>
                <a:lnTo>
                  <a:pt x="54625" y="9382"/>
                </a:lnTo>
                <a:lnTo>
                  <a:pt x="44451" y="2518"/>
                </a:lnTo>
                <a:lnTo>
                  <a:pt x="32004" y="0"/>
                </a:lnTo>
                <a:close/>
              </a:path>
            </a:pathLst>
          </a:custGeom>
          <a:solidFill>
            <a:srgbClr val="790517"/>
          </a:solidFill>
          <a:ln>
            <a:noFill/>
          </a:ln>
        </p:spPr>
        <p:style>
          <a:lnRef idx="0"/>
          <a:fillRef idx="0"/>
          <a:effectRef idx="0"/>
          <a:fontRef idx="minor"/>
        </p:style>
      </p:sp>
      <p:sp>
        <p:nvSpPr>
          <p:cNvPr id="576" name="CustomShape 88"/>
          <p:cNvSpPr/>
          <p:nvPr/>
        </p:nvSpPr>
        <p:spPr>
          <a:xfrm>
            <a:off x="5618520" y="5200560"/>
            <a:ext cx="61560" cy="63720"/>
          </a:xfrm>
          <a:custGeom>
            <a:avLst/>
            <a:gdLst/>
            <a:ahLst/>
            <a:rect l="l" t="t" r="r" b="b"/>
            <a:pathLst>
              <a:path w="64134" h="64135">
                <a:moveTo>
                  <a:pt x="64008" y="32004"/>
                </a:moveTo>
                <a:lnTo>
                  <a:pt x="61489" y="44451"/>
                </a:lnTo>
                <a:lnTo>
                  <a:pt x="54625" y="54625"/>
                </a:lnTo>
                <a:lnTo>
                  <a:pt x="44451" y="61489"/>
                </a:lnTo>
                <a:lnTo>
                  <a:pt x="32004" y="64007"/>
                </a:lnTo>
                <a:lnTo>
                  <a:pt x="19556" y="61489"/>
                </a:lnTo>
                <a:lnTo>
                  <a:pt x="9382" y="54625"/>
                </a:lnTo>
                <a:lnTo>
                  <a:pt x="2518" y="44451"/>
                </a:lnTo>
                <a:lnTo>
                  <a:pt x="0" y="32004"/>
                </a:lnTo>
                <a:lnTo>
                  <a:pt x="2518" y="19556"/>
                </a:lnTo>
                <a:lnTo>
                  <a:pt x="9382" y="9382"/>
                </a:lnTo>
                <a:lnTo>
                  <a:pt x="19556" y="2518"/>
                </a:lnTo>
                <a:lnTo>
                  <a:pt x="32004" y="0"/>
                </a:lnTo>
                <a:lnTo>
                  <a:pt x="44451" y="2518"/>
                </a:lnTo>
                <a:lnTo>
                  <a:pt x="54625" y="9382"/>
                </a:lnTo>
                <a:lnTo>
                  <a:pt x="61489" y="19556"/>
                </a:lnTo>
                <a:lnTo>
                  <a:pt x="64008" y="32004"/>
                </a:lnTo>
                <a:close/>
              </a:path>
            </a:pathLst>
          </a:custGeom>
          <a:noFill/>
          <a:ln w="9000">
            <a:solidFill>
              <a:srgbClr val="c00000"/>
            </a:solidFill>
            <a:round/>
          </a:ln>
        </p:spPr>
        <p:style>
          <a:lnRef idx="0"/>
          <a:fillRef idx="0"/>
          <a:effectRef idx="0"/>
          <a:fontRef idx="minor"/>
        </p:style>
      </p:sp>
      <p:sp>
        <p:nvSpPr>
          <p:cNvPr id="577" name="CustomShape 89"/>
          <p:cNvSpPr/>
          <p:nvPr/>
        </p:nvSpPr>
        <p:spPr>
          <a:xfrm>
            <a:off x="8287920" y="5233320"/>
            <a:ext cx="234720" cy="360"/>
          </a:xfrm>
          <a:custGeom>
            <a:avLst/>
            <a:gdLst/>
            <a:ahLst/>
            <a:rect l="l" t="t" r="r" b="b"/>
            <a:pathLst>
              <a:path w="243840" h="0">
                <a:moveTo>
                  <a:pt x="0" y="0"/>
                </a:moveTo>
                <a:lnTo>
                  <a:pt x="243840" y="0"/>
                </a:lnTo>
              </a:path>
            </a:pathLst>
          </a:custGeom>
          <a:noFill/>
          <a:ln w="28800">
            <a:solidFill>
              <a:srgbClr val="6fac46"/>
            </a:solidFill>
            <a:round/>
          </a:ln>
        </p:spPr>
        <p:style>
          <a:lnRef idx="0"/>
          <a:fillRef idx="0"/>
          <a:effectRef idx="0"/>
          <a:fontRef idx="minor"/>
        </p:style>
      </p:sp>
      <p:sp>
        <p:nvSpPr>
          <p:cNvPr id="578" name="CustomShape 90"/>
          <p:cNvSpPr/>
          <p:nvPr/>
        </p:nvSpPr>
        <p:spPr>
          <a:xfrm>
            <a:off x="8373960" y="5200560"/>
            <a:ext cx="61560" cy="63720"/>
          </a:xfrm>
          <a:custGeom>
            <a:avLst/>
            <a:gdLst/>
            <a:ahLst/>
            <a:rect l="l" t="t" r="r" b="b"/>
            <a:pathLst>
              <a:path w="64134" h="64135">
                <a:moveTo>
                  <a:pt x="32003" y="0"/>
                </a:moveTo>
                <a:lnTo>
                  <a:pt x="19556" y="2518"/>
                </a:lnTo>
                <a:lnTo>
                  <a:pt x="9382" y="9382"/>
                </a:lnTo>
                <a:lnTo>
                  <a:pt x="2518" y="19556"/>
                </a:lnTo>
                <a:lnTo>
                  <a:pt x="0" y="32004"/>
                </a:lnTo>
                <a:lnTo>
                  <a:pt x="2518" y="44451"/>
                </a:lnTo>
                <a:lnTo>
                  <a:pt x="9382" y="54625"/>
                </a:lnTo>
                <a:lnTo>
                  <a:pt x="19556" y="61489"/>
                </a:lnTo>
                <a:lnTo>
                  <a:pt x="32003" y="64007"/>
                </a:lnTo>
                <a:lnTo>
                  <a:pt x="44451" y="61489"/>
                </a:lnTo>
                <a:lnTo>
                  <a:pt x="54625" y="54625"/>
                </a:lnTo>
                <a:lnTo>
                  <a:pt x="61489" y="44451"/>
                </a:lnTo>
                <a:lnTo>
                  <a:pt x="64008" y="32004"/>
                </a:lnTo>
                <a:lnTo>
                  <a:pt x="61489" y="19556"/>
                </a:lnTo>
                <a:lnTo>
                  <a:pt x="54625" y="9382"/>
                </a:lnTo>
                <a:lnTo>
                  <a:pt x="44451" y="2518"/>
                </a:lnTo>
                <a:lnTo>
                  <a:pt x="32003" y="0"/>
                </a:lnTo>
                <a:close/>
              </a:path>
            </a:pathLst>
          </a:custGeom>
          <a:solidFill>
            <a:srgbClr val="538235"/>
          </a:solidFill>
          <a:ln>
            <a:noFill/>
          </a:ln>
        </p:spPr>
        <p:style>
          <a:lnRef idx="0"/>
          <a:fillRef idx="0"/>
          <a:effectRef idx="0"/>
          <a:fontRef idx="minor"/>
        </p:style>
      </p:sp>
      <p:sp>
        <p:nvSpPr>
          <p:cNvPr id="579" name="CustomShape 91"/>
          <p:cNvSpPr/>
          <p:nvPr/>
        </p:nvSpPr>
        <p:spPr>
          <a:xfrm>
            <a:off x="8373960" y="5200560"/>
            <a:ext cx="61560" cy="63720"/>
          </a:xfrm>
          <a:custGeom>
            <a:avLst/>
            <a:gdLst/>
            <a:ahLst/>
            <a:rect l="l" t="t" r="r" b="b"/>
            <a:pathLst>
              <a:path w="64134" h="64135">
                <a:moveTo>
                  <a:pt x="64008" y="32004"/>
                </a:moveTo>
                <a:lnTo>
                  <a:pt x="61489" y="44451"/>
                </a:lnTo>
                <a:lnTo>
                  <a:pt x="54625" y="54625"/>
                </a:lnTo>
                <a:lnTo>
                  <a:pt x="44451" y="61489"/>
                </a:lnTo>
                <a:lnTo>
                  <a:pt x="32003" y="64007"/>
                </a:lnTo>
                <a:lnTo>
                  <a:pt x="19556" y="61489"/>
                </a:lnTo>
                <a:lnTo>
                  <a:pt x="9382" y="54625"/>
                </a:lnTo>
                <a:lnTo>
                  <a:pt x="2518" y="44451"/>
                </a:lnTo>
                <a:lnTo>
                  <a:pt x="0" y="32004"/>
                </a:lnTo>
                <a:lnTo>
                  <a:pt x="2518" y="19556"/>
                </a:lnTo>
                <a:lnTo>
                  <a:pt x="9382" y="9382"/>
                </a:lnTo>
                <a:lnTo>
                  <a:pt x="19556" y="2518"/>
                </a:lnTo>
                <a:lnTo>
                  <a:pt x="32003" y="0"/>
                </a:lnTo>
                <a:lnTo>
                  <a:pt x="44451" y="2518"/>
                </a:lnTo>
                <a:lnTo>
                  <a:pt x="54625" y="9382"/>
                </a:lnTo>
                <a:lnTo>
                  <a:pt x="61489" y="19556"/>
                </a:lnTo>
                <a:lnTo>
                  <a:pt x="64008" y="32004"/>
                </a:lnTo>
                <a:close/>
              </a:path>
            </a:pathLst>
          </a:custGeom>
          <a:noFill/>
          <a:ln w="9000">
            <a:solidFill>
              <a:srgbClr val="6fac46"/>
            </a:solidFill>
            <a:round/>
          </a:ln>
        </p:spPr>
        <p:style>
          <a:lnRef idx="0"/>
          <a:fillRef idx="0"/>
          <a:effectRef idx="0"/>
          <a:fontRef idx="minor"/>
        </p:style>
      </p:sp>
      <p:sp>
        <p:nvSpPr>
          <p:cNvPr id="580" name="CustomShape 92"/>
          <p:cNvSpPr/>
          <p:nvPr/>
        </p:nvSpPr>
        <p:spPr>
          <a:xfrm>
            <a:off x="5532480" y="5464800"/>
            <a:ext cx="234720" cy="360"/>
          </a:xfrm>
          <a:custGeom>
            <a:avLst/>
            <a:gdLst/>
            <a:ahLst/>
            <a:rect l="l" t="t" r="r" b="b"/>
            <a:pathLst>
              <a:path w="243840" h="0">
                <a:moveTo>
                  <a:pt x="0" y="0"/>
                </a:moveTo>
                <a:lnTo>
                  <a:pt x="243840" y="0"/>
                </a:lnTo>
              </a:path>
            </a:pathLst>
          </a:custGeom>
          <a:noFill/>
          <a:ln w="28800">
            <a:solidFill>
              <a:srgbClr val="a4a4a4"/>
            </a:solidFill>
            <a:round/>
          </a:ln>
        </p:spPr>
        <p:style>
          <a:lnRef idx="0"/>
          <a:fillRef idx="0"/>
          <a:effectRef idx="0"/>
          <a:fontRef idx="minor"/>
        </p:style>
      </p:sp>
      <p:sp>
        <p:nvSpPr>
          <p:cNvPr id="581" name="CustomShape 93"/>
          <p:cNvSpPr/>
          <p:nvPr/>
        </p:nvSpPr>
        <p:spPr>
          <a:xfrm>
            <a:off x="5618520" y="5432040"/>
            <a:ext cx="61560" cy="63720"/>
          </a:xfrm>
          <a:custGeom>
            <a:avLst/>
            <a:gdLst/>
            <a:ahLst/>
            <a:rect l="l" t="t" r="r" b="b"/>
            <a:pathLst>
              <a:path w="64134" h="64135">
                <a:moveTo>
                  <a:pt x="32004" y="0"/>
                </a:moveTo>
                <a:lnTo>
                  <a:pt x="19556" y="2518"/>
                </a:lnTo>
                <a:lnTo>
                  <a:pt x="9382" y="9382"/>
                </a:lnTo>
                <a:lnTo>
                  <a:pt x="2518" y="19556"/>
                </a:lnTo>
                <a:lnTo>
                  <a:pt x="0" y="32003"/>
                </a:lnTo>
                <a:lnTo>
                  <a:pt x="2518" y="44451"/>
                </a:lnTo>
                <a:lnTo>
                  <a:pt x="9382" y="54625"/>
                </a:lnTo>
                <a:lnTo>
                  <a:pt x="19556" y="61489"/>
                </a:lnTo>
                <a:lnTo>
                  <a:pt x="32004" y="64007"/>
                </a:lnTo>
                <a:lnTo>
                  <a:pt x="44451" y="61489"/>
                </a:lnTo>
                <a:lnTo>
                  <a:pt x="54625" y="54625"/>
                </a:lnTo>
                <a:lnTo>
                  <a:pt x="61489" y="44451"/>
                </a:lnTo>
                <a:lnTo>
                  <a:pt x="64008" y="32003"/>
                </a:lnTo>
                <a:lnTo>
                  <a:pt x="61489" y="19556"/>
                </a:lnTo>
                <a:lnTo>
                  <a:pt x="54625" y="9382"/>
                </a:lnTo>
                <a:lnTo>
                  <a:pt x="44451" y="2518"/>
                </a:lnTo>
                <a:lnTo>
                  <a:pt x="32004" y="0"/>
                </a:lnTo>
                <a:close/>
              </a:path>
            </a:pathLst>
          </a:custGeom>
          <a:solidFill>
            <a:srgbClr val="a4a4a4"/>
          </a:solidFill>
          <a:ln>
            <a:noFill/>
          </a:ln>
        </p:spPr>
        <p:style>
          <a:lnRef idx="0"/>
          <a:fillRef idx="0"/>
          <a:effectRef idx="0"/>
          <a:fontRef idx="minor"/>
        </p:style>
      </p:sp>
      <p:sp>
        <p:nvSpPr>
          <p:cNvPr id="582" name="CustomShape 94"/>
          <p:cNvSpPr/>
          <p:nvPr/>
        </p:nvSpPr>
        <p:spPr>
          <a:xfrm>
            <a:off x="5618520" y="5432040"/>
            <a:ext cx="61560" cy="63720"/>
          </a:xfrm>
          <a:custGeom>
            <a:avLst/>
            <a:gdLst/>
            <a:ahLst/>
            <a:rect l="l" t="t" r="r" b="b"/>
            <a:pathLst>
              <a:path w="64134" h="64135">
                <a:moveTo>
                  <a:pt x="64008" y="32003"/>
                </a:moveTo>
                <a:lnTo>
                  <a:pt x="61489" y="44451"/>
                </a:lnTo>
                <a:lnTo>
                  <a:pt x="54625" y="54625"/>
                </a:lnTo>
                <a:lnTo>
                  <a:pt x="44451" y="61489"/>
                </a:lnTo>
                <a:lnTo>
                  <a:pt x="32004" y="64007"/>
                </a:lnTo>
                <a:lnTo>
                  <a:pt x="19556" y="61489"/>
                </a:lnTo>
                <a:lnTo>
                  <a:pt x="9382" y="54625"/>
                </a:lnTo>
                <a:lnTo>
                  <a:pt x="2518" y="44451"/>
                </a:lnTo>
                <a:lnTo>
                  <a:pt x="0" y="32003"/>
                </a:lnTo>
                <a:lnTo>
                  <a:pt x="2518" y="19556"/>
                </a:lnTo>
                <a:lnTo>
                  <a:pt x="9382" y="9382"/>
                </a:lnTo>
                <a:lnTo>
                  <a:pt x="19556" y="2518"/>
                </a:lnTo>
                <a:lnTo>
                  <a:pt x="32004" y="0"/>
                </a:lnTo>
                <a:lnTo>
                  <a:pt x="44451" y="2518"/>
                </a:lnTo>
                <a:lnTo>
                  <a:pt x="54625" y="9382"/>
                </a:lnTo>
                <a:lnTo>
                  <a:pt x="61489" y="19556"/>
                </a:lnTo>
                <a:lnTo>
                  <a:pt x="64008" y="32003"/>
                </a:lnTo>
                <a:close/>
              </a:path>
            </a:pathLst>
          </a:custGeom>
          <a:noFill/>
          <a:ln w="9000">
            <a:solidFill>
              <a:srgbClr val="a4a4a4"/>
            </a:solidFill>
            <a:round/>
          </a:ln>
        </p:spPr>
        <p:style>
          <a:lnRef idx="0"/>
          <a:fillRef idx="0"/>
          <a:effectRef idx="0"/>
          <a:fontRef idx="minor"/>
        </p:style>
      </p:sp>
      <p:sp>
        <p:nvSpPr>
          <p:cNvPr id="583" name="CustomShape 95"/>
          <p:cNvSpPr/>
          <p:nvPr/>
        </p:nvSpPr>
        <p:spPr>
          <a:xfrm>
            <a:off x="8287920" y="5464800"/>
            <a:ext cx="234720" cy="360"/>
          </a:xfrm>
          <a:custGeom>
            <a:avLst/>
            <a:gdLst/>
            <a:ahLst/>
            <a:rect l="l" t="t" r="r" b="b"/>
            <a:pathLst>
              <a:path w="243840" h="0">
                <a:moveTo>
                  <a:pt x="0" y="0"/>
                </a:moveTo>
                <a:lnTo>
                  <a:pt x="243840" y="0"/>
                </a:lnTo>
              </a:path>
            </a:pathLst>
          </a:custGeom>
          <a:noFill/>
          <a:ln w="28800">
            <a:solidFill>
              <a:srgbClr val="ffc000"/>
            </a:solidFill>
            <a:round/>
          </a:ln>
        </p:spPr>
        <p:style>
          <a:lnRef idx="0"/>
          <a:fillRef idx="0"/>
          <a:effectRef idx="0"/>
          <a:fontRef idx="minor"/>
        </p:style>
      </p:sp>
      <p:sp>
        <p:nvSpPr>
          <p:cNvPr id="584" name="CustomShape 96"/>
          <p:cNvSpPr/>
          <p:nvPr/>
        </p:nvSpPr>
        <p:spPr>
          <a:xfrm>
            <a:off x="8373960" y="5432040"/>
            <a:ext cx="61560" cy="63720"/>
          </a:xfrm>
          <a:custGeom>
            <a:avLst/>
            <a:gdLst/>
            <a:ahLst/>
            <a:rect l="l" t="t" r="r" b="b"/>
            <a:pathLst>
              <a:path w="64134" h="64135">
                <a:moveTo>
                  <a:pt x="32003" y="0"/>
                </a:moveTo>
                <a:lnTo>
                  <a:pt x="19556" y="2518"/>
                </a:lnTo>
                <a:lnTo>
                  <a:pt x="9382" y="9382"/>
                </a:lnTo>
                <a:lnTo>
                  <a:pt x="2518" y="19556"/>
                </a:lnTo>
                <a:lnTo>
                  <a:pt x="0" y="32003"/>
                </a:lnTo>
                <a:lnTo>
                  <a:pt x="2518" y="44451"/>
                </a:lnTo>
                <a:lnTo>
                  <a:pt x="9382" y="54625"/>
                </a:lnTo>
                <a:lnTo>
                  <a:pt x="19556" y="61489"/>
                </a:lnTo>
                <a:lnTo>
                  <a:pt x="32003" y="64007"/>
                </a:lnTo>
                <a:lnTo>
                  <a:pt x="44451" y="61489"/>
                </a:lnTo>
                <a:lnTo>
                  <a:pt x="54625" y="54625"/>
                </a:lnTo>
                <a:lnTo>
                  <a:pt x="61489" y="44451"/>
                </a:lnTo>
                <a:lnTo>
                  <a:pt x="64008" y="32003"/>
                </a:lnTo>
                <a:lnTo>
                  <a:pt x="61489" y="19556"/>
                </a:lnTo>
                <a:lnTo>
                  <a:pt x="54625" y="9382"/>
                </a:lnTo>
                <a:lnTo>
                  <a:pt x="44451" y="2518"/>
                </a:lnTo>
                <a:lnTo>
                  <a:pt x="32003" y="0"/>
                </a:lnTo>
                <a:close/>
              </a:path>
            </a:pathLst>
          </a:custGeom>
          <a:solidFill>
            <a:srgbClr val="ffc000"/>
          </a:solidFill>
          <a:ln>
            <a:noFill/>
          </a:ln>
        </p:spPr>
        <p:style>
          <a:lnRef idx="0"/>
          <a:fillRef idx="0"/>
          <a:effectRef idx="0"/>
          <a:fontRef idx="minor"/>
        </p:style>
      </p:sp>
      <p:sp>
        <p:nvSpPr>
          <p:cNvPr id="585" name="CustomShape 97"/>
          <p:cNvSpPr/>
          <p:nvPr/>
        </p:nvSpPr>
        <p:spPr>
          <a:xfrm>
            <a:off x="8373960" y="5432040"/>
            <a:ext cx="61560" cy="63720"/>
          </a:xfrm>
          <a:custGeom>
            <a:avLst/>
            <a:gdLst/>
            <a:ahLst/>
            <a:rect l="l" t="t" r="r" b="b"/>
            <a:pathLst>
              <a:path w="64134" h="64135">
                <a:moveTo>
                  <a:pt x="64008" y="32003"/>
                </a:moveTo>
                <a:lnTo>
                  <a:pt x="61489" y="44451"/>
                </a:lnTo>
                <a:lnTo>
                  <a:pt x="54625" y="54625"/>
                </a:lnTo>
                <a:lnTo>
                  <a:pt x="44451" y="61489"/>
                </a:lnTo>
                <a:lnTo>
                  <a:pt x="32003" y="64007"/>
                </a:lnTo>
                <a:lnTo>
                  <a:pt x="19556" y="61489"/>
                </a:lnTo>
                <a:lnTo>
                  <a:pt x="9382" y="54625"/>
                </a:lnTo>
                <a:lnTo>
                  <a:pt x="2518" y="44451"/>
                </a:lnTo>
                <a:lnTo>
                  <a:pt x="0" y="32003"/>
                </a:lnTo>
                <a:lnTo>
                  <a:pt x="2518" y="19556"/>
                </a:lnTo>
                <a:lnTo>
                  <a:pt x="9382" y="9382"/>
                </a:lnTo>
                <a:lnTo>
                  <a:pt x="19556" y="2518"/>
                </a:lnTo>
                <a:lnTo>
                  <a:pt x="32003" y="0"/>
                </a:lnTo>
                <a:lnTo>
                  <a:pt x="44451" y="2518"/>
                </a:lnTo>
                <a:lnTo>
                  <a:pt x="54625" y="9382"/>
                </a:lnTo>
                <a:lnTo>
                  <a:pt x="61489" y="19556"/>
                </a:lnTo>
                <a:lnTo>
                  <a:pt x="64008" y="32003"/>
                </a:lnTo>
                <a:close/>
              </a:path>
            </a:pathLst>
          </a:custGeom>
          <a:noFill/>
          <a:ln w="9000">
            <a:solidFill>
              <a:srgbClr val="ffc000"/>
            </a:solidFill>
            <a:round/>
          </a:ln>
        </p:spPr>
        <p:style>
          <a:lnRef idx="0"/>
          <a:fillRef idx="0"/>
          <a:effectRef idx="0"/>
          <a:fontRef idx="minor"/>
        </p:style>
      </p:sp>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transition spd="med">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La inversión en ACTI es muy baja</a:t>
            </a:r>
            <a:endParaRPr b="0" lang="es-CO" sz="3600" spc="-1" strike="noStrike">
              <a:solidFill>
                <a:srgbClr val="000000"/>
              </a:solidFill>
              <a:uFill>
                <a:solidFill>
                  <a:srgbClr val="ffffff"/>
                </a:solidFill>
              </a:uFill>
              <a:latin typeface="Montserrat"/>
            </a:endParaRPr>
          </a:p>
        </p:txBody>
      </p:sp>
      <p:sp>
        <p:nvSpPr>
          <p:cNvPr id="587"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Entre 2002 y 2017, la inversión privada en ACTI creció casi 4 veces.</a:t>
            </a:r>
            <a:endParaRPr b="0" lang="es-CO" sz="2000" spc="-1" strike="noStrike">
              <a:solidFill>
                <a:srgbClr val="000000"/>
              </a:solidFill>
              <a:uFill>
                <a:solidFill>
                  <a:srgbClr val="ffffff"/>
                </a:solidFill>
              </a:uFill>
              <a:latin typeface="Montserrat"/>
            </a:endParaRPr>
          </a:p>
          <a:p>
            <a:pPr>
              <a:lnSpc>
                <a:spcPct val="100000"/>
              </a:lnSpc>
              <a:spcBef>
                <a:spcPts val="1001"/>
              </a:spcBef>
            </a:pPr>
            <a:endParaRPr b="0" lang="es-CO" sz="2000" spc="-1" strike="noStrike">
              <a:solidFill>
                <a:srgbClr val="000000"/>
              </a:solidFill>
              <a:uFill>
                <a:solidFill>
                  <a:srgbClr val="ffffff"/>
                </a:solidFill>
              </a:uFill>
              <a:latin typeface="Montserrat"/>
            </a:endParaRPr>
          </a:p>
        </p:txBody>
      </p:sp>
      <p:sp>
        <p:nvSpPr>
          <p:cNvPr id="588"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OCyT, 2018.</a:t>
            </a:r>
            <a:endParaRPr b="0" lang="es-CO" sz="900" spc="-1" strike="noStrike">
              <a:solidFill>
                <a:srgbClr val="000000"/>
              </a:solidFill>
              <a:uFill>
                <a:solidFill>
                  <a:srgbClr val="ffffff"/>
                </a:solidFill>
              </a:uFill>
              <a:latin typeface="Montserrat"/>
            </a:endParaRPr>
          </a:p>
          <a:p>
            <a:pPr algn="r">
              <a:lnSpc>
                <a:spcPct val="100000"/>
              </a:lnSpc>
            </a:pPr>
            <a:endParaRPr b="0" lang="es-CO" sz="900" spc="-1" strike="noStrike">
              <a:solidFill>
                <a:srgbClr val="000000"/>
              </a:solidFill>
              <a:uFill>
                <a:solidFill>
                  <a:srgbClr val="ffffff"/>
                </a:solidFill>
              </a:uFill>
              <a:latin typeface="Montserrat"/>
            </a:endParaRPr>
          </a:p>
        </p:txBody>
      </p:sp>
      <p:graphicFrame>
        <p:nvGraphicFramePr>
          <p:cNvPr id="589" name="Chart 3"/>
          <p:cNvGraphicFramePr/>
          <p:nvPr/>
        </p:nvGraphicFramePr>
        <p:xfrm>
          <a:off x="381960" y="1077120"/>
          <a:ext cx="11381760" cy="4592880"/>
        </p:xfrm>
        <a:graphic>
          <a:graphicData uri="http://schemas.openxmlformats.org/drawingml/2006/chart">
            <c:chart xmlns:c="http://schemas.openxmlformats.org/drawingml/2006/chart" xmlns:r="http://schemas.openxmlformats.org/officeDocument/2006/relationships" r:id="rId1"/>
          </a:graphicData>
        </a:graphic>
      </p:graphicFrame>
      <p:sp>
        <p:nvSpPr>
          <p:cNvPr id="590" name="CustomShape 4"/>
          <p:cNvSpPr/>
          <p:nvPr/>
        </p:nvSpPr>
        <p:spPr>
          <a:xfrm>
            <a:off x="5415120" y="2737440"/>
            <a:ext cx="2396880" cy="335520"/>
          </a:xfrm>
          <a:prstGeom prst="homePlate">
            <a:avLst>
              <a:gd name="adj" fmla="val 5000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s-CO" sz="1600" spc="-1" strike="noStrike">
                <a:solidFill>
                  <a:srgbClr val="ffffff"/>
                </a:solidFill>
                <a:uFill>
                  <a:solidFill>
                    <a:srgbClr val="ffffff"/>
                  </a:solidFill>
                </a:uFill>
                <a:latin typeface="Montserrat"/>
              </a:rPr>
              <a:t>Creación FCTeI-SGR</a:t>
            </a:r>
            <a:endParaRPr b="0" lang="es-CO" sz="1600" spc="-1" strike="noStrike">
              <a:solidFill>
                <a:srgbClr val="000000"/>
              </a:solidFill>
              <a:uFill>
                <a:solidFill>
                  <a:srgbClr val="ffffff"/>
                </a:solidFill>
              </a:uFill>
              <a:latin typeface="Arial"/>
            </a:endParaRPr>
          </a:p>
        </p:txBody>
      </p:sp>
      <p:sp>
        <p:nvSpPr>
          <p:cNvPr id="591" name="CustomShape 5"/>
          <p:cNvSpPr/>
          <p:nvPr/>
        </p:nvSpPr>
        <p:spPr>
          <a:xfrm>
            <a:off x="4121280" y="2357280"/>
            <a:ext cx="4774680" cy="290520"/>
          </a:xfrm>
          <a:prstGeom prst="homePlate">
            <a:avLst>
              <a:gd name="adj" fmla="val 5000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s-CO" sz="1800" spc="-1" strike="noStrike">
                <a:solidFill>
                  <a:srgbClr val="ffffff"/>
                </a:solidFill>
                <a:uFill>
                  <a:solidFill>
                    <a:srgbClr val="ffffff"/>
                  </a:solidFill>
                </a:uFill>
                <a:latin typeface="Montserrat"/>
              </a:rPr>
              <a:t>Fortalecimiento Beneficios Tributarios</a:t>
            </a:r>
            <a:endParaRPr b="0" lang="es-CO" sz="1800" spc="-1" strike="noStrike">
              <a:solidFill>
                <a:srgbClr val="000000"/>
              </a:solidFill>
              <a:uFill>
                <a:solidFill>
                  <a:srgbClr val="ffffff"/>
                </a:solidFill>
              </a:uFill>
              <a:latin typeface="Arial"/>
            </a:endParaRPr>
          </a:p>
        </p:txBody>
      </p:sp>
    </p:spTree>
  </p:cSld>
  <p:transition spd="med">
    <p:fad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TextShape 1"/>
          <p:cNvSpPr txBox="1"/>
          <p:nvPr/>
        </p:nvSpPr>
        <p:spPr>
          <a:xfrm>
            <a:off x="498240" y="636120"/>
            <a:ext cx="11125080" cy="1493280"/>
          </a:xfrm>
          <a:prstGeom prst="rect">
            <a:avLst/>
          </a:prstGeom>
          <a:noFill/>
          <a:ln>
            <a:noFill/>
          </a:ln>
        </p:spPr>
        <p:txBody>
          <a:bodyPr lIns="90000" rIns="90000" tIns="45000" bIns="45000" anchor="ctr">
            <a:normAutofit/>
          </a:bodyPr>
          <a:p>
            <a:pPr>
              <a:lnSpc>
                <a:spcPct val="100000"/>
              </a:lnSpc>
            </a:pPr>
            <a:r>
              <a:rPr b="1" lang="es-CO" sz="4400" spc="-1" strike="noStrike">
                <a:solidFill>
                  <a:srgbClr val="d13b3b"/>
                </a:solidFill>
                <a:uFill>
                  <a:solidFill>
                    <a:srgbClr val="ffffff"/>
                  </a:solidFill>
                </a:uFill>
                <a:latin typeface="Montserrat"/>
              </a:rPr>
              <a:t>Bases de una agenda pública por la legalidad, el emprendimiento y la equidad</a:t>
            </a:r>
            <a:endParaRPr b="0" lang="es-CO" sz="4400" spc="-1" strike="noStrike">
              <a:solidFill>
                <a:srgbClr val="000000"/>
              </a:solidFill>
              <a:uFill>
                <a:solidFill>
                  <a:srgbClr val="ffffff"/>
                </a:solidFill>
              </a:uFill>
              <a:latin typeface="Montserrat"/>
            </a:endParaRPr>
          </a:p>
        </p:txBody>
      </p:sp>
      <p:sp>
        <p:nvSpPr>
          <p:cNvPr id="593" name="TextShape 2"/>
          <p:cNvSpPr txBox="1"/>
          <p:nvPr/>
        </p:nvSpPr>
        <p:spPr>
          <a:xfrm>
            <a:off x="477720" y="2230920"/>
            <a:ext cx="930960" cy="880920"/>
          </a:xfrm>
          <a:prstGeom prst="rect">
            <a:avLst/>
          </a:prstGeom>
          <a:noFill/>
          <a:ln>
            <a:noFill/>
          </a:ln>
        </p:spPr>
        <p:txBody>
          <a:bodyPr lIns="0" rIns="0" tIns="72000" bIns="0" anchor="ctr"/>
          <a:p>
            <a:pPr algn="ctr">
              <a:lnSpc>
                <a:spcPct val="100000"/>
              </a:lnSpc>
              <a:spcBef>
                <a:spcPts val="1001"/>
              </a:spcBef>
            </a:pPr>
            <a:r>
              <a:rPr b="1" lang="es-CO" sz="4400" spc="-1" strike="noStrike">
                <a:solidFill>
                  <a:srgbClr val="ffffff"/>
                </a:solidFill>
                <a:uFill>
                  <a:solidFill>
                    <a:srgbClr val="ffffff"/>
                  </a:solidFill>
                </a:uFill>
                <a:latin typeface="Montserrat"/>
              </a:rPr>
              <a:t>3</a:t>
            </a:r>
            <a:endParaRPr b="0" lang="es-CO" sz="4400" spc="-1" strike="noStrike">
              <a:solidFill>
                <a:srgbClr val="000000"/>
              </a:solidFill>
              <a:uFill>
                <a:solidFill>
                  <a:srgbClr val="ffffff"/>
                </a:solidFill>
              </a:uFill>
              <a:latin typeface="Montserrat"/>
            </a:endParaRPr>
          </a:p>
        </p:txBody>
      </p:sp>
    </p:spTree>
  </p:cSld>
  <p:transition spd="med">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El PND seguirá la ecuación básica de gobierno</a:t>
            </a:r>
            <a:endParaRPr b="0" lang="es-CO" sz="3600" spc="-1" strike="noStrike">
              <a:solidFill>
                <a:srgbClr val="000000"/>
              </a:solidFill>
              <a:uFill>
                <a:solidFill>
                  <a:srgbClr val="ffffff"/>
                </a:solidFill>
              </a:uFill>
              <a:latin typeface="Montserrat"/>
            </a:endParaRPr>
          </a:p>
        </p:txBody>
      </p:sp>
      <p:sp>
        <p:nvSpPr>
          <p:cNvPr id="595"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El objetivo del PND es construir un marco de política que oriente y haga coherentes las intervenciones públicas que desplieguen las posibilidades de la legalidad y del emprendimiento para generar equidad y bienestar social</a:t>
            </a:r>
            <a:endParaRPr b="0" lang="es-CO" sz="2000" spc="-1" strike="noStrike">
              <a:solidFill>
                <a:srgbClr val="000000"/>
              </a:solidFill>
              <a:uFill>
                <a:solidFill>
                  <a:srgbClr val="ffffff"/>
                </a:solidFill>
              </a:uFill>
              <a:latin typeface="Montserrat"/>
            </a:endParaRPr>
          </a:p>
        </p:txBody>
      </p:sp>
      <p:sp>
        <p:nvSpPr>
          <p:cNvPr id="596" name="CustomShape 3"/>
          <p:cNvSpPr/>
          <p:nvPr/>
        </p:nvSpPr>
        <p:spPr>
          <a:xfrm>
            <a:off x="554760" y="2894400"/>
            <a:ext cx="3234600" cy="1068840"/>
          </a:xfrm>
          <a:prstGeom prst="roundRect">
            <a:avLst>
              <a:gd name="adj" fmla="val 16667"/>
            </a:avLst>
          </a:prstGeom>
          <a:solidFill>
            <a:schemeClr val="accent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3200" spc="-1" strike="noStrike">
                <a:solidFill>
                  <a:srgbClr val="ffffff"/>
                </a:solidFill>
                <a:uFill>
                  <a:solidFill>
                    <a:srgbClr val="ffffff"/>
                  </a:solidFill>
                </a:uFill>
                <a:latin typeface="Montserrat"/>
              </a:rPr>
              <a:t>LEGALIDAD</a:t>
            </a:r>
            <a:endParaRPr b="0" lang="es-CO" sz="3200" spc="-1" strike="noStrike">
              <a:solidFill>
                <a:srgbClr val="000000"/>
              </a:solidFill>
              <a:uFill>
                <a:solidFill>
                  <a:srgbClr val="ffffff"/>
                </a:solidFill>
              </a:uFill>
              <a:latin typeface="Arial"/>
            </a:endParaRPr>
          </a:p>
        </p:txBody>
      </p:sp>
      <p:sp>
        <p:nvSpPr>
          <p:cNvPr id="597" name="CustomShape 4"/>
          <p:cNvSpPr/>
          <p:nvPr/>
        </p:nvSpPr>
        <p:spPr>
          <a:xfrm>
            <a:off x="4091400" y="2894400"/>
            <a:ext cx="4543200" cy="1068840"/>
          </a:xfrm>
          <a:prstGeom prst="roundRect">
            <a:avLst>
              <a:gd name="adj" fmla="val 16667"/>
            </a:avLst>
          </a:prstGeom>
          <a:solidFill>
            <a:schemeClr val="accent3"/>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3200" spc="-1" strike="noStrike">
                <a:solidFill>
                  <a:srgbClr val="000000"/>
                </a:solidFill>
                <a:uFill>
                  <a:solidFill>
                    <a:srgbClr val="ffffff"/>
                  </a:solidFill>
                </a:uFill>
                <a:latin typeface="Montserrat"/>
              </a:rPr>
              <a:t>EMPRENDIMIENTO</a:t>
            </a:r>
            <a:endParaRPr b="0" lang="es-CO" sz="3200" spc="-1" strike="noStrike">
              <a:solidFill>
                <a:srgbClr val="000000"/>
              </a:solidFill>
              <a:uFill>
                <a:solidFill>
                  <a:srgbClr val="ffffff"/>
                </a:solidFill>
              </a:uFill>
              <a:latin typeface="Arial"/>
            </a:endParaRPr>
          </a:p>
        </p:txBody>
      </p:sp>
      <p:sp>
        <p:nvSpPr>
          <p:cNvPr id="598" name="CustomShape 5"/>
          <p:cNvSpPr/>
          <p:nvPr/>
        </p:nvSpPr>
        <p:spPr>
          <a:xfrm>
            <a:off x="8936640" y="2894400"/>
            <a:ext cx="2700000" cy="1068840"/>
          </a:xfrm>
          <a:prstGeom prst="roundRect">
            <a:avLst>
              <a:gd name="adj" fmla="val 16667"/>
            </a:avLst>
          </a:prstGeom>
          <a:solidFill>
            <a:schemeClr val="tx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3200" spc="-1" strike="noStrike">
                <a:solidFill>
                  <a:srgbClr val="ffffff"/>
                </a:solidFill>
                <a:uFill>
                  <a:solidFill>
                    <a:srgbClr val="ffffff"/>
                  </a:solidFill>
                </a:uFill>
                <a:latin typeface="Montserrat"/>
              </a:rPr>
              <a:t>EQUIDAD</a:t>
            </a:r>
            <a:endParaRPr b="0" lang="es-CO" sz="3200" spc="-1" strike="noStrike">
              <a:solidFill>
                <a:srgbClr val="000000"/>
              </a:solidFill>
              <a:uFill>
                <a:solidFill>
                  <a:srgbClr val="ffffff"/>
                </a:solidFill>
              </a:uFill>
              <a:latin typeface="Arial"/>
            </a:endParaRPr>
          </a:p>
        </p:txBody>
      </p:sp>
      <p:sp>
        <p:nvSpPr>
          <p:cNvPr id="599" name="CustomShape 6"/>
          <p:cNvSpPr/>
          <p:nvPr/>
        </p:nvSpPr>
        <p:spPr>
          <a:xfrm>
            <a:off x="3530880" y="3015360"/>
            <a:ext cx="804960" cy="867960"/>
          </a:xfrm>
          <a:prstGeom prst="mathPlus">
            <a:avLst>
              <a:gd name="adj1" fmla="val 23520"/>
            </a:avLst>
          </a:prstGeom>
          <a:solidFill>
            <a:schemeClr val="tx1">
              <a:lumMod val="75000"/>
              <a:lumOff val="25000"/>
            </a:schemeClr>
          </a:solidFill>
          <a:ln w="50760">
            <a:solidFill>
              <a:schemeClr val="bg2"/>
            </a:solidFill>
          </a:ln>
        </p:spPr>
        <p:style>
          <a:lnRef idx="1">
            <a:schemeClr val="accent1"/>
          </a:lnRef>
          <a:fillRef idx="3">
            <a:schemeClr val="accent1"/>
          </a:fillRef>
          <a:effectRef idx="2">
            <a:schemeClr val="accent1"/>
          </a:effectRef>
          <a:fontRef idx="minor"/>
        </p:style>
      </p:sp>
      <p:sp>
        <p:nvSpPr>
          <p:cNvPr id="600" name="CustomShape 7"/>
          <p:cNvSpPr/>
          <p:nvPr/>
        </p:nvSpPr>
        <p:spPr>
          <a:xfrm>
            <a:off x="8421120" y="2984760"/>
            <a:ext cx="712080" cy="929520"/>
          </a:xfrm>
          <a:prstGeom prst="mathEqual">
            <a:avLst>
              <a:gd name="adj1" fmla="val 23520"/>
              <a:gd name="adj2" fmla="val 11760"/>
            </a:avLst>
          </a:prstGeom>
          <a:solidFill>
            <a:schemeClr val="tx1">
              <a:lumMod val="75000"/>
              <a:lumOff val="25000"/>
            </a:schemeClr>
          </a:solidFill>
          <a:ln w="50760">
            <a:solidFill>
              <a:schemeClr val="bg2"/>
            </a:solidFill>
          </a:ln>
        </p:spPr>
        <p:style>
          <a:lnRef idx="1">
            <a:schemeClr val="accent1"/>
          </a:lnRef>
          <a:fillRef idx="3">
            <a:schemeClr val="accent1"/>
          </a:fillRef>
          <a:effectRef idx="2">
            <a:schemeClr val="accent1"/>
          </a:effectRef>
          <a:fontRef idx="minor"/>
        </p:style>
      </p:sp>
    </p:spTree>
  </p:cSld>
  <p:transition spd="med">
    <p:fad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La agenda de política pública a futuro</a:t>
            </a:r>
            <a:endParaRPr b="0" lang="es-CO" sz="3600" spc="-1" strike="noStrike">
              <a:solidFill>
                <a:srgbClr val="000000"/>
              </a:solidFill>
              <a:uFill>
                <a:solidFill>
                  <a:srgbClr val="ffffff"/>
                </a:solidFill>
              </a:uFill>
              <a:latin typeface="Montserrat"/>
            </a:endParaRPr>
          </a:p>
        </p:txBody>
      </p:sp>
      <p:sp>
        <p:nvSpPr>
          <p:cNvPr id="602"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Para consolidar y seguir avanzando en materia social y económica, debe existir una agenda para impulsar la productividad.</a:t>
            </a:r>
            <a:endParaRPr b="0" lang="es-CO" sz="2000" spc="-1" strike="noStrike">
              <a:solidFill>
                <a:srgbClr val="000000"/>
              </a:solidFill>
              <a:uFill>
                <a:solidFill>
                  <a:srgbClr val="ffffff"/>
                </a:solidFill>
              </a:uFill>
              <a:latin typeface="Montserrat"/>
            </a:endParaRPr>
          </a:p>
        </p:txBody>
      </p:sp>
      <p:sp>
        <p:nvSpPr>
          <p:cNvPr id="603" name="CustomShape 3"/>
          <p:cNvSpPr/>
          <p:nvPr/>
        </p:nvSpPr>
        <p:spPr>
          <a:xfrm>
            <a:off x="2895120" y="1828440"/>
            <a:ext cx="6401160" cy="676440"/>
          </a:xfrm>
          <a:prstGeom prst="round2SameRect">
            <a:avLst>
              <a:gd name="adj1" fmla="val 26790"/>
              <a:gd name="adj2" fmla="val 0"/>
            </a:avLst>
          </a:prstGeom>
          <a:solidFill>
            <a:schemeClr val="tx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2000" spc="-1" strike="noStrike">
                <a:solidFill>
                  <a:srgbClr val="ffffff"/>
                </a:solidFill>
                <a:uFill>
                  <a:solidFill>
                    <a:srgbClr val="ffffff"/>
                  </a:solidFill>
                </a:uFill>
                <a:latin typeface="Montserrat"/>
              </a:rPr>
              <a:t>EMPRENDIMIENTO Y PRODUCTIVIDAD</a:t>
            </a:r>
            <a:endParaRPr b="0" lang="es-CO" sz="2000" spc="-1" strike="noStrike">
              <a:solidFill>
                <a:srgbClr val="000000"/>
              </a:solidFill>
              <a:uFill>
                <a:solidFill>
                  <a:srgbClr val="ffffff"/>
                </a:solidFill>
              </a:uFill>
              <a:latin typeface="Arial"/>
            </a:endParaRPr>
          </a:p>
        </p:txBody>
      </p:sp>
      <p:sp>
        <p:nvSpPr>
          <p:cNvPr id="604" name="CustomShape 4"/>
          <p:cNvSpPr/>
          <p:nvPr/>
        </p:nvSpPr>
        <p:spPr>
          <a:xfrm>
            <a:off x="3048120" y="2648880"/>
            <a:ext cx="6095520" cy="2345400"/>
          </a:xfrm>
          <a:prstGeom prst="rect">
            <a:avLst/>
          </a:prstGeom>
          <a:noFill/>
          <a:ln>
            <a:noFill/>
          </a:ln>
        </p:spPr>
        <p:style>
          <a:lnRef idx="0"/>
          <a:fillRef idx="0"/>
          <a:effectRef idx="0"/>
          <a:fontRef idx="minor"/>
        </p:style>
        <p:txBody>
          <a:bodyPr lIns="90000" rIns="90000" tIns="45000" bIns="45000"/>
          <a:p>
            <a:pPr marL="285840" indent="-285480">
              <a:lnSpc>
                <a:spcPct val="100000"/>
              </a:lnSpc>
              <a:spcAft>
                <a:spcPts val="1199"/>
              </a:spcAft>
              <a:buClr>
                <a:srgbClr val="d13b3b"/>
              </a:buClr>
              <a:buFont typeface="Arial"/>
              <a:buChar char="•"/>
            </a:pPr>
            <a:r>
              <a:rPr b="0" lang="es-CO" sz="1800" spc="-1" strike="noStrike">
                <a:solidFill>
                  <a:srgbClr val="000000"/>
                </a:solidFill>
                <a:uFill>
                  <a:solidFill>
                    <a:srgbClr val="ffffff"/>
                  </a:solidFill>
                </a:uFill>
                <a:latin typeface="Montserrat"/>
              </a:rPr>
              <a:t>Emprendimiento y formalización</a:t>
            </a:r>
            <a:endParaRPr b="0" lang="es-CO" sz="1800" spc="-1" strike="noStrike">
              <a:solidFill>
                <a:srgbClr val="000000"/>
              </a:solidFill>
              <a:uFill>
                <a:solidFill>
                  <a:srgbClr val="ffffff"/>
                </a:solidFill>
              </a:uFill>
              <a:latin typeface="Arial"/>
            </a:endParaRPr>
          </a:p>
          <a:p>
            <a:pPr marL="285840" indent="-285480">
              <a:lnSpc>
                <a:spcPct val="100000"/>
              </a:lnSpc>
              <a:spcAft>
                <a:spcPts val="1199"/>
              </a:spcAft>
              <a:buClr>
                <a:srgbClr val="d13b3b"/>
              </a:buClr>
              <a:buFont typeface="Arial"/>
              <a:buChar char="•"/>
            </a:pPr>
            <a:r>
              <a:rPr b="0" lang="es-CO" sz="1800" spc="-1" strike="noStrike">
                <a:solidFill>
                  <a:srgbClr val="000000"/>
                </a:solidFill>
                <a:uFill>
                  <a:solidFill>
                    <a:srgbClr val="ffffff"/>
                  </a:solidFill>
                </a:uFill>
                <a:latin typeface="Montserrat"/>
              </a:rPr>
              <a:t>Desarrollo productivo, adopción tecnológica e innovación empresarial</a:t>
            </a:r>
            <a:endParaRPr b="0" lang="es-CO" sz="1800" spc="-1" strike="noStrike">
              <a:solidFill>
                <a:srgbClr val="000000"/>
              </a:solidFill>
              <a:uFill>
                <a:solidFill>
                  <a:srgbClr val="ffffff"/>
                </a:solidFill>
              </a:uFill>
              <a:latin typeface="Arial"/>
            </a:endParaRPr>
          </a:p>
          <a:p>
            <a:pPr marL="285840" indent="-285480">
              <a:lnSpc>
                <a:spcPct val="100000"/>
              </a:lnSpc>
              <a:spcAft>
                <a:spcPts val="1199"/>
              </a:spcAft>
              <a:buClr>
                <a:srgbClr val="d13b3b"/>
              </a:buClr>
              <a:buFont typeface="Arial"/>
              <a:buChar char="•"/>
            </a:pPr>
            <a:r>
              <a:rPr b="0" lang="es-CO" sz="1800" spc="-1" strike="noStrike">
                <a:solidFill>
                  <a:srgbClr val="000000"/>
                </a:solidFill>
                <a:uFill>
                  <a:solidFill>
                    <a:srgbClr val="ffffff"/>
                  </a:solidFill>
                </a:uFill>
                <a:latin typeface="Montserrat"/>
              </a:rPr>
              <a:t>Internacionalización de la economía</a:t>
            </a:r>
            <a:endParaRPr b="0" lang="es-CO" sz="1800" spc="-1" strike="noStrike">
              <a:solidFill>
                <a:srgbClr val="000000"/>
              </a:solidFill>
              <a:uFill>
                <a:solidFill>
                  <a:srgbClr val="ffffff"/>
                </a:solidFill>
              </a:uFill>
              <a:latin typeface="Arial"/>
            </a:endParaRPr>
          </a:p>
          <a:p>
            <a:pPr marL="285840" indent="-285480">
              <a:lnSpc>
                <a:spcPct val="100000"/>
              </a:lnSpc>
              <a:spcAft>
                <a:spcPts val="1199"/>
              </a:spcAft>
              <a:buClr>
                <a:srgbClr val="d13b3b"/>
              </a:buClr>
              <a:buFont typeface="Arial"/>
              <a:buChar char="•"/>
            </a:pPr>
            <a:r>
              <a:rPr b="0" lang="es-CO" sz="1800" spc="-1" strike="noStrike">
                <a:solidFill>
                  <a:srgbClr val="000000"/>
                </a:solidFill>
                <a:uFill>
                  <a:solidFill>
                    <a:srgbClr val="ffffff"/>
                  </a:solidFill>
                </a:uFill>
                <a:latin typeface="Montserrat"/>
              </a:rPr>
              <a:t>Mejora regulatoria y competencia</a:t>
            </a:r>
            <a:endParaRPr b="0" lang="es-CO" sz="1800" spc="-1" strike="noStrike">
              <a:solidFill>
                <a:srgbClr val="000000"/>
              </a:solidFill>
              <a:uFill>
                <a:solidFill>
                  <a:srgbClr val="ffffff"/>
                </a:solidFill>
              </a:uFill>
              <a:latin typeface="Arial"/>
            </a:endParaRPr>
          </a:p>
          <a:p>
            <a:pPr marL="285840" indent="-285480">
              <a:lnSpc>
                <a:spcPct val="100000"/>
              </a:lnSpc>
              <a:spcAft>
                <a:spcPts val="1199"/>
              </a:spcAft>
              <a:buClr>
                <a:srgbClr val="d13b3b"/>
              </a:buClr>
              <a:buFont typeface="Arial"/>
              <a:buChar char="•"/>
            </a:pPr>
            <a:r>
              <a:rPr b="0" lang="es-CO" sz="1800" spc="-1" strike="noStrike">
                <a:solidFill>
                  <a:srgbClr val="000000"/>
                </a:solidFill>
                <a:uFill>
                  <a:solidFill>
                    <a:srgbClr val="ffffff"/>
                  </a:solidFill>
                </a:uFill>
                <a:latin typeface="Montserrat"/>
              </a:rPr>
              <a:t>Transformación y desarrollo rural</a:t>
            </a:r>
            <a:endParaRPr b="0" lang="es-CO" sz="1800" spc="-1" strike="noStrike">
              <a:solidFill>
                <a:srgbClr val="000000"/>
              </a:solidFill>
              <a:uFill>
                <a:solidFill>
                  <a:srgbClr val="ffffff"/>
                </a:solidFill>
              </a:uFill>
              <a:latin typeface="Arial"/>
            </a:endParaRPr>
          </a:p>
        </p:txBody>
      </p:sp>
    </p:spTree>
  </p:cSld>
  <p:transition spd="med">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Condiciones habilitantes de la futura agenda pública</a:t>
            </a:r>
            <a:endParaRPr b="0" lang="es-CO" sz="3600" spc="-1" strike="noStrike">
              <a:solidFill>
                <a:srgbClr val="000000"/>
              </a:solidFill>
              <a:uFill>
                <a:solidFill>
                  <a:srgbClr val="ffffff"/>
                </a:solidFill>
              </a:uFill>
              <a:latin typeface="Montserrat"/>
            </a:endParaRPr>
          </a:p>
        </p:txBody>
      </p:sp>
      <p:sp>
        <p:nvSpPr>
          <p:cNvPr id="606"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Intervenciones con metas concretas financiables, ejecutables y eficaces en los siguientes frentes:</a:t>
            </a:r>
            <a:endParaRPr b="0" lang="es-CO" sz="2000" spc="-1" strike="noStrike">
              <a:solidFill>
                <a:srgbClr val="000000"/>
              </a:solidFill>
              <a:uFill>
                <a:solidFill>
                  <a:srgbClr val="ffffff"/>
                </a:solidFill>
              </a:uFill>
              <a:latin typeface="Montserrat"/>
            </a:endParaRPr>
          </a:p>
        </p:txBody>
      </p:sp>
      <p:sp>
        <p:nvSpPr>
          <p:cNvPr id="607" name="CustomShape 3"/>
          <p:cNvSpPr/>
          <p:nvPr/>
        </p:nvSpPr>
        <p:spPr>
          <a:xfrm>
            <a:off x="405720" y="1447920"/>
            <a:ext cx="3742560" cy="672840"/>
          </a:xfrm>
          <a:prstGeom prst="round2SameRect">
            <a:avLst>
              <a:gd name="adj1" fmla="val 16667"/>
              <a:gd name="adj2" fmla="val 0"/>
            </a:avLst>
          </a:prstGeom>
          <a:solidFill>
            <a:schemeClr val="accent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1800" spc="-1" strike="noStrike">
                <a:solidFill>
                  <a:srgbClr val="ffffff"/>
                </a:solidFill>
                <a:uFill>
                  <a:solidFill>
                    <a:srgbClr val="ffffff"/>
                  </a:solidFill>
                </a:uFill>
                <a:latin typeface="Montserrat"/>
              </a:rPr>
              <a:t>Política social moderna</a:t>
            </a:r>
            <a:endParaRPr b="0" lang="es-CO" sz="1800" spc="-1" strike="noStrike">
              <a:solidFill>
                <a:srgbClr val="000000"/>
              </a:solidFill>
              <a:uFill>
                <a:solidFill>
                  <a:srgbClr val="ffffff"/>
                </a:solidFill>
              </a:uFill>
              <a:latin typeface="Arial"/>
            </a:endParaRPr>
          </a:p>
        </p:txBody>
      </p:sp>
      <p:sp>
        <p:nvSpPr>
          <p:cNvPr id="608" name="CustomShape 4"/>
          <p:cNvSpPr/>
          <p:nvPr/>
        </p:nvSpPr>
        <p:spPr>
          <a:xfrm>
            <a:off x="387000" y="2182320"/>
            <a:ext cx="3780000" cy="2909880"/>
          </a:xfrm>
          <a:prstGeom prst="rect">
            <a:avLst/>
          </a:prstGeom>
          <a:noFill/>
          <a:ln>
            <a:noFill/>
          </a:ln>
        </p:spPr>
        <p:style>
          <a:lnRef idx="0"/>
          <a:fillRef idx="0"/>
          <a:effectRef idx="0"/>
          <a:fontRef idx="minor"/>
        </p:style>
        <p:txBody>
          <a:bodyPr lIns="90000" rIns="90000" tIns="45000" bIns="45000"/>
          <a:p>
            <a:pPr marL="216000" indent="-215640">
              <a:lnSpc>
                <a:spcPct val="100000"/>
              </a:lnSpc>
              <a:spcBef>
                <a:spcPts val="601"/>
              </a:spcBef>
              <a:buClr>
                <a:srgbClr val="0070c0"/>
              </a:buClr>
              <a:buFont typeface="Arial"/>
              <a:buChar char="•"/>
            </a:pPr>
            <a:r>
              <a:rPr b="0" lang="es-CO" sz="1800" spc="-1" strike="noStrike">
                <a:solidFill>
                  <a:srgbClr val="000000"/>
                </a:solidFill>
                <a:uFill>
                  <a:solidFill>
                    <a:srgbClr val="ffffff"/>
                  </a:solidFill>
                </a:uFill>
                <a:latin typeface="Montserrat"/>
              </a:rPr>
              <a:t>Del asistencialismo a la conexión de la población vulnerable con el aparato productivo y los mercados</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buClr>
                <a:srgbClr val="0070c0"/>
              </a:buClr>
              <a:buFont typeface="Arial"/>
              <a:buChar char="•"/>
            </a:pPr>
            <a:r>
              <a:rPr b="0" lang="es-CO" sz="1800" spc="-1" strike="noStrike">
                <a:solidFill>
                  <a:srgbClr val="000000"/>
                </a:solidFill>
                <a:uFill>
                  <a:solidFill>
                    <a:srgbClr val="ffffff"/>
                  </a:solidFill>
                </a:uFill>
                <a:latin typeface="Montserrat"/>
              </a:rPr>
              <a:t>Una política que se adapta al cambio social, se conecta con la clase trabajadora, genera formalidad como motor de desarrollo y aumenta la inclusión</a:t>
            </a:r>
            <a:endParaRPr b="0" lang="es-CO" sz="1800" spc="-1" strike="noStrike">
              <a:solidFill>
                <a:srgbClr val="000000"/>
              </a:solidFill>
              <a:uFill>
                <a:solidFill>
                  <a:srgbClr val="ffffff"/>
                </a:solidFill>
              </a:uFill>
              <a:latin typeface="Arial"/>
            </a:endParaRPr>
          </a:p>
        </p:txBody>
      </p:sp>
      <p:sp>
        <p:nvSpPr>
          <p:cNvPr id="609" name="CustomShape 5"/>
          <p:cNvSpPr/>
          <p:nvPr/>
        </p:nvSpPr>
        <p:spPr>
          <a:xfrm>
            <a:off x="4224600" y="1447920"/>
            <a:ext cx="3742560" cy="672840"/>
          </a:xfrm>
          <a:prstGeom prst="round2SameRect">
            <a:avLst>
              <a:gd name="adj1" fmla="val 16667"/>
              <a:gd name="adj2" fmla="val 0"/>
            </a:avLst>
          </a:prstGeom>
          <a:solidFill>
            <a:schemeClr val="tx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1800" spc="-1" strike="noStrike">
                <a:solidFill>
                  <a:srgbClr val="ffffff"/>
                </a:solidFill>
                <a:uFill>
                  <a:solidFill>
                    <a:srgbClr val="ffffff"/>
                  </a:solidFill>
                </a:uFill>
                <a:latin typeface="Montserrat"/>
              </a:rPr>
              <a:t>Digitalización de la economía e innovación pública</a:t>
            </a:r>
            <a:endParaRPr b="0" lang="es-CO" sz="1800" spc="-1" strike="noStrike">
              <a:solidFill>
                <a:srgbClr val="000000"/>
              </a:solidFill>
              <a:uFill>
                <a:solidFill>
                  <a:srgbClr val="ffffff"/>
                </a:solidFill>
              </a:uFill>
              <a:latin typeface="Arial"/>
            </a:endParaRPr>
          </a:p>
        </p:txBody>
      </p:sp>
      <p:sp>
        <p:nvSpPr>
          <p:cNvPr id="610" name="CustomShape 6"/>
          <p:cNvSpPr/>
          <p:nvPr/>
        </p:nvSpPr>
        <p:spPr>
          <a:xfrm>
            <a:off x="4205880" y="2182320"/>
            <a:ext cx="3780000" cy="3260520"/>
          </a:xfrm>
          <a:prstGeom prst="rect">
            <a:avLst/>
          </a:prstGeom>
          <a:noFill/>
          <a:ln>
            <a:noFill/>
          </a:ln>
        </p:spPr>
        <p:style>
          <a:lnRef idx="0"/>
          <a:fillRef idx="0"/>
          <a:effectRef idx="0"/>
          <a:fontRef idx="minor"/>
        </p:style>
        <p:txBody>
          <a:bodyPr lIns="90000" rIns="90000" tIns="45000" bIns="45000"/>
          <a:p>
            <a:pPr marL="216000" indent="-215640">
              <a:lnSpc>
                <a:spcPct val="100000"/>
              </a:lnSpc>
              <a:spcBef>
                <a:spcPts val="601"/>
              </a:spcBef>
              <a:buClr>
                <a:srgbClr val="d13b3b"/>
              </a:buClr>
              <a:buFont typeface="Arial"/>
              <a:buChar char="•"/>
            </a:pPr>
            <a:r>
              <a:rPr b="0" lang="es-CO" sz="1800" spc="-1" strike="noStrike">
                <a:solidFill>
                  <a:srgbClr val="000000"/>
                </a:solidFill>
                <a:uFill>
                  <a:solidFill>
                    <a:srgbClr val="ffffff"/>
                  </a:solidFill>
                </a:uFill>
                <a:latin typeface="Montserrat"/>
              </a:rPr>
              <a:t>Conectar las personas entre sí y a las oportunidades del mercado </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buClr>
                <a:srgbClr val="d13b3b"/>
              </a:buClr>
              <a:buFont typeface="Arial"/>
              <a:buChar char="•"/>
            </a:pPr>
            <a:r>
              <a:rPr b="0" lang="es-CO" sz="1800" spc="-1" strike="noStrike">
                <a:solidFill>
                  <a:srgbClr val="000000"/>
                </a:solidFill>
                <a:uFill>
                  <a:solidFill>
                    <a:srgbClr val="ffffff"/>
                  </a:solidFill>
                </a:uFill>
                <a:latin typeface="Montserrat"/>
              </a:rPr>
              <a:t>Aprovechar las nuevas tecnologías, y el análisis de grandes bases de datos</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buClr>
                <a:srgbClr val="d13b3b"/>
              </a:buClr>
              <a:buFont typeface="Arial"/>
              <a:buChar char="•"/>
            </a:pPr>
            <a:r>
              <a:rPr b="0" lang="es-CO" sz="1800" spc="-1" strike="noStrike">
                <a:solidFill>
                  <a:srgbClr val="000000"/>
                </a:solidFill>
                <a:uFill>
                  <a:solidFill>
                    <a:srgbClr val="ffffff"/>
                  </a:solidFill>
                </a:uFill>
                <a:latin typeface="Montserrat"/>
              </a:rPr>
              <a:t>No hacer políticas para los ciudadanos, sino co-crearlas con ellos. Aprovechar la inteligencia colectiva de la ciudadanía</a:t>
            </a:r>
            <a:endParaRPr b="0" lang="es-CO" sz="1800" spc="-1" strike="noStrike">
              <a:solidFill>
                <a:srgbClr val="000000"/>
              </a:solidFill>
              <a:uFill>
                <a:solidFill>
                  <a:srgbClr val="ffffff"/>
                </a:solidFill>
              </a:uFill>
              <a:latin typeface="Arial"/>
            </a:endParaRPr>
          </a:p>
        </p:txBody>
      </p:sp>
      <p:sp>
        <p:nvSpPr>
          <p:cNvPr id="611" name="CustomShape 7"/>
          <p:cNvSpPr/>
          <p:nvPr/>
        </p:nvSpPr>
        <p:spPr>
          <a:xfrm>
            <a:off x="8043480" y="1447920"/>
            <a:ext cx="3742560" cy="672840"/>
          </a:xfrm>
          <a:prstGeom prst="round2SameRect">
            <a:avLst>
              <a:gd name="adj1" fmla="val 16667"/>
              <a:gd name="adj2" fmla="val 0"/>
            </a:avLst>
          </a:prstGeom>
          <a:solidFill>
            <a:schemeClr val="accent3"/>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1800" spc="-1" strike="noStrike">
                <a:solidFill>
                  <a:srgbClr val="000000"/>
                </a:solidFill>
                <a:uFill>
                  <a:solidFill>
                    <a:srgbClr val="ffffff"/>
                  </a:solidFill>
                </a:uFill>
                <a:latin typeface="Montserrat"/>
              </a:rPr>
              <a:t>Conexión de territorios y descentralización</a:t>
            </a:r>
            <a:endParaRPr b="0" lang="es-CO" sz="1800" spc="-1" strike="noStrike">
              <a:solidFill>
                <a:srgbClr val="000000"/>
              </a:solidFill>
              <a:uFill>
                <a:solidFill>
                  <a:srgbClr val="ffffff"/>
                </a:solidFill>
              </a:uFill>
              <a:latin typeface="Arial"/>
            </a:endParaRPr>
          </a:p>
        </p:txBody>
      </p:sp>
      <p:sp>
        <p:nvSpPr>
          <p:cNvPr id="612" name="CustomShape 8"/>
          <p:cNvSpPr/>
          <p:nvPr/>
        </p:nvSpPr>
        <p:spPr>
          <a:xfrm>
            <a:off x="8024760" y="2182320"/>
            <a:ext cx="3780000" cy="2107800"/>
          </a:xfrm>
          <a:prstGeom prst="rect">
            <a:avLst/>
          </a:prstGeom>
          <a:noFill/>
          <a:ln>
            <a:noFill/>
          </a:ln>
        </p:spPr>
        <p:style>
          <a:lnRef idx="0"/>
          <a:fillRef idx="0"/>
          <a:effectRef idx="0"/>
          <a:fontRef idx="minor"/>
        </p:style>
        <p:txBody>
          <a:bodyPr lIns="90000" rIns="90000" tIns="45000" bIns="45000"/>
          <a:p>
            <a:pPr marL="216000" indent="-215640">
              <a:lnSpc>
                <a:spcPct val="100000"/>
              </a:lnSpc>
              <a:spcBef>
                <a:spcPts val="601"/>
              </a:spcBef>
              <a:buClr>
                <a:srgbClr val="f2b200"/>
              </a:buClr>
              <a:buFont typeface="Arial"/>
              <a:buChar char="•"/>
            </a:pPr>
            <a:r>
              <a:rPr b="0" lang="es-CO" sz="1750" spc="-1" strike="noStrike">
                <a:solidFill>
                  <a:srgbClr val="000000"/>
                </a:solidFill>
                <a:uFill>
                  <a:solidFill>
                    <a:srgbClr val="ffffff"/>
                  </a:solidFill>
                </a:uFill>
                <a:latin typeface="Montserrat"/>
              </a:rPr>
              <a:t>Fortalecimiento de los vínculos urbano-rurales</a:t>
            </a:r>
            <a:endParaRPr b="0" lang="es-CO" sz="1750" spc="-1" strike="noStrike">
              <a:solidFill>
                <a:srgbClr val="000000"/>
              </a:solidFill>
              <a:uFill>
                <a:solidFill>
                  <a:srgbClr val="ffffff"/>
                </a:solidFill>
              </a:uFill>
              <a:latin typeface="Arial"/>
            </a:endParaRPr>
          </a:p>
          <a:p>
            <a:pPr marL="216000" indent="-215640">
              <a:lnSpc>
                <a:spcPct val="100000"/>
              </a:lnSpc>
              <a:spcBef>
                <a:spcPts val="601"/>
              </a:spcBef>
              <a:buClr>
                <a:srgbClr val="f2b200"/>
              </a:buClr>
              <a:buFont typeface="Arial"/>
              <a:buChar char="•"/>
            </a:pPr>
            <a:r>
              <a:rPr b="0" lang="es-CO" sz="1750" spc="-1" strike="noStrike">
                <a:solidFill>
                  <a:srgbClr val="000000"/>
                </a:solidFill>
                <a:uFill>
                  <a:solidFill>
                    <a:srgbClr val="ffffff"/>
                  </a:solidFill>
                </a:uFill>
                <a:latin typeface="Montserrat"/>
              </a:rPr>
              <a:t>Territorios funcionales</a:t>
            </a:r>
            <a:endParaRPr b="0" lang="es-CO" sz="1750" spc="-1" strike="noStrike">
              <a:solidFill>
                <a:srgbClr val="000000"/>
              </a:solidFill>
              <a:uFill>
                <a:solidFill>
                  <a:srgbClr val="ffffff"/>
                </a:solidFill>
              </a:uFill>
              <a:latin typeface="Arial"/>
            </a:endParaRPr>
          </a:p>
          <a:p>
            <a:pPr marL="216000" indent="-215640">
              <a:lnSpc>
                <a:spcPct val="100000"/>
              </a:lnSpc>
              <a:spcBef>
                <a:spcPts val="601"/>
              </a:spcBef>
              <a:buClr>
                <a:srgbClr val="f2b200"/>
              </a:buClr>
              <a:buFont typeface="Arial"/>
              <a:buChar char="•"/>
            </a:pPr>
            <a:r>
              <a:rPr b="0" lang="es-CO" sz="1750" spc="-1" strike="noStrike">
                <a:solidFill>
                  <a:srgbClr val="000000"/>
                </a:solidFill>
                <a:uFill>
                  <a:solidFill>
                    <a:srgbClr val="ffffff"/>
                  </a:solidFill>
                </a:uFill>
                <a:latin typeface="Montserrat"/>
              </a:rPr>
              <a:t>El desarrollo de territorios no como cajones independientes, sino como flujos y conexiones entre ellos</a:t>
            </a:r>
            <a:endParaRPr b="0" lang="es-CO" sz="1750" spc="-1" strike="noStrike">
              <a:solidFill>
                <a:srgbClr val="000000"/>
              </a:solidFill>
              <a:uFill>
                <a:solidFill>
                  <a:srgbClr val="ffffff"/>
                </a:solidFill>
              </a:uFill>
              <a:latin typeface="Arial"/>
            </a:endParaRPr>
          </a:p>
        </p:txBody>
      </p:sp>
    </p:spTree>
  </p:cSld>
  <p:transition spd="med">
    <p:fad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Condiciones habilitantes de la futura agenda pública</a:t>
            </a:r>
            <a:endParaRPr b="0" lang="es-CO" sz="3600" spc="-1" strike="noStrike">
              <a:solidFill>
                <a:srgbClr val="000000"/>
              </a:solidFill>
              <a:uFill>
                <a:solidFill>
                  <a:srgbClr val="ffffff"/>
                </a:solidFill>
              </a:uFill>
              <a:latin typeface="Montserrat"/>
            </a:endParaRPr>
          </a:p>
        </p:txBody>
      </p:sp>
      <p:sp>
        <p:nvSpPr>
          <p:cNvPr id="614"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Intervenciones con metas concretas financiables, ejecutables y eficaces en los siguientes frentes:</a:t>
            </a:r>
            <a:endParaRPr b="0" lang="es-CO" sz="2000" spc="-1" strike="noStrike">
              <a:solidFill>
                <a:srgbClr val="000000"/>
              </a:solidFill>
              <a:uFill>
                <a:solidFill>
                  <a:srgbClr val="ffffff"/>
                </a:solidFill>
              </a:uFill>
              <a:latin typeface="Montserrat"/>
            </a:endParaRPr>
          </a:p>
        </p:txBody>
      </p:sp>
      <p:sp>
        <p:nvSpPr>
          <p:cNvPr id="615" name="CustomShape 3"/>
          <p:cNvSpPr/>
          <p:nvPr/>
        </p:nvSpPr>
        <p:spPr>
          <a:xfrm>
            <a:off x="589320" y="1642680"/>
            <a:ext cx="5349960" cy="611640"/>
          </a:xfrm>
          <a:prstGeom prst="round2SameRect">
            <a:avLst>
              <a:gd name="adj1" fmla="val 16667"/>
              <a:gd name="adj2" fmla="val 0"/>
            </a:avLst>
          </a:prstGeom>
          <a:solidFill>
            <a:schemeClr val="accent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1800" spc="-1" strike="noStrike">
                <a:solidFill>
                  <a:srgbClr val="ffffff"/>
                </a:solidFill>
                <a:uFill>
                  <a:solidFill>
                    <a:srgbClr val="ffffff"/>
                  </a:solidFill>
                </a:uFill>
                <a:latin typeface="Montserrat"/>
              </a:rPr>
              <a:t>Transporte y logística </a:t>
            </a:r>
            <a:endParaRPr b="0" lang="es-CO" sz="1800" spc="-1" strike="noStrike">
              <a:solidFill>
                <a:srgbClr val="000000"/>
              </a:solidFill>
              <a:uFill>
                <a:solidFill>
                  <a:srgbClr val="ffffff"/>
                </a:solidFill>
              </a:uFill>
              <a:latin typeface="Arial"/>
            </a:endParaRPr>
          </a:p>
        </p:txBody>
      </p:sp>
      <p:sp>
        <p:nvSpPr>
          <p:cNvPr id="616" name="CustomShape 4"/>
          <p:cNvSpPr/>
          <p:nvPr/>
        </p:nvSpPr>
        <p:spPr>
          <a:xfrm>
            <a:off x="589320" y="2329560"/>
            <a:ext cx="5295600" cy="2194200"/>
          </a:xfrm>
          <a:prstGeom prst="rect">
            <a:avLst/>
          </a:prstGeom>
          <a:noFill/>
          <a:ln>
            <a:noFill/>
          </a:ln>
        </p:spPr>
        <p:style>
          <a:lnRef idx="0"/>
          <a:fillRef idx="0"/>
          <a:effectRef idx="0"/>
          <a:fontRef idx="minor"/>
        </p:style>
        <p:txBody>
          <a:bodyPr lIns="90000" rIns="90000" tIns="45000" bIns="45000"/>
          <a:p>
            <a:pPr marL="216000" indent="-215640">
              <a:lnSpc>
                <a:spcPct val="100000"/>
              </a:lnSpc>
              <a:spcBef>
                <a:spcPts val="601"/>
              </a:spcBef>
              <a:spcAft>
                <a:spcPts val="601"/>
              </a:spcAft>
              <a:buClr>
                <a:srgbClr val="0070c0"/>
              </a:buClr>
              <a:buFont typeface="Arial"/>
              <a:buChar char="•"/>
            </a:pPr>
            <a:r>
              <a:rPr b="0" lang="es-CO" sz="1800" spc="-1" strike="noStrike">
                <a:solidFill>
                  <a:srgbClr val="000000"/>
                </a:solidFill>
                <a:uFill>
                  <a:solidFill>
                    <a:srgbClr val="ffffff"/>
                  </a:solidFill>
                </a:uFill>
                <a:latin typeface="Montserrat"/>
              </a:rPr>
              <a:t>Movilidad urbana</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spcAft>
                <a:spcPts val="601"/>
              </a:spcAft>
              <a:buClr>
                <a:srgbClr val="0070c0"/>
              </a:buClr>
              <a:buFont typeface="Arial"/>
              <a:buChar char="•"/>
            </a:pPr>
            <a:r>
              <a:rPr b="0" lang="es-CO" sz="1800" spc="-1" strike="noStrike">
                <a:solidFill>
                  <a:srgbClr val="000000"/>
                </a:solidFill>
                <a:uFill>
                  <a:solidFill>
                    <a:srgbClr val="ffffff"/>
                  </a:solidFill>
                </a:uFill>
                <a:latin typeface="Montserrat"/>
              </a:rPr>
              <a:t>Entorno regulatorio que incentive la participación privada en la provisión de infraestructura y sus servicios asociados</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spcAft>
                <a:spcPts val="601"/>
              </a:spcAft>
              <a:buClr>
                <a:srgbClr val="0070c0"/>
              </a:buClr>
              <a:buFont typeface="Arial"/>
              <a:buChar char="•"/>
            </a:pPr>
            <a:r>
              <a:rPr b="0" lang="es-CO" sz="1800" spc="-1" strike="noStrike">
                <a:solidFill>
                  <a:srgbClr val="000000"/>
                </a:solidFill>
                <a:uFill>
                  <a:solidFill>
                    <a:srgbClr val="ffffff"/>
                  </a:solidFill>
                </a:uFill>
                <a:latin typeface="Montserrat"/>
              </a:rPr>
              <a:t>Mejoras en acceso a ciudades</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spcAft>
                <a:spcPts val="601"/>
              </a:spcAft>
              <a:buClr>
                <a:srgbClr val="0070c0"/>
              </a:buClr>
              <a:buFont typeface="Arial"/>
              <a:buChar char="•"/>
            </a:pPr>
            <a:r>
              <a:rPr b="0" lang="es-CO" sz="1800" spc="-1" strike="noStrike">
                <a:solidFill>
                  <a:srgbClr val="000000"/>
                </a:solidFill>
                <a:uFill>
                  <a:solidFill>
                    <a:srgbClr val="ffffff"/>
                  </a:solidFill>
                </a:uFill>
                <a:latin typeface="Montserrat"/>
              </a:rPr>
              <a:t>Intermodalidad</a:t>
            </a:r>
            <a:endParaRPr b="0" lang="es-CO" sz="1800" spc="-1" strike="noStrike">
              <a:solidFill>
                <a:srgbClr val="000000"/>
              </a:solidFill>
              <a:uFill>
                <a:solidFill>
                  <a:srgbClr val="ffffff"/>
                </a:solidFill>
              </a:uFill>
              <a:latin typeface="Arial"/>
            </a:endParaRPr>
          </a:p>
        </p:txBody>
      </p:sp>
      <p:sp>
        <p:nvSpPr>
          <p:cNvPr id="617" name="CustomShape 5"/>
          <p:cNvSpPr/>
          <p:nvPr/>
        </p:nvSpPr>
        <p:spPr>
          <a:xfrm>
            <a:off x="6252120" y="1642680"/>
            <a:ext cx="5349960" cy="611640"/>
          </a:xfrm>
          <a:prstGeom prst="round2SameRect">
            <a:avLst>
              <a:gd name="adj1" fmla="val 16667"/>
              <a:gd name="adj2" fmla="val 0"/>
            </a:avLst>
          </a:prstGeom>
          <a:solidFill>
            <a:schemeClr val="accent3"/>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es-CO" sz="1800" spc="-1" strike="noStrike">
                <a:solidFill>
                  <a:srgbClr val="000000"/>
                </a:solidFill>
                <a:uFill>
                  <a:solidFill>
                    <a:srgbClr val="ffffff"/>
                  </a:solidFill>
                </a:uFill>
                <a:latin typeface="Montserrat"/>
              </a:rPr>
              <a:t>Ciencia, tecnología e innovación</a:t>
            </a:r>
            <a:endParaRPr b="0" lang="es-CO" sz="1800" spc="-1" strike="noStrike">
              <a:solidFill>
                <a:srgbClr val="000000"/>
              </a:solidFill>
              <a:uFill>
                <a:solidFill>
                  <a:srgbClr val="ffffff"/>
                </a:solidFill>
              </a:uFill>
              <a:latin typeface="Arial"/>
            </a:endParaRPr>
          </a:p>
        </p:txBody>
      </p:sp>
      <p:sp>
        <p:nvSpPr>
          <p:cNvPr id="618" name="CustomShape 6"/>
          <p:cNvSpPr/>
          <p:nvPr/>
        </p:nvSpPr>
        <p:spPr>
          <a:xfrm>
            <a:off x="6252120" y="2329560"/>
            <a:ext cx="5349960" cy="3169800"/>
          </a:xfrm>
          <a:prstGeom prst="rect">
            <a:avLst/>
          </a:prstGeom>
          <a:noFill/>
          <a:ln>
            <a:noFill/>
          </a:ln>
        </p:spPr>
        <p:style>
          <a:lnRef idx="0"/>
          <a:fillRef idx="0"/>
          <a:effectRef idx="0"/>
          <a:fontRef idx="minor"/>
        </p:style>
        <p:txBody>
          <a:bodyPr lIns="90000" rIns="90000" tIns="45000" bIns="45000"/>
          <a:p>
            <a:pPr marL="285840" indent="-285480">
              <a:lnSpc>
                <a:spcPct val="100000"/>
              </a:lnSpc>
              <a:spcAft>
                <a:spcPts val="601"/>
              </a:spcAft>
              <a:buClr>
                <a:srgbClr val="f2b200"/>
              </a:buClr>
              <a:buFont typeface="Arial"/>
              <a:buChar char="•"/>
            </a:pPr>
            <a:r>
              <a:rPr b="0" lang="es-CO" sz="1800" spc="-1" strike="noStrike">
                <a:solidFill>
                  <a:srgbClr val="000000"/>
                </a:solidFill>
                <a:uFill>
                  <a:solidFill>
                    <a:srgbClr val="ffffff"/>
                  </a:solidFill>
                </a:uFill>
                <a:latin typeface="Montserrat"/>
              </a:rPr>
              <a:t>Adopción de procesos productivos más cercanos a la frontera tecnológica</a:t>
            </a:r>
            <a:endParaRPr b="0" lang="es-CO" sz="1800" spc="-1" strike="noStrike">
              <a:solidFill>
                <a:srgbClr val="000000"/>
              </a:solidFill>
              <a:uFill>
                <a:solidFill>
                  <a:srgbClr val="ffffff"/>
                </a:solidFill>
              </a:uFill>
              <a:latin typeface="Arial"/>
            </a:endParaRPr>
          </a:p>
          <a:p>
            <a:pPr marL="285840" indent="-285480">
              <a:lnSpc>
                <a:spcPct val="100000"/>
              </a:lnSpc>
              <a:spcAft>
                <a:spcPts val="601"/>
              </a:spcAft>
              <a:buClr>
                <a:srgbClr val="f2b200"/>
              </a:buClr>
              <a:buFont typeface="Arial"/>
              <a:buChar char="•"/>
            </a:pPr>
            <a:r>
              <a:rPr b="0" lang="es-CO" sz="1800" spc="-1" strike="noStrike">
                <a:solidFill>
                  <a:srgbClr val="000000"/>
                </a:solidFill>
                <a:uFill>
                  <a:solidFill>
                    <a:srgbClr val="ffffff"/>
                  </a:solidFill>
                </a:uFill>
                <a:latin typeface="Montserrat"/>
              </a:rPr>
              <a:t>Mayor investigación pertinente para extender esa frontera</a:t>
            </a:r>
            <a:endParaRPr b="0" lang="es-CO" sz="1800" spc="-1" strike="noStrike">
              <a:solidFill>
                <a:srgbClr val="000000"/>
              </a:solidFill>
              <a:uFill>
                <a:solidFill>
                  <a:srgbClr val="ffffff"/>
                </a:solidFill>
              </a:uFill>
              <a:latin typeface="Arial"/>
            </a:endParaRPr>
          </a:p>
          <a:p>
            <a:pPr marL="285840" indent="-285480">
              <a:lnSpc>
                <a:spcPct val="100000"/>
              </a:lnSpc>
              <a:spcAft>
                <a:spcPts val="601"/>
              </a:spcAft>
              <a:buClr>
                <a:srgbClr val="f2b200"/>
              </a:buClr>
              <a:buFont typeface="Arial"/>
              <a:buChar char="•"/>
            </a:pPr>
            <a:r>
              <a:rPr b="0" lang="es-CO" sz="1800" spc="-1" strike="noStrike">
                <a:solidFill>
                  <a:srgbClr val="000000"/>
                </a:solidFill>
                <a:uFill>
                  <a:solidFill>
                    <a:srgbClr val="ffffff"/>
                  </a:solidFill>
                </a:uFill>
                <a:latin typeface="Montserrat"/>
              </a:rPr>
              <a:t>Economía naranja</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spcAft>
                <a:spcPts val="601"/>
              </a:spcAft>
              <a:buClr>
                <a:srgbClr val="f2b200"/>
              </a:buClr>
              <a:buFont typeface="Arial"/>
              <a:buChar char="•"/>
            </a:pPr>
            <a:r>
              <a:rPr b="0" lang="es-CO" sz="1800" spc="-1" strike="noStrike">
                <a:solidFill>
                  <a:srgbClr val="000000"/>
                </a:solidFill>
                <a:uFill>
                  <a:solidFill>
                    <a:srgbClr val="ffffff"/>
                  </a:solidFill>
                </a:uFill>
                <a:latin typeface="Montserrat"/>
              </a:rPr>
              <a:t>Apoyo a las empresas culturales </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spcAft>
                <a:spcPts val="601"/>
              </a:spcAft>
              <a:buClr>
                <a:srgbClr val="f2b200"/>
              </a:buClr>
              <a:buFont typeface="Arial"/>
              <a:buChar char="•"/>
            </a:pPr>
            <a:r>
              <a:rPr b="0" lang="es-CO" sz="1800" spc="-1" strike="noStrike">
                <a:solidFill>
                  <a:srgbClr val="000000"/>
                </a:solidFill>
                <a:uFill>
                  <a:solidFill>
                    <a:srgbClr val="ffffff"/>
                  </a:solidFill>
                </a:uFill>
                <a:latin typeface="Montserrat"/>
              </a:rPr>
              <a:t>Promoción y acceso regional a procesos artísticos-culturales </a:t>
            </a:r>
            <a:endParaRPr b="0" lang="es-CO" sz="1800" spc="-1" strike="noStrike">
              <a:solidFill>
                <a:srgbClr val="000000"/>
              </a:solidFill>
              <a:uFill>
                <a:solidFill>
                  <a:srgbClr val="ffffff"/>
                </a:solidFill>
              </a:uFill>
              <a:latin typeface="Arial"/>
            </a:endParaRPr>
          </a:p>
          <a:p>
            <a:pPr marL="216000" indent="-215640">
              <a:lnSpc>
                <a:spcPct val="100000"/>
              </a:lnSpc>
              <a:spcBef>
                <a:spcPts val="601"/>
              </a:spcBef>
              <a:spcAft>
                <a:spcPts val="601"/>
              </a:spcAft>
              <a:buClr>
                <a:srgbClr val="f2b200"/>
              </a:buClr>
              <a:buFont typeface="Arial"/>
              <a:buChar char="•"/>
            </a:pPr>
            <a:r>
              <a:rPr b="0" lang="es-CO" sz="1800" spc="-1" strike="noStrike">
                <a:solidFill>
                  <a:srgbClr val="000000"/>
                </a:solidFill>
                <a:uFill>
                  <a:solidFill>
                    <a:srgbClr val="ffffff"/>
                  </a:solidFill>
                </a:uFill>
                <a:latin typeface="Montserrat"/>
              </a:rPr>
              <a:t>Preservación del patrimonio cultural</a:t>
            </a:r>
            <a:endParaRPr b="0" lang="es-CO" sz="1800" spc="-1" strike="noStrike">
              <a:solidFill>
                <a:srgbClr val="000000"/>
              </a:solidFill>
              <a:uFill>
                <a:solidFill>
                  <a:srgbClr val="ffffff"/>
                </a:solidFill>
              </a:uFill>
              <a:latin typeface="Arial"/>
            </a:endParaRPr>
          </a:p>
        </p:txBody>
      </p:sp>
    </p:spTree>
  </p:cSld>
  <p:transition spd="med">
    <p:fad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TextShape 1"/>
          <p:cNvSpPr txBox="1"/>
          <p:nvPr/>
        </p:nvSpPr>
        <p:spPr>
          <a:xfrm>
            <a:off x="1837080" y="2595240"/>
            <a:ext cx="8517240" cy="2046240"/>
          </a:xfrm>
          <a:prstGeom prst="rect">
            <a:avLst/>
          </a:prstGeom>
          <a:noFill/>
          <a:ln>
            <a:noFill/>
          </a:ln>
        </p:spPr>
        <p:txBody>
          <a:bodyPr lIns="90000" rIns="90000" tIns="45000" bIns="45000" anchor="ctr"/>
          <a:p>
            <a:pPr marL="343080" indent="-342720">
              <a:lnSpc>
                <a:spcPct val="100000"/>
              </a:lnSpc>
              <a:spcBef>
                <a:spcPts val="1800"/>
              </a:spcBef>
              <a:buClr>
                <a:srgbClr val="d13b3b"/>
              </a:buClr>
              <a:buFont typeface="Montserrat"/>
              <a:buAutoNum type="arabicPeriod"/>
            </a:pPr>
            <a:r>
              <a:rPr b="0" lang="es-CO" sz="2000" spc="-1" strike="noStrike">
                <a:solidFill>
                  <a:srgbClr val="000000"/>
                </a:solidFill>
                <a:uFill>
                  <a:solidFill>
                    <a:srgbClr val="ffffff"/>
                  </a:solidFill>
                </a:uFill>
                <a:latin typeface="Montserrat"/>
              </a:rPr>
              <a:t>Publicación de resultados de Encuesta Nacional Logística</a:t>
            </a:r>
            <a:endParaRPr b="0" lang="es-CO" sz="2000" spc="-1" strike="noStrike">
              <a:solidFill>
                <a:srgbClr val="000000"/>
              </a:solidFill>
              <a:uFill>
                <a:solidFill>
                  <a:srgbClr val="ffffff"/>
                </a:solidFill>
              </a:uFill>
              <a:latin typeface="Montserrat"/>
            </a:endParaRPr>
          </a:p>
          <a:p>
            <a:pPr marL="343080" indent="-342720">
              <a:lnSpc>
                <a:spcPct val="100000"/>
              </a:lnSpc>
              <a:spcBef>
                <a:spcPts val="1800"/>
              </a:spcBef>
              <a:buClr>
                <a:srgbClr val="d13b3b"/>
              </a:buClr>
              <a:buFont typeface="Montserrat"/>
              <a:buAutoNum type="arabicPeriod"/>
            </a:pPr>
            <a:r>
              <a:rPr b="0" lang="es-CO" sz="2000" spc="-1" strike="noStrike">
                <a:solidFill>
                  <a:srgbClr val="000000"/>
                </a:solidFill>
                <a:uFill>
                  <a:solidFill>
                    <a:srgbClr val="ffffff"/>
                  </a:solidFill>
                </a:uFill>
                <a:latin typeface="Montserrat"/>
              </a:rPr>
              <a:t>Documento CONPES de política de formalización empresarial</a:t>
            </a:r>
            <a:endParaRPr b="0" lang="es-CO" sz="2000" spc="-1" strike="noStrike">
              <a:solidFill>
                <a:srgbClr val="000000"/>
              </a:solidFill>
              <a:uFill>
                <a:solidFill>
                  <a:srgbClr val="ffffff"/>
                </a:solidFill>
              </a:uFill>
              <a:latin typeface="Montserrat"/>
            </a:endParaRPr>
          </a:p>
          <a:p>
            <a:pPr marL="343080" indent="-342720">
              <a:lnSpc>
                <a:spcPct val="100000"/>
              </a:lnSpc>
              <a:spcBef>
                <a:spcPts val="1800"/>
              </a:spcBef>
              <a:buClr>
                <a:srgbClr val="d13b3b"/>
              </a:buClr>
              <a:buFont typeface="Montserrat"/>
              <a:buAutoNum type="arabicPeriod"/>
            </a:pPr>
            <a:r>
              <a:rPr b="0" lang="es-CO" sz="2000" spc="-1" strike="noStrike">
                <a:solidFill>
                  <a:srgbClr val="000000"/>
                </a:solidFill>
                <a:uFill>
                  <a:solidFill>
                    <a:srgbClr val="ffffff"/>
                  </a:solidFill>
                </a:uFill>
                <a:latin typeface="Montserrat"/>
              </a:rPr>
              <a:t>Documento CONPES de política nacional logística</a:t>
            </a:r>
            <a:endParaRPr b="0" lang="es-CO" sz="2000" spc="-1" strike="noStrike">
              <a:solidFill>
                <a:srgbClr val="000000"/>
              </a:solidFill>
              <a:uFill>
                <a:solidFill>
                  <a:srgbClr val="ffffff"/>
                </a:solidFill>
              </a:uFill>
              <a:latin typeface="Montserrat"/>
            </a:endParaRPr>
          </a:p>
          <a:p>
            <a:pPr marL="343080" indent="-342720">
              <a:lnSpc>
                <a:spcPct val="100000"/>
              </a:lnSpc>
              <a:spcBef>
                <a:spcPts val="1800"/>
              </a:spcBef>
              <a:buClr>
                <a:srgbClr val="d13b3b"/>
              </a:buClr>
              <a:buFont typeface="Montserrat"/>
              <a:buAutoNum type="arabicPeriod"/>
            </a:pPr>
            <a:r>
              <a:rPr b="0" lang="es-CO" sz="2000" spc="-1" strike="noStrike">
                <a:solidFill>
                  <a:srgbClr val="000000"/>
                </a:solidFill>
                <a:uFill>
                  <a:solidFill>
                    <a:srgbClr val="ffffff"/>
                  </a:solidFill>
                </a:uFill>
                <a:latin typeface="Montserrat"/>
              </a:rPr>
              <a:t>Documento CONPES de política nacional de laboratorios</a:t>
            </a:r>
            <a:endParaRPr b="0" lang="es-CO" sz="2000" spc="-1" strike="noStrike">
              <a:solidFill>
                <a:srgbClr val="000000"/>
              </a:solidFill>
              <a:uFill>
                <a:solidFill>
                  <a:srgbClr val="ffffff"/>
                </a:solidFill>
              </a:uFill>
              <a:latin typeface="Montserrat"/>
            </a:endParaRPr>
          </a:p>
        </p:txBody>
      </p:sp>
      <p:sp>
        <p:nvSpPr>
          <p:cNvPr id="620" name="TextShape 2"/>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Próximas acciones para la productividad </a:t>
            </a:r>
            <a:br/>
            <a:r>
              <a:rPr b="1" lang="es-CO" sz="3600" spc="-148" strike="noStrike">
                <a:solidFill>
                  <a:srgbClr val="d13b3b"/>
                </a:solidFill>
                <a:uFill>
                  <a:solidFill>
                    <a:srgbClr val="ffffff"/>
                  </a:solidFill>
                </a:uFill>
                <a:latin typeface="Montserrat"/>
              </a:rPr>
              <a:t>y el emprendimiento</a:t>
            </a:r>
            <a:endParaRPr b="0" lang="es-CO" sz="3600" spc="-1" strike="noStrike">
              <a:solidFill>
                <a:srgbClr val="000000"/>
              </a:solidFill>
              <a:uFill>
                <a:solidFill>
                  <a:srgbClr val="ffffff"/>
                </a:solidFill>
              </a:uFill>
              <a:latin typeface="Montserrat"/>
            </a:endParaRPr>
          </a:p>
        </p:txBody>
      </p:sp>
      <p:sp>
        <p:nvSpPr>
          <p:cNvPr id="621" name="TextShape 3"/>
          <p:cNvSpPr txBox="1"/>
          <p:nvPr/>
        </p:nvSpPr>
        <p:spPr>
          <a:xfrm>
            <a:off x="291960" y="1203840"/>
            <a:ext cx="11613960" cy="360720"/>
          </a:xfrm>
          <a:prstGeom prst="rect">
            <a:avLst/>
          </a:prstGeom>
          <a:noFill/>
          <a:ln>
            <a:noFill/>
          </a:ln>
        </p:spPr>
        <p:txBody>
          <a:bodyPr lIns="90000" rIns="90000" tIns="45000" bIns="45000"/>
          <a:p>
            <a:pPr>
              <a:lnSpc>
                <a:spcPct val="100000"/>
              </a:lnSpc>
              <a:spcBef>
                <a:spcPts val="1001"/>
              </a:spcBef>
            </a:pPr>
            <a:r>
              <a:rPr b="1" lang="es-CO" sz="1900" spc="-1" strike="noStrike">
                <a:solidFill>
                  <a:srgbClr val="000000"/>
                </a:solidFill>
                <a:uFill>
                  <a:solidFill>
                    <a:srgbClr val="ffffff"/>
                  </a:solidFill>
                </a:uFill>
                <a:latin typeface="Montserrat"/>
              </a:rPr>
              <a:t>El los próximos días el DNP estará construyendo y socializando los siguientes documentos:</a:t>
            </a:r>
            <a:endParaRPr b="0" lang="es-CO" sz="1900" spc="-1" strike="noStrike">
              <a:solidFill>
                <a:srgbClr val="000000"/>
              </a:solidFill>
              <a:uFill>
                <a:solidFill>
                  <a:srgbClr val="ffffff"/>
                </a:solidFill>
              </a:uFill>
              <a:latin typeface="Montserrat"/>
            </a:endParaRPr>
          </a:p>
        </p:txBody>
      </p:sp>
    </p:spTree>
  </p:cSld>
  <p:transition spd="med">
    <p:fad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498240" y="649080"/>
            <a:ext cx="11125080" cy="1472760"/>
          </a:xfrm>
          <a:prstGeom prst="rect">
            <a:avLst/>
          </a:prstGeom>
          <a:noFill/>
          <a:ln>
            <a:noFill/>
          </a:ln>
        </p:spPr>
        <p:txBody>
          <a:bodyPr lIns="90000" rIns="90000" tIns="45000" bIns="45000" anchor="ctr">
            <a:normAutofit/>
          </a:bodyPr>
          <a:p>
            <a:pPr marL="216000" indent="-215640">
              <a:lnSpc>
                <a:spcPct val="100000"/>
              </a:lnSpc>
              <a:spcAft>
                <a:spcPts val="799"/>
              </a:spcAft>
              <a:buClr>
                <a:srgbClr val="d13b3b"/>
              </a:buClr>
              <a:buFont typeface="Montserrat"/>
              <a:buAutoNum type="arabicPeriod"/>
            </a:pPr>
            <a:r>
              <a:rPr b="0" lang="es-CO" sz="2300" spc="-1" strike="noStrike">
                <a:solidFill>
                  <a:srgbClr val="d13b3b"/>
                </a:solidFill>
                <a:uFill>
                  <a:solidFill>
                    <a:srgbClr val="ffffff"/>
                  </a:solidFill>
                </a:uFill>
                <a:latin typeface="Montserrat"/>
              </a:rPr>
              <a:t>Transformación socioeconómica del país (2002 – 2018)</a:t>
            </a:r>
            <a:endParaRPr b="0" lang="es-CO" sz="2300" spc="-1" strike="noStrike">
              <a:solidFill>
                <a:srgbClr val="000000"/>
              </a:solidFill>
              <a:uFill>
                <a:solidFill>
                  <a:srgbClr val="ffffff"/>
                </a:solidFill>
              </a:uFill>
              <a:latin typeface="Montserrat"/>
            </a:endParaRPr>
          </a:p>
          <a:p>
            <a:pPr marL="216000" indent="-215640">
              <a:lnSpc>
                <a:spcPct val="100000"/>
              </a:lnSpc>
              <a:spcAft>
                <a:spcPts val="799"/>
              </a:spcAft>
              <a:buClr>
                <a:srgbClr val="d13b3b"/>
              </a:buClr>
              <a:buFont typeface="Montserrat"/>
              <a:buAutoNum type="arabicPeriod"/>
            </a:pPr>
            <a:r>
              <a:rPr b="0" lang="es-CO" sz="2300" spc="-1" strike="noStrike">
                <a:solidFill>
                  <a:srgbClr val="d13b3b"/>
                </a:solidFill>
                <a:uFill>
                  <a:solidFill>
                    <a:srgbClr val="ffffff"/>
                  </a:solidFill>
                </a:uFill>
                <a:latin typeface="Montserrat"/>
              </a:rPr>
              <a:t>Emprendimiento y productividad para fortalecer el tejido empresarial</a:t>
            </a:r>
            <a:endParaRPr b="0" lang="es-CO" sz="2300" spc="-1" strike="noStrike">
              <a:solidFill>
                <a:srgbClr val="000000"/>
              </a:solidFill>
              <a:uFill>
                <a:solidFill>
                  <a:srgbClr val="ffffff"/>
                </a:solidFill>
              </a:uFill>
              <a:latin typeface="Montserrat"/>
            </a:endParaRPr>
          </a:p>
          <a:p>
            <a:pPr marL="216000" indent="-215640">
              <a:lnSpc>
                <a:spcPct val="100000"/>
              </a:lnSpc>
              <a:spcAft>
                <a:spcPts val="799"/>
              </a:spcAft>
              <a:buClr>
                <a:srgbClr val="d13b3b"/>
              </a:buClr>
              <a:buFont typeface="Montserrat"/>
              <a:buAutoNum type="arabicPeriod"/>
            </a:pPr>
            <a:r>
              <a:rPr b="0" lang="es-CO" sz="2300" spc="-1" strike="noStrike">
                <a:solidFill>
                  <a:srgbClr val="d13b3b"/>
                </a:solidFill>
                <a:uFill>
                  <a:solidFill>
                    <a:srgbClr val="ffffff"/>
                  </a:solidFill>
                </a:uFill>
                <a:latin typeface="Montserrat"/>
              </a:rPr>
              <a:t>Bases de una agenda pública para el emprendimiento y la productividad</a:t>
            </a:r>
            <a:endParaRPr b="0" lang="es-CO" sz="2300" spc="-1" strike="noStrike">
              <a:solidFill>
                <a:srgbClr val="000000"/>
              </a:solidFill>
              <a:uFill>
                <a:solidFill>
                  <a:srgbClr val="ffffff"/>
                </a:solidFill>
              </a:uFill>
              <a:latin typeface="Montserrat"/>
            </a:endParaRPr>
          </a:p>
        </p:txBody>
      </p:sp>
    </p:spTree>
  </p:cSld>
  <p:transition spd="med">
    <p:fad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498240" y="636120"/>
            <a:ext cx="11125080" cy="1493280"/>
          </a:xfrm>
          <a:prstGeom prst="rect">
            <a:avLst/>
          </a:prstGeom>
          <a:noFill/>
          <a:ln>
            <a:noFill/>
          </a:ln>
        </p:spPr>
        <p:txBody>
          <a:bodyPr lIns="90000" rIns="90000" tIns="45000" bIns="45000" anchor="ctr"/>
          <a:p>
            <a:pPr>
              <a:lnSpc>
                <a:spcPct val="100000"/>
              </a:lnSpc>
            </a:pPr>
            <a:r>
              <a:rPr b="1" lang="es-CO" sz="4400" spc="-1" strike="noStrike">
                <a:solidFill>
                  <a:srgbClr val="d13b3b"/>
                </a:solidFill>
                <a:uFill>
                  <a:solidFill>
                    <a:srgbClr val="ffffff"/>
                  </a:solidFill>
                </a:uFill>
                <a:latin typeface="Montserrat"/>
              </a:rPr>
              <a:t>Transformación socioeconómica del país (2002 – 2018) </a:t>
            </a:r>
            <a:endParaRPr b="0" lang="es-CO" sz="4400" spc="-1" strike="noStrike">
              <a:solidFill>
                <a:srgbClr val="000000"/>
              </a:solidFill>
              <a:uFill>
                <a:solidFill>
                  <a:srgbClr val="ffffff"/>
                </a:solidFill>
              </a:uFill>
              <a:latin typeface="Montserrat"/>
            </a:endParaRPr>
          </a:p>
        </p:txBody>
      </p:sp>
      <p:sp>
        <p:nvSpPr>
          <p:cNvPr id="401" name="TextShape 2"/>
          <p:cNvSpPr txBox="1"/>
          <p:nvPr/>
        </p:nvSpPr>
        <p:spPr>
          <a:xfrm>
            <a:off x="477720" y="2230920"/>
            <a:ext cx="930960" cy="880920"/>
          </a:xfrm>
          <a:prstGeom prst="rect">
            <a:avLst/>
          </a:prstGeom>
          <a:noFill/>
          <a:ln>
            <a:noFill/>
          </a:ln>
        </p:spPr>
        <p:txBody>
          <a:bodyPr lIns="0" rIns="0" tIns="72000" bIns="0" anchor="ctr"/>
          <a:p>
            <a:pPr algn="ctr">
              <a:lnSpc>
                <a:spcPct val="100000"/>
              </a:lnSpc>
              <a:spcBef>
                <a:spcPts val="1001"/>
              </a:spcBef>
            </a:pPr>
            <a:r>
              <a:rPr b="1" lang="es-CO" sz="4400" spc="-1" strike="noStrike">
                <a:solidFill>
                  <a:srgbClr val="ffffff"/>
                </a:solidFill>
                <a:uFill>
                  <a:solidFill>
                    <a:srgbClr val="ffffff"/>
                  </a:solidFill>
                </a:uFill>
                <a:latin typeface="Montserrat"/>
              </a:rPr>
              <a:t>1</a:t>
            </a:r>
            <a:endParaRPr b="0" lang="es-CO" sz="4400" spc="-1" strike="noStrike">
              <a:solidFill>
                <a:srgbClr val="000000"/>
              </a:solidFill>
              <a:uFill>
                <a:solidFill>
                  <a:srgbClr val="ffffff"/>
                </a:solidFill>
              </a:uFill>
              <a:latin typeface="Montserrat"/>
            </a:endParaRPr>
          </a:p>
        </p:txBody>
      </p:sp>
    </p:spTree>
  </p:cSld>
  <p:transition spd="med">
    <p:fade/>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Colombia, eminentemente clase media – vulnerable </a:t>
            </a:r>
            <a:endParaRPr b="0" lang="es-CO" sz="3600" spc="-1" strike="noStrike">
              <a:solidFill>
                <a:srgbClr val="000000"/>
              </a:solidFill>
              <a:uFill>
                <a:solidFill>
                  <a:srgbClr val="ffffff"/>
                </a:solidFill>
              </a:uFill>
              <a:latin typeface="Montserrat"/>
            </a:endParaRPr>
          </a:p>
        </p:txBody>
      </p:sp>
      <p:sp>
        <p:nvSpPr>
          <p:cNvPr id="403"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1800" spc="-1" strike="noStrike">
                <a:solidFill>
                  <a:srgbClr val="000000"/>
                </a:solidFill>
                <a:uFill>
                  <a:solidFill>
                    <a:srgbClr val="ffffff"/>
                  </a:solidFill>
                </a:uFill>
                <a:latin typeface="Montserrat"/>
              </a:rPr>
              <a:t>En el siglo XXI hubo una fuerte caída de la pobreza (23 p.p) y un aumento sostenido de la clase media (en 15 p.p). Desde 2014 la clase media supera en proporción a la pobreza y el grupo mayoritario es el de vulnerables. </a:t>
            </a:r>
            <a:endParaRPr b="0" lang="es-CO" sz="1800" spc="-1" strike="noStrike">
              <a:solidFill>
                <a:srgbClr val="000000"/>
              </a:solidFill>
              <a:uFill>
                <a:solidFill>
                  <a:srgbClr val="ffffff"/>
                </a:solidFill>
              </a:uFill>
              <a:latin typeface="Montserrat"/>
            </a:endParaRPr>
          </a:p>
        </p:txBody>
      </p:sp>
      <p:sp>
        <p:nvSpPr>
          <p:cNvPr id="404"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Cálculos DNP a partir de DANE-GEIH</a:t>
            </a:r>
            <a:endParaRPr b="0" lang="es-CO" sz="900" spc="-1" strike="noStrike">
              <a:solidFill>
                <a:srgbClr val="000000"/>
              </a:solidFill>
              <a:uFill>
                <a:solidFill>
                  <a:srgbClr val="ffffff"/>
                </a:solidFill>
              </a:uFill>
              <a:latin typeface="Montserrat"/>
            </a:endParaRPr>
          </a:p>
        </p:txBody>
      </p:sp>
      <p:graphicFrame>
        <p:nvGraphicFramePr>
          <p:cNvPr id="405" name="Marcador de gráfico 8"/>
          <p:cNvGraphicFramePr/>
          <p:nvPr/>
        </p:nvGraphicFramePr>
        <p:xfrm>
          <a:off x="650520" y="1625760"/>
          <a:ext cx="10890720" cy="4038120"/>
        </p:xfrm>
        <a:graphic>
          <a:graphicData uri="http://schemas.openxmlformats.org/drawingml/2006/chart">
            <c:chart xmlns:c="http://schemas.openxmlformats.org/drawingml/2006/chart" xmlns:r="http://schemas.openxmlformats.org/officeDocument/2006/relationships" r:id="rId1"/>
          </a:graphicData>
        </a:graphic>
      </p:graphicFrame>
    </p:spTree>
  </p:cSld>
  <p:transition spd="med">
    <p:fade/>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Menos pobreza, pero aún un largo trecho por recorrer</a:t>
            </a:r>
            <a:endParaRPr b="0" lang="es-CO" sz="3600" spc="-1" strike="noStrike">
              <a:solidFill>
                <a:srgbClr val="000000"/>
              </a:solidFill>
              <a:uFill>
                <a:solidFill>
                  <a:srgbClr val="ffffff"/>
                </a:solidFill>
              </a:uFill>
              <a:latin typeface="Montserrat"/>
            </a:endParaRPr>
          </a:p>
        </p:txBody>
      </p:sp>
      <p:sp>
        <p:nvSpPr>
          <p:cNvPr id="407"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A 2017 todavía hay 12,9 millones de personas en condición de pobreza monetaria y 3,6 millones en pobreza monetaria extrema.</a:t>
            </a:r>
            <a:endParaRPr b="0" lang="es-CO" sz="2000" spc="-1" strike="noStrike">
              <a:solidFill>
                <a:srgbClr val="000000"/>
              </a:solidFill>
              <a:uFill>
                <a:solidFill>
                  <a:srgbClr val="ffffff"/>
                </a:solidFill>
              </a:uFill>
              <a:latin typeface="Montserrat"/>
            </a:endParaRPr>
          </a:p>
        </p:txBody>
      </p:sp>
      <p:sp>
        <p:nvSpPr>
          <p:cNvPr id="408"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DANE</a:t>
            </a:r>
            <a:endParaRPr b="0" lang="es-CO" sz="900" spc="-1" strike="noStrike">
              <a:solidFill>
                <a:srgbClr val="000000"/>
              </a:solidFill>
              <a:uFill>
                <a:solidFill>
                  <a:srgbClr val="ffffff"/>
                </a:solidFill>
              </a:uFill>
              <a:latin typeface="Montserrat"/>
            </a:endParaRPr>
          </a:p>
        </p:txBody>
      </p:sp>
      <p:graphicFrame>
        <p:nvGraphicFramePr>
          <p:cNvPr id="409" name="Gráfico 5"/>
          <p:cNvGraphicFramePr/>
          <p:nvPr/>
        </p:nvGraphicFramePr>
        <p:xfrm>
          <a:off x="626040" y="1452960"/>
          <a:ext cx="10939680" cy="4081320"/>
        </p:xfrm>
        <a:graphic>
          <a:graphicData uri="http://schemas.openxmlformats.org/drawingml/2006/chart">
            <c:chart xmlns:c="http://schemas.openxmlformats.org/drawingml/2006/chart" xmlns:r="http://schemas.openxmlformats.org/officeDocument/2006/relationships" r:id="rId1"/>
          </a:graphicData>
        </a:graphic>
      </p:graphicFrame>
    </p:spTree>
  </p:cSld>
  <p:transition spd="med">
    <p:fade/>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El reto de la pobreza extrema</a:t>
            </a:r>
            <a:endParaRPr b="0" lang="es-CO" sz="3600" spc="-1" strike="noStrike">
              <a:solidFill>
                <a:srgbClr val="000000"/>
              </a:solidFill>
              <a:uFill>
                <a:solidFill>
                  <a:srgbClr val="ffffff"/>
                </a:solidFill>
              </a:uFill>
              <a:latin typeface="Montserrat"/>
            </a:endParaRPr>
          </a:p>
        </p:txBody>
      </p:sp>
      <p:sp>
        <p:nvSpPr>
          <p:cNvPr id="411"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En términos absolutos la pobreza extrema urbana y rural es similar, pero en términos relativos una mayor cantidad de personas en la ruralidad están en esta condición.</a:t>
            </a:r>
            <a:endParaRPr b="0" lang="es-CO" sz="2000" spc="-1" strike="noStrike">
              <a:solidFill>
                <a:srgbClr val="000000"/>
              </a:solidFill>
              <a:uFill>
                <a:solidFill>
                  <a:srgbClr val="ffffff"/>
                </a:solidFill>
              </a:uFill>
              <a:latin typeface="Montserrat"/>
            </a:endParaRPr>
          </a:p>
        </p:txBody>
      </p:sp>
      <p:sp>
        <p:nvSpPr>
          <p:cNvPr id="412"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DANE, 2018</a:t>
            </a:r>
            <a:endParaRPr b="0" lang="es-CO" sz="900" spc="-1" strike="noStrike">
              <a:solidFill>
                <a:srgbClr val="000000"/>
              </a:solidFill>
              <a:uFill>
                <a:solidFill>
                  <a:srgbClr val="ffffff"/>
                </a:solidFill>
              </a:uFill>
              <a:latin typeface="Montserrat"/>
            </a:endParaRPr>
          </a:p>
        </p:txBody>
      </p:sp>
      <p:graphicFrame>
        <p:nvGraphicFramePr>
          <p:cNvPr id="413" name="Gráfico 11"/>
          <p:cNvGraphicFramePr/>
          <p:nvPr/>
        </p:nvGraphicFramePr>
        <p:xfrm>
          <a:off x="602280" y="1452960"/>
          <a:ext cx="10986840" cy="4224960"/>
        </p:xfrm>
        <a:graphic>
          <a:graphicData uri="http://schemas.openxmlformats.org/drawingml/2006/chart">
            <c:chart xmlns:c="http://schemas.openxmlformats.org/drawingml/2006/chart" xmlns:r="http://schemas.openxmlformats.org/officeDocument/2006/relationships" r:id="rId1"/>
          </a:graphicData>
        </a:graphic>
      </p:graphicFrame>
    </p:spTree>
  </p:cSld>
  <p:transition spd="med">
    <p:fade/>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291960" y="188640"/>
            <a:ext cx="11613240" cy="559080"/>
          </a:xfrm>
          <a:prstGeom prst="rect">
            <a:avLst/>
          </a:prstGeom>
          <a:noFill/>
          <a:ln>
            <a:noFill/>
          </a:ln>
        </p:spPr>
        <p:txBody>
          <a:bodyPr lIns="90000" rIns="90000" tIns="45000" bIns="45000"/>
          <a:p>
            <a:pPr>
              <a:lnSpc>
                <a:spcPct val="90000"/>
              </a:lnSpc>
            </a:pPr>
            <a:r>
              <a:rPr b="1" lang="es-CO" sz="3600" spc="-148" strike="noStrike">
                <a:solidFill>
                  <a:srgbClr val="d13b3b"/>
                </a:solidFill>
                <a:uFill>
                  <a:solidFill>
                    <a:srgbClr val="ffffff"/>
                  </a:solidFill>
                </a:uFill>
                <a:latin typeface="Montserrat"/>
              </a:rPr>
              <a:t>Colombia es todavía altamente inequitativa</a:t>
            </a:r>
            <a:endParaRPr b="0" lang="es-CO" sz="3600" spc="-1" strike="noStrike">
              <a:solidFill>
                <a:srgbClr val="000000"/>
              </a:solidFill>
              <a:uFill>
                <a:solidFill>
                  <a:srgbClr val="ffffff"/>
                </a:solidFill>
              </a:uFill>
              <a:latin typeface="Montserrat"/>
            </a:endParaRPr>
          </a:p>
        </p:txBody>
      </p:sp>
      <p:sp>
        <p:nvSpPr>
          <p:cNvPr id="415" name="TextShape 2"/>
          <p:cNvSpPr txBox="1"/>
          <p:nvPr/>
        </p:nvSpPr>
        <p:spPr>
          <a:xfrm>
            <a:off x="291960" y="689400"/>
            <a:ext cx="11613960" cy="360720"/>
          </a:xfrm>
          <a:prstGeom prst="rect">
            <a:avLst/>
          </a:prstGeom>
          <a:noFill/>
          <a:ln>
            <a:noFill/>
          </a:ln>
        </p:spPr>
        <p:txBody>
          <a:bodyPr lIns="90000" rIns="90000" tIns="45000" bIns="45000"/>
          <a:p>
            <a:pPr>
              <a:lnSpc>
                <a:spcPct val="100000"/>
              </a:lnSpc>
              <a:spcBef>
                <a:spcPts val="1001"/>
              </a:spcBef>
            </a:pPr>
            <a:r>
              <a:rPr b="1" lang="es-CO" sz="2000" spc="-1" strike="noStrike">
                <a:solidFill>
                  <a:srgbClr val="000000"/>
                </a:solidFill>
                <a:uFill>
                  <a:solidFill>
                    <a:srgbClr val="ffffff"/>
                  </a:solidFill>
                </a:uFill>
                <a:latin typeface="Montserrat"/>
              </a:rPr>
              <a:t>La desigualdad dificulta que las ganancias del crecimiento se traduzcan en reducciones de pobreza</a:t>
            </a:r>
            <a:endParaRPr b="0" lang="es-CO" sz="2000" spc="-1" strike="noStrike">
              <a:solidFill>
                <a:srgbClr val="000000"/>
              </a:solidFill>
              <a:uFill>
                <a:solidFill>
                  <a:srgbClr val="ffffff"/>
                </a:solidFill>
              </a:uFill>
              <a:latin typeface="Montserrat"/>
            </a:endParaRPr>
          </a:p>
        </p:txBody>
      </p:sp>
      <p:sp>
        <p:nvSpPr>
          <p:cNvPr id="416" name="TextShape 3"/>
          <p:cNvSpPr txBox="1"/>
          <p:nvPr/>
        </p:nvSpPr>
        <p:spPr>
          <a:xfrm>
            <a:off x="291960" y="5735520"/>
            <a:ext cx="11613240" cy="254160"/>
          </a:xfrm>
          <a:prstGeom prst="rect">
            <a:avLst/>
          </a:prstGeom>
          <a:noFill/>
          <a:ln>
            <a:noFill/>
          </a:ln>
        </p:spPr>
        <p:txBody>
          <a:bodyPr lIns="90000" rIns="90000" tIns="45000" bIns="45000" anchor="ctr"/>
          <a:p>
            <a:pPr algn="r">
              <a:lnSpc>
                <a:spcPct val="100000"/>
              </a:lnSpc>
            </a:pPr>
            <a:r>
              <a:rPr b="0" lang="es-CO" sz="900" spc="-1" strike="noStrike">
                <a:solidFill>
                  <a:srgbClr val="000000"/>
                </a:solidFill>
                <a:uFill>
                  <a:solidFill>
                    <a:srgbClr val="ffffff"/>
                  </a:solidFill>
                </a:uFill>
                <a:latin typeface="Montserrat"/>
              </a:rPr>
              <a:t>Fuente:  DANE. Banco Mundial</a:t>
            </a:r>
            <a:endParaRPr b="0" lang="es-CO" sz="900" spc="-1" strike="noStrike">
              <a:solidFill>
                <a:srgbClr val="000000"/>
              </a:solidFill>
              <a:uFill>
                <a:solidFill>
                  <a:srgbClr val="ffffff"/>
                </a:solidFill>
              </a:uFill>
              <a:latin typeface="Montserrat"/>
            </a:endParaRPr>
          </a:p>
        </p:txBody>
      </p:sp>
      <p:graphicFrame>
        <p:nvGraphicFramePr>
          <p:cNvPr id="417" name="Gráfico 10"/>
          <p:cNvGraphicFramePr/>
          <p:nvPr/>
        </p:nvGraphicFramePr>
        <p:xfrm>
          <a:off x="7626240" y="1415880"/>
          <a:ext cx="3981960" cy="4030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18" name="Gráfico 11"/>
          <p:cNvGraphicFramePr/>
          <p:nvPr/>
        </p:nvGraphicFramePr>
        <p:xfrm>
          <a:off x="444600" y="1415880"/>
          <a:ext cx="6953040" cy="4281120"/>
        </p:xfrm>
        <a:graphic>
          <a:graphicData uri="http://schemas.openxmlformats.org/drawingml/2006/chart">
            <c:chart xmlns:c="http://schemas.openxmlformats.org/drawingml/2006/chart" xmlns:r="http://schemas.openxmlformats.org/officeDocument/2006/relationships" r:id="rId2"/>
          </a:graphicData>
        </a:graphic>
      </p:graphicFrame>
    </p:spTree>
  </p:cSld>
  <p:transition spd="med">
    <p:fade/>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TextShape 1"/>
          <p:cNvSpPr txBox="1"/>
          <p:nvPr/>
        </p:nvSpPr>
        <p:spPr>
          <a:xfrm>
            <a:off x="498240" y="636120"/>
            <a:ext cx="11125080" cy="1493280"/>
          </a:xfrm>
          <a:prstGeom prst="rect">
            <a:avLst/>
          </a:prstGeom>
          <a:noFill/>
          <a:ln>
            <a:noFill/>
          </a:ln>
        </p:spPr>
        <p:txBody>
          <a:bodyPr lIns="90000" rIns="90000" tIns="45000" bIns="45000" anchor="ctr"/>
          <a:p>
            <a:pPr>
              <a:lnSpc>
                <a:spcPct val="100000"/>
              </a:lnSpc>
            </a:pPr>
            <a:r>
              <a:rPr b="1" lang="es-CO" sz="4400" spc="-1" strike="noStrike">
                <a:solidFill>
                  <a:srgbClr val="d13b3b"/>
                </a:solidFill>
                <a:uFill>
                  <a:solidFill>
                    <a:srgbClr val="ffffff"/>
                  </a:solidFill>
                </a:uFill>
                <a:latin typeface="Montserrat"/>
              </a:rPr>
              <a:t>Emprendimiento y productividad para fortalecer el tejido empresarial</a:t>
            </a:r>
            <a:endParaRPr b="0" lang="es-CO" sz="4400" spc="-1" strike="noStrike">
              <a:solidFill>
                <a:srgbClr val="000000"/>
              </a:solidFill>
              <a:uFill>
                <a:solidFill>
                  <a:srgbClr val="ffffff"/>
                </a:solidFill>
              </a:uFill>
              <a:latin typeface="Montserrat"/>
            </a:endParaRPr>
          </a:p>
        </p:txBody>
      </p:sp>
      <p:sp>
        <p:nvSpPr>
          <p:cNvPr id="420" name="TextShape 2"/>
          <p:cNvSpPr txBox="1"/>
          <p:nvPr/>
        </p:nvSpPr>
        <p:spPr>
          <a:xfrm>
            <a:off x="477720" y="2230920"/>
            <a:ext cx="930960" cy="880920"/>
          </a:xfrm>
          <a:prstGeom prst="rect">
            <a:avLst/>
          </a:prstGeom>
          <a:noFill/>
          <a:ln>
            <a:noFill/>
          </a:ln>
        </p:spPr>
        <p:txBody>
          <a:bodyPr lIns="0" rIns="0" tIns="72000" bIns="0" anchor="ctr"/>
          <a:p>
            <a:pPr algn="ctr">
              <a:lnSpc>
                <a:spcPct val="100000"/>
              </a:lnSpc>
              <a:spcBef>
                <a:spcPts val="1001"/>
              </a:spcBef>
            </a:pPr>
            <a:r>
              <a:rPr b="1" lang="es-CO" sz="4400" spc="-1" strike="noStrike">
                <a:solidFill>
                  <a:srgbClr val="ffffff"/>
                </a:solidFill>
                <a:uFill>
                  <a:solidFill>
                    <a:srgbClr val="ffffff"/>
                  </a:solidFill>
                </a:uFill>
                <a:latin typeface="Montserrat"/>
              </a:rPr>
              <a:t>2</a:t>
            </a:r>
            <a:endParaRPr b="0" lang="es-CO" sz="4400" spc="-1" strike="noStrike">
              <a:solidFill>
                <a:srgbClr val="000000"/>
              </a:solidFill>
              <a:uFill>
                <a:solidFill>
                  <a:srgbClr val="ffffff"/>
                </a:solidFill>
              </a:uFill>
              <a:latin typeface="Montserrat"/>
            </a:endParaRPr>
          </a:p>
        </p:txBody>
      </p:sp>
    </p:spTree>
  </p:cSld>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Dirección Segundo Semetre 2018</Template>
  <TotalTime>534</TotalTime>
  <Application>LibreOffice/5.3.3.2$Windows_x86 LibreOffice_project/3d9a8b4b4e538a85e0782bd6c2d430bafe583448</Application>
  <Words>1448</Words>
  <Paragraphs>254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2018-09-05T14:01:57Z</dcterms:created>
  <dc:creator>Juan Vinasco</dc:creator>
  <dc:description/>
  <dc:language>es-CO</dc:language>
  <cp:lastModifiedBy>Pablo Carbonari Winter</cp:lastModifiedBy>
  <dcterms:modified xsi:type="dcterms:W3CDTF">2018-09-06T00:40:40Z</dcterms:modified>
  <cp:revision>43</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27</vt:i4>
  </property>
</Properties>
</file>