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_rels/notesSlide30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8.wmf" ContentType="image/x-wmf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33.wmf" ContentType="image/x-wmf"/>
  <Override PartName="/ppt/media/image21.png" ContentType="image/png"/>
  <Override PartName="/ppt/media/image34.wmf" ContentType="image/x-wmf"/>
  <Override PartName="/ppt/media/image22.png" ContentType="image/png"/>
  <Override PartName="/ppt/media/image35.wmf" ContentType="image/x-wmf"/>
  <Override PartName="/ppt/media/image23.png" ContentType="image/png"/>
  <Override PartName="/ppt/media/image36.wmf" ContentType="image/x-wmf"/>
  <Override PartName="/ppt/media/image24.png" ContentType="image/png"/>
  <Override PartName="/ppt/media/image37.wmf" ContentType="image/x-wmf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
</Relationships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Médicos por cada 100 mil afiliados</a:t>
            </a:r>
          </a:p>
        </c:rich>
      </c:tx>
      <c:overlay val="0"/>
    </c:title>
    <c:autoTitleDeleted val="0"/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alpha val="85000"/>
              </a:srgbClr>
            </a:solidFill>
            <a:ln w="9360">
              <a:solidFill>
                <a:srgbClr val="ffffff"/>
              </a:solidFill>
              <a:round/>
            </a:ln>
          </c:spPr>
          <c:invertIfNegative val="0"/>
          <c:dLbls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</c:dLbl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Colombia</c:v>
                </c:pt>
                <c:pt idx="1">
                  <c:v>América Latina</c:v>
                </c:pt>
                <c:pt idx="2">
                  <c:v>OCDE</c:v>
                </c:pt>
                <c:pt idx="3">
                  <c:v>Atlántico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1.76</c:v>
                </c:pt>
                <c:pt idx="1">
                  <c:v>2.02</c:v>
                </c:pt>
                <c:pt idx="2">
                  <c:v>2.86</c:v>
                </c:pt>
                <c:pt idx="3">
                  <c:v>2.6</c:v>
                </c:pt>
              </c:numCache>
            </c:numRef>
          </c:val>
        </c:ser>
        <c:gapWidth val="65"/>
        <c:overlap val="0"/>
        <c:axId val="66356340"/>
        <c:axId val="88820133"/>
      </c:barChart>
      <c:catAx>
        <c:axId val="6635634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8820133"/>
        <c:crosses val="autoZero"/>
        <c:auto val="1"/>
        <c:lblAlgn val="ctr"/>
        <c:lblOffset val="100"/>
      </c:catAx>
      <c:valAx>
        <c:axId val="88820133"/>
        <c:scaling>
          <c:orientation val="minMax"/>
        </c:scaling>
        <c:delete val="0"/>
        <c:axPos val="l"/>
        <c:majorGridlines>
          <c:spPr>
            <a:ln w="9360">
              <a:solidFill>
                <a:srgbClr val="bfbfbf"/>
              </a:solidFill>
              <a:round/>
            </a:ln>
          </c:spPr>
        </c:majorGridlines>
        <c:numFmt formatCode="0.00;[RED]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6356340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bfbfbf"/>
      </a:solidFill>
      <a:round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Camas por cada 100 mil afiliados</a:t>
            </a:r>
          </a:p>
        </c:rich>
      </c:tx>
      <c:overlay val="0"/>
    </c:title>
    <c:autoTitleDeleted val="0"/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alpha val="85000"/>
              </a:srgbClr>
            </a:solidFill>
            <a:ln w="9360">
              <a:solidFill>
                <a:srgbClr val="ffffff"/>
              </a:solidFill>
              <a:round/>
            </a:ln>
          </c:spPr>
          <c:invertIfNegative val="0"/>
          <c:dLbls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</c:dLbl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Colombia</c:v>
                </c:pt>
                <c:pt idx="1">
                  <c:v>América Latina</c:v>
                </c:pt>
                <c:pt idx="2">
                  <c:v>OCDE</c:v>
                </c:pt>
                <c:pt idx="3">
                  <c:v>Atlántico</c:v>
                </c:pt>
                <c:pt idx="4">
                  <c:v>Barranquilla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1.7</c:v>
                </c:pt>
                <c:pt idx="1">
                  <c:v>2.02</c:v>
                </c:pt>
                <c:pt idx="2">
                  <c:v>3.7</c:v>
                </c:pt>
                <c:pt idx="3">
                  <c:v>2.8</c:v>
                </c:pt>
                <c:pt idx="4">
                  <c:v>4.7</c:v>
                </c:pt>
              </c:numCache>
            </c:numRef>
          </c:val>
        </c:ser>
        <c:gapWidth val="65"/>
        <c:overlap val="0"/>
        <c:axId val="48953230"/>
        <c:axId val="45023889"/>
      </c:barChart>
      <c:catAx>
        <c:axId val="4895323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5023889"/>
        <c:crosses val="autoZero"/>
        <c:auto val="1"/>
        <c:lblAlgn val="ctr"/>
        <c:lblOffset val="100"/>
      </c:catAx>
      <c:valAx>
        <c:axId val="45023889"/>
        <c:scaling>
          <c:orientation val="minMax"/>
        </c:scaling>
        <c:delete val="0"/>
        <c:axPos val="l"/>
        <c:majorGridlines>
          <c:spPr>
            <a:ln w="9360">
              <a:solidFill>
                <a:srgbClr val="bfbfbf"/>
              </a:solidFill>
              <a:round/>
            </a:ln>
          </c:spPr>
        </c:majorGridlines>
        <c:numFmt formatCode="0.00;[RED]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8953230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bfbfbf"/>
      </a:solidFill>
      <a:round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13.67</c:v>
                </c:pt>
                <c:pt idx="1">
                  <c:v>13</c:v>
                </c:pt>
                <c:pt idx="2">
                  <c:v>14.89</c:v>
                </c:pt>
                <c:pt idx="3">
                  <c:v>13.27</c:v>
                </c:pt>
                <c:pt idx="4">
                  <c:v>11.45</c:v>
                </c:pt>
                <c:pt idx="5">
                  <c:v>11</c:v>
                </c:pt>
                <c:pt idx="6">
                  <c:v>10.74</c:v>
                </c:pt>
                <c:pt idx="7">
                  <c:v>9.9</c:v>
                </c:pt>
                <c:pt idx="8">
                  <c:v>9.93</c:v>
                </c:pt>
                <c:pt idx="9">
                  <c:v>9.59</c:v>
                </c:pt>
                <c:pt idx="10">
                  <c:v>8.78</c:v>
                </c:pt>
                <c:pt idx="11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ed7d31"/>
            </a:solidFill>
            <a:ln w="2844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18.46</c:v>
                </c:pt>
                <c:pt idx="1">
                  <c:v>18.41</c:v>
                </c:pt>
                <c:pt idx="2">
                  <c:v>17.08</c:v>
                </c:pt>
                <c:pt idx="3">
                  <c:v>15.11</c:v>
                </c:pt>
                <c:pt idx="4">
                  <c:v>14.59</c:v>
                </c:pt>
                <c:pt idx="5">
                  <c:v>13.1</c:v>
                </c:pt>
                <c:pt idx="6">
                  <c:v>14.63</c:v>
                </c:pt>
                <c:pt idx="7">
                  <c:v>12.14</c:v>
                </c:pt>
                <c:pt idx="8">
                  <c:v>14.16</c:v>
                </c:pt>
                <c:pt idx="9">
                  <c:v>13.9</c:v>
                </c:pt>
                <c:pt idx="10">
                  <c:v>13.98</c:v>
                </c:pt>
                <c:pt idx="11">
                  <c:v>12.99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Barranquilla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16</c:v>
                </c:pt>
                <c:pt idx="4">
                  <c:v>16</c:v>
                </c:pt>
                <c:pt idx="5">
                  <c:v>15</c:v>
                </c:pt>
                <c:pt idx="6">
                  <c:v>15</c:v>
                </c:pt>
                <c:pt idx="7">
                  <c:v>12</c:v>
                </c:pt>
                <c:pt idx="8">
                  <c:v>15</c:v>
                </c:pt>
                <c:pt idx="9">
                  <c:v>14</c:v>
                </c:pt>
                <c:pt idx="10">
                  <c:v>13.429</c:v>
                </c:pt>
                <c:pt idx="1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Chocó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32.81</c:v>
                </c:pt>
                <c:pt idx="1">
                  <c:v>37.14</c:v>
                </c:pt>
                <c:pt idx="2">
                  <c:v>29.39</c:v>
                </c:pt>
                <c:pt idx="3">
                  <c:v>31.97</c:v>
                </c:pt>
                <c:pt idx="4">
                  <c:v>37.52</c:v>
                </c:pt>
                <c:pt idx="5">
                  <c:v>33.77</c:v>
                </c:pt>
                <c:pt idx="6">
                  <c:v>24.56</c:v>
                </c:pt>
                <c:pt idx="7">
                  <c:v>26.47</c:v>
                </c:pt>
                <c:pt idx="8">
                  <c:v>22.81</c:v>
                </c:pt>
                <c:pt idx="9">
                  <c:v>25.01</c:v>
                </c:pt>
                <c:pt idx="10">
                  <c:v>28.35</c:v>
                </c:pt>
                <c:pt idx="11">
                  <c:v>29.21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Guainía</c:v>
                </c:pt>
              </c:strCache>
            </c:strRef>
          </c:tx>
          <c:spPr>
            <a:solidFill>
              <a:srgbClr val="4472c4"/>
            </a:solidFill>
            <a:ln w="28440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2"/>
                <c:pt idx="0">
                  <c:v>40.54</c:v>
                </c:pt>
                <c:pt idx="1">
                  <c:v>27.93</c:v>
                </c:pt>
                <c:pt idx="2">
                  <c:v>40</c:v>
                </c:pt>
                <c:pt idx="3">
                  <c:v>38.66</c:v>
                </c:pt>
                <c:pt idx="4">
                  <c:v>47.23</c:v>
                </c:pt>
                <c:pt idx="5">
                  <c:v>38.98</c:v>
                </c:pt>
                <c:pt idx="6">
                  <c:v>32.73</c:v>
                </c:pt>
                <c:pt idx="7">
                  <c:v>21.7</c:v>
                </c:pt>
                <c:pt idx="8">
                  <c:v>29.7</c:v>
                </c:pt>
                <c:pt idx="9">
                  <c:v>19.97</c:v>
                </c:pt>
                <c:pt idx="10">
                  <c:v>29.75</c:v>
                </c:pt>
                <c:pt idx="11">
                  <c:v>39.33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La Guajira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2"/>
                <c:pt idx="0">
                  <c:v>24.2</c:v>
                </c:pt>
                <c:pt idx="1">
                  <c:v>21.14</c:v>
                </c:pt>
                <c:pt idx="2">
                  <c:v>24.6</c:v>
                </c:pt>
                <c:pt idx="3">
                  <c:v>19.27</c:v>
                </c:pt>
                <c:pt idx="4">
                  <c:v>20.86</c:v>
                </c:pt>
                <c:pt idx="5">
                  <c:v>18.59</c:v>
                </c:pt>
                <c:pt idx="6">
                  <c:v>19.8</c:v>
                </c:pt>
                <c:pt idx="7">
                  <c:v>18.56</c:v>
                </c:pt>
                <c:pt idx="8">
                  <c:v>18.38</c:v>
                </c:pt>
                <c:pt idx="9">
                  <c:v>17.97</c:v>
                </c:pt>
                <c:pt idx="10">
                  <c:v>15.72</c:v>
                </c:pt>
                <c:pt idx="11">
                  <c:v>18.59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255e91"/>
            </a:solidFill>
            <a:ln w="28440">
              <a:solidFill>
                <a:srgbClr val="255e9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2"/>
                <c:pt idx="0">
                  <c:v>11.95</c:v>
                </c:pt>
                <c:pt idx="1">
                  <c:v>11.24</c:v>
                </c:pt>
                <c:pt idx="2">
                  <c:v>11.89</c:v>
                </c:pt>
                <c:pt idx="3">
                  <c:v>9.95</c:v>
                </c:pt>
                <c:pt idx="4">
                  <c:v>10.42</c:v>
                </c:pt>
                <c:pt idx="5">
                  <c:v>10.42</c:v>
                </c:pt>
                <c:pt idx="6">
                  <c:v>8.25</c:v>
                </c:pt>
                <c:pt idx="7">
                  <c:v>8.25</c:v>
                </c:pt>
                <c:pt idx="8">
                  <c:v>9.64</c:v>
                </c:pt>
                <c:pt idx="9">
                  <c:v>9.36</c:v>
                </c:pt>
                <c:pt idx="10">
                  <c:v>7.66</c:v>
                </c:pt>
                <c:pt idx="11">
                  <c:v>8.48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50433048"/>
        <c:axId val="77147672"/>
      </c:lineChart>
      <c:catAx>
        <c:axId val="50433048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7147672"/>
        <c:crosses val="autoZero"/>
        <c:auto val="1"/>
        <c:lblAlgn val="ctr"/>
        <c:lblOffset val="100"/>
      </c:catAx>
      <c:valAx>
        <c:axId val="7714767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0433048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16.88</c:v>
                </c:pt>
                <c:pt idx="1">
                  <c:v>16.34</c:v>
                </c:pt>
                <c:pt idx="2">
                  <c:v>19.78</c:v>
                </c:pt>
                <c:pt idx="3">
                  <c:v>16.42</c:v>
                </c:pt>
                <c:pt idx="4">
                  <c:v>14.12</c:v>
                </c:pt>
                <c:pt idx="5">
                  <c:v>14.28</c:v>
                </c:pt>
                <c:pt idx="6">
                  <c:v>13.19</c:v>
                </c:pt>
                <c:pt idx="7">
                  <c:v>12.1</c:v>
                </c:pt>
                <c:pt idx="8">
                  <c:v>12.19</c:v>
                </c:pt>
                <c:pt idx="9">
                  <c:v>12</c:v>
                </c:pt>
                <c:pt idx="10">
                  <c:v>10.88</c:v>
                </c:pt>
                <c:pt idx="11">
                  <c:v>11.44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ed7d31"/>
            </a:solidFill>
            <a:ln w="2844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26.56</c:v>
                </c:pt>
                <c:pt idx="1">
                  <c:v>21.22</c:v>
                </c:pt>
                <c:pt idx="2">
                  <c:v>19.28</c:v>
                </c:pt>
                <c:pt idx="3">
                  <c:v>16.8</c:v>
                </c:pt>
                <c:pt idx="4">
                  <c:v>16.27</c:v>
                </c:pt>
                <c:pt idx="5">
                  <c:v>15.2</c:v>
                </c:pt>
                <c:pt idx="6">
                  <c:v>16.4</c:v>
                </c:pt>
                <c:pt idx="7">
                  <c:v>13.67</c:v>
                </c:pt>
                <c:pt idx="8">
                  <c:v>16.69</c:v>
                </c:pt>
                <c:pt idx="9">
                  <c:v>15.92</c:v>
                </c:pt>
                <c:pt idx="10">
                  <c:v>15.85</c:v>
                </c:pt>
                <c:pt idx="11">
                  <c:v>14.87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Barranquilla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24</c:v>
                </c:pt>
                <c:pt idx="1">
                  <c:v>22</c:v>
                </c:pt>
                <c:pt idx="2">
                  <c:v>21</c:v>
                </c:pt>
                <c:pt idx="3">
                  <c:v>17</c:v>
                </c:pt>
                <c:pt idx="4">
                  <c:v>18</c:v>
                </c:pt>
                <c:pt idx="5">
                  <c:v>17</c:v>
                </c:pt>
                <c:pt idx="6">
                  <c:v>17</c:v>
                </c:pt>
                <c:pt idx="7">
                  <c:v>13</c:v>
                </c:pt>
                <c:pt idx="8">
                  <c:v>17</c:v>
                </c:pt>
                <c:pt idx="9">
                  <c:v>16</c:v>
                </c:pt>
                <c:pt idx="10">
                  <c:v>15.129</c:v>
                </c:pt>
                <c:pt idx="1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Chocó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37.83</c:v>
                </c:pt>
                <c:pt idx="1">
                  <c:v>45.66</c:v>
                </c:pt>
                <c:pt idx="2">
                  <c:v>40.54</c:v>
                </c:pt>
                <c:pt idx="3">
                  <c:v>42.03</c:v>
                </c:pt>
                <c:pt idx="4">
                  <c:v>46.76</c:v>
                </c:pt>
                <c:pt idx="5">
                  <c:v>42.34</c:v>
                </c:pt>
                <c:pt idx="6">
                  <c:v>30.75</c:v>
                </c:pt>
                <c:pt idx="7">
                  <c:v>34.49</c:v>
                </c:pt>
                <c:pt idx="8">
                  <c:v>30.26</c:v>
                </c:pt>
                <c:pt idx="9">
                  <c:v>31.86</c:v>
                </c:pt>
                <c:pt idx="10">
                  <c:v>37.46</c:v>
                </c:pt>
                <c:pt idx="11">
                  <c:v>39.8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Guainía</c:v>
                </c:pt>
              </c:strCache>
            </c:strRef>
          </c:tx>
          <c:spPr>
            <a:solidFill>
              <a:srgbClr val="4472c4"/>
            </a:solidFill>
            <a:ln w="28440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2"/>
                <c:pt idx="0">
                  <c:v>32.82</c:v>
                </c:pt>
                <c:pt idx="1">
                  <c:v>37.24</c:v>
                </c:pt>
                <c:pt idx="2">
                  <c:v>54</c:v>
                </c:pt>
                <c:pt idx="3">
                  <c:v>45.69</c:v>
                </c:pt>
                <c:pt idx="4">
                  <c:v>60.26</c:v>
                </c:pt>
                <c:pt idx="5">
                  <c:v>47.46</c:v>
                </c:pt>
                <c:pt idx="6">
                  <c:v>40.92</c:v>
                </c:pt>
                <c:pt idx="7">
                  <c:v>31.56</c:v>
                </c:pt>
                <c:pt idx="8">
                  <c:v>42.9</c:v>
                </c:pt>
                <c:pt idx="9">
                  <c:v>28.29</c:v>
                </c:pt>
                <c:pt idx="10">
                  <c:v>38.02</c:v>
                </c:pt>
                <c:pt idx="11">
                  <c:v>55.98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La Guajira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2"/>
                <c:pt idx="0">
                  <c:v>24.37</c:v>
                </c:pt>
                <c:pt idx="1">
                  <c:v>28.73</c:v>
                </c:pt>
                <c:pt idx="2">
                  <c:v>30.63</c:v>
                </c:pt>
                <c:pt idx="3">
                  <c:v>24.96</c:v>
                </c:pt>
                <c:pt idx="4">
                  <c:v>26.77</c:v>
                </c:pt>
                <c:pt idx="5">
                  <c:v>23.08</c:v>
                </c:pt>
                <c:pt idx="6">
                  <c:v>24.14</c:v>
                </c:pt>
                <c:pt idx="7">
                  <c:v>23.01</c:v>
                </c:pt>
                <c:pt idx="8">
                  <c:v>22.79</c:v>
                </c:pt>
                <c:pt idx="9">
                  <c:v>22.13</c:v>
                </c:pt>
                <c:pt idx="10">
                  <c:v>19.85</c:v>
                </c:pt>
                <c:pt idx="11">
                  <c:v>24.14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255e91"/>
            </a:solidFill>
            <a:ln w="28440">
              <a:solidFill>
                <a:srgbClr val="255e9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2"/>
                <c:pt idx="0">
                  <c:v>15.24</c:v>
                </c:pt>
                <c:pt idx="1">
                  <c:v>13.23</c:v>
                </c:pt>
                <c:pt idx="2">
                  <c:v>14.61</c:v>
                </c:pt>
                <c:pt idx="3">
                  <c:v>12.15</c:v>
                </c:pt>
                <c:pt idx="4">
                  <c:v>13.3</c:v>
                </c:pt>
                <c:pt idx="5">
                  <c:v>12.48</c:v>
                </c:pt>
                <c:pt idx="6">
                  <c:v>10.23</c:v>
                </c:pt>
                <c:pt idx="7">
                  <c:v>9.94</c:v>
                </c:pt>
                <c:pt idx="8">
                  <c:v>11.17</c:v>
                </c:pt>
                <c:pt idx="9">
                  <c:v>11.07</c:v>
                </c:pt>
                <c:pt idx="10">
                  <c:v>9.27</c:v>
                </c:pt>
                <c:pt idx="11">
                  <c:v>10.36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57563682"/>
        <c:axId val="69754552"/>
      </c:lineChart>
      <c:catAx>
        <c:axId val="5756368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754552"/>
        <c:crosses val="autoZero"/>
        <c:auto val="1"/>
        <c:lblAlgn val="ctr"/>
        <c:lblOffset val="100"/>
      </c:catAx>
      <c:valAx>
        <c:axId val="6975455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7563682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65.51</c:v>
                </c:pt>
                <c:pt idx="1">
                  <c:v>74.36</c:v>
                </c:pt>
                <c:pt idx="2">
                  <c:v>42.18</c:v>
                </c:pt>
                <c:pt idx="3">
                  <c:v>46.17</c:v>
                </c:pt>
                <c:pt idx="4">
                  <c:v>60.5</c:v>
                </c:pt>
                <c:pt idx="5">
                  <c:v>52.42</c:v>
                </c:pt>
                <c:pt idx="6">
                  <c:v>58.89</c:v>
                </c:pt>
                <c:pt idx="7">
                  <c:v>53.15</c:v>
                </c:pt>
                <c:pt idx="8">
                  <c:v>44.14</c:v>
                </c:pt>
                <c:pt idx="9">
                  <c:v>51.03</c:v>
                </c:pt>
                <c:pt idx="10">
                  <c:v>65.85</c:v>
                </c:pt>
                <c:pt idx="11">
                  <c:v>71.98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ed7d31"/>
            </a:solidFill>
            <a:ln w="2844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71.39</c:v>
                </c:pt>
                <c:pt idx="1">
                  <c:v>76.41</c:v>
                </c:pt>
                <c:pt idx="2">
                  <c:v>64.36</c:v>
                </c:pt>
                <c:pt idx="3">
                  <c:v>72.41</c:v>
                </c:pt>
                <c:pt idx="4">
                  <c:v>80.22</c:v>
                </c:pt>
                <c:pt idx="5">
                  <c:v>79.55</c:v>
                </c:pt>
                <c:pt idx="6">
                  <c:v>71.31</c:v>
                </c:pt>
                <c:pt idx="7">
                  <c:v>52.67</c:v>
                </c:pt>
                <c:pt idx="8">
                  <c:v>51.21</c:v>
                </c:pt>
                <c:pt idx="9">
                  <c:v>70.71</c:v>
                </c:pt>
                <c:pt idx="10">
                  <c:v>76.32</c:v>
                </c:pt>
                <c:pt idx="11">
                  <c:v>68.49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Barranquilla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60.1</c:v>
                </c:pt>
                <c:pt idx="1">
                  <c:v>71.37</c:v>
                </c:pt>
                <c:pt idx="2">
                  <c:v>59.46</c:v>
                </c:pt>
                <c:pt idx="3">
                  <c:v>67.65</c:v>
                </c:pt>
                <c:pt idx="4">
                  <c:v>86.02</c:v>
                </c:pt>
                <c:pt idx="5">
                  <c:v>72.17</c:v>
                </c:pt>
                <c:pt idx="6">
                  <c:v>50.23</c:v>
                </c:pt>
                <c:pt idx="7">
                  <c:v>38.55</c:v>
                </c:pt>
                <c:pt idx="8">
                  <c:v>26.2</c:v>
                </c:pt>
                <c:pt idx="9">
                  <c:v>40.76</c:v>
                </c:pt>
                <c:pt idx="10">
                  <c:v>49.73</c:v>
                </c:pt>
                <c:pt idx="1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Chocó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250.92</c:v>
                </c:pt>
                <c:pt idx="1">
                  <c:v>227.36</c:v>
                </c:pt>
                <c:pt idx="2">
                  <c:v>194.72</c:v>
                </c:pt>
                <c:pt idx="3">
                  <c:v>233.48</c:v>
                </c:pt>
                <c:pt idx="4">
                  <c:v>126.88</c:v>
                </c:pt>
                <c:pt idx="5">
                  <c:v>196.53</c:v>
                </c:pt>
                <c:pt idx="6">
                  <c:v>341.63</c:v>
                </c:pt>
                <c:pt idx="7">
                  <c:v>240.65</c:v>
                </c:pt>
                <c:pt idx="8">
                  <c:v>163.98</c:v>
                </c:pt>
                <c:pt idx="9">
                  <c:v>181.64</c:v>
                </c:pt>
                <c:pt idx="10">
                  <c:v>164.15</c:v>
                </c:pt>
                <c:pt idx="11">
                  <c:v>290.35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Guainía</c:v>
                </c:pt>
              </c:strCache>
            </c:strRef>
          </c:tx>
          <c:spPr>
            <a:solidFill>
              <a:srgbClr val="4472c4"/>
            </a:solidFill>
            <a:ln w="28440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2"/>
                <c:pt idx="0">
                  <c:v>386.1</c:v>
                </c:pt>
                <c:pt idx="1">
                  <c:v>558.66</c:v>
                </c:pt>
                <c:pt idx="2">
                  <c:v>0</c:v>
                </c:pt>
                <c:pt idx="3">
                  <c:v>351.49</c:v>
                </c:pt>
                <c:pt idx="4">
                  <c:v>162.87</c:v>
                </c:pt>
                <c:pt idx="5">
                  <c:v>0</c:v>
                </c:pt>
                <c:pt idx="6">
                  <c:v>163.67</c:v>
                </c:pt>
                <c:pt idx="7">
                  <c:v>0</c:v>
                </c:pt>
                <c:pt idx="8">
                  <c:v>165.02</c:v>
                </c:pt>
                <c:pt idx="9">
                  <c:v>665.56</c:v>
                </c:pt>
                <c:pt idx="10">
                  <c:v>0</c:v>
                </c:pt>
                <c:pt idx="11">
                  <c:v>302.57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La Guajira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2"/>
                <c:pt idx="0">
                  <c:v>131.04</c:v>
                </c:pt>
                <c:pt idx="1">
                  <c:v>155.1</c:v>
                </c:pt>
                <c:pt idx="2">
                  <c:v>162.92</c:v>
                </c:pt>
                <c:pt idx="3">
                  <c:v>101.4</c:v>
                </c:pt>
                <c:pt idx="4">
                  <c:v>220.46</c:v>
                </c:pt>
                <c:pt idx="5">
                  <c:v>154.95</c:v>
                </c:pt>
                <c:pt idx="6">
                  <c:v>173.56</c:v>
                </c:pt>
                <c:pt idx="7">
                  <c:v>135.81</c:v>
                </c:pt>
                <c:pt idx="8">
                  <c:v>235.45</c:v>
                </c:pt>
                <c:pt idx="9">
                  <c:v>190.63</c:v>
                </c:pt>
                <c:pt idx="10">
                  <c:v>170.32</c:v>
                </c:pt>
                <c:pt idx="11">
                  <c:v>237.04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255e91"/>
            </a:solidFill>
            <a:ln w="28440">
              <a:solidFill>
                <a:srgbClr val="255e9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2"/>
                <c:pt idx="0">
                  <c:v>56.32</c:v>
                </c:pt>
                <c:pt idx="1">
                  <c:v>55.11</c:v>
                </c:pt>
                <c:pt idx="2">
                  <c:v>40.67</c:v>
                </c:pt>
                <c:pt idx="3">
                  <c:v>42.74</c:v>
                </c:pt>
                <c:pt idx="4">
                  <c:v>52.94</c:v>
                </c:pt>
                <c:pt idx="5">
                  <c:v>43.84</c:v>
                </c:pt>
                <c:pt idx="6">
                  <c:v>35.73</c:v>
                </c:pt>
                <c:pt idx="7">
                  <c:v>41.57</c:v>
                </c:pt>
                <c:pt idx="8">
                  <c:v>52.27</c:v>
                </c:pt>
                <c:pt idx="9">
                  <c:v>51.66</c:v>
                </c:pt>
                <c:pt idx="10">
                  <c:v>45.24</c:v>
                </c:pt>
                <c:pt idx="11">
                  <c:v>46.94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40349634"/>
        <c:axId val="53555747"/>
      </c:lineChart>
      <c:catAx>
        <c:axId val="4034963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3555747"/>
        <c:crosses val="autoZero"/>
        <c:auto val="1"/>
        <c:lblAlgn val="ctr"/>
        <c:lblOffset val="100"/>
      </c:catAx>
      <c:valAx>
        <c:axId val="5355574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349634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1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0" sz="1400" spc="1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Mortalidad en enfermedades cronicas
por 100.000 habitantes</a:t>
            </a:r>
          </a:p>
        </c:rich>
      </c:tx>
      <c:layout>
        <c:manualLayout>
          <c:xMode val="edge"/>
          <c:yMode val="edge"/>
          <c:x val="0.230008329862557"/>
          <c:y val="0.0586324936364434"/>
        </c:manualLayout>
      </c:layout>
      <c:overlay val="0"/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Enfermedad Isquemica del Corazón</c:v>
                </c:pt>
              </c:strCache>
            </c:strRef>
          </c:tx>
          <c:spPr>
            <a:solidFill>
              <a:srgbClr val="5b9bd5"/>
            </a:solidFill>
            <a:ln w="2232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61.37</c:v>
                </c:pt>
                <c:pt idx="1">
                  <c:v>61.66</c:v>
                </c:pt>
                <c:pt idx="2">
                  <c:v>61.71</c:v>
                </c:pt>
                <c:pt idx="3">
                  <c:v>64.68</c:v>
                </c:pt>
                <c:pt idx="4">
                  <c:v>61.4</c:v>
                </c:pt>
                <c:pt idx="5">
                  <c:v>64.59</c:v>
                </c:pt>
                <c:pt idx="6">
                  <c:v>63.79</c:v>
                </c:pt>
                <c:pt idx="7">
                  <c:v>67.25</c:v>
                </c:pt>
                <c:pt idx="8">
                  <c:v>68.66</c:v>
                </c:pt>
                <c:pt idx="9">
                  <c:v>72.29</c:v>
                </c:pt>
                <c:pt idx="10">
                  <c:v>75.09</c:v>
                </c:pt>
                <c:pt idx="11">
                  <c:v>76.83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Enfermedades Cerebrovasculares</c:v>
                </c:pt>
              </c:strCache>
            </c:strRef>
          </c:tx>
          <c:spPr>
            <a:solidFill>
              <a:srgbClr val="ed7d31"/>
            </a:solidFill>
            <a:ln w="2232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32.25</c:v>
                </c:pt>
                <c:pt idx="1">
                  <c:v>32.91</c:v>
                </c:pt>
                <c:pt idx="2">
                  <c:v>32.09</c:v>
                </c:pt>
                <c:pt idx="3">
                  <c:v>32.56</c:v>
                </c:pt>
                <c:pt idx="4">
                  <c:v>30.87</c:v>
                </c:pt>
                <c:pt idx="5">
                  <c:v>30.02</c:v>
                </c:pt>
                <c:pt idx="6">
                  <c:v>29.13</c:v>
                </c:pt>
                <c:pt idx="7">
                  <c:v>29.22</c:v>
                </c:pt>
                <c:pt idx="8">
                  <c:v>29.9</c:v>
                </c:pt>
                <c:pt idx="9">
                  <c:v>30.1</c:v>
                </c:pt>
                <c:pt idx="10">
                  <c:v>31.39</c:v>
                </c:pt>
                <c:pt idx="11">
                  <c:v>30.76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Diabetes Mellitus</c:v>
                </c:pt>
              </c:strCache>
            </c:strRef>
          </c:tx>
          <c:spPr>
            <a:solidFill>
              <a:srgbClr val="a5a5a5"/>
            </a:solidFill>
            <a:ln w="22320">
              <a:solidFill>
                <a:srgbClr val="a5a5a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16.94</c:v>
                </c:pt>
                <c:pt idx="1">
                  <c:v>16.57</c:v>
                </c:pt>
                <c:pt idx="2">
                  <c:v>16.22</c:v>
                </c:pt>
                <c:pt idx="3">
                  <c:v>16.53</c:v>
                </c:pt>
                <c:pt idx="4">
                  <c:v>14.4</c:v>
                </c:pt>
                <c:pt idx="5">
                  <c:v>15.07</c:v>
                </c:pt>
                <c:pt idx="6">
                  <c:v>14.62</c:v>
                </c:pt>
                <c:pt idx="7">
                  <c:v>15.36</c:v>
                </c:pt>
                <c:pt idx="8">
                  <c:v>14.9</c:v>
                </c:pt>
                <c:pt idx="9">
                  <c:v>14.97</c:v>
                </c:pt>
                <c:pt idx="10">
                  <c:v>15.66</c:v>
                </c:pt>
                <c:pt idx="11">
                  <c:v>14.88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Enfermedad Hipertensiva</c:v>
                </c:pt>
              </c:strCache>
            </c:strRef>
          </c:tx>
          <c:spPr>
            <a:solidFill>
              <a:srgbClr val="ffc000"/>
            </a:solidFill>
            <a:ln w="2232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12.05</c:v>
                </c:pt>
                <c:pt idx="1">
                  <c:v>12.58</c:v>
                </c:pt>
                <c:pt idx="2">
                  <c:v>12.25</c:v>
                </c:pt>
                <c:pt idx="3">
                  <c:v>12.9</c:v>
                </c:pt>
                <c:pt idx="4">
                  <c:v>12.6</c:v>
                </c:pt>
                <c:pt idx="5">
                  <c:v>13.97</c:v>
                </c:pt>
                <c:pt idx="6">
                  <c:v>14.46</c:v>
                </c:pt>
                <c:pt idx="7">
                  <c:v>15.01</c:v>
                </c:pt>
                <c:pt idx="8">
                  <c:v>14.97</c:v>
                </c:pt>
                <c:pt idx="9">
                  <c:v>16.42</c:v>
                </c:pt>
                <c:pt idx="10">
                  <c:v>18.08</c:v>
                </c:pt>
                <c:pt idx="11">
                  <c:v>17.29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Ca de Seno</c:v>
                </c:pt>
              </c:strCache>
            </c:strRef>
          </c:tx>
          <c:spPr>
            <a:solidFill>
              <a:srgbClr val="4472c4"/>
            </a:solidFill>
            <a:ln w="22320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2"/>
                <c:pt idx="0">
                  <c:v>8.53</c:v>
                </c:pt>
                <c:pt idx="1">
                  <c:v>8.69</c:v>
                </c:pt>
                <c:pt idx="2">
                  <c:v>9.51</c:v>
                </c:pt>
                <c:pt idx="3">
                  <c:v>9.25</c:v>
                </c:pt>
                <c:pt idx="4">
                  <c:v>9.85</c:v>
                </c:pt>
                <c:pt idx="5">
                  <c:v>10.39</c:v>
                </c:pt>
                <c:pt idx="6">
                  <c:v>9.95</c:v>
                </c:pt>
                <c:pt idx="7">
                  <c:v>10.58</c:v>
                </c:pt>
                <c:pt idx="8">
                  <c:v>10.95</c:v>
                </c:pt>
                <c:pt idx="9">
                  <c:v>11.49</c:v>
                </c:pt>
                <c:pt idx="10">
                  <c:v>11.74</c:v>
                </c:pt>
                <c:pt idx="11">
                  <c:v>12.79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Ca Gástrico</c:v>
                </c:pt>
              </c:strCache>
            </c:strRef>
          </c:tx>
          <c:spPr>
            <a:solidFill>
              <a:srgbClr val="70ad47"/>
            </a:solidFill>
            <a:ln w="2232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2"/>
                <c:pt idx="0">
                  <c:v>10.59</c:v>
                </c:pt>
                <c:pt idx="1">
                  <c:v>10.48</c:v>
                </c:pt>
                <c:pt idx="2">
                  <c:v>10.76</c:v>
                </c:pt>
                <c:pt idx="3">
                  <c:v>10.24</c:v>
                </c:pt>
                <c:pt idx="4">
                  <c:v>9.9</c:v>
                </c:pt>
                <c:pt idx="5">
                  <c:v>9.95</c:v>
                </c:pt>
                <c:pt idx="6">
                  <c:v>9.79</c:v>
                </c:pt>
                <c:pt idx="7">
                  <c:v>9.98</c:v>
                </c:pt>
                <c:pt idx="8">
                  <c:v>10.22</c:v>
                </c:pt>
                <c:pt idx="9">
                  <c:v>10.55</c:v>
                </c:pt>
                <c:pt idx="10">
                  <c:v>10.6</c:v>
                </c:pt>
                <c:pt idx="11">
                  <c:v>10.43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Ca de Pulmón</c:v>
                </c:pt>
              </c:strCache>
            </c:strRef>
          </c:tx>
          <c:spPr>
            <a:solidFill>
              <a:srgbClr val="255e91"/>
            </a:solidFill>
            <a:ln w="22320">
              <a:solidFill>
                <a:srgbClr val="255e9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2"/>
                <c:pt idx="0">
                  <c:v>8.62</c:v>
                </c:pt>
                <c:pt idx="1">
                  <c:v>8.78</c:v>
                </c:pt>
                <c:pt idx="2">
                  <c:v>8.71</c:v>
                </c:pt>
                <c:pt idx="3">
                  <c:v>8.66</c:v>
                </c:pt>
                <c:pt idx="4">
                  <c:v>8.67</c:v>
                </c:pt>
                <c:pt idx="5">
                  <c:v>8.78</c:v>
                </c:pt>
                <c:pt idx="6">
                  <c:v>8.61</c:v>
                </c:pt>
                <c:pt idx="7">
                  <c:v>8.71</c:v>
                </c:pt>
                <c:pt idx="8">
                  <c:v>8.9</c:v>
                </c:pt>
                <c:pt idx="9">
                  <c:v>9.38</c:v>
                </c:pt>
                <c:pt idx="10">
                  <c:v>9.62</c:v>
                </c:pt>
                <c:pt idx="11">
                  <c:v>9.55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Ca de Útero</c:v>
                </c:pt>
              </c:strCache>
            </c:strRef>
          </c:tx>
          <c:spPr>
            <a:solidFill>
              <a:srgbClr val="9e480e"/>
            </a:solidFill>
            <a:ln w="22320">
              <a:solidFill>
                <a:srgbClr val="9e480e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12"/>
                <c:pt idx="0">
                  <c:v>9.79</c:v>
                </c:pt>
                <c:pt idx="1">
                  <c:v>9.2</c:v>
                </c:pt>
                <c:pt idx="2">
                  <c:v>9.16</c:v>
                </c:pt>
                <c:pt idx="3">
                  <c:v>9.42</c:v>
                </c:pt>
                <c:pt idx="4">
                  <c:v>9.16</c:v>
                </c:pt>
                <c:pt idx="5">
                  <c:v>9.14</c:v>
                </c:pt>
                <c:pt idx="6">
                  <c:v>8.42</c:v>
                </c:pt>
                <c:pt idx="7">
                  <c:v>8.46</c:v>
                </c:pt>
                <c:pt idx="8">
                  <c:v>8.19</c:v>
                </c:pt>
                <c:pt idx="9">
                  <c:v>9.07</c:v>
                </c:pt>
                <c:pt idx="10">
                  <c:v>9</c:v>
                </c:pt>
                <c:pt idx="11">
                  <c:v>9.37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96796893"/>
        <c:axId val="44559675"/>
      </c:lineChart>
      <c:catAx>
        <c:axId val="96796893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900" spc="1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4559675"/>
        <c:crosses val="autoZero"/>
        <c:auto val="1"/>
        <c:lblAlgn val="ctr"/>
        <c:lblOffset val="100"/>
      </c:catAx>
      <c:valAx>
        <c:axId val="445596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1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796893"/>
        <c:crosses val="autoZero"/>
        <c:crossBetween val="midCat"/>
      </c:valAx>
      <c:spPr>
        <a:gradFill>
          <a:gsLst>
            <a:gs pos="0">
              <a:srgbClr val="ffffff"/>
            </a:gs>
            <a:gs pos="100000">
              <a:srgbClr val="f2f2f2"/>
            </a:gs>
          </a:gsLst>
          <a:lin ang="5400000"/>
        </a:gradFill>
        <a:ln>
          <a:noFill/>
        </a:ln>
      </c:spPr>
    </c:plotArea>
    <c:legend>
      <c:legendPos val="r"/>
      <c:layout>
        <c:manualLayout>
          <c:xMode val="edge"/>
          <c:yMode val="edge"/>
          <c:x val="0.707177938828168"/>
          <c:y val="0.497484969301336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solidFill>
      <a:srgbClr val="ffffff"/>
    </a:solidFill>
    <a:ln w="12600">
      <a:solidFill>
        <a:srgbClr val="2e75b6"/>
      </a:solidFill>
      <a:round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b="1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Mortalidad por enfermedades crónicas por 100.000 habitantes.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939423677402088"/>
          <c:y val="0.326893824155765"/>
          <c:w val="0.869747524310822"/>
          <c:h val="0.537115911165196"/>
        </c:manualLayout>
      </c:layout>
      <c:lineChart>
        <c:grouping val="standard"/>
        <c:varyColors val="0"/>
        <c:ser>
          <c:idx val="0"/>
          <c:order val="0"/>
          <c:spPr>
            <a:solidFill>
              <a:srgbClr val="5b9bd5"/>
            </a:solidFill>
            <a:ln w="3492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160.14</c:v>
                </c:pt>
                <c:pt idx="1">
                  <c:v>160.87</c:v>
                </c:pt>
                <c:pt idx="2">
                  <c:v>160.41</c:v>
                </c:pt>
                <c:pt idx="3">
                  <c:v>164.24</c:v>
                </c:pt>
                <c:pt idx="4">
                  <c:v>156.85</c:v>
                </c:pt>
                <c:pt idx="5">
                  <c:v>161.91</c:v>
                </c:pt>
                <c:pt idx="6">
                  <c:v>158.77</c:v>
                </c:pt>
                <c:pt idx="7">
                  <c:v>164.57</c:v>
                </c:pt>
                <c:pt idx="8">
                  <c:v>166.69</c:v>
                </c:pt>
                <c:pt idx="9">
                  <c:v>174.27</c:v>
                </c:pt>
                <c:pt idx="10">
                  <c:v>181.18</c:v>
                </c:pt>
                <c:pt idx="11">
                  <c:v>181.9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72738704"/>
        <c:axId val="51866623"/>
      </c:lineChart>
      <c:catAx>
        <c:axId val="7273870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866623"/>
        <c:crosses val="autoZero"/>
        <c:auto val="1"/>
        <c:lblAlgn val="ctr"/>
        <c:lblOffset val="100"/>
      </c:catAx>
      <c:valAx>
        <c:axId val="5186662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273870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A2D32C1-2A73-4499-8088-80D75FE4FD5C}" type="slidenum"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1ABDBEB-2037-41CA-8702-48C5472FD6CB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sz="60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b="0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Line 2"/>
          <p:cNvSpPr/>
          <p:nvPr/>
        </p:nvSpPr>
        <p:spPr>
          <a:xfrm>
            <a:off x="838080" y="1690560"/>
            <a:ext cx="10515600" cy="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8332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Line 3"/>
          <p:cNvSpPr/>
          <p:nvPr/>
        </p:nvSpPr>
        <p:spPr>
          <a:xfrm>
            <a:off x="838080" y="1690560"/>
            <a:ext cx="10515600" cy="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229720" cy="392184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229720" cy="392184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Line 4"/>
          <p:cNvSpPr/>
          <p:nvPr/>
        </p:nvSpPr>
        <p:spPr>
          <a:xfrm>
            <a:off x="838080" y="1690560"/>
            <a:ext cx="10515600" cy="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n 6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025680"/>
          </a:xfrm>
          <a:prstGeom prst="rect">
            <a:avLst/>
          </a:prstGeom>
          <a:ln>
            <a:noFill/>
          </a:ln>
        </p:spPr>
      </p:pic>
      <p:pic>
        <p:nvPicPr>
          <p:cNvPr id="195" name="Imagen 7" descr=""/>
          <p:cNvPicPr/>
          <p:nvPr/>
        </p:nvPicPr>
        <p:blipFill>
          <a:blip r:embed="rId4"/>
          <a:stretch/>
        </p:blipFill>
        <p:spPr>
          <a:xfrm>
            <a:off x="0" y="0"/>
            <a:ext cx="12191760" cy="6025680"/>
          </a:xfrm>
          <a:prstGeom prst="rect">
            <a:avLst/>
          </a:prstGeom>
          <a:ln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chart" Target="../charts/chart12.xml"/><Relationship Id="rId3" Type="http://schemas.openxmlformats.org/officeDocument/2006/relationships/chart" Target="../charts/chart13.xml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14.xml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15.xml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chart" Target="../charts/chart16.xm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17.xml"/><Relationship Id="rId2" Type="http://schemas.openxmlformats.org/officeDocument/2006/relationships/chart" Target="../charts/chart18.xml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5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n 4" descr=""/>
          <p:cNvPicPr/>
          <p:nvPr/>
        </p:nvPicPr>
        <p:blipFill>
          <a:blip r:embed="rId1"/>
          <a:stretch/>
        </p:blipFill>
        <p:spPr>
          <a:xfrm>
            <a:off x="6381360" y="0"/>
            <a:ext cx="5810400" cy="5992920"/>
          </a:xfrm>
          <a:prstGeom prst="rect">
            <a:avLst/>
          </a:prstGeom>
          <a:ln>
            <a:noFill/>
          </a:ln>
        </p:spPr>
      </p:pic>
      <p:pic>
        <p:nvPicPr>
          <p:cNvPr id="240" name="Imagen 10" descr=""/>
          <p:cNvPicPr/>
          <p:nvPr/>
        </p:nvPicPr>
        <p:blipFill>
          <a:blip r:embed="rId2"/>
          <a:srcRect l="0" t="7325" r="0" b="0"/>
          <a:stretch/>
        </p:blipFill>
        <p:spPr>
          <a:xfrm>
            <a:off x="0" y="-720"/>
            <a:ext cx="6095520" cy="6355440"/>
          </a:xfrm>
          <a:prstGeom prst="rect">
            <a:avLst/>
          </a:prstGeom>
          <a:ln>
            <a:noFill/>
          </a:ln>
        </p:spPr>
      </p:pic>
      <p:pic>
        <p:nvPicPr>
          <p:cNvPr id="241" name="Imagen 6" descr=""/>
          <p:cNvPicPr/>
          <p:nvPr/>
        </p:nvPicPr>
        <p:blipFill>
          <a:blip r:embed="rId3"/>
          <a:stretch/>
        </p:blipFill>
        <p:spPr>
          <a:xfrm>
            <a:off x="2036880" y="1117440"/>
            <a:ext cx="1977840" cy="1508040"/>
          </a:xfrm>
          <a:prstGeom prst="rect">
            <a:avLst/>
          </a:prstGeom>
          <a:ln>
            <a:noFill/>
          </a:ln>
        </p:spPr>
      </p:pic>
      <p:pic>
        <p:nvPicPr>
          <p:cNvPr id="242" name="Imagen 11" descr=""/>
          <p:cNvPicPr/>
          <p:nvPr/>
        </p:nvPicPr>
        <p:blipFill>
          <a:blip r:embed="rId4"/>
          <a:srcRect l="0" t="7339" r="0" b="0"/>
          <a:stretch/>
        </p:blipFill>
        <p:spPr>
          <a:xfrm>
            <a:off x="0" y="0"/>
            <a:ext cx="6737040" cy="6354360"/>
          </a:xfrm>
          <a:prstGeom prst="rect">
            <a:avLst/>
          </a:prstGeom>
          <a:ln>
            <a:noFill/>
          </a:ln>
        </p:spPr>
      </p:pic>
      <p:sp>
        <p:nvSpPr>
          <p:cNvPr id="243" name="Line 1"/>
          <p:cNvSpPr/>
          <p:nvPr/>
        </p:nvSpPr>
        <p:spPr>
          <a:xfrm>
            <a:off x="0" y="4320360"/>
            <a:ext cx="4124160" cy="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-137160" y="2351160"/>
            <a:ext cx="6413040" cy="22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3600" spc="299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1" lang="es-CO" sz="3600" spc="299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Colombia que Soñamos”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2800" spc="299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#BarranquillaEn2030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3200" spc="299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SALUD</a:t>
            </a:r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Imagen 5" descr=""/>
          <p:cNvPicPr/>
          <p:nvPr/>
        </p:nvPicPr>
        <p:blipFill>
          <a:blip r:embed="rId5"/>
          <a:stretch/>
        </p:blipFill>
        <p:spPr>
          <a:xfrm>
            <a:off x="1949400" y="4514760"/>
            <a:ext cx="2196720" cy="1238040"/>
          </a:xfrm>
          <a:prstGeom prst="rect">
            <a:avLst/>
          </a:prstGeom>
          <a:ln>
            <a:noFill/>
          </a:ln>
        </p:spPr>
      </p:pic>
      <p:pic>
        <p:nvPicPr>
          <p:cNvPr id="246" name="Imagen 1" descr=""/>
          <p:cNvPicPr/>
          <p:nvPr/>
        </p:nvPicPr>
        <p:blipFill>
          <a:blip r:embed="rId6"/>
          <a:stretch/>
        </p:blipFill>
        <p:spPr>
          <a:xfrm>
            <a:off x="0" y="5993280"/>
            <a:ext cx="12191760" cy="8636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812160" y="10800"/>
            <a:ext cx="11881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LEY ESTATUTARIA 1751</a:t>
            </a:r>
            <a:endParaRPr b="0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88160" y="1259280"/>
            <a:ext cx="3337560" cy="188532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31" name="CustomShape 3"/>
          <p:cNvSpPr/>
          <p:nvPr/>
        </p:nvSpPr>
        <p:spPr>
          <a:xfrm>
            <a:off x="1251000" y="1941840"/>
            <a:ext cx="1811520" cy="5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Disponibilidad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-35640" y="2342880"/>
            <a:ext cx="3337560" cy="188532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33" name="CustomShape 5"/>
          <p:cNvSpPr/>
          <p:nvPr/>
        </p:nvSpPr>
        <p:spPr>
          <a:xfrm>
            <a:off x="762480" y="3027600"/>
            <a:ext cx="1736640" cy="5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Aceptabilidad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488160" y="3430440"/>
            <a:ext cx="3337560" cy="188532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35" name="CustomShape 7"/>
          <p:cNvSpPr/>
          <p:nvPr/>
        </p:nvSpPr>
        <p:spPr>
          <a:xfrm>
            <a:off x="1354320" y="4113000"/>
            <a:ext cx="1604520" cy="5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Accesibilidad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8"/>
          <p:cNvSpPr/>
          <p:nvPr/>
        </p:nvSpPr>
        <p:spPr>
          <a:xfrm>
            <a:off x="201240" y="4639320"/>
            <a:ext cx="2867400" cy="1620360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37" name="CustomShape 9"/>
          <p:cNvSpPr/>
          <p:nvPr/>
        </p:nvSpPr>
        <p:spPr>
          <a:xfrm>
            <a:off x="777240" y="5198760"/>
            <a:ext cx="1707120" cy="5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Calidad e idoneidad profesional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10"/>
          <p:cNvSpPr/>
          <p:nvPr/>
        </p:nvSpPr>
        <p:spPr>
          <a:xfrm>
            <a:off x="3336480" y="1305360"/>
            <a:ext cx="8735760" cy="63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Estado deberá garantizar </a:t>
            </a:r>
            <a:r>
              <a:rPr b="1" i="1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existencia de servicios y tecnologías e instituciones</a:t>
            </a:r>
            <a:r>
              <a:rPr b="1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salud, así como de programas de salud y personal  médico y profesional competente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1"/>
          <p:cNvSpPr/>
          <p:nvPr/>
        </p:nvSpPr>
        <p:spPr>
          <a:xfrm>
            <a:off x="2536920" y="2517120"/>
            <a:ext cx="9577800" cy="9435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diferentes agentes del sistema deberán ser respetuosos de la</a:t>
            </a:r>
            <a:r>
              <a:rPr b="0" i="1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ética médica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así como de las diversas </a:t>
            </a: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culturas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las personas, minorías étnicas, pueblos y comunidades, respetando sus particularidades socioculturales y cosmovisión de la salud, …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2"/>
          <p:cNvSpPr/>
          <p:nvPr/>
        </p:nvSpPr>
        <p:spPr>
          <a:xfrm>
            <a:off x="2870280" y="3739680"/>
            <a:ext cx="9202320" cy="11253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servicios y tecnologías de salud deben </a:t>
            </a: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 accesibles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todos, en condiciones de igualdad, dentro del respeto a las especificidades de los diversos grupos vulnerables y al pluralismo cultural. La accesibilidad comprende la no discriminación, la accesibilidad física, la asequibilidad económica y el acceso a la información; 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3"/>
          <p:cNvSpPr/>
          <p:nvPr/>
        </p:nvSpPr>
        <p:spPr>
          <a:xfrm>
            <a:off x="2870280" y="4890600"/>
            <a:ext cx="9219240" cy="1461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establecimientos, servicios y tecnologías de salud deberán estar centrados en el usuario, ser apropiados desde el punto de vista médico y técnico y responder a estándares de calidad aceptados por las comunidades científicas. Ello requiere, entre otros, personal de la salud  </a:t>
            </a: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competente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enriquecida con </a:t>
            </a: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educación continua e investigación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científica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 una </a:t>
            </a: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evaluación oportuna de la calidad 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los servicios y tecnologías ofrecidos.        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                                    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8" dur="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1" fill="hold"/>
                                        <p:tgtEl>
                                          <p:spTgt spid="339">
                                            <p:txEl>
                                              <p:pRg st="0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8" dur="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3" dur="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838080" y="365040"/>
            <a:ext cx="93240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¿Se está cumpliendo con la disponibilidad?                    Déficit general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3" name="Imagen 3" descr=""/>
          <p:cNvPicPr/>
          <p:nvPr/>
        </p:nvPicPr>
        <p:blipFill>
          <a:blip r:embed="rId1"/>
          <a:stretch/>
        </p:blipFill>
        <p:spPr>
          <a:xfrm>
            <a:off x="10198440" y="241920"/>
            <a:ext cx="1450440" cy="1691640"/>
          </a:xfrm>
          <a:prstGeom prst="rect">
            <a:avLst/>
          </a:prstGeom>
          <a:ln>
            <a:noFill/>
          </a:ln>
        </p:spPr>
      </p:pic>
      <p:sp>
        <p:nvSpPr>
          <p:cNvPr id="344" name="CustomShape 2"/>
          <p:cNvSpPr/>
          <p:nvPr/>
        </p:nvSpPr>
        <p:spPr>
          <a:xfrm>
            <a:off x="9964440" y="1443600"/>
            <a:ext cx="193896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CO" sz="1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Estatutaria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45" name="Gráfico 6"/>
          <p:cNvGraphicFramePr/>
          <p:nvPr/>
        </p:nvGraphicFramePr>
        <p:xfrm>
          <a:off x="6095880" y="227736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6" name="CustomShape 3"/>
          <p:cNvSpPr/>
          <p:nvPr/>
        </p:nvSpPr>
        <p:spPr>
          <a:xfrm>
            <a:off x="10357560" y="308520"/>
            <a:ext cx="1327680" cy="533880"/>
          </a:xfrm>
          <a:prstGeom prst="roundRect">
            <a:avLst>
              <a:gd name="adj" fmla="val 16667"/>
            </a:avLst>
          </a:prstGeom>
          <a:noFill/>
          <a:ln w="3816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347" name="CustomShape 4"/>
          <p:cNvSpPr/>
          <p:nvPr/>
        </p:nvSpPr>
        <p:spPr>
          <a:xfrm>
            <a:off x="2012040" y="5197320"/>
            <a:ext cx="3011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Banco Mundial; SISPRO (2016)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7456680" y="5022720"/>
            <a:ext cx="3011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Banco Mundial; SISPRO (2016)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49" name="Gráfico 10"/>
          <p:cNvGraphicFramePr/>
          <p:nvPr/>
        </p:nvGraphicFramePr>
        <p:xfrm>
          <a:off x="973080" y="227736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n 3" descr=""/>
          <p:cNvPicPr/>
          <p:nvPr/>
        </p:nvPicPr>
        <p:blipFill>
          <a:blip r:embed="rId1"/>
          <a:stretch/>
        </p:blipFill>
        <p:spPr>
          <a:xfrm>
            <a:off x="2052000" y="866520"/>
            <a:ext cx="8087760" cy="4721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Calidad e idoneidad profesional: desigual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838080" y="2681640"/>
            <a:ext cx="10515240" cy="2784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Hospitales y clínicas dentro de las mejores de América Latina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Capacidad Resolutiva de Hospitales públicos / 60% - sin equipos extra murales.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Enfoque hacia una gestion de riesgos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691920" y="28242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Indicadores trazadores actuales en Colombia a tener en cuenta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n 3" descr=""/>
          <p:cNvPicPr/>
          <p:nvPr/>
        </p:nvPicPr>
        <p:blipFill>
          <a:blip r:embed="rId1"/>
          <a:stretch/>
        </p:blipFill>
        <p:spPr>
          <a:xfrm>
            <a:off x="446760" y="207000"/>
            <a:ext cx="5095800" cy="2516040"/>
          </a:xfrm>
          <a:prstGeom prst="rect">
            <a:avLst/>
          </a:prstGeom>
          <a:ln>
            <a:noFill/>
          </a:ln>
        </p:spPr>
      </p:pic>
      <p:pic>
        <p:nvPicPr>
          <p:cNvPr id="355" name="Imagen 5" descr=""/>
          <p:cNvPicPr/>
          <p:nvPr/>
        </p:nvPicPr>
        <p:blipFill>
          <a:blip r:embed="rId2"/>
          <a:stretch/>
        </p:blipFill>
        <p:spPr>
          <a:xfrm>
            <a:off x="6649200" y="207000"/>
            <a:ext cx="4784040" cy="2516040"/>
          </a:xfrm>
          <a:prstGeom prst="rect">
            <a:avLst/>
          </a:prstGeom>
          <a:ln>
            <a:noFill/>
          </a:ln>
        </p:spPr>
      </p:pic>
      <p:pic>
        <p:nvPicPr>
          <p:cNvPr id="356" name="Imagen 6" descr=""/>
          <p:cNvPicPr/>
          <p:nvPr/>
        </p:nvPicPr>
        <p:blipFill>
          <a:blip r:embed="rId3"/>
          <a:stretch/>
        </p:blipFill>
        <p:spPr>
          <a:xfrm>
            <a:off x="3511440" y="3065040"/>
            <a:ext cx="4654800" cy="247428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8319960" y="5721480"/>
            <a:ext cx="40748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Estudio de suficiencia para el calculo de la UPC 2018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5012280" y="5533920"/>
            <a:ext cx="36122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% de afiliados </a:t>
            </a: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atendidos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6649200" y="2655360"/>
            <a:ext cx="4784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Cantidad de servicios recibidos </a:t>
            </a: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cada afiliado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350000" y="2694600"/>
            <a:ext cx="52988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Cantidad total de servicios recibidos </a:t>
            </a: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la población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n 3" descr=""/>
          <p:cNvPicPr/>
          <p:nvPr/>
        </p:nvPicPr>
        <p:blipFill>
          <a:blip r:embed="rId1"/>
          <a:stretch/>
        </p:blipFill>
        <p:spPr>
          <a:xfrm>
            <a:off x="1192320" y="1130760"/>
            <a:ext cx="4579200" cy="46843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62" name="CustomShape 1"/>
          <p:cNvSpPr/>
          <p:nvPr/>
        </p:nvSpPr>
        <p:spPr>
          <a:xfrm>
            <a:off x="1209240" y="586800"/>
            <a:ext cx="4567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CO" sz="20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Tasa de mortalidad en menores de 5 años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Imagen 5" descr=""/>
          <p:cNvPicPr/>
          <p:nvPr/>
        </p:nvPicPr>
        <p:blipFill>
          <a:blip r:embed="rId2"/>
          <a:stretch/>
        </p:blipFill>
        <p:spPr>
          <a:xfrm>
            <a:off x="6523200" y="1130760"/>
            <a:ext cx="4421160" cy="47307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64" name="CustomShape 2"/>
          <p:cNvSpPr/>
          <p:nvPr/>
        </p:nvSpPr>
        <p:spPr>
          <a:xfrm>
            <a:off x="6792480" y="328320"/>
            <a:ext cx="38822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0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Tasa de Mortalidad Infantil por 1.000 nacidos vivos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8470440" y="5818680"/>
            <a:ext cx="2686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Así Vamos en salud a 2016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5178240" y="5317200"/>
            <a:ext cx="6417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1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Análisis de Situación de Salud con el Modelo de los Determinantes Sociales de Salud 2017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7835760" y="685800"/>
            <a:ext cx="3249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Mortalidad infantil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68" name="Gráfico 4"/>
          <p:cNvGraphicFramePr/>
          <p:nvPr/>
        </p:nvGraphicFramePr>
        <p:xfrm>
          <a:off x="1908000" y="685800"/>
          <a:ext cx="9064440" cy="4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5936400" y="699480"/>
            <a:ext cx="514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Mortalidad – Menores de 5 años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5302080" y="5578560"/>
            <a:ext cx="6417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1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Análisis de Situación de Salud con el Modelo de los Determinantes Sociales de Salud 2017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71" name="Gráfico 6"/>
          <p:cNvGraphicFramePr/>
          <p:nvPr/>
        </p:nvGraphicFramePr>
        <p:xfrm>
          <a:off x="2077200" y="498240"/>
          <a:ext cx="8692200" cy="50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med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n 4" descr=""/>
          <p:cNvPicPr/>
          <p:nvPr/>
        </p:nvPicPr>
        <p:blipFill>
          <a:blip r:embed="rId1"/>
          <a:stretch/>
        </p:blipFill>
        <p:spPr>
          <a:xfrm>
            <a:off x="764280" y="993960"/>
            <a:ext cx="4216680" cy="48459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73" name="CustomShape 1"/>
          <p:cNvSpPr/>
          <p:nvPr/>
        </p:nvSpPr>
        <p:spPr>
          <a:xfrm>
            <a:off x="764280" y="227880"/>
            <a:ext cx="4216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Razón de Mortalidad Materna, Colombia 2000-2016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1852560" y="5794200"/>
            <a:ext cx="22068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Así Vamos en Salud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5658480" y="840600"/>
            <a:ext cx="5272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Mortalidad Materna -  Regiones 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2005-2016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10897920" y="2585160"/>
            <a:ext cx="945720" cy="132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77" name="Gráfico 11"/>
          <p:cNvGraphicFramePr/>
          <p:nvPr/>
        </p:nvGraphicFramePr>
        <p:xfrm>
          <a:off x="5544720" y="1365840"/>
          <a:ext cx="5825880" cy="364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" name="CustomShape 5"/>
          <p:cNvSpPr/>
          <p:nvPr/>
        </p:nvSpPr>
        <p:spPr>
          <a:xfrm>
            <a:off x="5249160" y="5055480"/>
            <a:ext cx="6417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1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Análisis de Situación de Salud con el Modelo de los Determinantes Sociales de Salud 2017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"/>
          <p:cNvSpPr/>
          <p:nvPr/>
        </p:nvSpPr>
        <p:spPr>
          <a:xfrm>
            <a:off x="3703680" y="375480"/>
            <a:ext cx="360" cy="55933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977760" y="263880"/>
            <a:ext cx="1694160" cy="21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7080" spc="-1" strike="noStrike">
                <a:solidFill>
                  <a:srgbClr val="f9cd13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+20</a:t>
            </a:r>
            <a:endParaRPr b="0" lang="es-CO" sz="70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433520" y="1210320"/>
            <a:ext cx="2590560" cy="49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3240" spc="-1" strike="noStrike">
                <a:solidFill>
                  <a:srgbClr val="f9cd13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AÑOS</a:t>
            </a:r>
            <a:endParaRPr b="0" lang="es-CO" sz="324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1103040" y="1647720"/>
            <a:ext cx="17560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5680" rIns="85680" tIns="42840" bIns="42840"/>
          <a:p>
            <a:pPr>
              <a:lnSpc>
                <a:spcPct val="100000"/>
              </a:lnSpc>
            </a:pPr>
            <a:r>
              <a:rPr b="1" lang="es-CO" sz="1319" spc="-1" strike="noStrike">
                <a:solidFill>
                  <a:srgbClr val="005ea2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DE EXPERIENCIA</a:t>
            </a:r>
            <a:endParaRPr b="0" lang="es-CO" sz="13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1232280" y="1854720"/>
            <a:ext cx="155484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5680" rIns="85680" tIns="42840" bIns="42840"/>
          <a:p>
            <a:pPr>
              <a:lnSpc>
                <a:spcPct val="100000"/>
              </a:lnSpc>
            </a:pPr>
            <a:r>
              <a:rPr b="0" lang="es-CO" sz="1439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EN EL SISTEMA</a:t>
            </a:r>
            <a:endParaRPr b="0" lang="es-CO" sz="143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6"/>
          <p:cNvSpPr/>
          <p:nvPr/>
        </p:nvSpPr>
        <p:spPr>
          <a:xfrm>
            <a:off x="2512800" y="2868480"/>
            <a:ext cx="703440" cy="1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es-CO" sz="108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afiliados</a:t>
            </a:r>
            <a:endParaRPr b="0" lang="es-CO" sz="10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7"/>
          <p:cNvSpPr/>
          <p:nvPr/>
        </p:nvSpPr>
        <p:spPr>
          <a:xfrm>
            <a:off x="643680" y="5294160"/>
            <a:ext cx="2937600" cy="4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1319" spc="-1" strike="noStrike">
                <a:solidFill>
                  <a:srgbClr val="005ea2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GENERAMOS EMPLEOS a más </a:t>
            </a:r>
            <a:endParaRPr b="0" lang="es-CO" sz="13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13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de 10.000 personas en el país.</a:t>
            </a:r>
            <a:endParaRPr b="0" lang="es-CO" sz="13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Line 8"/>
          <p:cNvSpPr/>
          <p:nvPr/>
        </p:nvSpPr>
        <p:spPr>
          <a:xfrm>
            <a:off x="164520" y="2325240"/>
            <a:ext cx="3083400" cy="360"/>
          </a:xfrm>
          <a:prstGeom prst="line">
            <a:avLst/>
          </a:prstGeom>
          <a:ln w="126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Line 9"/>
          <p:cNvSpPr/>
          <p:nvPr/>
        </p:nvSpPr>
        <p:spPr>
          <a:xfrm>
            <a:off x="195480" y="5204520"/>
            <a:ext cx="3083400" cy="360"/>
          </a:xfrm>
          <a:prstGeom prst="line">
            <a:avLst/>
          </a:prstGeom>
          <a:ln w="126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10"/>
          <p:cNvSpPr/>
          <p:nvPr/>
        </p:nvSpPr>
        <p:spPr>
          <a:xfrm>
            <a:off x="287640" y="3244680"/>
            <a:ext cx="3125160" cy="3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5680" rIns="85680" tIns="42840" bIns="42840"/>
          <a:p>
            <a:pPr algn="ctr">
              <a:lnSpc>
                <a:spcPct val="100000"/>
              </a:lnSpc>
            </a:pPr>
            <a:r>
              <a:rPr b="0" lang="es-CO" sz="96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Del ingreso por estas UPC, </a:t>
            </a:r>
            <a:r>
              <a:rPr b="1" lang="es-CO" sz="960" spc="-1" strike="noStrike">
                <a:solidFill>
                  <a:srgbClr val="005ea2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más del 92% se gira a prestadores públicos y privados</a:t>
            </a:r>
            <a:endParaRPr b="0" lang="es-CO" sz="9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1"/>
          <p:cNvSpPr/>
          <p:nvPr/>
        </p:nvSpPr>
        <p:spPr>
          <a:xfrm>
            <a:off x="911520" y="4157640"/>
            <a:ext cx="942120" cy="218880"/>
          </a:xfrm>
          <a:prstGeom prst="roundRect">
            <a:avLst>
              <a:gd name="adj" fmla="val 16667"/>
            </a:avLst>
          </a:prstGeom>
          <a:solidFill>
            <a:srgbClr val="f9c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12"/>
          <p:cNvSpPr/>
          <p:nvPr/>
        </p:nvSpPr>
        <p:spPr>
          <a:xfrm>
            <a:off x="86760" y="4025880"/>
            <a:ext cx="10807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3000" spc="-1" strike="noStrike">
                <a:solidFill>
                  <a:srgbClr val="f9cd13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30</a:t>
            </a:r>
            <a:endParaRPr b="0" lang="es-CO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3"/>
          <p:cNvSpPr/>
          <p:nvPr/>
        </p:nvSpPr>
        <p:spPr>
          <a:xfrm>
            <a:off x="926280" y="4215240"/>
            <a:ext cx="852840" cy="21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71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DEPARTAMENTOS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4"/>
          <p:cNvSpPr/>
          <p:nvPr/>
        </p:nvSpPr>
        <p:spPr>
          <a:xfrm>
            <a:off x="86760" y="4777560"/>
            <a:ext cx="17222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1000" spc="-1" strike="noStrike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en más de 990 municipios del territorio colombiano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5"/>
          <p:cNvSpPr/>
          <p:nvPr/>
        </p:nvSpPr>
        <p:spPr>
          <a:xfrm>
            <a:off x="1884600" y="4198680"/>
            <a:ext cx="54324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1319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1.676</a:t>
            </a:r>
            <a:endParaRPr b="0" lang="es-CO" sz="13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6"/>
          <p:cNvSpPr/>
          <p:nvPr/>
        </p:nvSpPr>
        <p:spPr>
          <a:xfrm>
            <a:off x="1874880" y="4453920"/>
            <a:ext cx="54324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1319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1.531</a:t>
            </a:r>
            <a:endParaRPr b="0" lang="es-CO" sz="13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7"/>
          <p:cNvSpPr/>
          <p:nvPr/>
        </p:nvSpPr>
        <p:spPr>
          <a:xfrm>
            <a:off x="1893240" y="4715640"/>
            <a:ext cx="54324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1319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4.800</a:t>
            </a:r>
            <a:endParaRPr b="0" lang="es-CO" sz="13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8"/>
          <p:cNvSpPr/>
          <p:nvPr/>
        </p:nvSpPr>
        <p:spPr>
          <a:xfrm>
            <a:off x="2467440" y="4180320"/>
            <a:ext cx="861120" cy="32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 ExtraBold"/>
              </a:rPr>
              <a:t>Oficinas de Atención </a:t>
            </a:r>
            <a:r>
              <a:rPr b="0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al Usuario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9"/>
          <p:cNvSpPr/>
          <p:nvPr/>
        </p:nvSpPr>
        <p:spPr>
          <a:xfrm>
            <a:off x="2463480" y="4551480"/>
            <a:ext cx="923760" cy="21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 ExtraBold"/>
              </a:rPr>
              <a:t>Alianzas </a:t>
            </a:r>
            <a:r>
              <a:rPr b="0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de Usuarios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0"/>
          <p:cNvSpPr/>
          <p:nvPr/>
        </p:nvSpPr>
        <p:spPr>
          <a:xfrm>
            <a:off x="2475000" y="4819320"/>
            <a:ext cx="923760" cy="1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 ExtraBold"/>
              </a:rPr>
              <a:t>IPS </a:t>
            </a:r>
            <a:r>
              <a:rPr b="0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contratadas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1"/>
          <p:cNvSpPr/>
          <p:nvPr/>
        </p:nvSpPr>
        <p:spPr>
          <a:xfrm rot="16200000">
            <a:off x="1553400" y="4617360"/>
            <a:ext cx="538920" cy="1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719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MÁS DE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Line 22"/>
          <p:cNvSpPr/>
          <p:nvPr/>
        </p:nvSpPr>
        <p:spPr>
          <a:xfrm>
            <a:off x="187200" y="3951720"/>
            <a:ext cx="3083400" cy="360"/>
          </a:xfrm>
          <a:prstGeom prst="line">
            <a:avLst/>
          </a:prstGeom>
          <a:ln w="126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23"/>
          <p:cNvSpPr/>
          <p:nvPr/>
        </p:nvSpPr>
        <p:spPr>
          <a:xfrm>
            <a:off x="453240" y="4404960"/>
            <a:ext cx="657720" cy="29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1920" spc="-1" strike="noStrike">
                <a:solidFill>
                  <a:srgbClr val="f9cd13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4</a:t>
            </a:r>
            <a:endParaRPr b="0" lang="es-CO" sz="1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4"/>
          <p:cNvSpPr/>
          <p:nvPr/>
        </p:nvSpPr>
        <p:spPr>
          <a:xfrm>
            <a:off x="921600" y="4455720"/>
            <a:ext cx="803880" cy="203400"/>
          </a:xfrm>
          <a:prstGeom prst="roundRect">
            <a:avLst>
              <a:gd name="adj" fmla="val 16667"/>
            </a:avLst>
          </a:prstGeom>
          <a:solidFill>
            <a:srgbClr val="f9c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5680" rIns="85680" tIns="42840" bIns="42840" anchor="ctr"/>
          <a:p>
            <a:pPr algn="ctr">
              <a:lnSpc>
                <a:spcPct val="100000"/>
              </a:lnSpc>
            </a:pPr>
            <a:r>
              <a:rPr b="1" lang="es-CO" sz="83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DISTRITOS</a:t>
            </a:r>
            <a:endParaRPr b="0" lang="es-CO" sz="83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5"/>
          <p:cNvSpPr/>
          <p:nvPr/>
        </p:nvSpPr>
        <p:spPr>
          <a:xfrm>
            <a:off x="195840" y="2404080"/>
            <a:ext cx="302040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15.075.146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6"/>
          <p:cNvSpPr/>
          <p:nvPr/>
        </p:nvSpPr>
        <p:spPr>
          <a:xfrm>
            <a:off x="1064520" y="5776560"/>
            <a:ext cx="165672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5680" rIns="85680" tIns="42840" bIns="42840"/>
          <a:p>
            <a:pPr>
              <a:lnSpc>
                <a:spcPct val="100000"/>
              </a:lnSpc>
            </a:pPr>
            <a:r>
              <a:rPr b="0" lang="es-CO" sz="96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Sispro / junio de 2018</a:t>
            </a:r>
            <a:endParaRPr b="0" lang="es-CO" sz="9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7"/>
          <p:cNvSpPr/>
          <p:nvPr/>
        </p:nvSpPr>
        <p:spPr>
          <a:xfrm>
            <a:off x="2975760" y="1123560"/>
            <a:ext cx="303120" cy="1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71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53%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8"/>
          <p:cNvSpPr/>
          <p:nvPr/>
        </p:nvSpPr>
        <p:spPr>
          <a:xfrm>
            <a:off x="2976120" y="1716840"/>
            <a:ext cx="315000" cy="1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71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16,8%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Picture 2" descr=""/>
          <p:cNvPicPr/>
          <p:nvPr/>
        </p:nvPicPr>
        <p:blipFill>
          <a:blip r:embed="rId1"/>
          <a:srcRect l="11254" t="0" r="8053" b="0"/>
          <a:stretch/>
        </p:blipFill>
        <p:spPr>
          <a:xfrm>
            <a:off x="5784120" y="482040"/>
            <a:ext cx="6334560" cy="5486760"/>
          </a:xfrm>
          <a:prstGeom prst="rect">
            <a:avLst/>
          </a:prstGeom>
          <a:ln>
            <a:noFill/>
          </a:ln>
        </p:spPr>
      </p:pic>
      <p:sp>
        <p:nvSpPr>
          <p:cNvPr id="276" name="CustomShape 29"/>
          <p:cNvSpPr/>
          <p:nvPr/>
        </p:nvSpPr>
        <p:spPr>
          <a:xfrm>
            <a:off x="5555520" y="1475640"/>
            <a:ext cx="2372040" cy="115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1600" spc="-1" strike="noStrike">
                <a:solidFill>
                  <a:srgbClr val="005ea2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De la población 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está  afiliada del régimen </a:t>
            </a:r>
            <a:r>
              <a:rPr b="0" lang="es-CO" sz="2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subsidiado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Imagen 52" descr=""/>
          <p:cNvPicPr/>
          <p:nvPr/>
        </p:nvPicPr>
        <p:blipFill>
          <a:blip r:embed="rId2"/>
          <a:stretch/>
        </p:blipFill>
        <p:spPr>
          <a:xfrm>
            <a:off x="3861360" y="1060200"/>
            <a:ext cx="1656720" cy="1840680"/>
          </a:xfrm>
          <a:prstGeom prst="rect">
            <a:avLst/>
          </a:prstGeom>
          <a:ln>
            <a:noFill/>
          </a:ln>
        </p:spPr>
      </p:pic>
      <p:sp>
        <p:nvSpPr>
          <p:cNvPr id="278" name="CustomShape 30"/>
          <p:cNvSpPr/>
          <p:nvPr/>
        </p:nvSpPr>
        <p:spPr>
          <a:xfrm>
            <a:off x="5549040" y="1227240"/>
            <a:ext cx="303120" cy="1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71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53%</a:t>
            </a:r>
            <a:endParaRPr b="0" lang="es-CO" sz="71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Imagen 54" descr=""/>
          <p:cNvPicPr/>
          <p:nvPr/>
        </p:nvPicPr>
        <p:blipFill>
          <a:blip r:embed="rId3"/>
          <a:stretch/>
        </p:blipFill>
        <p:spPr>
          <a:xfrm>
            <a:off x="4087440" y="2991240"/>
            <a:ext cx="1131120" cy="1257120"/>
          </a:xfrm>
          <a:prstGeom prst="rect">
            <a:avLst/>
          </a:prstGeom>
          <a:ln>
            <a:noFill/>
          </a:ln>
        </p:spPr>
      </p:pic>
      <p:sp>
        <p:nvSpPr>
          <p:cNvPr id="280" name="CustomShape 31"/>
          <p:cNvSpPr/>
          <p:nvPr/>
        </p:nvSpPr>
        <p:spPr>
          <a:xfrm>
            <a:off x="5292000" y="3435120"/>
            <a:ext cx="13399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CO" sz="1000" spc="-1" strike="noStrike">
                <a:solidFill>
                  <a:srgbClr val="005ea2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De la población 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está afiliada del régimen  contributivo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32"/>
          <p:cNvSpPr/>
          <p:nvPr/>
        </p:nvSpPr>
        <p:spPr>
          <a:xfrm>
            <a:off x="3715200" y="4819320"/>
            <a:ext cx="2103480" cy="600840"/>
          </a:xfrm>
          <a:prstGeom prst="roundRect">
            <a:avLst>
              <a:gd name="adj" fmla="val 16667"/>
            </a:avLst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33"/>
          <p:cNvSpPr/>
          <p:nvPr/>
        </p:nvSpPr>
        <p:spPr>
          <a:xfrm>
            <a:off x="3522240" y="5031720"/>
            <a:ext cx="23839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35% TOTAL PAÍS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34"/>
          <p:cNvSpPr/>
          <p:nvPr/>
        </p:nvSpPr>
        <p:spPr>
          <a:xfrm>
            <a:off x="4105800" y="1660320"/>
            <a:ext cx="1246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CO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53%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5"/>
          <p:cNvSpPr/>
          <p:nvPr/>
        </p:nvSpPr>
        <p:spPr>
          <a:xfrm>
            <a:off x="4182120" y="3435120"/>
            <a:ext cx="941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ExtraBold"/>
                <a:ea typeface="Raleway ExtraBold"/>
              </a:rPr>
              <a:t>16,8%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8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8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8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8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8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" dur="8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8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8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8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8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8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8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8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8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8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8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8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8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8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8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8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9" dur="8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8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8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8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9" dur="8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8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8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8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8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8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8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8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5" dur="8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8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8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8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3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8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3" dur="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8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1" dur="8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8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8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838080" y="259560"/>
            <a:ext cx="10515240" cy="13251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sz="28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Transición Epidemiológica - Mortalidad por enfermedades crónicas (Tasas por 100.000 habitantes)</a:t>
            </a:r>
            <a:endParaRPr b="0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00680" y="1771920"/>
            <a:ext cx="3341160" cy="17362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38% EQUIVALEN A MUERTE “PREMATURA” menores de 70 años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2030 no deberá superar el 25%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81" name="Gráfico 6"/>
          <p:cNvGraphicFramePr/>
          <p:nvPr/>
        </p:nvGraphicFramePr>
        <p:xfrm>
          <a:off x="4876200" y="1690560"/>
          <a:ext cx="6914520" cy="410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82" name="Gráfico 7"/>
          <p:cNvGraphicFramePr/>
          <p:nvPr/>
        </p:nvGraphicFramePr>
        <p:xfrm>
          <a:off x="400680" y="3685680"/>
          <a:ext cx="4034880" cy="236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3" name="CustomShape 3"/>
          <p:cNvSpPr/>
          <p:nvPr/>
        </p:nvSpPr>
        <p:spPr>
          <a:xfrm>
            <a:off x="5302080" y="5775480"/>
            <a:ext cx="6417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1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Análisis de Situación de Salud con el Modelo de los Determinantes Sociales de Salud 2017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Transición demográfica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838080" y="1825560"/>
            <a:ext cx="5229720" cy="3921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Transición demográfica moderada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Incremento relativo de la población vieja 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Diferencias Regionales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6" name="Imagen 1" descr=""/>
          <p:cNvPicPr/>
          <p:nvPr/>
        </p:nvPicPr>
        <p:blipFill>
          <a:blip r:embed="rId1"/>
          <a:stretch/>
        </p:blipFill>
        <p:spPr>
          <a:xfrm>
            <a:off x="6372720" y="1782720"/>
            <a:ext cx="5333760" cy="3964680"/>
          </a:xfrm>
          <a:prstGeom prst="rect">
            <a:avLst/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</p:pic>
      <p:sp>
        <p:nvSpPr>
          <p:cNvPr id="387" name="Line 3"/>
          <p:cNvSpPr/>
          <p:nvPr/>
        </p:nvSpPr>
        <p:spPr>
          <a:xfrm flipH="1" flipV="1">
            <a:off x="7947720" y="2800800"/>
            <a:ext cx="8280" cy="2685960"/>
          </a:xfrm>
          <a:prstGeom prst="line">
            <a:avLst/>
          </a:prstGeom>
          <a:ln w="38160">
            <a:solidFill>
              <a:schemeClr val="accent6">
                <a:lumMod val="75000"/>
              </a:schemeClr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Line 4"/>
          <p:cNvSpPr/>
          <p:nvPr/>
        </p:nvSpPr>
        <p:spPr>
          <a:xfrm flipH="1" flipV="1">
            <a:off x="9451800" y="2688480"/>
            <a:ext cx="87480" cy="2798280"/>
          </a:xfrm>
          <a:prstGeom prst="line">
            <a:avLst/>
          </a:prstGeom>
          <a:ln w="38160">
            <a:solidFill>
              <a:schemeClr val="accent6">
                <a:lumMod val="75000"/>
              </a:schemeClr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5"/>
          <p:cNvSpPr/>
          <p:nvPr/>
        </p:nvSpPr>
        <p:spPr>
          <a:xfrm>
            <a:off x="10173960" y="3709080"/>
            <a:ext cx="1221480" cy="384480"/>
          </a:xfrm>
          <a:prstGeom prst="wedgeRoundRectCallout">
            <a:avLst>
              <a:gd name="adj1" fmla="val -100787"/>
              <a:gd name="adj2" fmla="val 93750"/>
              <a:gd name="adj3" fmla="val 16667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2035?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6"/>
          <p:cNvSpPr/>
          <p:nvPr/>
        </p:nvSpPr>
        <p:spPr>
          <a:xfrm>
            <a:off x="6068160" y="5747760"/>
            <a:ext cx="62175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Fuente: DANE, Estimaciones de población 1985-2005 y proyecciones de población 2005-2020 nacional, departamental y municipal por sexo, grupos quinquenales de edad. Información a junio 30 de 2012. </a:t>
            </a:r>
            <a:endParaRPr b="0" lang="es-CO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865080" y="1970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1" sz="5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¿Y para el 2030…?</a:t>
            </a:r>
            <a:endParaRPr b="0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890160" y="3313440"/>
            <a:ext cx="782244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8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partir de los Objetivos de Desarrollo Sostenible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Garantizar una vida sana y promover el bienestar para todos en todas las edades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TALENTO HUMANO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838080" y="1825560"/>
            <a:ext cx="10515240" cy="3883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85840" indent="-2854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Aumentar los médicos de 1,6 a 2,0 /mil habitantes, promedio América Latina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Enfermeras: 0,65 a 2 (incluye parteras).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Reentrenamiento del 50% de los médicos generales.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Garantizar formación de médicos especialistas en Medicina familiar y otras especialidades por necesidades regionales 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Reforzar la capacidad en Gestión de riesgos en salud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PRESTADORES DE SERVICIOS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951480" y="1690560"/>
            <a:ext cx="10515240" cy="388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Número y distribución suficiente para todo el territorio. 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Tecnológica, estructural y financieramente adaptados a las necesidades regionales.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Utilización de nuevas tecnologías en el cuidado de salud.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Equipos extramurales suficientes y competentes para identificación e intervención temprana de riesgos.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Diversificación de la prestación hacia cuidados socio sanitarios.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EMPRESAS PROMOTORAS DE SALUD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838080" y="1825560"/>
            <a:ext cx="10515240" cy="3883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Modelos de atención sostenibles y efectivos basados en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Gestión poblacional individual mediante identificación temprana de riesgos, coordinación de intervención y seguimiento a los resultados de las atenciones de salud.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 sistemas de información, interacción y comunicación con prestadores y usuarios = mejor relacionamiento.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Acompañando y representando a sus afiliados como garantes del Derecho a la salud.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Garantizado el Derecho a la salud de manera igualitaria.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838080" y="3790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FRAGILIDAD FINANCIERA DEL SECTOR SALUD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520560" y="1704600"/>
            <a:ext cx="10515240" cy="4244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Grandes niveles de endeudamiento y escasa rentabilidad.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resta autonomía para la gestión del riesgo en salud y la celebración de contratos con los proveedores.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el subsidiado las operaciones de crédito de corto y mediano plazo con el sistema financiero se encuentran restringidas y la estructura de propiedad de muchas de las entidades, no les permite realizar capitalizaciones con nuevas inversiones y capital de los accionistas 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Muchos actores con medidas especiales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Riesgo de la situación los afiliados en los que se ha afectado la oportunidad y la calidad de los servicios ha venido soportandose por parte de los aseguradores y prestadores 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</a:pP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584280" y="365040"/>
            <a:ext cx="11385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36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FRÁGIL SOSTENIBILIDAD ECONÓMICA Y POLITICA EN EL SISTEMA DE SEGURIDAD SOCIAL COLOMBIANO-SALUD-</a:t>
            </a:r>
            <a:br/>
            <a:r>
              <a:rPr b="1" sz="2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APORTES PARA SU INTERVENCION</a:t>
            </a:r>
            <a:endParaRPr b="0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838080" y="2050560"/>
            <a:ext cx="10515240" cy="3879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Ruta tematica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Ajustes en busca de la equidad y la eficiencia - La disminución de las diferencias injustas remediables.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Trabajo articulado entre el ente territorial - eps – ips/talento humano basado en APS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Superar el déficit en la oferta de servicios de salud de prestadores y talento humano en calidad, cantidad y distribución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Reorientar el relacionamiento en el sistema de salud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RUTA TEMATICA 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838080" y="1690560"/>
            <a:ext cx="10515240" cy="4363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Revision del Modelo de sostenibilidad entre ingresos y pagos globales en el sistema: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 financiamiento corriente y la programación de recursos basado en el plan general de mediano plazo del sector mediante metas y mecanismo de ajuste de corto plazo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Regulación de primas y desempeños de los aseguradores.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Cambio en los incentivos, del alto costo a la baja complejidad ambulatoria y domiciliares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Regulación tarifaria, medicamentos, procedimientos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Políticas sobre modelos de seguros, reembolso, gestión del riesgo, de contratos de riesgos y alianzas con proveedores.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Tributación, parafiscalidad y sistema de salud.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retos de la universalidad y los derechos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PRIORITARIO LA DISMINUCIÓN DE LAS DIFERENCIAS INJUSTAS REMEDIABLES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838080" y="1825560"/>
            <a:ext cx="10515240" cy="4422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ayores debilidades en los determinantes sociales de la salud.</a:t>
            </a: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inexistencia del valor per cápita adicional para las actividades de promoción y prevención solo para el RC</a:t>
            </a: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valor per cápita asignado al régimen subsidiado </a:t>
            </a: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menor.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</a:t>
            </a: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giro no unificado de las diferentes fuentes</a:t>
            </a: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Carteras acumuladas</a:t>
            </a: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 la intermediación en los flujos de recursos.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débil capacidad resolutiva de la red hospitalaria pública</a:t>
            </a: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aliada natural y obligada.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b="1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ineficiente ejecución de la Salud Pública</a:t>
            </a: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intrasectoriales.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Contrato Social del SGSSS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675720" y="2776320"/>
            <a:ext cx="11211120" cy="204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3"/>
          <p:cNvSpPr/>
          <p:nvPr/>
        </p:nvSpPr>
        <p:spPr>
          <a:xfrm>
            <a:off x="1004760" y="2198520"/>
            <a:ext cx="221760" cy="503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4"/>
          <p:cNvSpPr/>
          <p:nvPr/>
        </p:nvSpPr>
        <p:spPr>
          <a:xfrm>
            <a:off x="492480" y="1867320"/>
            <a:ext cx="1264680" cy="364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100 /93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118440" y="3279960"/>
            <a:ext cx="2275200" cy="236736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Cobertura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Acceso a listado beneficios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Protección económica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Subsidio a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la poblacion pobre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3414240" y="2198880"/>
            <a:ext cx="221760" cy="503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7"/>
          <p:cNvSpPr/>
          <p:nvPr/>
        </p:nvSpPr>
        <p:spPr>
          <a:xfrm>
            <a:off x="2889000" y="1867680"/>
            <a:ext cx="1328760" cy="364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1122/07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8"/>
          <p:cNvSpPr/>
          <p:nvPr/>
        </p:nvSpPr>
        <p:spPr>
          <a:xfrm>
            <a:off x="2546640" y="3311640"/>
            <a:ext cx="2275200" cy="23673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Concepto de Aseguramiento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Salud Pública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Gestión de riesgo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9"/>
          <p:cNvSpPr/>
          <p:nvPr/>
        </p:nvSpPr>
        <p:spPr>
          <a:xfrm>
            <a:off x="6022800" y="2192760"/>
            <a:ext cx="221760" cy="503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10"/>
          <p:cNvSpPr/>
          <p:nvPr/>
        </p:nvSpPr>
        <p:spPr>
          <a:xfrm>
            <a:off x="5412600" y="1860840"/>
            <a:ext cx="1328760" cy="364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1438/11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1"/>
          <p:cNvSpPr/>
          <p:nvPr/>
        </p:nvSpPr>
        <p:spPr>
          <a:xfrm>
            <a:off x="4974840" y="3332520"/>
            <a:ext cx="2550960" cy="23673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decenal de Salud Pública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Gestión de determinantes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2"/>
          <p:cNvSpPr/>
          <p:nvPr/>
        </p:nvSpPr>
        <p:spPr>
          <a:xfrm>
            <a:off x="8426160" y="2231640"/>
            <a:ext cx="221760" cy="503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ff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13"/>
          <p:cNvSpPr/>
          <p:nvPr/>
        </p:nvSpPr>
        <p:spPr>
          <a:xfrm>
            <a:off x="7874280" y="1900440"/>
            <a:ext cx="1328760" cy="36468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1751/15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14"/>
          <p:cNvSpPr/>
          <p:nvPr/>
        </p:nvSpPr>
        <p:spPr>
          <a:xfrm>
            <a:off x="7711920" y="3332520"/>
            <a:ext cx="2235600" cy="234612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Estatutaria. Garantía de Derecho.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Sentencia 313 de 2015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Integralidad 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15"/>
          <p:cNvSpPr/>
          <p:nvPr/>
        </p:nvSpPr>
        <p:spPr>
          <a:xfrm>
            <a:off x="10507680" y="2216880"/>
            <a:ext cx="221760" cy="50328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16"/>
          <p:cNvSpPr/>
          <p:nvPr/>
        </p:nvSpPr>
        <p:spPr>
          <a:xfrm>
            <a:off x="9955800" y="1885680"/>
            <a:ext cx="132876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1753/15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17"/>
          <p:cNvSpPr/>
          <p:nvPr/>
        </p:nvSpPr>
        <p:spPr>
          <a:xfrm>
            <a:off x="10101960" y="3311640"/>
            <a:ext cx="1971000" cy="23461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es-CO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de desarrollo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es-CO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PAIS:MIAS RÍAS PIC PAC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es-CO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ADRES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18"/>
          <p:cNvSpPr/>
          <p:nvPr/>
        </p:nvSpPr>
        <p:spPr>
          <a:xfrm>
            <a:off x="4197600" y="2327040"/>
            <a:ext cx="1227960" cy="364680"/>
          </a:xfrm>
          <a:prstGeom prst="rect">
            <a:avLst/>
          </a:prstGeom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Ley 715/01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718200" y="399600"/>
            <a:ext cx="10755000" cy="114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 PERCAPITA MEJOR CALCULADO Y ACORDE A RIESGOS</a:t>
            </a:r>
            <a:br/>
            <a:r>
              <a:rPr b="1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br/>
            <a:r>
              <a:rPr b="1" sz="20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HISTORICO UPC RÉGIMENES CONTRIBUTIVO Y SUBSIDIADO</a:t>
            </a:r>
            <a:br/>
            <a:r>
              <a:rPr b="1" sz="20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1994 - 2018</a:t>
            </a:r>
            <a:endParaRPr b="0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2765880" y="5816880"/>
            <a:ext cx="69422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CO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Actos Administrativos Consejo Nacional de Seguridad Social en Salud (CNSSS), Comisión de Regulación en Salud (CRES) y 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s-CO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Ministerio de Salud y Protección Social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" name="Imagen 3" descr=""/>
          <p:cNvPicPr/>
          <p:nvPr/>
        </p:nvPicPr>
        <p:blipFill>
          <a:blip r:embed="rId1"/>
          <a:stretch/>
        </p:blipFill>
        <p:spPr>
          <a:xfrm>
            <a:off x="3556080" y="1657440"/>
            <a:ext cx="4910400" cy="4166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PREMISAS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838080" y="1825560"/>
            <a:ext cx="10515240" cy="3883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Crecimiento económico del País en 4% anual.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Gini con mejoría significativa.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Inversión en salud sostenida por encima del 9% el PIB.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Intervención de las condiciones estructurales del país como determinantes para la salud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Calibri Light"/>
              <a:buAutoNum type="arabicPeriod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Garantizada la financiación de las instituciones dirigidas a la Protección social y la articulación de las mismas.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3153960" y="4084200"/>
            <a:ext cx="6234840" cy="14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s-CO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Elisa Carolina Torrenegra Cabrera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Directora Ejecutiva GESTARSALUD, Presidente de la Alianza del Mutualismo AMA y Vicepresidenta para Latinoamérica de la AIM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1981080" y="660240"/>
            <a:ext cx="8927640" cy="338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CO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ENTRE TODOS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s-CO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Promover estilos de vida sana y condiciones de bienestar para todos, en todas las edades y en todas las regiones del país en un marco de disminucion de ineficiencias e intervencion de inequidades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224" dur="indefinite" restart="never" nodeType="tmRoot">
          <p:childTnLst>
            <p:seq>
              <p:cTn id="225" dur="indefinite" nodeType="mainSeq"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COBERTURA UNIVERSAL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1601280" y="5685120"/>
            <a:ext cx="2755800" cy="25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s-CO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Fuente: Sispro mayo 2018</a:t>
            </a:r>
            <a:endParaRPr b="0" lang="es-CO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Imagen 3" descr=""/>
          <p:cNvPicPr/>
          <p:nvPr/>
        </p:nvPicPr>
        <p:blipFill>
          <a:blip r:embed="rId1"/>
          <a:stretch/>
        </p:blipFill>
        <p:spPr>
          <a:xfrm>
            <a:off x="6095880" y="2125080"/>
            <a:ext cx="5545440" cy="3079080"/>
          </a:xfrm>
          <a:prstGeom prst="rect">
            <a:avLst/>
          </a:prstGeom>
          <a:ln>
            <a:noFill/>
          </a:ln>
        </p:spPr>
      </p:pic>
      <p:pic>
        <p:nvPicPr>
          <p:cNvPr id="306" name="Imagen 4" descr=""/>
          <p:cNvPicPr/>
          <p:nvPr/>
        </p:nvPicPr>
        <p:blipFill>
          <a:blip r:embed="rId2"/>
          <a:stretch/>
        </p:blipFill>
        <p:spPr>
          <a:xfrm>
            <a:off x="550440" y="2125080"/>
            <a:ext cx="4642200" cy="30790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 del contrato social del SGSSS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838080" y="1825560"/>
            <a:ext cx="10515240" cy="3883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Cobertura universal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Igualación del plan de beneficios: sin importar su capacidad de pago.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Regulación de medicamentos. 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Integral de Atención en Salud (MIAS): 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Vacunación: Uno de los programas de vacunación más completos de América Latina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 vacunas protegen contra 26 enfermedades, con las que hemos atendido a más de 4.5 millones de niños.</a:t>
            </a:r>
            <a:endParaRPr b="0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disminución a la pobreza multidimensional liderada por salud</a:t>
            </a: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sz="2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992160" y="30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 del contrato social del SGSSS</a:t>
            </a:r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0" name="Imagen 5" descr=""/>
          <p:cNvPicPr/>
          <p:nvPr/>
        </p:nvPicPr>
        <p:blipFill>
          <a:blip r:embed="rId1"/>
          <a:stretch/>
        </p:blipFill>
        <p:spPr>
          <a:xfrm>
            <a:off x="3596400" y="1379520"/>
            <a:ext cx="5418000" cy="3258360"/>
          </a:xfrm>
          <a:prstGeom prst="rect">
            <a:avLst/>
          </a:prstGeom>
          <a:ln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3596400" y="4927320"/>
            <a:ext cx="7660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Fuente</a:t>
            </a:r>
            <a:r>
              <a:rPr b="0" lang="es-CO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: Boletín: Cifras financieras del sector salud. Notas conceptuales y metodológicas sobre la medición del gasto de bolsillo en salud. Boletín bimestral No. 9/Marzo-abril 2015.  Dirección de Financiamiento Sectorial. Ministerio de Salud y Protección Social. 2015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2006 el DNP presenta el Documento </a:t>
            </a:r>
            <a:r>
              <a:rPr b="1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Visión Colombia 2019</a:t>
            </a:r>
            <a:r>
              <a:rPr b="0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br/>
            <a:r>
              <a:rPr b="0" sz="28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Gestarsalud realizó la revisión Salud propusimos unas metas a 2019</a:t>
            </a:r>
            <a:endParaRPr b="0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313" name="Table 2"/>
          <p:cNvGraphicFramePr/>
          <p:nvPr/>
        </p:nvGraphicFramePr>
        <p:xfrm>
          <a:off x="2441160" y="1660680"/>
          <a:ext cx="7475760" cy="3364920"/>
        </p:xfrm>
        <a:graphic>
          <a:graphicData uri="http://schemas.openxmlformats.org/drawingml/2006/table">
            <a:tbl>
              <a:tblPr/>
              <a:tblGrid>
                <a:gridCol w="4097520"/>
                <a:gridCol w="1080360"/>
                <a:gridCol w="1080360"/>
                <a:gridCol w="1217520"/>
              </a:tblGrid>
              <a:tr h="398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Metas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Meta 2019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Cobertura de vacunación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93%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92.61%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95%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Mortalidad infantil 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24.4%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11.5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Mortalidad en menores de 5 años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11.15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16,4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Mortalidad materna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100.1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73.5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28.8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Uso de anticoncepción en población activa 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77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Uso de anticoncepción de 15 a 19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72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Mortalidad en cáncer de cuello uterino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10.9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9.37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4.5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Desnutrición Global en menores de 5 años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6.7%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3.7%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4.5%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pic>
        <p:nvPicPr>
          <p:cNvPr id="314" name="Imagen 7" descr=""/>
          <p:cNvPicPr/>
          <p:nvPr/>
        </p:nvPicPr>
        <p:blipFill>
          <a:blip r:embed="rId1"/>
          <a:stretch/>
        </p:blipFill>
        <p:spPr>
          <a:xfrm>
            <a:off x="8206560" y="2420640"/>
            <a:ext cx="310680" cy="310680"/>
          </a:xfrm>
          <a:prstGeom prst="rect">
            <a:avLst/>
          </a:prstGeom>
          <a:ln>
            <a:noFill/>
          </a:ln>
        </p:spPr>
      </p:pic>
      <p:pic>
        <p:nvPicPr>
          <p:cNvPr id="315" name="Imagen 8" descr=""/>
          <p:cNvPicPr/>
          <p:nvPr/>
        </p:nvPicPr>
        <p:blipFill>
          <a:blip r:embed="rId2"/>
          <a:stretch/>
        </p:blipFill>
        <p:spPr>
          <a:xfrm>
            <a:off x="8277480" y="2791800"/>
            <a:ext cx="310680" cy="310680"/>
          </a:xfrm>
          <a:prstGeom prst="rect">
            <a:avLst/>
          </a:prstGeom>
          <a:ln>
            <a:noFill/>
          </a:ln>
        </p:spPr>
      </p:pic>
      <p:pic>
        <p:nvPicPr>
          <p:cNvPr id="316" name="Imagen 9" descr=""/>
          <p:cNvPicPr/>
          <p:nvPr/>
        </p:nvPicPr>
        <p:blipFill>
          <a:blip r:embed="rId3"/>
          <a:stretch/>
        </p:blipFill>
        <p:spPr>
          <a:xfrm>
            <a:off x="8269200" y="3499560"/>
            <a:ext cx="310680" cy="310680"/>
          </a:xfrm>
          <a:prstGeom prst="rect">
            <a:avLst/>
          </a:prstGeom>
          <a:ln>
            <a:noFill/>
          </a:ln>
        </p:spPr>
      </p:pic>
      <p:pic>
        <p:nvPicPr>
          <p:cNvPr id="317" name="Imagen 10" descr=""/>
          <p:cNvPicPr/>
          <p:nvPr/>
        </p:nvPicPr>
        <p:blipFill>
          <a:blip r:embed="rId4"/>
          <a:stretch/>
        </p:blipFill>
        <p:spPr>
          <a:xfrm>
            <a:off x="8277480" y="3912840"/>
            <a:ext cx="310680" cy="310680"/>
          </a:xfrm>
          <a:prstGeom prst="rect">
            <a:avLst/>
          </a:prstGeom>
          <a:ln>
            <a:noFill/>
          </a:ln>
        </p:spPr>
      </p:pic>
      <p:pic>
        <p:nvPicPr>
          <p:cNvPr id="318" name="Imagen 11" descr=""/>
          <p:cNvPicPr/>
          <p:nvPr/>
        </p:nvPicPr>
        <p:blipFill>
          <a:blip r:embed="rId5"/>
          <a:stretch/>
        </p:blipFill>
        <p:spPr>
          <a:xfrm>
            <a:off x="8295840" y="4608720"/>
            <a:ext cx="310680" cy="310680"/>
          </a:xfrm>
          <a:prstGeom prst="rect">
            <a:avLst/>
          </a:prstGeom>
          <a:ln>
            <a:noFill/>
          </a:ln>
        </p:spPr>
      </p:pic>
      <p:sp>
        <p:nvSpPr>
          <p:cNvPr id="319" name="CustomShape 3"/>
          <p:cNvSpPr/>
          <p:nvPr/>
        </p:nvSpPr>
        <p:spPr>
          <a:xfrm>
            <a:off x="3750840" y="5073120"/>
            <a:ext cx="6739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Visión Colombia 2019 (Departamento Nacional de Planeación)</a:t>
            </a:r>
            <a:r>
              <a:rPr b="0" i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 del contrato social del SGSSS</a:t>
            </a:r>
            <a:br/>
            <a:endParaRPr b="0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321" name="Table 2"/>
          <p:cNvGraphicFramePr/>
          <p:nvPr/>
        </p:nvGraphicFramePr>
        <p:xfrm>
          <a:off x="838080" y="2052360"/>
          <a:ext cx="9969120" cy="3404160"/>
        </p:xfrm>
        <a:graphic>
          <a:graphicData uri="http://schemas.openxmlformats.org/drawingml/2006/table">
            <a:tbl>
              <a:tblPr/>
              <a:tblGrid>
                <a:gridCol w="3670560"/>
                <a:gridCol w="774360"/>
                <a:gridCol w="845280"/>
                <a:gridCol w="817200"/>
                <a:gridCol w="886680"/>
                <a:gridCol w="1272600"/>
                <a:gridCol w="1702440"/>
              </a:tblGrid>
              <a:tr h="3780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COLOMBIA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OCDE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ATLANTICO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BARRANQUILLA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INDICADOR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2000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Esperanza de vida al nacer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71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75,25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75,85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Tasa de mortalidad infantil (bebes)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12,99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13,19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Tasa de mortalidad neonatal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8,88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9,05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Tasa de mortalidad en menores de 5 años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14,87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14,7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</a:tr>
              <a:tr h="113616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Mortalidad provocada por enfermedades cardiovasculares, cancer, diabetes o enfermedades respiratorias crónicas entre las edades exactas de 30 a 70 años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CO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es-CO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2" name="CustomShape 3"/>
          <p:cNvSpPr/>
          <p:nvPr/>
        </p:nvSpPr>
        <p:spPr>
          <a:xfrm>
            <a:off x="2043360" y="5599440"/>
            <a:ext cx="694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Banco Mundial / Sispro /Secretaría de salud de Barranquilla 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95" dur="indefinite" restart="never" nodeType="tmRoot">
          <p:childTnLst>
            <p:seq>
              <p:cTn id="1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27400" y="6645960"/>
            <a:ext cx="57092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Tomado de https://es.wikipedia.org/wiki/Coeficiente_de_Gini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Picture 2" descr=""/>
          <p:cNvPicPr/>
          <p:nvPr/>
        </p:nvPicPr>
        <p:blipFill>
          <a:blip r:embed="rId1"/>
          <a:stretch/>
        </p:blipFill>
        <p:spPr>
          <a:xfrm>
            <a:off x="48960" y="1725480"/>
            <a:ext cx="5919840" cy="4219200"/>
          </a:xfrm>
          <a:prstGeom prst="rect">
            <a:avLst/>
          </a:prstGeom>
          <a:ln>
            <a:noFill/>
          </a:ln>
        </p:spPr>
      </p:pic>
      <p:sp>
        <p:nvSpPr>
          <p:cNvPr id="325" name="TextShape 2"/>
          <p:cNvSpPr txBox="1"/>
          <p:nvPr/>
        </p:nvSpPr>
        <p:spPr>
          <a:xfrm>
            <a:off x="390960" y="3440160"/>
            <a:ext cx="242496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sz="20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Mapa esquemático de países según su coeficiente de Gini</a:t>
            </a:r>
            <a:endParaRPr b="0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6969240" y="5970600"/>
            <a:ext cx="52225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 Regular"/>
              </a:rPr>
              <a:t>Fuente: Minsalud</a:t>
            </a:r>
            <a:r>
              <a:rPr b="0" lang="es-CO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 Regular"/>
              </a:rPr>
              <a:t> Bodega de Datos del SISPRO  - ENSIN, ENSM,  ENS</a:t>
            </a:r>
            <a:endParaRPr b="0" lang="es-CO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7" name="Picture 2" descr=""/>
          <p:cNvPicPr/>
          <p:nvPr/>
        </p:nvPicPr>
        <p:blipFill>
          <a:blip r:embed="rId2"/>
          <a:srcRect l="0" t="1906" r="0" b="0"/>
          <a:stretch/>
        </p:blipFill>
        <p:spPr>
          <a:xfrm>
            <a:off x="5816520" y="12600"/>
            <a:ext cx="6509520" cy="5970240"/>
          </a:xfrm>
          <a:prstGeom prst="rect">
            <a:avLst/>
          </a:prstGeom>
          <a:ln>
            <a:noFill/>
          </a:ln>
        </p:spPr>
      </p:pic>
      <p:sp>
        <p:nvSpPr>
          <p:cNvPr id="328" name="CustomShape 4"/>
          <p:cNvSpPr/>
          <p:nvPr/>
        </p:nvSpPr>
        <p:spPr>
          <a:xfrm>
            <a:off x="181800" y="545760"/>
            <a:ext cx="5753520" cy="109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es-CO" sz="4400" spc="-1" strike="noStrike">
                <a:solidFill>
                  <a:srgbClr val="03437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Reto del País: Resolver las Inequidades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Application>LibreOffice/5.3.3.2$Windows_x86 LibreOffice_project/3d9a8b4b4e538a85e0782bd6c2d430bafe583448</Application>
  <Words>1780</Words>
  <Paragraphs>289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2018-01-25T19:51:50Z</dcterms:created>
  <dc:creator>Usuario de Microsoft Office</dc:creator>
  <dc:description/>
  <dc:language>es-CO</dc:language>
  <cp:lastModifiedBy>Elisa Carolina Torrenegra</cp:lastModifiedBy>
  <dcterms:modified xsi:type="dcterms:W3CDTF">2018-08-29T01:07:00Z</dcterms:modified>
  <cp:revision>74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32</vt:i4>
  </property>
</Properties>
</file>