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iliana.burbano\Downloads\Excel%20de%20la%20presentaci&#243;n%20(1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niel.correa\Documents\Natha\1.%20L&#205;DERES%20Y%20DEFENSORES%20DDHH\PRESENTACI&#211;N\Excel%20de%20la%20presentaci&#243;n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iliana.burbano\Desktop\Liliana%20completo\Mesa%20de%20alto%20Nivel\2017\Excel%20de%20la%20presentaci&#243;n%2005-julio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'[Excel de la presentación (1).xlsx]Hoja2'!$B$79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'[Excel de la presentación (1).xlsx]Hoja2'!$A$80:$A$91</c:f>
              <c:strCache>
                <c:ptCount val="12"/>
                <c:pt idx="0">
                  <c:v>Enero </c:v>
                </c:pt>
                <c:pt idx="1">
                  <c:v>Febrero</c:v>
                </c:pt>
                <c:pt idx="2">
                  <c:v>Marzo</c:v>
                </c:pt>
                <c:pt idx="3">
                  <c:v>Abril </c:v>
                </c:pt>
                <c:pt idx="4">
                  <c:v>Mayo</c:v>
                </c:pt>
                <c:pt idx="5">
                  <c:v>Junio</c:v>
                </c:pt>
                <c:pt idx="6">
                  <c:v>Julio </c:v>
                </c:pt>
                <c:pt idx="7">
                  <c:v>Agosto </c:v>
                </c:pt>
                <c:pt idx="8">
                  <c:v>Septiembre </c:v>
                </c:pt>
                <c:pt idx="9">
                  <c:v>Octubre </c:v>
                </c:pt>
                <c:pt idx="10">
                  <c:v>Noviembre </c:v>
                </c:pt>
                <c:pt idx="11">
                  <c:v>Diciembre</c:v>
                </c:pt>
              </c:strCache>
            </c:strRef>
          </c:cat>
          <c:val>
            <c:numRef>
              <c:f>'[Excel de la presentación (1).xlsx]Hoja2'!$B$80:$B$91</c:f>
              <c:numCache>
                <c:formatCode>General</c:formatCode>
                <c:ptCount val="12"/>
                <c:pt idx="0">
                  <c:v>5</c:v>
                </c:pt>
                <c:pt idx="1">
                  <c:v>4</c:v>
                </c:pt>
                <c:pt idx="2">
                  <c:v>4</c:v>
                </c:pt>
                <c:pt idx="3">
                  <c:v>5</c:v>
                </c:pt>
                <c:pt idx="4">
                  <c:v>8</c:v>
                </c:pt>
                <c:pt idx="5">
                  <c:v>1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2</c:v>
                </c:pt>
                <c:pt idx="10">
                  <c:v>3</c:v>
                </c:pt>
                <c:pt idx="11">
                  <c:v>0</c:v>
                </c:pt>
              </c:numCache>
            </c:numRef>
          </c:val>
        </c:ser>
        <c:ser>
          <c:idx val="1"/>
          <c:order val="1"/>
          <c:tx>
            <c:strRef>
              <c:f>'[Excel de la presentación (1).xlsx]Hoja2'!$C$79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'[Excel de la presentación (1).xlsx]Hoja2'!$A$80:$A$91</c:f>
              <c:strCache>
                <c:ptCount val="12"/>
                <c:pt idx="0">
                  <c:v>Enero </c:v>
                </c:pt>
                <c:pt idx="1">
                  <c:v>Febrero</c:v>
                </c:pt>
                <c:pt idx="2">
                  <c:v>Marzo</c:v>
                </c:pt>
                <c:pt idx="3">
                  <c:v>Abril </c:v>
                </c:pt>
                <c:pt idx="4">
                  <c:v>Mayo</c:v>
                </c:pt>
                <c:pt idx="5">
                  <c:v>Junio</c:v>
                </c:pt>
                <c:pt idx="6">
                  <c:v>Julio </c:v>
                </c:pt>
                <c:pt idx="7">
                  <c:v>Agosto </c:v>
                </c:pt>
                <c:pt idx="8">
                  <c:v>Septiembre </c:v>
                </c:pt>
                <c:pt idx="9">
                  <c:v>Octubre </c:v>
                </c:pt>
                <c:pt idx="10">
                  <c:v>Noviembre </c:v>
                </c:pt>
                <c:pt idx="11">
                  <c:v>Diciembre</c:v>
                </c:pt>
              </c:strCache>
            </c:strRef>
          </c:cat>
          <c:val>
            <c:numRef>
              <c:f>'[Excel de la presentación (1).xlsx]Hoja2'!$C$80:$C$91</c:f>
              <c:numCache>
                <c:formatCode>General</c:formatCode>
                <c:ptCount val="12"/>
                <c:pt idx="0">
                  <c:v>4</c:v>
                </c:pt>
                <c:pt idx="1">
                  <c:v>3</c:v>
                </c:pt>
                <c:pt idx="2">
                  <c:v>8</c:v>
                </c:pt>
                <c:pt idx="3">
                  <c:v>4</c:v>
                </c:pt>
                <c:pt idx="4">
                  <c:v>5</c:v>
                </c:pt>
                <c:pt idx="5">
                  <c:v>5</c:v>
                </c:pt>
                <c:pt idx="6">
                  <c:v>2</c:v>
                </c:pt>
                <c:pt idx="7">
                  <c:v>7</c:v>
                </c:pt>
                <c:pt idx="8">
                  <c:v>6</c:v>
                </c:pt>
                <c:pt idx="9">
                  <c:v>6</c:v>
                </c:pt>
                <c:pt idx="10">
                  <c:v>4</c:v>
                </c:pt>
                <c:pt idx="11">
                  <c:v>6</c:v>
                </c:pt>
              </c:numCache>
            </c:numRef>
          </c:val>
        </c:ser>
        <c:ser>
          <c:idx val="2"/>
          <c:order val="2"/>
          <c:tx>
            <c:strRef>
              <c:f>'[Excel de la presentación (1).xlsx]Hoja2'!$D$79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cat>
            <c:strRef>
              <c:f>'[Excel de la presentación (1).xlsx]Hoja2'!$A$80:$A$91</c:f>
              <c:strCache>
                <c:ptCount val="12"/>
                <c:pt idx="0">
                  <c:v>Enero </c:v>
                </c:pt>
                <c:pt idx="1">
                  <c:v>Febrero</c:v>
                </c:pt>
                <c:pt idx="2">
                  <c:v>Marzo</c:v>
                </c:pt>
                <c:pt idx="3">
                  <c:v>Abril </c:v>
                </c:pt>
                <c:pt idx="4">
                  <c:v>Mayo</c:v>
                </c:pt>
                <c:pt idx="5">
                  <c:v>Junio</c:v>
                </c:pt>
                <c:pt idx="6">
                  <c:v>Julio </c:v>
                </c:pt>
                <c:pt idx="7">
                  <c:v>Agosto </c:v>
                </c:pt>
                <c:pt idx="8">
                  <c:v>Septiembre </c:v>
                </c:pt>
                <c:pt idx="9">
                  <c:v>Octubre </c:v>
                </c:pt>
                <c:pt idx="10">
                  <c:v>Noviembre </c:v>
                </c:pt>
                <c:pt idx="11">
                  <c:v>Diciembre</c:v>
                </c:pt>
              </c:strCache>
            </c:strRef>
          </c:cat>
          <c:val>
            <c:numRef>
              <c:f>'[Excel de la presentación (1).xlsx]Hoja2'!$D$80:$D$91</c:f>
              <c:numCache>
                <c:formatCode>General</c:formatCode>
                <c:ptCount val="12"/>
                <c:pt idx="0">
                  <c:v>5</c:v>
                </c:pt>
                <c:pt idx="1">
                  <c:v>4</c:v>
                </c:pt>
                <c:pt idx="2">
                  <c:v>2</c:v>
                </c:pt>
                <c:pt idx="3">
                  <c:v>5</c:v>
                </c:pt>
                <c:pt idx="4">
                  <c:v>3</c:v>
                </c:pt>
                <c:pt idx="5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826112"/>
        <c:axId val="38956416"/>
      </c:barChart>
      <c:catAx>
        <c:axId val="76826112"/>
        <c:scaling>
          <c:orientation val="minMax"/>
        </c:scaling>
        <c:delete val="0"/>
        <c:axPos val="b"/>
        <c:majorTickMark val="out"/>
        <c:minorTickMark val="none"/>
        <c:tickLblPos val="nextTo"/>
        <c:crossAx val="38956416"/>
        <c:crosses val="autoZero"/>
        <c:auto val="1"/>
        <c:lblAlgn val="ctr"/>
        <c:lblOffset val="100"/>
        <c:noMultiLvlLbl val="0"/>
      </c:catAx>
      <c:valAx>
        <c:axId val="389564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68261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CO" dirty="0" smtClean="0"/>
              <a:t>Casos</a:t>
            </a:r>
            <a:r>
              <a:rPr lang="es-CO" baseline="0" dirty="0" smtClean="0"/>
              <a:t> Verificados</a:t>
            </a:r>
            <a:endParaRPr lang="es-CO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Hoja3!$C$20</c:f>
              <c:strCache>
                <c:ptCount val="1"/>
                <c:pt idx="0">
                  <c:v>Homicidios</c:v>
                </c:pt>
              </c:strCache>
            </c:strRef>
          </c:tx>
          <c:invertIfNegative val="0"/>
          <c:cat>
            <c:strRef>
              <c:f>Hoja3!$B$21:$B$40</c:f>
              <c:strCache>
                <c:ptCount val="20"/>
                <c:pt idx="0">
                  <c:v>Cauca</c:v>
                </c:pt>
                <c:pt idx="1">
                  <c:v>Antioquia</c:v>
                </c:pt>
                <c:pt idx="2">
                  <c:v>Norte De Santander</c:v>
                </c:pt>
                <c:pt idx="3">
                  <c:v>Valle Del Cauca</c:v>
                </c:pt>
                <c:pt idx="4">
                  <c:v>Córdoba</c:v>
                </c:pt>
                <c:pt idx="5">
                  <c:v>Nariño</c:v>
                </c:pt>
                <c:pt idx="6">
                  <c:v>Bolívar</c:v>
                </c:pt>
                <c:pt idx="7">
                  <c:v>Risaralda</c:v>
                </c:pt>
                <c:pt idx="8">
                  <c:v>Arauca</c:v>
                </c:pt>
                <c:pt idx="9">
                  <c:v>Atlántico</c:v>
                </c:pt>
                <c:pt idx="10">
                  <c:v>Casanare</c:v>
                </c:pt>
                <c:pt idx="11">
                  <c:v>Cesar</c:v>
                </c:pt>
                <c:pt idx="12">
                  <c:v>Cundinamarca</c:v>
                </c:pt>
                <c:pt idx="13">
                  <c:v>Huila</c:v>
                </c:pt>
                <c:pt idx="14">
                  <c:v>Caquetá</c:v>
                </c:pt>
                <c:pt idx="15">
                  <c:v>Chocó</c:v>
                </c:pt>
                <c:pt idx="16">
                  <c:v>La Guajira</c:v>
                </c:pt>
                <c:pt idx="17">
                  <c:v>Magdalena</c:v>
                </c:pt>
                <c:pt idx="18">
                  <c:v>Putumayo</c:v>
                </c:pt>
                <c:pt idx="19">
                  <c:v>Santander</c:v>
                </c:pt>
              </c:strCache>
            </c:strRef>
          </c:cat>
          <c:val>
            <c:numRef>
              <c:f>Hoja3!$C$21:$C$40</c:f>
              <c:numCache>
                <c:formatCode>General</c:formatCode>
                <c:ptCount val="20"/>
                <c:pt idx="0">
                  <c:v>12</c:v>
                </c:pt>
                <c:pt idx="1">
                  <c:v>7</c:v>
                </c:pt>
                <c:pt idx="2">
                  <c:v>6</c:v>
                </c:pt>
                <c:pt idx="3">
                  <c:v>4</c:v>
                </c:pt>
                <c:pt idx="4">
                  <c:v>4</c:v>
                </c:pt>
                <c:pt idx="5">
                  <c:v>3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3</c:v>
                </c:pt>
                <c:pt idx="13">
                  <c:v>2</c:v>
                </c:pt>
                <c:pt idx="14">
                  <c:v>1</c:v>
                </c:pt>
                <c:pt idx="15">
                  <c:v>1</c:v>
                </c:pt>
                <c:pt idx="16">
                  <c:v>2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6903936"/>
        <c:axId val="149096128"/>
      </c:barChart>
      <c:catAx>
        <c:axId val="116903936"/>
        <c:scaling>
          <c:orientation val="minMax"/>
        </c:scaling>
        <c:delete val="0"/>
        <c:axPos val="b"/>
        <c:majorTickMark val="out"/>
        <c:minorTickMark val="none"/>
        <c:tickLblPos val="nextTo"/>
        <c:crossAx val="149096128"/>
        <c:crosses val="autoZero"/>
        <c:auto val="1"/>
        <c:lblAlgn val="ctr"/>
        <c:lblOffset val="100"/>
        <c:noMultiLvlLbl val="0"/>
      </c:catAx>
      <c:valAx>
        <c:axId val="1490961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69039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Hoja2!$F$2</c:f>
              <c:strCache>
                <c:ptCount val="1"/>
                <c:pt idx="0">
                  <c:v>Verificados</c:v>
                </c:pt>
              </c:strCache>
            </c:strRef>
          </c:tx>
          <c:invertIfNegative val="0"/>
          <c:cat>
            <c:strRef>
              <c:f>Hoja2!$E$3:$E$12</c:f>
              <c:strCache>
                <c:ptCount val="10"/>
                <c:pt idx="0">
                  <c:v>Antioquia</c:v>
                </c:pt>
                <c:pt idx="1">
                  <c:v>Cesar</c:v>
                </c:pt>
                <c:pt idx="2">
                  <c:v>Valle del Cauca</c:v>
                </c:pt>
                <c:pt idx="3">
                  <c:v>Cauca</c:v>
                </c:pt>
                <c:pt idx="4">
                  <c:v>Meta</c:v>
                </c:pt>
                <c:pt idx="5">
                  <c:v>Huila</c:v>
                </c:pt>
                <c:pt idx="6">
                  <c:v>Putumayo</c:v>
                </c:pt>
                <c:pt idx="7">
                  <c:v>Caquetá</c:v>
                </c:pt>
                <c:pt idx="8">
                  <c:v>Tolima</c:v>
                </c:pt>
                <c:pt idx="9">
                  <c:v>Nariño</c:v>
                </c:pt>
              </c:strCache>
            </c:strRef>
          </c:cat>
          <c:val>
            <c:numRef>
              <c:f>Hoja2!$F$3:$F$13</c:f>
              <c:numCache>
                <c:formatCode>General</c:formatCode>
                <c:ptCount val="11"/>
                <c:pt idx="0">
                  <c:v>4</c:v>
                </c:pt>
                <c:pt idx="1">
                  <c:v>3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7130752"/>
        <c:axId val="38150720"/>
      </c:barChart>
      <c:catAx>
        <c:axId val="117130752"/>
        <c:scaling>
          <c:orientation val="minMax"/>
        </c:scaling>
        <c:delete val="0"/>
        <c:axPos val="b"/>
        <c:majorTickMark val="out"/>
        <c:minorTickMark val="none"/>
        <c:tickLblPos val="nextTo"/>
        <c:crossAx val="38150720"/>
        <c:crosses val="autoZero"/>
        <c:auto val="1"/>
        <c:lblAlgn val="ctr"/>
        <c:lblOffset val="100"/>
        <c:noMultiLvlLbl val="0"/>
      </c:catAx>
      <c:valAx>
        <c:axId val="381507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71307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4E22-DE0C-41B2-86CA-E4D51CBA7F29}" type="datetimeFigureOut">
              <a:rPr lang="es-CO" smtClean="0"/>
              <a:t>11/07/2017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B30A6-194D-4E90-9C94-CE7AFAFED65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059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4E22-DE0C-41B2-86CA-E4D51CBA7F29}" type="datetimeFigureOut">
              <a:rPr lang="es-CO" smtClean="0"/>
              <a:t>11/07/2017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B30A6-194D-4E90-9C94-CE7AFAFED65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2064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4E22-DE0C-41B2-86CA-E4D51CBA7F29}" type="datetimeFigureOut">
              <a:rPr lang="es-CO" smtClean="0"/>
              <a:t>11/07/2017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B30A6-194D-4E90-9C94-CE7AFAFED65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01625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4E22-DE0C-41B2-86CA-E4D51CBA7F29}" type="datetimeFigureOut">
              <a:rPr lang="es-CO" smtClean="0"/>
              <a:t>11/07/2017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B30A6-194D-4E90-9C94-CE7AFAFED65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67283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4E22-DE0C-41B2-86CA-E4D51CBA7F29}" type="datetimeFigureOut">
              <a:rPr lang="es-CO" smtClean="0"/>
              <a:t>11/07/2017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B30A6-194D-4E90-9C94-CE7AFAFED65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67805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4E22-DE0C-41B2-86CA-E4D51CBA7F29}" type="datetimeFigureOut">
              <a:rPr lang="es-CO" smtClean="0"/>
              <a:t>11/07/2017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B30A6-194D-4E90-9C94-CE7AFAFED65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20467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4E22-DE0C-41B2-86CA-E4D51CBA7F29}" type="datetimeFigureOut">
              <a:rPr lang="es-CO" smtClean="0"/>
              <a:t>11/07/2017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B30A6-194D-4E90-9C94-CE7AFAFED65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18356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4E22-DE0C-41B2-86CA-E4D51CBA7F29}" type="datetimeFigureOut">
              <a:rPr lang="es-CO" smtClean="0"/>
              <a:t>11/07/2017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B30A6-194D-4E90-9C94-CE7AFAFED65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45983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4E22-DE0C-41B2-86CA-E4D51CBA7F29}" type="datetimeFigureOut">
              <a:rPr lang="es-CO" smtClean="0"/>
              <a:t>11/07/2017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B30A6-194D-4E90-9C94-CE7AFAFED65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42551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4E22-DE0C-41B2-86CA-E4D51CBA7F29}" type="datetimeFigureOut">
              <a:rPr lang="es-CO" smtClean="0"/>
              <a:t>11/07/2017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B30A6-194D-4E90-9C94-CE7AFAFED65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13699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4E22-DE0C-41B2-86CA-E4D51CBA7F29}" type="datetimeFigureOut">
              <a:rPr lang="es-CO" smtClean="0"/>
              <a:t>11/07/2017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B30A6-194D-4E90-9C94-CE7AFAFED65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52471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14E22-DE0C-41B2-86CA-E4D51CBA7F29}" type="datetimeFigureOut">
              <a:rPr lang="es-CO" smtClean="0"/>
              <a:t>11/07/2017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8B30A6-194D-4E90-9C94-CE7AFAFED65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15713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-18089" y="690164"/>
            <a:ext cx="9144000" cy="720080"/>
          </a:xfrm>
          <a:prstGeom prst="rect">
            <a:avLst/>
          </a:prstGeom>
          <a:solidFill>
            <a:srgbClr val="6300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CO" sz="3200" dirty="0"/>
          </a:p>
        </p:txBody>
      </p:sp>
      <p:sp>
        <p:nvSpPr>
          <p:cNvPr id="7" name="6 CuadroTexto"/>
          <p:cNvSpPr txBox="1"/>
          <p:nvPr/>
        </p:nvSpPr>
        <p:spPr>
          <a:xfrm>
            <a:off x="1835696" y="757816"/>
            <a:ext cx="5616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b="1" dirty="0">
                <a:solidFill>
                  <a:schemeClr val="bg1"/>
                </a:solidFill>
              </a:rPr>
              <a:t>Casos 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5877272"/>
            <a:ext cx="3190972" cy="686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CuadroTexto"/>
          <p:cNvSpPr txBox="1"/>
          <p:nvPr/>
        </p:nvSpPr>
        <p:spPr>
          <a:xfrm>
            <a:off x="899592" y="2420888"/>
            <a:ext cx="7488832" cy="1938992"/>
          </a:xfrm>
          <a:prstGeom prst="rect">
            <a:avLst/>
          </a:prstGeom>
          <a:noFill/>
          <a:ln w="38100"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CO" sz="2400" dirty="0">
                <a:latin typeface="Arial Narrow" panose="020B0606020202030204" pitchFamily="34" charset="0"/>
              </a:rPr>
              <a:t>Los listados de los casos de  Agresiones a líderes de Derechos Humanos  y líderes sociales  de esta presentación corresponde a los definidos por la  Oficina del Alto Comisionado  de las Naciones Unidas que verifica la condición de liderazgo en terreno. </a:t>
            </a:r>
          </a:p>
        </p:txBody>
      </p:sp>
    </p:spTree>
    <p:extLst>
      <p:ext uri="{BB962C8B-B14F-4D97-AF65-F5344CB8AC3E}">
        <p14:creationId xmlns:p14="http://schemas.microsoft.com/office/powerpoint/2010/main" val="239294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-18089" y="690164"/>
            <a:ext cx="9144000" cy="720080"/>
          </a:xfrm>
          <a:prstGeom prst="rect">
            <a:avLst/>
          </a:prstGeom>
          <a:solidFill>
            <a:srgbClr val="6300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CO" sz="3200" dirty="0"/>
          </a:p>
        </p:txBody>
      </p:sp>
      <p:sp>
        <p:nvSpPr>
          <p:cNvPr id="7" name="6 CuadroTexto"/>
          <p:cNvSpPr txBox="1"/>
          <p:nvPr/>
        </p:nvSpPr>
        <p:spPr>
          <a:xfrm>
            <a:off x="1835696" y="757816"/>
            <a:ext cx="5616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b="1" dirty="0">
                <a:solidFill>
                  <a:schemeClr val="bg1"/>
                </a:solidFill>
              </a:rPr>
              <a:t>Homicidios por </a:t>
            </a:r>
            <a:r>
              <a:rPr lang="es-CO" sz="2800" b="1" dirty="0" smtClean="0">
                <a:solidFill>
                  <a:schemeClr val="bg1"/>
                </a:solidFill>
              </a:rPr>
              <a:t>mes 2015 a 2017 </a:t>
            </a:r>
            <a:endParaRPr lang="es-CO" sz="2800" b="1" dirty="0">
              <a:solidFill>
                <a:schemeClr val="bg1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5877272"/>
            <a:ext cx="3190972" cy="686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Rectángulo"/>
          <p:cNvSpPr/>
          <p:nvPr/>
        </p:nvSpPr>
        <p:spPr>
          <a:xfrm>
            <a:off x="4283968" y="5277108"/>
            <a:ext cx="2640466" cy="600164"/>
          </a:xfrm>
          <a:prstGeom prst="rect">
            <a:avLst/>
          </a:prstGeom>
          <a:ln w="635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s-CO" sz="1100" dirty="0"/>
              <a:t>Nota: </a:t>
            </a:r>
            <a:endParaRPr lang="es-CO" sz="1100" dirty="0" smtClean="0"/>
          </a:p>
          <a:p>
            <a:r>
              <a:rPr lang="es-CO" sz="1100" dirty="0" smtClean="0"/>
              <a:t>03 Casos adicionales en verificación 2016.</a:t>
            </a:r>
          </a:p>
          <a:p>
            <a:r>
              <a:rPr lang="es-CO" sz="1100" dirty="0" smtClean="0"/>
              <a:t>21 Casos adicionales en verificación 2017.  </a:t>
            </a:r>
            <a:endParaRPr lang="es-CO" sz="1100" dirty="0"/>
          </a:p>
        </p:txBody>
      </p:sp>
      <p:sp>
        <p:nvSpPr>
          <p:cNvPr id="9" name="8 Rectángulo"/>
          <p:cNvSpPr/>
          <p:nvPr/>
        </p:nvSpPr>
        <p:spPr>
          <a:xfrm>
            <a:off x="251520" y="6433362"/>
            <a:ext cx="1840568" cy="261610"/>
          </a:xfrm>
          <a:prstGeom prst="rect">
            <a:avLst/>
          </a:prstGeom>
          <a:ln w="635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s-CO" sz="1100" dirty="0" smtClean="0"/>
              <a:t>Fecha de corte: 04 julio 2017</a:t>
            </a:r>
            <a:endParaRPr lang="es-CO" sz="1100" dirty="0"/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3489408"/>
              </p:ext>
            </p:extLst>
          </p:nvPr>
        </p:nvGraphicFramePr>
        <p:xfrm>
          <a:off x="245306" y="1772814"/>
          <a:ext cx="3568700" cy="35834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28700"/>
                <a:gridCol w="762000"/>
                <a:gridCol w="1016000"/>
                <a:gridCol w="762000"/>
              </a:tblGrid>
              <a:tr h="144018"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s-CO" sz="1100" b="1" u="none" strike="noStrike" dirty="0">
                          <a:effectLst/>
                        </a:rPr>
                        <a:t>Casos verificados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243306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b="1" u="none" strike="noStrike" dirty="0">
                          <a:effectLst/>
                        </a:rPr>
                        <a:t> </a:t>
                      </a:r>
                      <a:endParaRPr lang="es-CO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b="1" u="none" strike="noStrike" dirty="0">
                          <a:effectLst/>
                        </a:rPr>
                        <a:t>2015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b="1" u="none" strike="noStrike" dirty="0">
                          <a:effectLst/>
                        </a:rPr>
                        <a:t>2016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b="1" u="none" strike="noStrike" dirty="0">
                          <a:effectLst/>
                        </a:rPr>
                        <a:t>2017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43306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u="none" strike="noStrike">
                          <a:effectLst/>
                        </a:rPr>
                        <a:t>Enero </a:t>
                      </a:r>
                      <a:endParaRPr lang="es-CO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5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4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5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43306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u="none" strike="noStrike">
                          <a:effectLst/>
                        </a:rPr>
                        <a:t>Febrero</a:t>
                      </a:r>
                      <a:endParaRPr lang="es-CO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4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3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4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43306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u="none" strike="noStrike">
                          <a:effectLst/>
                        </a:rPr>
                        <a:t>Marzo</a:t>
                      </a:r>
                      <a:endParaRPr lang="es-CO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4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8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2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43306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u="none" strike="noStrike">
                          <a:effectLst/>
                        </a:rPr>
                        <a:t>Abril </a:t>
                      </a:r>
                      <a:endParaRPr lang="es-CO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5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4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5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43306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u="none" strike="noStrike">
                          <a:effectLst/>
                        </a:rPr>
                        <a:t>Mayo</a:t>
                      </a:r>
                      <a:endParaRPr lang="es-CO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 dirty="0">
                          <a:effectLst/>
                        </a:rPr>
                        <a:t>8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5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3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43306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u="none" strike="noStrike">
                          <a:effectLst/>
                        </a:rPr>
                        <a:t>Junio</a:t>
                      </a:r>
                      <a:endParaRPr lang="es-CO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1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 dirty="0">
                          <a:effectLst/>
                        </a:rPr>
                        <a:t>5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>
                          <a:effectLst/>
                        </a:rPr>
                        <a:t>2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43306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u="none" strike="noStrike">
                          <a:effectLst/>
                        </a:rPr>
                        <a:t>Julio </a:t>
                      </a:r>
                      <a:endParaRPr lang="es-CO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3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 dirty="0">
                          <a:effectLst/>
                        </a:rPr>
                        <a:t>2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43306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u="none" strike="noStrike">
                          <a:effectLst/>
                        </a:rPr>
                        <a:t>Agosto </a:t>
                      </a:r>
                      <a:endParaRPr lang="es-CO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3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7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43306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u="none" strike="noStrike">
                          <a:effectLst/>
                        </a:rPr>
                        <a:t>Septiembre </a:t>
                      </a:r>
                      <a:endParaRPr lang="es-CO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3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 dirty="0">
                          <a:effectLst/>
                        </a:rPr>
                        <a:t>6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43306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u="none" strike="noStrike">
                          <a:effectLst/>
                        </a:rPr>
                        <a:t>Octubre </a:t>
                      </a:r>
                      <a:endParaRPr lang="es-CO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2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6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43306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u="none" strike="noStrike">
                          <a:effectLst/>
                        </a:rPr>
                        <a:t>Noviembre </a:t>
                      </a:r>
                      <a:endParaRPr lang="es-CO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3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4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43306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u="none" strike="noStrike">
                          <a:effectLst/>
                        </a:rPr>
                        <a:t>Diciembre</a:t>
                      </a:r>
                      <a:endParaRPr lang="es-CO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0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6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>
                          <a:effectLst/>
                        </a:rPr>
                        <a:t> 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43306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b="1" u="sng" strike="noStrike" dirty="0">
                          <a:effectLst/>
                        </a:rPr>
                        <a:t>Total </a:t>
                      </a:r>
                      <a:endParaRPr lang="es-CO" sz="10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u="sng" strike="noStrike" dirty="0">
                          <a:effectLst/>
                        </a:rPr>
                        <a:t>41</a:t>
                      </a:r>
                      <a:endParaRPr lang="es-CO" sz="10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u="sng" strike="noStrike" dirty="0">
                          <a:effectLst/>
                        </a:rPr>
                        <a:t>60</a:t>
                      </a:r>
                      <a:endParaRPr lang="es-CO" sz="10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u="sng" strike="noStrike" dirty="0">
                          <a:effectLst/>
                        </a:rPr>
                        <a:t>21</a:t>
                      </a:r>
                      <a:endParaRPr lang="es-CO" sz="10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5554339"/>
              </p:ext>
            </p:extLst>
          </p:nvPr>
        </p:nvGraphicFramePr>
        <p:xfrm>
          <a:off x="4253100" y="234888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3615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0" y="701455"/>
            <a:ext cx="9144000" cy="720080"/>
          </a:xfrm>
          <a:prstGeom prst="rect">
            <a:avLst/>
          </a:prstGeom>
          <a:solidFill>
            <a:srgbClr val="6300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O" sz="3200" b="1" dirty="0">
                <a:solidFill>
                  <a:schemeClr val="bg1"/>
                </a:solidFill>
              </a:rPr>
              <a:t>Homicidios por Departamento 2016 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5877272"/>
            <a:ext cx="3190972" cy="686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9 Rectángulo"/>
          <p:cNvSpPr/>
          <p:nvPr/>
        </p:nvSpPr>
        <p:spPr>
          <a:xfrm>
            <a:off x="3347864" y="5969749"/>
            <a:ext cx="1968809" cy="261610"/>
          </a:xfrm>
          <a:prstGeom prst="rect">
            <a:avLst/>
          </a:prstGeom>
          <a:ln w="635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s-CO" sz="1100" dirty="0"/>
              <a:t>Nota: </a:t>
            </a:r>
            <a:r>
              <a:rPr lang="es-CO" sz="1100" dirty="0" smtClean="0"/>
              <a:t>03 </a:t>
            </a:r>
            <a:r>
              <a:rPr lang="es-CO" sz="1100" dirty="0"/>
              <a:t>Casos en verificación. </a:t>
            </a:r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9" y="1497457"/>
            <a:ext cx="2189782" cy="5073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1" name="8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9776965"/>
              </p:ext>
            </p:extLst>
          </p:nvPr>
        </p:nvGraphicFramePr>
        <p:xfrm>
          <a:off x="3381628" y="1844824"/>
          <a:ext cx="5207196" cy="36724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6143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807156"/>
            <a:ext cx="9144000" cy="720080"/>
          </a:xfrm>
          <a:prstGeom prst="rect">
            <a:avLst/>
          </a:prstGeom>
          <a:solidFill>
            <a:srgbClr val="6300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CO" sz="3200" dirty="0"/>
          </a:p>
        </p:txBody>
      </p:sp>
      <p:sp>
        <p:nvSpPr>
          <p:cNvPr id="8" name="7 CuadroTexto"/>
          <p:cNvSpPr txBox="1"/>
          <p:nvPr/>
        </p:nvSpPr>
        <p:spPr>
          <a:xfrm>
            <a:off x="899592" y="807156"/>
            <a:ext cx="727280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200" b="1" dirty="0">
                <a:solidFill>
                  <a:schemeClr val="bg1"/>
                </a:solidFill>
              </a:rPr>
              <a:t>Homicidios por </a:t>
            </a:r>
            <a:r>
              <a:rPr lang="es-CO" sz="3200" b="1" dirty="0" smtClean="0">
                <a:solidFill>
                  <a:schemeClr val="bg1"/>
                </a:solidFill>
              </a:rPr>
              <a:t>Departamentos 2017 </a:t>
            </a:r>
            <a:endParaRPr lang="es-CO" sz="3200" b="1" dirty="0">
              <a:solidFill>
                <a:schemeClr val="bg1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6019547"/>
            <a:ext cx="3190972" cy="686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10 Rectángulo"/>
          <p:cNvSpPr/>
          <p:nvPr/>
        </p:nvSpPr>
        <p:spPr>
          <a:xfrm>
            <a:off x="251520" y="6019547"/>
            <a:ext cx="2640466" cy="430887"/>
          </a:xfrm>
          <a:prstGeom prst="rect">
            <a:avLst/>
          </a:prstGeom>
          <a:ln w="635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s-CO" sz="1100" dirty="0" smtClean="0"/>
              <a:t>Fecha de corte: 04 de julio 2017</a:t>
            </a:r>
          </a:p>
          <a:p>
            <a:r>
              <a:rPr lang="es-CO" sz="1100" dirty="0" smtClean="0"/>
              <a:t>21 Casos adicionales en verificación 2017.  </a:t>
            </a: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8105767"/>
              </p:ext>
            </p:extLst>
          </p:nvPr>
        </p:nvGraphicFramePr>
        <p:xfrm>
          <a:off x="251520" y="1772816"/>
          <a:ext cx="2236432" cy="28837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86790"/>
                <a:gridCol w="749642"/>
              </a:tblGrid>
              <a:tr h="12024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Departamento</a:t>
                      </a:r>
                      <a:endParaRPr lang="es-CO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371" marR="9371" marT="9371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Verificados</a:t>
                      </a:r>
                      <a:endParaRPr lang="es-CO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371" marR="9371" marT="9371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87959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u="none" strike="noStrike" dirty="0">
                          <a:effectLst/>
                        </a:rPr>
                        <a:t>Antioquia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71" marR="9371" marT="93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4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71" marR="9371" marT="9371" marB="0" anchor="b"/>
                </a:tc>
              </a:tr>
              <a:tr h="187959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u="none" strike="noStrike" dirty="0">
                          <a:effectLst/>
                        </a:rPr>
                        <a:t>Cesar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71" marR="9371" marT="93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>
                          <a:effectLst/>
                        </a:rPr>
                        <a:t>3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71" marR="9371" marT="9371" marB="0" anchor="b"/>
                </a:tc>
              </a:tr>
              <a:tr h="187959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u="none" strike="noStrike" dirty="0">
                          <a:effectLst/>
                        </a:rPr>
                        <a:t>Valle del Cauca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71" marR="9371" marT="93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2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71" marR="9371" marT="9371" marB="0" anchor="b"/>
                </a:tc>
              </a:tr>
              <a:tr h="187959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u="none" strike="noStrike" dirty="0">
                          <a:effectLst/>
                        </a:rPr>
                        <a:t>Cauca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71" marR="9371" marT="93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2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71" marR="9371" marT="9371" marB="0" anchor="b"/>
                </a:tc>
              </a:tr>
              <a:tr h="187959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u="none" strike="noStrike" dirty="0">
                          <a:effectLst/>
                        </a:rPr>
                        <a:t>Putumayo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71" marR="9371" marT="93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1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71" marR="9371" marT="9371" marB="0" anchor="b"/>
                </a:tc>
              </a:tr>
              <a:tr h="187959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u="none" strike="noStrike" dirty="0">
                          <a:effectLst/>
                        </a:rPr>
                        <a:t>Córdoba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71" marR="9371" marT="93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1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71" marR="9371" marT="9371" marB="0" anchor="b"/>
                </a:tc>
              </a:tr>
              <a:tr h="187959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u="none" strike="noStrike">
                          <a:effectLst/>
                        </a:rPr>
                        <a:t>Huila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71" marR="9371" marT="93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1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71" marR="9371" marT="9371" marB="0" anchor="b"/>
                </a:tc>
              </a:tr>
              <a:tr h="187959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u="none" strike="noStrike">
                          <a:effectLst/>
                        </a:rPr>
                        <a:t>Meta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71" marR="9371" marT="93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2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71" marR="9371" marT="9371" marB="0" anchor="b"/>
                </a:tc>
              </a:tr>
              <a:tr h="187959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u="none" strike="noStrike">
                          <a:effectLst/>
                        </a:rPr>
                        <a:t>Caquetá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71" marR="9371" marT="93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1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71" marR="9371" marT="9371" marB="0" anchor="b"/>
                </a:tc>
              </a:tr>
              <a:tr h="187959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u="none" strike="noStrike" dirty="0">
                          <a:effectLst/>
                        </a:rPr>
                        <a:t>Nariño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71" marR="9371" marT="93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1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71" marR="9371" marT="9371" marB="0" anchor="b"/>
                </a:tc>
              </a:tr>
              <a:tr h="187959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u="none" strike="noStrike">
                          <a:effectLst/>
                        </a:rPr>
                        <a:t>Atlántico</a:t>
                      </a:r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71" marR="9371" marT="93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1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71" marR="9371" marT="9371" marB="0" anchor="b"/>
                </a:tc>
              </a:tr>
              <a:tr h="187959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u="none" strike="noStrike" dirty="0">
                          <a:effectLst/>
                        </a:rPr>
                        <a:t>Norte de Santander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71" marR="9371" marT="93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1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71" marR="9371" marT="9371" marB="0" anchor="b"/>
                </a:tc>
              </a:tr>
              <a:tr h="187959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u="none" strike="noStrike" dirty="0">
                          <a:effectLst/>
                        </a:rPr>
                        <a:t>Tolima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71" marR="9371" marT="937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u="none" strike="noStrike" dirty="0">
                          <a:effectLst/>
                        </a:rPr>
                        <a:t>1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71" marR="9371" marT="9371" marB="0" anchor="b"/>
                </a:tc>
              </a:tr>
              <a:tr h="183632">
                <a:tc>
                  <a:txBody>
                    <a:bodyPr/>
                    <a:lstStyle/>
                    <a:p>
                      <a:pPr algn="l" fontAlgn="b"/>
                      <a:r>
                        <a:rPr lang="es-CO" sz="1200" b="1" u="none" strike="noStrike" dirty="0">
                          <a:effectLst/>
                        </a:rPr>
                        <a:t> 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71" marR="9371" marT="9371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u="none" strike="noStrike" dirty="0">
                          <a:effectLst/>
                        </a:rPr>
                        <a:t>21</a:t>
                      </a:r>
                      <a:endParaRPr lang="es-CO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71" marR="9371" marT="9371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3512006"/>
              </p:ext>
            </p:extLst>
          </p:nvPr>
        </p:nvGraphicFramePr>
        <p:xfrm>
          <a:off x="3779912" y="2204864"/>
          <a:ext cx="4752528" cy="3304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6962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188</Words>
  <Application>Microsoft Office PowerPoint</Application>
  <PresentationFormat>Presentación en pantalla (4:3)</PresentationFormat>
  <Paragraphs>101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Liliana Rocio Burbano Bolaños</dc:creator>
  <cp:lastModifiedBy>Liliana Rocio Burbano Bolaños</cp:lastModifiedBy>
  <cp:revision>2</cp:revision>
  <dcterms:created xsi:type="dcterms:W3CDTF">2017-07-11T15:58:25Z</dcterms:created>
  <dcterms:modified xsi:type="dcterms:W3CDTF">2017-07-11T16:03:00Z</dcterms:modified>
</cp:coreProperties>
</file>